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CAF3C4-FF56-4BB9-9FA8-6E216C9B4D34}">
  <a:tblStyle styleId="{07CAF3C4-FF56-4BB9-9FA8-6E216C9B4D3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2.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14" Type="http://schemas.openxmlformats.org/officeDocument/2006/relationships/slide" Target="slides/slide9.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1.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ev.mysql.com/doc/mysql-installation-excerpt/5.7/en/windows-installation.html" TargetMode="External"/><Relationship Id="rId4" Type="http://schemas.openxmlformats.org/officeDocument/2006/relationships/hyperlink" Target="https://dev.mysql.com/doc/mysql-installation-excerpt/5.7/en/macos-installation.html" TargetMode="External"/><Relationship Id="rId5" Type="http://schemas.openxmlformats.org/officeDocument/2006/relationships/hyperlink" Target="https://dev.mysql.com/doc/mysql-installation-excerpt/5.7/en/linux-install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1_-SQL-RDBMS-2  Introduction to My SQL SYNC_(1 hr 30 mins)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8" name="Google Shape;21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9" name="Google Shape;219;p29"/>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Insert Into 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fill a table in MySQL, use the "INSERT INTO" statement.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"INSERT INTO customers (name, address) VALUES ('Company Inc', 'Highway 37')"</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"1 record inserted"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soon as query method is called record will entered. You can call this function multiple times to enter multiple records.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20" name="Google Shape;220;p2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6" name="Google Shape;226;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7" name="Google Shape;227;p30"/>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InSelecting From a Table: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select data from a table in MySQL, use the "SELECT" statement.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"SELECT * FROM customers"</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fields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SELECT [DISTINCT] Attribute_List FROM R1,R2….RM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SELECT * will return all columns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specify any column name instead of * to return specific column.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28" name="Google Shape;228;p3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4" name="Google Shape;23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5" name="Google Shape;235;p31"/>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Select With a Filter:</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selecting records from a table, you can filter the selection by using the "WHERE" statement: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"SELECT * FROM customers WHERE address = 'Park Lane 38'"</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will return the all the column values where the address value is “Park Lane 30”.</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36" name="Google Shape;236;p31"/>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2" name="Google Shape;242;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3" name="Google Shape;243;p32"/>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Sort the Result: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the ORDER BY statement to sort the result in ascending or descending order.s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ORDER BY keyword sorts the result ascending by default. To sort the result in descending order, use the DESC keyword.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"SELECT * FROM customers ORDER BY name"</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query will return you the all the columns in ascending order according to the column “name”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44" name="Google Shape;244;p32"/>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0" name="Google Shape;25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1" name="Google Shape;251;p33"/>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Delete Record:</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delete records from an existing table by using the "DELETE FROM" statement.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"DELETE FROM customers WHERE address = 'Mountain 21'"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"Number of records deleted: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affectedRows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52" name="Google Shape;252;p33"/>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8" name="Google Shape;258;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9" name="Google Shape;259;p34"/>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The Result Object: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When executing a query, a result object is returned.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result object contains information about how the query affected the table.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fieldCount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affectedRows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insertId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serverStatus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34</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warningCount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message</a:t>
                      </a: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protocol41</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true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F44747"/>
                          </a:solidFill>
                          <a:latin typeface="Arial"/>
                          <a:ea typeface="Arial"/>
                          <a:cs typeface="Arial"/>
                          <a:sym typeface="Arial"/>
                        </a:rPr>
                        <a:t>changedRows</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0</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60" name="Google Shape;260;p3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6" name="Google Shape;266;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7" name="Google Shape;267;p35"/>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Delete a Table: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delete an existing table by using the "DROP TABLE" statement: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"DROP TABLE customers"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"Table deleted"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68" name="Google Shape;268;p3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4" name="Google Shape;274;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5" name="Google Shape;275;p36"/>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the table you want to delete is already deleted, or for any other reason does not exist, you can use the IF EXISTS keyword to avoid getting an error.</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"DROP TABLE IF EXISTS customers"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76" name="Google Shape;276;p3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2" name="Google Shape;282;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3" name="Google Shape;283;p37"/>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Update a Table: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update existing records in a table by using the "UPDATE" statement: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"UPDATE customers SET address = 'Canyon 123' WHERE address = 'Valley 345'"</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result</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affectedRows</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 record(s) updated"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284" name="Google Shape;284;p3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0" name="Google Shape;290;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1" name="Google Shape;291;p38"/>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Join Tables: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combine rows from two or more tables, based on a related column between them, by using a JOIN statement.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Consider you have a "users" table and a "products" table: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users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'John'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favorite_product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154</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2</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'Peter'</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favorite_product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154</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3</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'Amy'</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favorite_product</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155</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4</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'Hannah'</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favorite_product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5</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'Michael'</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favorite_product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products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154</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'Chocolate Heaven'</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155</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'Tasty Lemons'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 </a:t>
                      </a:r>
                      <a:r>
                        <a:rPr lang="en-US" sz="1200" u="none" cap="none" strike="noStrike">
                          <a:solidFill>
                            <a:srgbClr val="9CDCFE"/>
                          </a:solidFill>
                          <a:latin typeface="Arial"/>
                          <a:ea typeface="Arial"/>
                          <a:cs typeface="Arial"/>
                          <a:sym typeface="Arial"/>
                        </a:rPr>
                        <a:t>id</a:t>
                      </a:r>
                      <a:r>
                        <a:rPr lang="en-US" sz="1200" u="none" cap="none" strike="noStrike">
                          <a:solidFill>
                            <a:srgbClr val="D4D4D4"/>
                          </a:solidFill>
                          <a:latin typeface="Arial"/>
                          <a:ea typeface="Arial"/>
                          <a:cs typeface="Arial"/>
                          <a:sym typeface="Arial"/>
                        </a:rPr>
                        <a:t>: </a:t>
                      </a:r>
                      <a:r>
                        <a:rPr lang="en-US" sz="1200" u="none" cap="none" strike="noStrike">
                          <a:solidFill>
                            <a:srgbClr val="B5CEA8"/>
                          </a:solidFill>
                          <a:latin typeface="Arial"/>
                          <a:ea typeface="Arial"/>
                          <a:cs typeface="Arial"/>
                          <a:sym typeface="Arial"/>
                        </a:rPr>
                        <a:t>156</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name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'Vanilla Dreams'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two tables can be combined by using users' favorite_product field and products' id field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Select records with a match in both tables:</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92" name="Google Shape;292;p3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
        <p:nvSpPr>
          <p:cNvPr id="298" name="Google Shape;298;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0" name="Google Shape;300;p39"/>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"SELECT users.name AS user, products.name AS favorite FROM users JOIN products ON users.favorite_product = products.id"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
        <p:nvSpPr>
          <p:cNvPr id="306" name="Google Shape;306;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8" name="Google Shape;308;p40"/>
          <p:cNvGraphicFramePr/>
          <p:nvPr/>
        </p:nvGraphicFramePr>
        <p:xfrm>
          <a:off x="1018013" y="1766214"/>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Left Join: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return all users, no matter if they have a favorite product or not, use the LEFT JOIN statement: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SELECT</a:t>
                      </a:r>
                      <a:r>
                        <a:rPr lang="en-US" sz="1200" u="none" cap="none" strike="noStrike">
                          <a:solidFill>
                            <a:srgbClr val="D4D4D4"/>
                          </a:solidFill>
                          <a:latin typeface="Arial"/>
                          <a:ea typeface="Arial"/>
                          <a:cs typeface="Arial"/>
                          <a:sym typeface="Arial"/>
                        </a:rPr>
                        <a:t> users.name </a:t>
                      </a:r>
                      <a:r>
                        <a:rPr lang="en-US" sz="1200" u="none" cap="none" strike="noStrike">
                          <a:solidFill>
                            <a:srgbClr val="569CD6"/>
                          </a:solidFill>
                          <a:latin typeface="Arial"/>
                          <a:ea typeface="Arial"/>
                          <a:cs typeface="Arial"/>
                          <a:sym typeface="Arial"/>
                        </a:rPr>
                        <a:t>AS</a:t>
                      </a:r>
                      <a:r>
                        <a:rPr lang="en-US" sz="1200" u="none" cap="none" strike="noStrike">
                          <a:solidFill>
                            <a:srgbClr val="D4D4D4"/>
                          </a:solidFill>
                          <a:latin typeface="Arial"/>
                          <a:ea typeface="Arial"/>
                          <a:cs typeface="Arial"/>
                          <a:sym typeface="Arial"/>
                        </a:rPr>
                        <a:t> user,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products.name </a:t>
                      </a:r>
                      <a:r>
                        <a:rPr lang="en-US" sz="1200" u="none" cap="none" strike="noStrike">
                          <a:solidFill>
                            <a:srgbClr val="569CD6"/>
                          </a:solidFill>
                          <a:latin typeface="Arial"/>
                          <a:ea typeface="Arial"/>
                          <a:cs typeface="Arial"/>
                          <a:sym typeface="Arial"/>
                        </a:rPr>
                        <a:t>AS</a:t>
                      </a:r>
                      <a:r>
                        <a:rPr lang="en-US" sz="1200" u="none" cap="none" strike="noStrike">
                          <a:solidFill>
                            <a:srgbClr val="D4D4D4"/>
                          </a:solidFill>
                          <a:latin typeface="Arial"/>
                          <a:ea typeface="Arial"/>
                          <a:cs typeface="Arial"/>
                          <a:sym typeface="Arial"/>
                        </a:rPr>
                        <a:t> favorite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 users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LEFT JOIN</a:t>
                      </a:r>
                      <a:r>
                        <a:rPr lang="en-US" sz="1200" u="none" cap="none" strike="noStrike">
                          <a:solidFill>
                            <a:srgbClr val="D4D4D4"/>
                          </a:solidFill>
                          <a:latin typeface="Arial"/>
                          <a:ea typeface="Arial"/>
                          <a:cs typeface="Arial"/>
                          <a:sym typeface="Arial"/>
                        </a:rPr>
                        <a:t> products </a:t>
                      </a:r>
                      <a:r>
                        <a:rPr lang="en-US" sz="1200" u="none" cap="none" strike="noStrike">
                          <a:solidFill>
                            <a:srgbClr val="569CD6"/>
                          </a:solidFill>
                          <a:latin typeface="Arial"/>
                          <a:ea typeface="Arial"/>
                          <a:cs typeface="Arial"/>
                          <a:sym typeface="Arial"/>
                        </a:rPr>
                        <a:t>ON</a:t>
                      </a:r>
                      <a:r>
                        <a:rPr lang="en-US" sz="1200" u="none" cap="none" strike="noStrike">
                          <a:solidFill>
                            <a:srgbClr val="D4D4D4"/>
                          </a:solidFill>
                          <a:latin typeface="Arial"/>
                          <a:ea typeface="Arial"/>
                          <a:cs typeface="Arial"/>
                          <a:sym typeface="Arial"/>
                        </a:rPr>
                        <a:t> users.favorite_product = products.id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Right Join: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want to return all products, and the users who have them as their favorite, even if no user have them as their favorite, use the RIGHT JOIN statement.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SELECT</a:t>
                      </a:r>
                      <a:r>
                        <a:rPr lang="en-US" sz="1200" u="none" cap="none" strike="noStrike">
                          <a:solidFill>
                            <a:srgbClr val="D4D4D4"/>
                          </a:solidFill>
                          <a:latin typeface="Arial"/>
                          <a:ea typeface="Arial"/>
                          <a:cs typeface="Arial"/>
                          <a:sym typeface="Arial"/>
                        </a:rPr>
                        <a:t> users.name </a:t>
                      </a:r>
                      <a:r>
                        <a:rPr lang="en-US" sz="1200" u="none" cap="none" strike="noStrike">
                          <a:solidFill>
                            <a:srgbClr val="569CD6"/>
                          </a:solidFill>
                          <a:latin typeface="Arial"/>
                          <a:ea typeface="Arial"/>
                          <a:cs typeface="Arial"/>
                          <a:sym typeface="Arial"/>
                        </a:rPr>
                        <a:t>AS</a:t>
                      </a:r>
                      <a:r>
                        <a:rPr lang="en-US" sz="1200" u="none" cap="none" strike="noStrike">
                          <a:solidFill>
                            <a:srgbClr val="D4D4D4"/>
                          </a:solidFill>
                          <a:latin typeface="Arial"/>
                          <a:ea typeface="Arial"/>
                          <a:cs typeface="Arial"/>
                          <a:sym typeface="Arial"/>
                        </a:rPr>
                        <a:t> user,</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products.name </a:t>
                      </a:r>
                      <a:r>
                        <a:rPr lang="en-US" sz="1200" u="none" cap="none" strike="noStrike">
                          <a:solidFill>
                            <a:srgbClr val="569CD6"/>
                          </a:solidFill>
                          <a:latin typeface="Arial"/>
                          <a:ea typeface="Arial"/>
                          <a:cs typeface="Arial"/>
                          <a:sym typeface="Arial"/>
                        </a:rPr>
                        <a:t>AS</a:t>
                      </a:r>
                      <a:r>
                        <a:rPr lang="en-US" sz="1200" u="none" cap="none" strike="noStrike">
                          <a:solidFill>
                            <a:srgbClr val="D4D4D4"/>
                          </a:solidFill>
                          <a:latin typeface="Arial"/>
                          <a:ea typeface="Arial"/>
                          <a:cs typeface="Arial"/>
                          <a:sym typeface="Arial"/>
                        </a:rPr>
                        <a:t> favorite</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FROM</a:t>
                      </a:r>
                      <a:r>
                        <a:rPr lang="en-US" sz="1200" u="none" cap="none" strike="noStrike">
                          <a:solidFill>
                            <a:srgbClr val="D4D4D4"/>
                          </a:solidFill>
                          <a:latin typeface="Arial"/>
                          <a:ea typeface="Arial"/>
                          <a:cs typeface="Arial"/>
                          <a:sym typeface="Arial"/>
                        </a:rPr>
                        <a:t> users</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RIGHT JOIN</a:t>
                      </a:r>
                      <a:r>
                        <a:rPr lang="en-US" sz="1200" u="none" cap="none" strike="noStrike">
                          <a:solidFill>
                            <a:srgbClr val="D4D4D4"/>
                          </a:solidFill>
                          <a:latin typeface="Arial"/>
                          <a:ea typeface="Arial"/>
                          <a:cs typeface="Arial"/>
                          <a:sym typeface="Arial"/>
                        </a:rPr>
                        <a:t> products </a:t>
                      </a:r>
                      <a:r>
                        <a:rPr lang="en-US" sz="1200" u="none" cap="none" strike="noStrike">
                          <a:solidFill>
                            <a:srgbClr val="569CD6"/>
                          </a:solidFill>
                          <a:latin typeface="Arial"/>
                          <a:ea typeface="Arial"/>
                          <a:cs typeface="Arial"/>
                          <a:sym typeface="Arial"/>
                        </a:rPr>
                        <a:t>ON</a:t>
                      </a:r>
                      <a:r>
                        <a:rPr lang="en-US" sz="1200" u="none" cap="none" strike="noStrike">
                          <a:solidFill>
                            <a:srgbClr val="D4D4D4"/>
                          </a:solidFill>
                          <a:latin typeface="Arial"/>
                          <a:ea typeface="Arial"/>
                          <a:cs typeface="Arial"/>
                          <a:sym typeface="Arial"/>
                        </a:rPr>
                        <a:t> users.favorite_product = products.id</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14" name="Google Shape;314;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15" name="Google Shape;315;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fontScale="85000" lnSpcReduction="20000"/>
          </a:bodyPr>
          <a:lstStyle/>
          <a:p>
            <a:pPr indent="0" lvl="0" marL="91440" rtl="0" algn="l">
              <a:lnSpc>
                <a:spcPct val="90000"/>
              </a:lnSpc>
              <a:spcBef>
                <a:spcPts val="1400"/>
              </a:spcBef>
              <a:spcAft>
                <a:spcPts val="0"/>
              </a:spcAft>
              <a:buSzPct val="90000"/>
              <a:buNone/>
            </a:pPr>
            <a:r>
              <a:t/>
            </a:r>
            <a:endParaRPr/>
          </a:p>
          <a:p>
            <a:pPr indent="-133350" lvl="1" marL="384048" rtl="0" algn="l">
              <a:lnSpc>
                <a:spcPct val="100000"/>
              </a:lnSpc>
              <a:spcBef>
                <a:spcPts val="0"/>
              </a:spcBef>
              <a:spcAft>
                <a:spcPts val="0"/>
              </a:spcAft>
              <a:buClr>
                <a:srgbClr val="000000"/>
              </a:buClr>
              <a:buSzPct val="60000"/>
              <a:buFont typeface="Times New Roman"/>
              <a:buChar char="►"/>
            </a:pPr>
            <a:r>
              <a:rPr lang="en-US" sz="2000"/>
              <a:t>SQL Introduction </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 SQL installation</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Create Database</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Table</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Insert into </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Where</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Order By</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Delete</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Drop Table</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Update </a:t>
            </a:r>
            <a:endParaRPr sz="2000"/>
          </a:p>
          <a:p>
            <a:pPr indent="-133350" lvl="1" marL="384048" rtl="0" algn="l">
              <a:lnSpc>
                <a:spcPct val="100000"/>
              </a:lnSpc>
              <a:spcBef>
                <a:spcPts val="0"/>
              </a:spcBef>
              <a:spcAft>
                <a:spcPts val="0"/>
              </a:spcAft>
              <a:buClr>
                <a:srgbClr val="000000"/>
              </a:buClr>
              <a:buSzPct val="60000"/>
              <a:buFont typeface="Times New Roman"/>
              <a:buChar char="►"/>
            </a:pPr>
            <a:r>
              <a:rPr lang="en-US" sz="2000"/>
              <a:t>MySQL Join</a:t>
            </a:r>
            <a:endParaRPr sz="2000"/>
          </a:p>
          <a:p>
            <a:pPr indent="0" lvl="0" marL="914400" rtl="0" algn="l">
              <a:lnSpc>
                <a:spcPct val="100000"/>
              </a:lnSpc>
              <a:spcBef>
                <a:spcPts val="0"/>
              </a:spcBef>
              <a:spcAft>
                <a:spcPts val="0"/>
              </a:spcAft>
              <a:buSzPct val="90000"/>
              <a:buNone/>
            </a:pPr>
            <a:r>
              <a:t/>
            </a:r>
            <a:endParaRPr sz="2000"/>
          </a:p>
          <a:p>
            <a:pPr indent="0" lvl="0" marL="914400" rtl="0" algn="l">
              <a:lnSpc>
                <a:spcPct val="100000"/>
              </a:lnSpc>
              <a:spcBef>
                <a:spcPts val="0"/>
              </a:spcBef>
              <a:spcAft>
                <a:spcPts val="0"/>
              </a:spcAft>
              <a:buSzPct val="90000"/>
              <a:buNone/>
            </a:pPr>
            <a:r>
              <a:t/>
            </a:r>
            <a:endParaRPr sz="2000"/>
          </a:p>
          <a:p>
            <a:pPr indent="0" lvl="0" marL="0" rtl="0" algn="l">
              <a:lnSpc>
                <a:spcPct val="100000"/>
              </a:lnSpc>
              <a:spcBef>
                <a:spcPts val="0"/>
              </a:spcBef>
              <a:spcAft>
                <a:spcPts val="0"/>
              </a:spcAft>
              <a:buSzPct val="90000"/>
              <a:buNone/>
            </a:pPr>
            <a:r>
              <a:t/>
            </a:r>
            <a:endParaRPr sz="2000"/>
          </a:p>
          <a:p>
            <a:pPr indent="0" lvl="0" marL="914400" rtl="0" algn="l">
              <a:lnSpc>
                <a:spcPct val="100000"/>
              </a:lnSpc>
              <a:spcBef>
                <a:spcPts val="0"/>
              </a:spcBef>
              <a:spcAft>
                <a:spcPts val="0"/>
              </a:spcAft>
              <a:buSzPct val="90000"/>
              <a:buNone/>
            </a:pPr>
            <a:r>
              <a:t/>
            </a:r>
            <a:endParaRPr sz="2000"/>
          </a:p>
          <a:p>
            <a:pPr indent="0" lvl="0" marL="384048" rtl="0" algn="l">
              <a:lnSpc>
                <a:spcPct val="100000"/>
              </a:lnSpc>
              <a:spcBef>
                <a:spcPts val="0"/>
              </a:spcBef>
              <a:spcAft>
                <a:spcPts val="0"/>
              </a:spcAft>
              <a:buSzPct val="90000"/>
              <a:buNone/>
            </a:pPr>
            <a:r>
              <a:t/>
            </a:r>
            <a:endParaRPr sz="2000"/>
          </a:p>
          <a:p>
            <a:pPr indent="0" lvl="0" marL="384048" rtl="0" algn="l">
              <a:lnSpc>
                <a:spcPct val="100000"/>
              </a:lnSpc>
              <a:spcBef>
                <a:spcPts val="0"/>
              </a:spcBef>
              <a:spcAft>
                <a:spcPts val="0"/>
              </a:spcAft>
              <a:buSzPct val="90000"/>
              <a:buNone/>
            </a:pPr>
            <a:r>
              <a:t/>
            </a:r>
            <a:endParaRPr sz="2000"/>
          </a:p>
        </p:txBody>
      </p:sp>
      <p:sp>
        <p:nvSpPr>
          <p:cNvPr id="164" name="Google Shape;164;p2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8" name="Google Shape;17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79" name="Google Shape;179;p24"/>
          <p:cNvGraphicFramePr/>
          <p:nvPr/>
        </p:nvGraphicFramePr>
        <p:xfrm>
          <a:off x="1018013" y="1814351"/>
          <a:ext cx="3000000" cy="3000000"/>
        </p:xfrm>
        <a:graphic>
          <a:graphicData uri="http://schemas.openxmlformats.org/drawingml/2006/table">
            <a:tbl>
              <a:tblPr>
                <a:noFill/>
                <a:tableStyleId>{07CAF3C4-FF56-4BB9-9FA8-6E216C9B4D34}</a:tableStyleId>
              </a:tblPr>
              <a:tblGrid>
                <a:gridCol w="10155975"/>
              </a:tblGrid>
              <a:tr h="10192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SQL Introduction: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Structured Query Language is a standard Database language which is used to create, maintain and retrieve the relational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SQL is case insensitive. But it is a recommended practice to use keywords (like SELECT, UPDATE, CREATE, etc) in capital letters and use user defined things (liked table name, column name, etc) in small letters.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write comments in SQL using “–” (double hyphen) at the beginning of any line.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SQL is the programming language for relational databases (explained below) like MySQL, Oracle, Sybase, SQL Server, Postgress, etc. Other non-relational databases (also called NoSQL) databases like MongoDB, DynamoDB, etc do not use SQL.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Although there is an ISO standard for SQL, most of the implementations slightly vary in syntax. So we may encounter queries that work in SQL Server but do not work in MySQL.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SQL Installation: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different operating system you need to install different MySQL server</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Windows follow this guide. </a:t>
                      </a:r>
                      <a:r>
                        <a:rPr lang="en-US" sz="1200" u="none" cap="none" strike="noStrike">
                          <a:solidFill>
                            <a:schemeClr val="hlink"/>
                          </a:solidFill>
                          <a:uFill>
                            <a:noFill/>
                          </a:uFill>
                          <a:latin typeface="Times New Roman"/>
                          <a:ea typeface="Times New Roman"/>
                          <a:cs typeface="Times New Roman"/>
                          <a:sym typeface="Times New Roman"/>
                          <a:hlinkClick r:id="rId3"/>
                        </a:rPr>
                        <a:t>https://dev.mysql.com/doc/mysql-installation-excerpt/5.7/en/windows-installation.html</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macOs follow this guide. </a:t>
                      </a:r>
                      <a:r>
                        <a:rPr lang="en-US" sz="1200" u="none" cap="none" strike="noStrike">
                          <a:solidFill>
                            <a:schemeClr val="hlink"/>
                          </a:solidFill>
                          <a:uFill>
                            <a:noFill/>
                          </a:uFill>
                          <a:latin typeface="Times New Roman"/>
                          <a:ea typeface="Times New Roman"/>
                          <a:cs typeface="Times New Roman"/>
                          <a:sym typeface="Times New Roman"/>
                          <a:hlinkClick r:id="rId4"/>
                        </a:rPr>
                        <a:t>https://dev.mysql.com/doc/mysql-installation-excerpt/5.7/en/macos-installation.html</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Linux follow this guide. </a:t>
                      </a:r>
                      <a:r>
                        <a:rPr lang="en-US" sz="1200" u="none" cap="none" strike="noStrike">
                          <a:solidFill>
                            <a:schemeClr val="hlink"/>
                          </a:solidFill>
                          <a:uFill>
                            <a:noFill/>
                          </a:uFill>
                          <a:latin typeface="Times New Roman"/>
                          <a:ea typeface="Times New Roman"/>
                          <a:cs typeface="Times New Roman"/>
                          <a:sym typeface="Times New Roman"/>
                          <a:hlinkClick r:id="rId5"/>
                        </a:rPr>
                        <a:t>https://dev.mysql.com/doc/mysql-installation-excerpt/5.7/en/linux-installation.html</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Once you have MySQL up and running on your computer, you can access it by using Node.js.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access a MySQL database with Node.js, you need a MySQL driver. This tutorial will use the "mysql" module, downloaded from NPM.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download and install the "mysql" module, open the Command Terminal and execute the following:</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npm install sql</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you have downloaded and installed a mysql database driver.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can use this module to manipulate the MySQL database:</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180" name="Google Shape;180;p24"/>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6" name="Google Shape;18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7" name="Google Shape;187;p25"/>
          <p:cNvGraphicFramePr/>
          <p:nvPr/>
        </p:nvGraphicFramePr>
        <p:xfrm>
          <a:off x="1018013" y="1814351"/>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Start by creating a connection to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the username and password from your MySQL database.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Save the code in a file and run </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node filename.js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
        <p:nvSpPr>
          <p:cNvPr id="188" name="Google Shape;188;p25"/>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4" name="Google Shape;194;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5" name="Google Shape;195;p26"/>
          <p:cNvGraphicFramePr/>
          <p:nvPr/>
        </p:nvGraphicFramePr>
        <p:xfrm>
          <a:off x="1018000" y="2064351"/>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Which will give you this result: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Connected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you can start querying the database using SQL statements.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Use SQL statements to read from (or write to) a MySQL database. This is also called "to query" the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connection object created in the example above, has a method for querying the database: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"Result: "</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query method takes an sql statements as a parameter and returns the result.</a:t>
                      </a:r>
                      <a:endParaRPr sz="1200" u="none" cap="none" strike="noStrike">
                        <a:solidFill>
                          <a:srgbClr val="9CDCFE"/>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196" name="Google Shape;196;p26"/>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2" name="Google Shape;202;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3" name="Google Shape;203;p27"/>
          <p:cNvGraphicFramePr/>
          <p:nvPr/>
        </p:nvGraphicFramePr>
        <p:xfrm>
          <a:off x="1018000" y="2064351"/>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Creating a Database: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create a database in MySQL, use the "CREATE DATABASE" statement: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"CREATE DATABASE mydb"</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"Database created"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Run this fille and it should out put you “Database created”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04" name="Google Shape;204;p27"/>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0" name="Google Shape;210;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1" name="Google Shape;211;p28"/>
          <p:cNvGraphicFramePr/>
          <p:nvPr/>
        </p:nvGraphicFramePr>
        <p:xfrm>
          <a:off x="1018000" y="2064351"/>
          <a:ext cx="3000000" cy="3000000"/>
        </p:xfrm>
        <a:graphic>
          <a:graphicData uri="http://schemas.openxmlformats.org/drawingml/2006/table">
            <a:tbl>
              <a:tblPr>
                <a:noFill/>
                <a:tableStyleId>{07CAF3C4-FF56-4BB9-9FA8-6E216C9B4D34}</a:tableStyleId>
              </a:tblPr>
              <a:tblGrid>
                <a:gridCol w="10155975"/>
              </a:tblGrid>
              <a:tr h="3780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Creating a 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create a table in MySQL, use the "CREATE TABLE" statement.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Make sure you define the name of the database when you create the connection:</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 = </a:t>
                      </a:r>
                      <a:r>
                        <a:rPr lang="en-US" sz="1200" u="none" cap="none" strike="noStrike">
                          <a:solidFill>
                            <a:srgbClr val="DCDCAA"/>
                          </a:solidFill>
                          <a:latin typeface="Arial"/>
                          <a:ea typeface="Arial"/>
                          <a:cs typeface="Arial"/>
                          <a:sym typeface="Arial"/>
                        </a:rPr>
                        <a:t>require</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'mysql'</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var</a:t>
                      </a: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 mysql</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createConnection</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host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"localhost"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user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"yourusername"</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password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"yourpassword"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database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"mydb"</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connect</a:t>
                      </a:r>
                      <a:r>
                        <a:rPr lang="en-US" sz="1200" u="none" cap="none" strike="noStrike">
                          <a:solidFill>
                            <a:srgbClr val="D4D4D4"/>
                          </a:solidFill>
                          <a:latin typeface="Arial"/>
                          <a:ea typeface="Arial"/>
                          <a:cs typeface="Arial"/>
                          <a:sym typeface="Arial"/>
                        </a:rPr>
                        <a:t>(</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"Connected!"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569CD6"/>
                          </a:solidFill>
                          <a:latin typeface="Arial"/>
                          <a:ea typeface="Arial"/>
                          <a:cs typeface="Arial"/>
                          <a:sym typeface="Arial"/>
                        </a:rPr>
                        <a:t>  var</a:t>
                      </a:r>
                      <a:r>
                        <a:rPr lang="en-US" sz="1200" u="none" cap="none" strike="noStrike">
                          <a:solidFill>
                            <a:srgbClr val="9CDCFE"/>
                          </a:solidFill>
                          <a:latin typeface="Arial"/>
                          <a:ea typeface="Arial"/>
                          <a:cs typeface="Arial"/>
                          <a:sym typeface="Arial"/>
                        </a:rPr>
                        <a:t> sql</a:t>
                      </a:r>
                      <a:r>
                        <a:rPr lang="en-US" sz="1200" u="none" cap="none" strike="noStrike">
                          <a:solidFill>
                            <a:srgbClr val="D4D4D4"/>
                          </a:solidFill>
                          <a:latin typeface="Arial"/>
                          <a:ea typeface="Arial"/>
                          <a:cs typeface="Arial"/>
                          <a:sym typeface="Arial"/>
                        </a:rPr>
                        <a:t> = </a:t>
                      </a:r>
                      <a:r>
                        <a:rPr lang="en-US" sz="1200" u="none" cap="none" strike="noStrike">
                          <a:solidFill>
                            <a:srgbClr val="CE9178"/>
                          </a:solidFill>
                          <a:latin typeface="Arial"/>
                          <a:ea typeface="Arial"/>
                          <a:cs typeface="Arial"/>
                          <a:sym typeface="Arial"/>
                        </a:rPr>
                        <a:t>"CREATE TABLE customers (name VARCHAR(255), address VARCHAR(255))"</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9CDCFE"/>
                          </a:solidFill>
                          <a:latin typeface="Arial"/>
                          <a:ea typeface="Arial"/>
                          <a:cs typeface="Arial"/>
                          <a:sym typeface="Arial"/>
                        </a:rPr>
                        <a:t>  con</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query</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sql</a:t>
                      </a:r>
                      <a:r>
                        <a:rPr lang="en-US" sz="1200" u="none" cap="none" strike="noStrike">
                          <a:solidFill>
                            <a:srgbClr val="D4D4D4"/>
                          </a:solidFill>
                          <a:latin typeface="Arial"/>
                          <a:ea typeface="Arial"/>
                          <a:cs typeface="Arial"/>
                          <a:sym typeface="Arial"/>
                        </a:rPr>
                        <a:t>, </a:t>
                      </a:r>
                      <a:r>
                        <a:rPr lang="en-US" sz="1200" u="none" cap="none" strike="noStrike">
                          <a:solidFill>
                            <a:srgbClr val="569CD6"/>
                          </a:solidFill>
                          <a:latin typeface="Arial"/>
                          <a:ea typeface="Arial"/>
                          <a:cs typeface="Arial"/>
                          <a:sym typeface="Arial"/>
                        </a:rPr>
                        <a:t>function</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9CDCFE"/>
                          </a:solidFill>
                          <a:latin typeface="Arial"/>
                          <a:ea typeface="Arial"/>
                          <a:cs typeface="Arial"/>
                          <a:sym typeface="Arial"/>
                        </a:rPr>
                        <a:t> result</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C586C0"/>
                          </a:solidFill>
                          <a:latin typeface="Arial"/>
                          <a:ea typeface="Arial"/>
                          <a:cs typeface="Arial"/>
                          <a:sym typeface="Arial"/>
                        </a:rPr>
                        <a:t>    if</a:t>
                      </a: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err</a:t>
                      </a:r>
                      <a:r>
                        <a:rPr lang="en-US" sz="1200" u="none" cap="none" strike="noStrike">
                          <a:solidFill>
                            <a:srgbClr val="D4D4D4"/>
                          </a:solidFill>
                          <a:latin typeface="Arial"/>
                          <a:ea typeface="Arial"/>
                          <a:cs typeface="Arial"/>
                          <a:sym typeface="Arial"/>
                        </a:rPr>
                        <a:t>)</a:t>
                      </a:r>
                      <a:r>
                        <a:rPr lang="en-US" sz="1200" u="none" cap="none" strike="noStrike">
                          <a:solidFill>
                            <a:srgbClr val="C586C0"/>
                          </a:solidFill>
                          <a:latin typeface="Arial"/>
                          <a:ea typeface="Arial"/>
                          <a:cs typeface="Arial"/>
                          <a:sym typeface="Arial"/>
                        </a:rPr>
                        <a:t> throw</a:t>
                      </a:r>
                      <a:r>
                        <a:rPr lang="en-US" sz="1200" u="none" cap="none" strike="noStrike">
                          <a:solidFill>
                            <a:srgbClr val="9CDCFE"/>
                          </a:solidFill>
                          <a:latin typeface="Arial"/>
                          <a:ea typeface="Arial"/>
                          <a:cs typeface="Arial"/>
                          <a:sym typeface="Arial"/>
                        </a:rPr>
                        <a:t> err</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console</a:t>
                      </a:r>
                      <a:r>
                        <a:rPr lang="en-US" sz="1200" u="none" cap="none" strike="noStrike">
                          <a:solidFill>
                            <a:srgbClr val="D4D4D4"/>
                          </a:solidFill>
                          <a:latin typeface="Arial"/>
                          <a:ea typeface="Arial"/>
                          <a:cs typeface="Arial"/>
                          <a:sym typeface="Arial"/>
                        </a:rPr>
                        <a:t>.</a:t>
                      </a:r>
                      <a:r>
                        <a:rPr lang="en-US" sz="1200" u="none" cap="none" strike="noStrike">
                          <a:solidFill>
                            <a:srgbClr val="DCDCAA"/>
                          </a:solidFill>
                          <a:latin typeface="Arial"/>
                          <a:ea typeface="Arial"/>
                          <a:cs typeface="Arial"/>
                          <a:sym typeface="Arial"/>
                        </a:rPr>
                        <a:t>log</a:t>
                      </a:r>
                      <a:r>
                        <a:rPr lang="en-US" sz="1200" u="none" cap="none" strike="noStrike">
                          <a:solidFill>
                            <a:srgbClr val="D4D4D4"/>
                          </a:solidFill>
                          <a:latin typeface="Arial"/>
                          <a:ea typeface="Arial"/>
                          <a:cs typeface="Arial"/>
                          <a:sym typeface="Arial"/>
                        </a:rPr>
                        <a:t>(</a:t>
                      </a:r>
                      <a:r>
                        <a:rPr lang="en-US" sz="1200" u="none" cap="none" strike="noStrike">
                          <a:solidFill>
                            <a:srgbClr val="CE9178"/>
                          </a:solidFill>
                          <a:latin typeface="Arial"/>
                          <a:ea typeface="Arial"/>
                          <a:cs typeface="Arial"/>
                          <a:sym typeface="Arial"/>
                        </a:rPr>
                        <a:t>"Table created"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569CD6"/>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Which will give you this result: “Table created”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
        <p:nvSpPr>
          <p:cNvPr id="212" name="Google Shape;212;p28"/>
          <p:cNvSpPr txBox="1"/>
          <p:nvPr>
            <p:ph type="title"/>
          </p:nvPr>
        </p:nvSpPr>
        <p:spPr>
          <a:xfrm>
            <a:off x="1066788" y="9561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My SQL</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89E017B0-45EF-415E-92FD-1F3E6BFDFB48}"/>
</file>

<file path=customXml/itemProps2.xml><?xml version="1.0" encoding="utf-8"?>
<ds:datastoreItem xmlns:ds="http://schemas.openxmlformats.org/officeDocument/2006/customXml" ds:itemID="{62BB446C-A5A2-4B61-BB3D-C8AC9ECC12BF}"/>
</file>

<file path=customXml/itemProps3.xml><?xml version="1.0" encoding="utf-8"?>
<ds:datastoreItem xmlns:ds="http://schemas.openxmlformats.org/officeDocument/2006/customXml" ds:itemID="{20C063D6-85C6-463C-A1A3-6DD1FF0BAD7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