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B70480-5666-4794-A0B2-C3AEECA60E81}">
  <a:tblStyle styleId="{CCB70480-5666-4794-A0B2-C3AEECA60E8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74B134B-6C0A-44C3-BB44-E8716AD0C2C9}"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2.xml"/><Relationship Id="rId21" Type="http://schemas.openxmlformats.org/officeDocument/2006/relationships/slide" Target="slides/slide16.xml"/><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23" Type="http://schemas.openxmlformats.org/officeDocument/2006/relationships/slide" Target="slides/slide18.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mongodb.com/docs/manual/tutorial/query-docume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mongodb.com/" TargetMode="External"/><Relationship Id="rId4" Type="http://schemas.openxmlformats.org/officeDocument/2006/relationships/hyperlink" Target="https://www.mongodb.com/cloud/atl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1_No SQL: MongoDB - SYNC (40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18013" y="1340139"/>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dropDatabase() Method</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MongoDB </a:t>
                      </a:r>
                      <a:r>
                        <a:rPr b="1" lang="en-US" sz="1200" u="none" cap="none" strike="noStrike">
                          <a:latin typeface="Times New Roman"/>
                          <a:ea typeface="Times New Roman"/>
                          <a:cs typeface="Times New Roman"/>
                          <a:sym typeface="Times New Roman"/>
                        </a:rPr>
                        <a:t>db.dropDatabase()</a:t>
                      </a:r>
                      <a:r>
                        <a:rPr lang="en-US" sz="1200" u="none" cap="none" strike="noStrike">
                          <a:latin typeface="Times New Roman"/>
                          <a:ea typeface="Times New Roman"/>
                          <a:cs typeface="Times New Roman"/>
                          <a:sym typeface="Times New Roman"/>
                        </a:rPr>
                        <a:t> command is used to drop a existing database.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solidFill>
                            <a:srgbClr val="434343"/>
                          </a:solidFill>
                          <a:latin typeface="Times New Roman"/>
                          <a:ea typeface="Times New Roman"/>
                          <a:cs typeface="Times New Roman"/>
                          <a:sym typeface="Times New Roman"/>
                        </a:rPr>
                        <a:t>Syntax</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Basic syntax of </a:t>
                      </a:r>
                      <a:r>
                        <a:rPr b="1" lang="en-US" sz="1200" u="none" cap="none" strike="noStrike">
                          <a:latin typeface="Times New Roman"/>
                          <a:ea typeface="Times New Roman"/>
                          <a:cs typeface="Times New Roman"/>
                          <a:sym typeface="Times New Roman"/>
                        </a:rPr>
                        <a:t>dropDatabase()</a:t>
                      </a:r>
                      <a:r>
                        <a:rPr lang="en-US" sz="1200" u="none" cap="none" strike="noStrike">
                          <a:latin typeface="Gungsuh"/>
                          <a:ea typeface="Gungsuh"/>
                          <a:cs typeface="Gungsuh"/>
                          <a:sym typeface="Gungsuh"/>
                        </a:rPr>
                        <a:t> command is as follows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dropDatabase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This will delete the selected database. If you have not selected any database, then it will delete default 'test' database.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Example</a:t>
                      </a:r>
                      <a:endParaRPr i="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First, check the list of available databases by using the command, </a:t>
                      </a:r>
                      <a:r>
                        <a:rPr b="1" lang="en-US" sz="1200" u="none" cap="none" strike="noStrike">
                          <a:latin typeface="Times New Roman"/>
                          <a:ea typeface="Times New Roman"/>
                          <a:cs typeface="Times New Roman"/>
                          <a:sym typeface="Times New Roman"/>
                        </a:rPr>
                        <a:t>show dbs</a:t>
                      </a:r>
                      <a:r>
                        <a:rPr lang="en-US" sz="1200" u="none" cap="none" strike="noStrike">
                          <a:latin typeface="Times New Roman"/>
                          <a:ea typeface="Times New Roman"/>
                          <a:cs typeface="Times New Roman"/>
                          <a:sym typeface="Times New Roman"/>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show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dbs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local</a:t>
                      </a:r>
                      <a:r>
                        <a:rPr lang="en-US" sz="1050" u="none" cap="none" strike="noStrike">
                          <a:solidFill>
                            <a:srgbClr val="D4D4D4"/>
                          </a:solidFill>
                          <a:latin typeface="Consolas"/>
                          <a:ea typeface="Consolas"/>
                          <a:cs typeface="Consolas"/>
                          <a:sym typeface="Consolas"/>
                        </a:rPr>
                        <a:t>      0.78125</a:t>
                      </a:r>
                      <a:r>
                        <a:rPr lang="en-US" sz="1050" u="none" cap="none" strike="noStrike">
                          <a:solidFill>
                            <a:srgbClr val="4FC1FF"/>
                          </a:solidFill>
                          <a:latin typeface="Consolas"/>
                          <a:ea typeface="Consolas"/>
                          <a:cs typeface="Consolas"/>
                          <a:sym typeface="Consolas"/>
                        </a:rPr>
                        <a:t>GB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mydb</a:t>
                      </a:r>
                      <a:r>
                        <a:rPr lang="en-US" sz="1050" u="none" cap="none" strike="noStrike">
                          <a:solidFill>
                            <a:srgbClr val="D4D4D4"/>
                          </a:solidFill>
                          <a:latin typeface="Consolas"/>
                          <a:ea typeface="Consolas"/>
                          <a:cs typeface="Consolas"/>
                          <a:sym typeface="Consolas"/>
                        </a:rPr>
                        <a:t>       0.23012</a:t>
                      </a:r>
                      <a:r>
                        <a:rPr lang="en-US" sz="1050" u="none" cap="none" strike="noStrike">
                          <a:solidFill>
                            <a:srgbClr val="4FC1FF"/>
                          </a:solidFill>
                          <a:latin typeface="Consolas"/>
                          <a:ea typeface="Consolas"/>
                          <a:cs typeface="Consolas"/>
                          <a:sym typeface="Consolas"/>
                        </a:rPr>
                        <a:t>GB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test</a:t>
                      </a:r>
                      <a:r>
                        <a:rPr lang="en-US" sz="1050" u="none" cap="none" strike="noStrike">
                          <a:solidFill>
                            <a:srgbClr val="D4D4D4"/>
                          </a:solidFill>
                          <a:latin typeface="Consolas"/>
                          <a:ea typeface="Consolas"/>
                          <a:cs typeface="Consolas"/>
                          <a:sym typeface="Consolas"/>
                        </a:rPr>
                        <a:t>       0.23012</a:t>
                      </a:r>
                      <a:r>
                        <a:rPr lang="en-US" sz="1050" u="none" cap="none" strike="noStrike">
                          <a:solidFill>
                            <a:srgbClr val="4FC1FF"/>
                          </a:solidFill>
                          <a:latin typeface="Consolas"/>
                          <a:ea typeface="Consolas"/>
                          <a:cs typeface="Consolas"/>
                          <a:sym typeface="Consolas"/>
                        </a:rPr>
                        <a:t>GB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want to delete new database &lt;</a:t>
                      </a:r>
                      <a:r>
                        <a:rPr b="1" lang="en-US" sz="1200" u="none" cap="none" strike="noStrike">
                          <a:latin typeface="Times New Roman"/>
                          <a:ea typeface="Times New Roman"/>
                          <a:cs typeface="Times New Roman"/>
                          <a:sym typeface="Times New Roman"/>
                        </a:rPr>
                        <a:t>mydb</a:t>
                      </a:r>
                      <a:r>
                        <a:rPr lang="en-US" sz="1200" u="none" cap="none" strike="noStrike">
                          <a:latin typeface="Times New Roman"/>
                          <a:ea typeface="Times New Roman"/>
                          <a:cs typeface="Times New Roman"/>
                          <a:sym typeface="Times New Roman"/>
                        </a:rPr>
                        <a:t>&gt;, then </a:t>
                      </a:r>
                      <a:r>
                        <a:rPr b="1" lang="en-US" sz="1200" u="none" cap="none" strike="noStrike">
                          <a:latin typeface="Times New Roman"/>
                          <a:ea typeface="Times New Roman"/>
                          <a:cs typeface="Times New Roman"/>
                          <a:sym typeface="Times New Roman"/>
                        </a:rPr>
                        <a:t>dropDatabase</a:t>
                      </a:r>
                      <a:r>
                        <a:rPr lang="en-US" sz="1200" u="none" cap="none" strike="noStrike">
                          <a:latin typeface="Gungsuh"/>
                          <a:ea typeface="Gungsuh"/>
                          <a:cs typeface="Gungsuh"/>
                          <a:sym typeface="Gungsuh"/>
                        </a:rPr>
                        <a:t>() command would be as follows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switched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dropDatabase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CE9178"/>
                          </a:solidFill>
                          <a:latin typeface="Consolas"/>
                          <a:ea typeface="Consolas"/>
                          <a:cs typeface="Consolas"/>
                          <a:sym typeface="Consolas"/>
                        </a:rPr>
                        <a:t>"dropped"</a:t>
                      </a:r>
                      <a:r>
                        <a:rPr lang="en-US" sz="1050" u="none" cap="none" strike="noStrike">
                          <a:solidFill>
                            <a:srgbClr val="9CDCFE"/>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"mydb"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"ok"</a:t>
                      </a:r>
                      <a:r>
                        <a:rPr lang="en-US" sz="1050" u="none" cap="none" strike="noStrike">
                          <a:solidFill>
                            <a:srgbClr val="9CDCFE"/>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21" name="Google Shape;221;p29"/>
          <p:cNvSpPr txBox="1"/>
          <p:nvPr>
            <p:ph type="title"/>
          </p:nvPr>
        </p:nvSpPr>
        <p:spPr>
          <a:xfrm>
            <a:off x="1066788" y="6630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18013" y="1340139"/>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The createCollection() Method</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MongoDB </a:t>
                      </a:r>
                      <a:r>
                        <a:rPr b="1" lang="en-US" sz="1200" u="none" cap="none" strike="noStrike">
                          <a:latin typeface="Times New Roman"/>
                          <a:ea typeface="Times New Roman"/>
                          <a:cs typeface="Times New Roman"/>
                          <a:sym typeface="Times New Roman"/>
                        </a:rPr>
                        <a:t>db.createCollection</a:t>
                      </a:r>
                      <a:r>
                        <a:rPr lang="en-US" sz="1200" u="none" cap="none" strike="noStrike">
                          <a:latin typeface="Times New Roman"/>
                          <a:ea typeface="Times New Roman"/>
                          <a:cs typeface="Times New Roman"/>
                          <a:sym typeface="Times New Roman"/>
                        </a:rPr>
                        <a:t>(name, options) is used to create collection.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Syntax</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Basic syntax of </a:t>
                      </a:r>
                      <a:r>
                        <a:rPr b="1" lang="en-US" sz="1200" u="none" cap="none" strike="noStrike">
                          <a:latin typeface="Times New Roman"/>
                          <a:ea typeface="Times New Roman"/>
                          <a:cs typeface="Times New Roman"/>
                          <a:sym typeface="Times New Roman"/>
                        </a:rPr>
                        <a:t>createCollection</a:t>
                      </a:r>
                      <a:r>
                        <a:rPr lang="en-US" sz="1200" u="none" cap="none" strike="noStrike">
                          <a:latin typeface="Times New Roman"/>
                          <a:ea typeface="Times New Roman"/>
                          <a:cs typeface="Times New Roman"/>
                          <a:sym typeface="Times New Roman"/>
                        </a:rPr>
                        <a:t>() command is as follows:-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createCollection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the command, name is name of collection to be created. Options is a document and is used to specify configuration of collection.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29" name="Google Shape;229;p30"/>
          <p:cNvSpPr txBox="1"/>
          <p:nvPr>
            <p:ph type="title"/>
          </p:nvPr>
        </p:nvSpPr>
        <p:spPr>
          <a:xfrm>
            <a:off x="1066788" y="6630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graphicFrame>
        <p:nvGraphicFramePr>
          <p:cNvPr id="230" name="Google Shape;230;p30"/>
          <p:cNvGraphicFramePr/>
          <p:nvPr/>
        </p:nvGraphicFramePr>
        <p:xfrm>
          <a:off x="3205050" y="3428075"/>
          <a:ext cx="3000000" cy="3000000"/>
        </p:xfrm>
        <a:graphic>
          <a:graphicData uri="http://schemas.openxmlformats.org/drawingml/2006/table">
            <a:tbl>
              <a:tblPr bandRow="1">
                <a:noFill/>
                <a:tableStyleId>{774B134B-6C0A-44C3-BB44-E8716AD0C2C9}</a:tableStyleId>
              </a:tblPr>
              <a:tblGrid>
                <a:gridCol w="1522725"/>
                <a:gridCol w="1522725"/>
                <a:gridCol w="3055625"/>
              </a:tblGrid>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Parameter</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Type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Name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String</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Name of the collection to be created</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Options</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Document</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(Optional) Specify options about memory size and indexing</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6" name="Google Shape;23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7" name="Google Shape;237;p31"/>
          <p:cNvGraphicFramePr/>
          <p:nvPr/>
        </p:nvGraphicFramePr>
        <p:xfrm>
          <a:off x="1018000"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Gungsuh"/>
                          <a:ea typeface="Gungsuh"/>
                          <a:cs typeface="Gungsuh"/>
                          <a:sym typeface="Gungsuh"/>
                        </a:rPr>
                        <a:t>Options parameter is optional, so you need to specify only the name of the collection. Following is the list of options you can use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38" name="Google Shape;238;p31"/>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graphicFrame>
        <p:nvGraphicFramePr>
          <p:cNvPr id="239" name="Google Shape;239;p31"/>
          <p:cNvGraphicFramePr/>
          <p:nvPr/>
        </p:nvGraphicFramePr>
        <p:xfrm>
          <a:off x="2173550" y="2452325"/>
          <a:ext cx="3000000" cy="3000000"/>
        </p:xfrm>
        <a:graphic>
          <a:graphicData uri="http://schemas.openxmlformats.org/drawingml/2006/table">
            <a:tbl>
              <a:tblPr bandRow="1">
                <a:noFill/>
                <a:tableStyleId>{774B134B-6C0A-44C3-BB44-E8716AD0C2C9}</a:tableStyleId>
              </a:tblPr>
              <a:tblGrid>
                <a:gridCol w="951225"/>
                <a:gridCol w="913775"/>
                <a:gridCol w="4236075"/>
              </a:tblGrid>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Field</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B5CE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Type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B5CE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B5CEA8"/>
                    </a:solidFill>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capped</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Boolean</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(Optional) If true, enables a capped collection. Capped collection is a fixed size collection that automatically overwrites its oldest entries when it reaches its maximum size. If you specify true, you need to specify size parameter also.</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autoIndexId</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Boolean</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(Optional) If true, automatically create index on _id field.s Default value is false.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size</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number</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(Optional) Specifies a maximum size in bytes for a capped collection. If capped is true, then you need to specify this field also.</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max</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number</a:t>
                      </a:r>
                      <a:endParaRPr sz="1200" u="none" cap="none" strike="noStrike">
                        <a:latin typeface="Times New Roman"/>
                        <a:ea typeface="Times New Roman"/>
                        <a:cs typeface="Times New Roman"/>
                        <a:sym typeface="Times New Roman"/>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(Optional) Specifies the maximum number of documents allowed in the capped collection.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5" name="Google Shape;24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6" name="Google Shape;246;p32"/>
          <p:cNvGraphicFramePr/>
          <p:nvPr/>
        </p:nvGraphicFramePr>
        <p:xfrm>
          <a:off x="1017988" y="1642464"/>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While inserting the document, MongoDB first checks size field of capped collection, then it checks max field.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Examples</a:t>
                      </a:r>
                      <a:endParaRPr i="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Basic syntax of createCollection() method without options is as follows:-</a:t>
                      </a:r>
                      <a:endParaRPr sz="1200" u="none" cap="none" strike="noStrike">
                        <a:latin typeface="Gungsuh"/>
                        <a:ea typeface="Gungsuh"/>
                        <a:cs typeface="Gungsuh"/>
                        <a:sym typeface="Gungsu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switched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createCollection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"mycollection"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You can check the created collection by using the command show collections.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show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collections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mycollection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system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indexes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Gungsuh"/>
                          <a:ea typeface="Gungsuh"/>
                          <a:cs typeface="Gungsuh"/>
                          <a:sym typeface="Gungsuh"/>
                        </a:rPr>
                        <a:t>The following example shows the syntax of createCollection() method with few important options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createCollection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"mycol"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capped :</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autoIndexID :</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size :</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6142800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max :</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10000</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"errmsg"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"BSON field 'create.autoIndexID' is an unknown field."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"code"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40415</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"codeName"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"Location40415"</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&gt;</a:t>
                      </a:r>
                      <a:endParaRPr sz="1200" u="none" cap="none" strike="noStrike">
                        <a:latin typeface="Gungsuh"/>
                        <a:ea typeface="Gungsuh"/>
                        <a:cs typeface="Gungsuh"/>
                        <a:sym typeface="Gungsu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47" name="Google Shape;247;p32"/>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3" name="Google Shape;25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4" name="Google Shape;254;p33"/>
          <p:cNvGraphicFramePr/>
          <p:nvPr/>
        </p:nvGraphicFramePr>
        <p:xfrm>
          <a:off x="1017975"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MongoDB, you don't need to create collection. MongoDB creates collection automatically, when you insert some document.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new_collection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insert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9CDCFE"/>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"Hello"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WriteResult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"nInserted"</a:t>
                      </a:r>
                      <a:r>
                        <a:rPr lang="en-US" sz="1050" u="none" cap="none" strike="noStrike">
                          <a:solidFill>
                            <a:srgbClr val="9CDCFE"/>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drop() Method</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MongoDB's db.collection.drop() is used to drop a collection from the database.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solidFill>
                            <a:srgbClr val="434343"/>
                          </a:solidFill>
                          <a:latin typeface="Times New Roman"/>
                          <a:ea typeface="Times New Roman"/>
                          <a:cs typeface="Times New Roman"/>
                          <a:sym typeface="Times New Roman"/>
                        </a:rPr>
                        <a:t>Syntax</a:t>
                      </a:r>
                      <a:endParaRPr b="1" sz="1200" u="none" cap="none" strike="noStrike">
                        <a:solidFill>
                          <a:srgbClr val="434343"/>
                        </a:solidFill>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Basic syntax of drop() command is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drop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Example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First, check the available collections into your database mydb.</a:t>
                      </a:r>
                      <a:endParaRPr sz="1200" u="none" cap="none" strike="noStrike">
                        <a:latin typeface="Gungsuh"/>
                        <a:ea typeface="Gungsuh"/>
                        <a:cs typeface="Gungsuh"/>
                        <a:sym typeface="Gungsu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switched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show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collections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mycol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mycollection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55" name="Google Shape;255;p33"/>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1" name="Google Shape;26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2" name="Google Shape;262;p34"/>
          <p:cNvGraphicFramePr/>
          <p:nvPr/>
        </p:nvGraphicFramePr>
        <p:xfrm>
          <a:off x="1017975"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Now drop the collection with the name mycollection.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mycollection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drop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Again check the list of collections into database.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show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collections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mycol</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drop() method will return true, if the selected collection is dropped successfully, otherwise it will return false.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insert() Method</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insert data into MongoDB collection, you need to use MongoDB's insert() or save() method.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Syntax</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basic syntax of insert() command is as follows: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insert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63" name="Google Shape;263;p34"/>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017975"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Query Documents:</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The find() Method</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query data from MongoDB collection, you need to use MongoDB's find() method.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Syntax</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basic syntax of find() method is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ind() method will display all the documents in a non-structured way.</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72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For more details on Query Documents visit MongoDB </a:t>
                      </a:r>
                      <a:r>
                        <a:rPr lang="en-US" sz="1200" u="sng" cap="none" strike="noStrike">
                          <a:solidFill>
                            <a:schemeClr val="hlink"/>
                          </a:solidFill>
                          <a:latin typeface="Times New Roman"/>
                          <a:ea typeface="Times New Roman"/>
                          <a:cs typeface="Times New Roman"/>
                          <a:sym typeface="Times New Roman"/>
                          <a:hlinkClick r:id="rId3"/>
                        </a:rPr>
                        <a:t>official documentation</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MongoDB Update() Method</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update() method detes the values in the existing document.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Syntax</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basic syntax of update() method is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update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SELECTION_CRITERIA</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UPDATED_DATA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71" name="Google Shape;271;p35"/>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8" name="Google Shape;278;p36"/>
          <p:cNvGraphicFramePr/>
          <p:nvPr/>
        </p:nvGraphicFramePr>
        <p:xfrm>
          <a:off x="1017975"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MongoDB Save() Method</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save() method replaces the existing document with the new document passed in the save() method.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Syntax</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Gungsuh"/>
                          <a:ea typeface="Gungsuh"/>
                          <a:cs typeface="Gungsuh"/>
                          <a:sym typeface="Gungsuh"/>
                        </a:rPr>
                        <a:t>The basic syntax of MongoDB save() method is shown below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save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_id:</a:t>
                      </a:r>
                      <a:r>
                        <a:rPr lang="en-US" sz="1050" u="none" cap="none" strike="noStrike">
                          <a:solidFill>
                            <a:srgbClr val="DCDCAA"/>
                          </a:solidFill>
                          <a:latin typeface="Consolas"/>
                          <a:ea typeface="Consolas"/>
                          <a:cs typeface="Consolas"/>
                          <a:sym typeface="Consolas"/>
                        </a:rPr>
                        <a:t>ObjectId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NEW_DATA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remove() Method</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MongoDB's remove() method is used to remove a document from the collection. remove() method accepts two parameters. One is deletion criteria and second is justOne flag.</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72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deletion criteria − (Optional) deletion criteria according to documents will be removed.</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justOne − (Optional) if set to true or 1, then remove only one document.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434343"/>
                          </a:solidFill>
                          <a:latin typeface="Times New Roman"/>
                          <a:ea typeface="Times New Roman"/>
                          <a:cs typeface="Times New Roman"/>
                          <a:sym typeface="Times New Roman"/>
                        </a:rPr>
                        <a:t>Syntax</a:t>
                      </a:r>
                      <a:endParaRPr b="1" sz="1200" u="none" cap="none" strike="noStrike">
                        <a:solidFill>
                          <a:srgbClr val="434343"/>
                        </a:solidFill>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Basic syntax of remove() method is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remove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DELLETION_CRITTERIA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79" name="Google Shape;279;p36"/>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5" name="Google Shape;285;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6" name="Google Shape;286;p37"/>
          <p:cNvGraphicFramePr/>
          <p:nvPr/>
        </p:nvGraphicFramePr>
        <p:xfrm>
          <a:off x="1017975" y="1925588"/>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Remove Only One</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there are multiple records and you want to delete only the first record, then set justOne parameter in remove() method.</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COLLECTION_NAME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remove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DELETION_CRITERIA</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Remove All Documents</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don't specify deletion criteria, then MongoDB will delete whole documents from the collection. This is equivalent of SQL's truncate command.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mycol</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remove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WriteResult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"nRemoved"</a:t>
                      </a:r>
                      <a:r>
                        <a:rPr lang="en-US" sz="1050" u="none" cap="none" strike="noStrike">
                          <a:solidFill>
                            <a:srgbClr val="9CDCFE"/>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mycol</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87" name="Google Shape;287;p37"/>
          <p:cNvSpPr txBox="1"/>
          <p:nvPr>
            <p:ph type="title"/>
          </p:nvPr>
        </p:nvSpPr>
        <p:spPr>
          <a:xfrm>
            <a:off x="1066775" y="886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93" name="Google Shape;293;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94" name="Google Shape;294;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lnSpcReduction="20000"/>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Learn MongoDB</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Create Database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Create Collection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Insert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Find</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Query</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Delete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Drop Collection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MongoDB Update</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8" name="Google Shape;17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79" name="Google Shape;179;p24"/>
          <p:cNvGraphicFramePr/>
          <p:nvPr/>
        </p:nvGraphicFramePr>
        <p:xfrm>
          <a:off x="1018013" y="1814351"/>
          <a:ext cx="3000000" cy="3000000"/>
        </p:xfrm>
        <a:graphic>
          <a:graphicData uri="http://schemas.openxmlformats.org/drawingml/2006/table">
            <a:tbl>
              <a:tblPr>
                <a:noFill/>
                <a:tableStyleId>{CCB70480-5666-4794-A0B2-C3AEECA60E81}</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MongoDB is a No SQL database. It is an open-source, cross-platform, document-oriented database written in 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It is an open-source document database that provides high performance, high availability, and automatic scaling.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In simple words, you can say that - Mongo DB is a document-oriented database. It is an open source product, developed and supported by a company named 10gen.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MongoDB is a cross-platform, document-oriented database that provides, high performance, high availability, and easy scalability.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MongoDB works on concept of collection and document.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Installation:</a:t>
                      </a:r>
                      <a:endParaRPr b="1" sz="1200" u="sng" cap="none" strike="noStrike">
                        <a:latin typeface="Times New Roman"/>
                        <a:ea typeface="Times New Roman"/>
                        <a:cs typeface="Times New Roman"/>
                        <a:sym typeface="Times New Roman"/>
                      </a:endParaRPr>
                    </a:p>
                    <a:p>
                      <a:pPr indent="-317500" lvl="0" marL="457200" marR="0" rtl="0" algn="l">
                        <a:lnSpc>
                          <a:spcPct val="100000"/>
                        </a:lnSpc>
                        <a:spcBef>
                          <a:spcPts val="1440"/>
                        </a:spcBef>
                        <a:spcAft>
                          <a:spcPts val="0"/>
                        </a:spcAft>
                        <a:buClr>
                          <a:srgbClr val="000000"/>
                        </a:buClr>
                        <a:buSzPts val="1400"/>
                        <a:buFont typeface="Arial"/>
                        <a:buChar char="●"/>
                      </a:pPr>
                      <a:r>
                        <a:rPr lang="en-US" sz="1200" u="none" cap="none" strike="noStrike">
                          <a:latin typeface="Times New Roman"/>
                          <a:ea typeface="Times New Roman"/>
                          <a:cs typeface="Times New Roman"/>
                          <a:sym typeface="Times New Roman"/>
                        </a:rPr>
                        <a:t>Download a free MongoDB database at </a:t>
                      </a:r>
                      <a:r>
                        <a:rPr lang="en-US" sz="1200" u="sng" cap="none" strike="noStrike">
                          <a:solidFill>
                            <a:schemeClr val="hlink"/>
                          </a:solidFill>
                          <a:latin typeface="Times New Roman"/>
                          <a:ea typeface="Times New Roman"/>
                          <a:cs typeface="Times New Roman"/>
                          <a:sym typeface="Times New Roman"/>
                          <a:hlinkClick r:id="rId3"/>
                        </a:rPr>
                        <a:t>https://www.mongodb.com</a:t>
                      </a:r>
                      <a:r>
                        <a:rPr lang="en-US" sz="1150" u="none" cap="none" strike="noStrike">
                          <a:latin typeface="Verdana"/>
                          <a:ea typeface="Verdana"/>
                          <a:cs typeface="Verdana"/>
                          <a:sym typeface="Verdana"/>
                        </a:rPr>
                        <a:t>.</a:t>
                      </a:r>
                      <a:endParaRPr sz="1150" u="none" cap="none" strike="noStrike">
                        <a:latin typeface="Verdana"/>
                        <a:ea typeface="Verdana"/>
                        <a:cs typeface="Verdana"/>
                        <a:sym typeface="Verdana"/>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Or get started right away with a MongoDB cloud service at </a:t>
                      </a:r>
                      <a:r>
                        <a:rPr lang="en-US" sz="1200" u="sng" cap="none" strike="noStrike">
                          <a:solidFill>
                            <a:schemeClr val="hlink"/>
                          </a:solidFill>
                          <a:latin typeface="Times New Roman"/>
                          <a:ea typeface="Times New Roman"/>
                          <a:cs typeface="Times New Roman"/>
                          <a:sym typeface="Times New Roman"/>
                          <a:hlinkClick r:id="rId4"/>
                        </a:rPr>
                        <a:t>https://www.mongodb.com/cloud/atlas</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Database</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Database is a physical container for collections. Each database gets its own set of files on the file system. A single MongoDB server typically has multiple databases.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Collection</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Document</a:t>
                      </a:r>
                      <a:endParaRPr b="1" sz="1200" u="sng"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180" name="Google Shape;180;p2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6" name="Google Shape;18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7" name="Google Shape;187;p25"/>
          <p:cNvGraphicFramePr/>
          <p:nvPr/>
        </p:nvGraphicFramePr>
        <p:xfrm>
          <a:off x="1018013" y="1814351"/>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following table shows the relationship of RDBMS terminology with MongoDB.</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188" name="Google Shape;188;p2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graphicFrame>
        <p:nvGraphicFramePr>
          <p:cNvPr id="189" name="Google Shape;189;p25"/>
          <p:cNvGraphicFramePr/>
          <p:nvPr/>
        </p:nvGraphicFramePr>
        <p:xfrm>
          <a:off x="2591725" y="2549900"/>
          <a:ext cx="3000000" cy="3000000"/>
        </p:xfrm>
        <a:graphic>
          <a:graphicData uri="http://schemas.openxmlformats.org/drawingml/2006/table">
            <a:tbl>
              <a:tblPr bandRow="1">
                <a:noFill/>
                <a:tableStyleId>{774B134B-6C0A-44C3-BB44-E8716AD0C2C9}</a:tableStyleId>
              </a:tblPr>
              <a:tblGrid>
                <a:gridCol w="3045450"/>
                <a:gridCol w="3055625"/>
              </a:tblGrid>
              <a:tr h="127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RDBMS</a:t>
                      </a:r>
                      <a:endParaRPr b="1"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MongoDB</a:t>
                      </a:r>
                      <a:endParaRPr b="1"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Database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Database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Table</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Collection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Tuple/Row</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Document</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column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Field</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Table Join</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Embedded Documents</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Primary Key</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Primary Key (Default key _id provided by MongoDB itself)</a:t>
                      </a:r>
                      <a:endParaRPr sz="1200" u="none" cap="none" strike="noStrike">
                        <a:latin typeface="Times New Roman"/>
                        <a:ea typeface="Times New Roman"/>
                        <a:cs typeface="Times New Roman"/>
                        <a:sym typeface="Times New Roman"/>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8013" y="1814351"/>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Sample Document</a:t>
                      </a:r>
                      <a:endParaRPr b="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Following example shows the document structure of a blog site, which is simply a comma separated key value pair.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_id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ObjectId</a:t>
                      </a:r>
                      <a:r>
                        <a:rPr lang="en-US" sz="1050" u="none" cap="none" strike="noStrike">
                          <a:solidFill>
                            <a:srgbClr val="D4D4D4"/>
                          </a:solidFill>
                          <a:latin typeface="Consolas"/>
                          <a:ea typeface="Consolas"/>
                          <a:cs typeface="Consolas"/>
                          <a:sym typeface="Consolas"/>
                        </a:rPr>
                        <a:t>(7</a:t>
                      </a:r>
                      <a:r>
                        <a:rPr lang="en-US" sz="1050" u="none" cap="none" strike="noStrike">
                          <a:solidFill>
                            <a:srgbClr val="9CDCFE"/>
                          </a:solidFill>
                          <a:latin typeface="Consolas"/>
                          <a:ea typeface="Consolas"/>
                          <a:cs typeface="Consolas"/>
                          <a:sym typeface="Consolas"/>
                        </a:rPr>
                        <a:t>df78ad8902c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'MongoDB Overview'</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description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'MongoDB is no sql database'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'http://www.something.com'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tags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'mongodb'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'database'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'NoSQL'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likes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comments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CE9178"/>
                          </a:solidFill>
                          <a:latin typeface="Consolas"/>
                          <a:ea typeface="Consolas"/>
                          <a:cs typeface="Consolas"/>
                          <a:sym typeface="Consolas"/>
                        </a:rPr>
                        <a:t>'user1'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'My first comment'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dateCreated: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2011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20</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15</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like: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CE9178"/>
                          </a:solidFill>
                          <a:latin typeface="Consolas"/>
                          <a:ea typeface="Consolas"/>
                          <a:cs typeface="Consolas"/>
                          <a:sym typeface="Consolas"/>
                        </a:rPr>
                        <a:t>'user2'</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'My second comments'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dateCreated: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2011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25</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7</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45</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like:</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5</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197" name="Google Shape;197;p2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8013" y="1814351"/>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Advantages of MongoDB over RDBMS</a:t>
                      </a:r>
                      <a:endParaRPr b="1" sz="1200" u="none" cap="none" strike="noStrike">
                        <a:latin typeface="Times New Roman"/>
                        <a:ea typeface="Times New Roman"/>
                        <a:cs typeface="Times New Roman"/>
                        <a:sym typeface="Times New Roman"/>
                      </a:endParaRPr>
                    </a:p>
                    <a:p>
                      <a:pPr indent="-292100" lvl="0" marL="885825" marR="0" rtl="0" algn="just">
                        <a:lnSpc>
                          <a:spcPct val="100000"/>
                        </a:lnSpc>
                        <a:spcBef>
                          <a:spcPts val="60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Schema less − MongoDB is a document database in which one collection holds different documents. Number of fields, content and size of the document can differ from one document to another.</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Structure of a single object is clear.</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No complex joins.</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Deep query-ability. MongoDB supports dynamic queries on documents using a document-based query language that's nearly as powerful as SQL.</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Tuning.</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Ease of scale-out − MongoDB is easy to scale.</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Conversion/mapping of application objects to database objects not needed.</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Uses internal memory for storing the (windowed) working set, enabling faster access of data.</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Why Use MongoDB?</a:t>
                      </a:r>
                      <a:endParaRPr b="1" sz="1200" u="none" cap="none" strike="noStrike">
                        <a:latin typeface="Times New Roman"/>
                        <a:ea typeface="Times New Roman"/>
                        <a:cs typeface="Times New Roman"/>
                        <a:sym typeface="Times New Roman"/>
                      </a:endParaRPr>
                    </a:p>
                    <a:p>
                      <a:pPr indent="-292100" lvl="0" marL="885825" marR="0" rtl="0" algn="just">
                        <a:lnSpc>
                          <a:spcPct val="100000"/>
                        </a:lnSpc>
                        <a:spcBef>
                          <a:spcPts val="60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Document Oriented Storage − Data is stored in the form of JSON style documents.</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Index on any attribute</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Replication and high availability</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Auto-Sharding</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Rich queries</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Fast in-place updates</a:t>
                      </a:r>
                      <a:endParaRPr sz="1200" u="none" cap="none" strike="noStrike">
                        <a:latin typeface="Times New Roman"/>
                        <a:ea typeface="Times New Roman"/>
                        <a:cs typeface="Times New Roman"/>
                        <a:sym typeface="Times New Roman"/>
                      </a:endParaRPr>
                    </a:p>
                    <a:p>
                      <a:pPr indent="-292100" lvl="0" marL="885825" marR="0" rtl="0" algn="just">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Professional support by MongoDB</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05" name="Google Shape;205;p2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8013" y="1814351"/>
          <a:ext cx="3000000" cy="3000000"/>
        </p:xfrm>
        <a:graphic>
          <a:graphicData uri="http://schemas.openxmlformats.org/drawingml/2006/table">
            <a:tbl>
              <a:tblPr>
                <a:noFill/>
                <a:tableStyleId>{CCB70480-5666-4794-A0B2-C3AEECA60E81}</a:tableStyleId>
              </a:tblPr>
              <a:tblGrid>
                <a:gridCol w="10155975"/>
              </a:tblGrid>
              <a:tr h="365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a:t>
                      </a:r>
                      <a:r>
                        <a:rPr b="1" lang="en-US" sz="1200" u="sng" cap="none" strike="noStrike">
                          <a:solidFill>
                            <a:srgbClr val="4F81BD"/>
                          </a:solidFill>
                          <a:latin typeface="Times New Roman"/>
                          <a:ea typeface="Times New Roman"/>
                          <a:cs typeface="Times New Roman"/>
                          <a:sym typeface="Times New Roman"/>
                        </a:rPr>
                        <a:t>use </a:t>
                      </a:r>
                      <a:r>
                        <a:rPr b="1" lang="en-US" sz="1200" u="sng" cap="none" strike="noStrike">
                          <a:latin typeface="Times New Roman"/>
                          <a:ea typeface="Times New Roman"/>
                          <a:cs typeface="Times New Roman"/>
                          <a:sym typeface="Times New Roman"/>
                        </a:rPr>
                        <a:t>Command</a:t>
                      </a:r>
                      <a:endParaRPr b="1" sz="1200" u="sng" cap="none" strike="noStrike">
                        <a:latin typeface="Times New Roman"/>
                        <a:ea typeface="Times New Roman"/>
                        <a:cs typeface="Times New Roman"/>
                        <a:sym typeface="Times New Roman"/>
                      </a:endParaRPr>
                    </a:p>
                    <a:p>
                      <a:pPr indent="-292100" lvl="0" marL="457200" marR="0" rtl="0" algn="just">
                        <a:lnSpc>
                          <a:spcPct val="100000"/>
                        </a:lnSpc>
                        <a:spcBef>
                          <a:spcPts val="60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MongoDB use </a:t>
                      </a:r>
                      <a:r>
                        <a:rPr b="1" lang="en-US" sz="1200" u="none" cap="none" strike="noStrike">
                          <a:latin typeface="Times New Roman"/>
                          <a:ea typeface="Times New Roman"/>
                          <a:cs typeface="Times New Roman"/>
                          <a:sym typeface="Times New Roman"/>
                        </a:rPr>
                        <a:t>DATABASE_NAME</a:t>
                      </a:r>
                      <a:r>
                        <a:rPr lang="en-US" sz="1200" u="none" cap="none" strike="noStrike">
                          <a:latin typeface="Times New Roman"/>
                          <a:ea typeface="Times New Roman"/>
                          <a:cs typeface="Times New Roman"/>
                          <a:sym typeface="Times New Roman"/>
                        </a:rPr>
                        <a:t> is used to create database. The command will create a new database if it doesn't exist, otherwise it will return the existing database.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2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Syntax</a:t>
                      </a:r>
                      <a:endParaRPr b="1" sz="1200" u="none" cap="none" strike="noStrike">
                        <a:latin typeface="Times New Roman"/>
                        <a:ea typeface="Times New Roman"/>
                        <a:cs typeface="Times New Roman"/>
                        <a:sym typeface="Times New Roman"/>
                      </a:endParaRPr>
                    </a:p>
                    <a:p>
                      <a:pPr indent="-292100" lvl="0" marL="457200" marR="0" rtl="0" algn="just">
                        <a:lnSpc>
                          <a:spcPct val="100000"/>
                        </a:lnSpc>
                        <a:spcBef>
                          <a:spcPts val="600"/>
                        </a:spcBef>
                        <a:spcAft>
                          <a:spcPts val="0"/>
                        </a:spcAft>
                        <a:buClr>
                          <a:srgbClr val="000000"/>
                        </a:buClr>
                        <a:buSzPts val="1000"/>
                        <a:buFont typeface="Noto Sans Symbols"/>
                        <a:buChar char="●"/>
                      </a:pPr>
                      <a:r>
                        <a:rPr lang="en-US" sz="1200" u="none" cap="none" strike="noStrike">
                          <a:latin typeface="Gungsuh"/>
                          <a:ea typeface="Gungsuh"/>
                          <a:cs typeface="Gungsuh"/>
                          <a:sym typeface="Gungsuh"/>
                        </a:rPr>
                        <a:t>Basic syntax of use DATABASE statement is as follows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DATABASE_NAME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Example</a:t>
                      </a:r>
                      <a:endParaRPr i="1" sz="1200" u="none" cap="none" strike="noStrike">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want to use a database with name &lt;</a:t>
                      </a:r>
                      <a:r>
                        <a:rPr b="1" lang="en-US" sz="1200" u="none" cap="none" strike="noStrike">
                          <a:latin typeface="Times New Roman"/>
                          <a:ea typeface="Times New Roman"/>
                          <a:cs typeface="Times New Roman"/>
                          <a:sym typeface="Times New Roman"/>
                        </a:rPr>
                        <a:t>mydb</a:t>
                      </a:r>
                      <a:r>
                        <a:rPr lang="en-US" sz="1200" u="none" cap="none" strike="noStrike">
                          <a:latin typeface="Times New Roman"/>
                          <a:ea typeface="Times New Roman"/>
                          <a:cs typeface="Times New Roman"/>
                          <a:sym typeface="Times New Roman"/>
                        </a:rPr>
                        <a:t>&gt;, then use </a:t>
                      </a:r>
                      <a:r>
                        <a:rPr b="1" lang="en-US" sz="1200" u="none" cap="none" strike="noStrike">
                          <a:latin typeface="Times New Roman"/>
                          <a:ea typeface="Times New Roman"/>
                          <a:cs typeface="Times New Roman"/>
                          <a:sym typeface="Times New Roman"/>
                        </a:rPr>
                        <a:t>DATABASE</a:t>
                      </a:r>
                      <a:r>
                        <a:rPr lang="en-US" sz="1200" u="none" cap="none" strike="noStrike">
                          <a:latin typeface="Gungsuh"/>
                          <a:ea typeface="Gungsuh"/>
                          <a:cs typeface="Gungsuh"/>
                          <a:sym typeface="Gungsuh"/>
                        </a:rPr>
                        <a:t> statement would be as follows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switched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mydb</a:t>
                      </a:r>
                      <a:endParaRPr i="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check your currently selected database, use the command db</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5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db</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mydb</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51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you want to check your databases list, use the command show dbs.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13" name="Google Shape;213;p2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MongoDB</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2771D99D-3C5A-43CC-98C0-2D2A9C9B79FF}"/>
</file>

<file path=customXml/itemProps2.xml><?xml version="1.0" encoding="utf-8"?>
<ds:datastoreItem xmlns:ds="http://schemas.openxmlformats.org/officeDocument/2006/customXml" ds:itemID="{AC39F432-8D02-4331-AB6C-6EF505B49980}"/>
</file>

<file path=customXml/itemProps3.xml><?xml version="1.0" encoding="utf-8"?>
<ds:datastoreItem xmlns:ds="http://schemas.openxmlformats.org/officeDocument/2006/customXml" ds:itemID="{74C16973-CD88-4200-A0C0-6E294BA4EEE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