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70" r:id="rId12"/>
    <p:sldId id="266" r:id="rId13"/>
    <p:sldId id="267" r:id="rId14"/>
    <p:sldId id="268" r:id="rId15"/>
    <p:sldId id="269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0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7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77A564-083E-40DE-9733-AFC88CC9342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63518A-8705-40AE-930F-974D0F2FA2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1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8A82-D3A7-4CA3-B73F-74A099DBF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DOM(Document Object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6E8E-0C68-4E13-88FC-A96CCC9D8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F593-ADBF-4B76-8378-01B73E0C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24" y="574200"/>
            <a:ext cx="9720072" cy="1499616"/>
          </a:xfrm>
        </p:spPr>
        <p:txBody>
          <a:bodyPr/>
          <a:lstStyle/>
          <a:p>
            <a:r>
              <a:rPr lang="en-US" b="1" dirty="0"/>
              <a:t>SET DOM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83EC6-B2D2-4FFA-B254-EB69CB1D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14" y="345709"/>
            <a:ext cx="7138932" cy="65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3115-1F4C-4779-8D6A-6E50C1EB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event bubbling and event capturing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2E16A-6B1F-4628-8BC0-868E35CB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813834"/>
            <a:ext cx="3181794" cy="477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1C8DA-AC01-47CB-81D0-A22EADB8E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79" y="3600599"/>
            <a:ext cx="2295013" cy="139219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798974-81D1-4AEA-820F-4AE4C5DC6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50" y="2067222"/>
            <a:ext cx="5113133" cy="44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1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418A-1BD8-4819-802F-40A01A5D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93" y="143218"/>
            <a:ext cx="9720072" cy="1499616"/>
          </a:xfrm>
        </p:spPr>
        <p:txBody>
          <a:bodyPr/>
          <a:lstStyle/>
          <a:p>
            <a:r>
              <a:rPr lang="en-US" b="1" dirty="0"/>
              <a:t>addEventListener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13AD2-983C-4980-9E17-96D8C2A8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582865"/>
            <a:ext cx="10564699" cy="2328121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E798A5-5B1D-43D9-97EA-F59B2813460B}"/>
              </a:ext>
            </a:extLst>
          </p:cNvPr>
          <p:cNvCxnSpPr>
            <a:cxnSpLocks/>
          </p:cNvCxnSpPr>
          <p:nvPr/>
        </p:nvCxnSpPr>
        <p:spPr>
          <a:xfrm flipH="1">
            <a:off x="2599981" y="2839598"/>
            <a:ext cx="760164" cy="7739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DB8A050-9EB6-46E7-BCE1-98695893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163830"/>
            <a:ext cx="10564699" cy="247934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54B0F36-11CD-45CE-A319-6ACB6A33FA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7597" y="5905041"/>
            <a:ext cx="627960" cy="517792"/>
          </a:xfrm>
          <a:prstGeom prst="bentConnector3">
            <a:avLst>
              <a:gd name="adj1" fmla="val -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F8D99D-377F-4741-AED2-6A29D6D1BD78}"/>
              </a:ext>
            </a:extLst>
          </p:cNvPr>
          <p:cNvSpPr/>
          <p:nvPr/>
        </p:nvSpPr>
        <p:spPr>
          <a:xfrm>
            <a:off x="4621576" y="6013887"/>
            <a:ext cx="1858178" cy="517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Event use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E7AD24C-DDCF-44D3-B083-22C67DF8D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648" y="1218075"/>
            <a:ext cx="729580" cy="7295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EA76795-740D-451F-AAA3-1B510DD09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72" y="3965524"/>
            <a:ext cx="619240" cy="6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5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A1FD44-23F0-4695-9D29-2F7CADD5423D}"/>
              </a:ext>
            </a:extLst>
          </p:cNvPr>
          <p:cNvSpPr txBox="1">
            <a:spLocks/>
          </p:cNvSpPr>
          <p:nvPr/>
        </p:nvSpPr>
        <p:spPr>
          <a:xfrm>
            <a:off x="935993" y="14321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addEventListener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99B58-2E98-4F90-8FF3-683B3C8F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86" y="1373664"/>
            <a:ext cx="10167802" cy="232887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0FEB69-016D-4A4D-998C-25F16374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92" y="1006133"/>
            <a:ext cx="735062" cy="735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9922E-FC7A-4B5D-BC5F-55CCB24E2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53" y="4088577"/>
            <a:ext cx="10167335" cy="246095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DF3535-5875-42C9-A961-E3ACF045F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57" y="3798166"/>
            <a:ext cx="735062" cy="7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5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0AE7B9-895A-4945-841C-B86669FFB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9" y="1390366"/>
            <a:ext cx="8225517" cy="52987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677DD23-5B8F-4BB3-9933-A8F64A0D73CB}"/>
              </a:ext>
            </a:extLst>
          </p:cNvPr>
          <p:cNvSpPr txBox="1">
            <a:spLocks/>
          </p:cNvSpPr>
          <p:nvPr/>
        </p:nvSpPr>
        <p:spPr>
          <a:xfrm>
            <a:off x="935993" y="14321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addEventListener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9419BD-C926-4816-91A3-72883151D889}"/>
              </a:ext>
            </a:extLst>
          </p:cNvPr>
          <p:cNvCxnSpPr/>
          <p:nvPr/>
        </p:nvCxnSpPr>
        <p:spPr>
          <a:xfrm>
            <a:off x="1905918" y="3591499"/>
            <a:ext cx="3327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770F7-BB5E-4933-A2C5-4DB8DF1AA1E3}"/>
              </a:ext>
            </a:extLst>
          </p:cNvPr>
          <p:cNvCxnSpPr>
            <a:cxnSpLocks/>
          </p:cNvCxnSpPr>
          <p:nvPr/>
        </p:nvCxnSpPr>
        <p:spPr>
          <a:xfrm flipH="1">
            <a:off x="5618602" y="6389785"/>
            <a:ext cx="29194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1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DBE48-DC21-4448-BC70-FBFEF2578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45" y="1642833"/>
            <a:ext cx="10097909" cy="465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677DD23-5B8F-4BB3-9933-A8F64A0D73CB}"/>
              </a:ext>
            </a:extLst>
          </p:cNvPr>
          <p:cNvSpPr txBox="1">
            <a:spLocks/>
          </p:cNvSpPr>
          <p:nvPr/>
        </p:nvSpPr>
        <p:spPr>
          <a:xfrm>
            <a:off x="935993" y="14321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addEventListener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9419BD-C926-4816-91A3-72883151D889}"/>
              </a:ext>
            </a:extLst>
          </p:cNvPr>
          <p:cNvCxnSpPr>
            <a:cxnSpLocks/>
          </p:cNvCxnSpPr>
          <p:nvPr/>
        </p:nvCxnSpPr>
        <p:spPr>
          <a:xfrm>
            <a:off x="1652530" y="3944039"/>
            <a:ext cx="39660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770F7-BB5E-4933-A2C5-4DB8DF1AA1E3}"/>
              </a:ext>
            </a:extLst>
          </p:cNvPr>
          <p:cNvCxnSpPr>
            <a:cxnSpLocks/>
          </p:cNvCxnSpPr>
          <p:nvPr/>
        </p:nvCxnSpPr>
        <p:spPr>
          <a:xfrm flipH="1">
            <a:off x="6312664" y="5838942"/>
            <a:ext cx="29194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2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E8FB-E757-4CC6-8AE2-0E1C17AB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testimonial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55104-230C-4B0C-8949-0F9E71B7593A}"/>
              </a:ext>
            </a:extLst>
          </p:cNvPr>
          <p:cNvSpPr/>
          <p:nvPr/>
        </p:nvSpPr>
        <p:spPr>
          <a:xfrm>
            <a:off x="923581" y="1765343"/>
            <a:ext cx="103448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promotion and advertising, a testimonial or show consists of a person's written or spoken statement extolling the quality of a product.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A4262-D1DB-45FD-81B0-844F809DA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09" y="2550348"/>
            <a:ext cx="7072829" cy="4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2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CE4F-99E0-465F-82EE-1AF6CA3E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Dropdown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81612-4FAB-4324-A99F-D603B3F2D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674795"/>
            <a:ext cx="9937655" cy="4896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89F35-6327-4A81-B4F1-924AC8D96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32" y="3694579"/>
            <a:ext cx="5430008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535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FC65A-D210-42BB-A104-2341FB30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223390"/>
            <a:ext cx="9764488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0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71A2-5547-4977-AF7E-12256C66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HTML DOM Tree (Model)</a:t>
            </a:r>
          </a:p>
        </p:txBody>
      </p:sp>
      <p:pic>
        <p:nvPicPr>
          <p:cNvPr id="1026" name="Picture 2" descr="JavaScript HTML DOM">
            <a:extLst>
              <a:ext uri="{FF2B5EF4-FFF2-40B4-BE49-F238E27FC236}">
                <a16:creationId xmlns:a16="http://schemas.microsoft.com/office/drawing/2014/main" id="{078A9358-6AC1-40EC-BBDC-08B046DC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61" y="1835854"/>
            <a:ext cx="7854605" cy="391495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C25709-7138-4466-AC67-D01CAA6727E5}"/>
              </a:ext>
            </a:extLst>
          </p:cNvPr>
          <p:cNvSpPr/>
          <p:nvPr/>
        </p:nvSpPr>
        <p:spPr>
          <a:xfrm>
            <a:off x="914400" y="5887194"/>
            <a:ext cx="10410940" cy="385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Note : With the HTML DOM, JavaScript can access and change all the elements of a HTML document</a:t>
            </a:r>
          </a:p>
        </p:txBody>
      </p:sp>
    </p:spTree>
    <p:extLst>
      <p:ext uri="{BB962C8B-B14F-4D97-AF65-F5344CB8AC3E}">
        <p14:creationId xmlns:p14="http://schemas.microsoft.com/office/powerpoint/2010/main" val="207665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E5D-E0FD-4022-BD80-E8362F66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41" y="604761"/>
            <a:ext cx="9720072" cy="1499616"/>
          </a:xfrm>
        </p:spPr>
        <p:txBody>
          <a:bodyPr>
            <a:normAutofit/>
          </a:bodyPr>
          <a:lstStyle/>
          <a:p>
            <a:r>
              <a:rPr lang="en-US" sz="4800" b="1" dirty="0"/>
              <a:t>Finding HTML elements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1E83-96E3-4B1B-A16C-4E5A5E36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581" y="3337404"/>
            <a:ext cx="4135016" cy="288406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Get the element with the specified id: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28B31-C473-4E03-833A-DA9F5825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39" y="3691028"/>
            <a:ext cx="3471302" cy="35216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D806F-A078-48E0-B1D9-4BDAE3CDB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32" y="1713914"/>
            <a:ext cx="5944517" cy="50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9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231A-BD98-45D0-9959-D373181D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Finding HTML elements by TAG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05C4-827C-4D32-B06F-B0028C8D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221" y="1787948"/>
            <a:ext cx="6169886" cy="5937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getElementsByTagName() </a:t>
            </a:r>
            <a:r>
              <a:rPr lang="en-US" dirty="0">
                <a:solidFill>
                  <a:srgbClr val="7030A0"/>
                </a:solidFill>
              </a:rPr>
              <a:t>method returns a collection of all elements with a specified tag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B425A-AE04-4E40-BE5E-DABAB4AE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64" y="2418731"/>
            <a:ext cx="5715000" cy="593767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F4F29-C539-46C1-A053-F90791CBD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74" y="3287564"/>
            <a:ext cx="7747852" cy="33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44E1-1449-4794-9DE2-C9984EBB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Finding HTML elements by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7038-770A-4FF5-B996-5AF338D5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620" y="1672216"/>
            <a:ext cx="4781761" cy="67753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getElementsByClassName() </a:t>
            </a:r>
            <a:r>
              <a:rPr lang="en-US" dirty="0">
                <a:solidFill>
                  <a:srgbClr val="7030A0"/>
                </a:solidFill>
              </a:rPr>
              <a:t>method returns a collection of elements with a specified class name(s).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C832A-F609-436B-A8BF-F7C609CE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40" y="2194066"/>
            <a:ext cx="5712608" cy="50220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A645-DDB4-40C8-A9BE-579485A34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64" y="2785310"/>
            <a:ext cx="5715000" cy="38652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003DA-E788-476C-8555-6E1533DF3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79" y="3396752"/>
            <a:ext cx="7076277" cy="29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C774-CDF8-4E7D-8773-8D2ADF63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42735" cy="1499616"/>
          </a:xfrm>
        </p:spPr>
        <p:txBody>
          <a:bodyPr>
            <a:normAutofit/>
          </a:bodyPr>
          <a:lstStyle/>
          <a:p>
            <a:r>
              <a:rPr lang="en-US" b="1" dirty="0"/>
              <a:t>Finding HTML elements by 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E437-2EEA-47D5-9A2C-7E4D6885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51" y="1714859"/>
            <a:ext cx="8527495" cy="36997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The  </a:t>
            </a:r>
            <a:r>
              <a:rPr lang="en-US" b="1" dirty="0">
                <a:solidFill>
                  <a:srgbClr val="00B050"/>
                </a:solidFill>
              </a:rPr>
              <a:t>querySelector() </a:t>
            </a:r>
            <a:r>
              <a:rPr lang="en-US" dirty="0">
                <a:solidFill>
                  <a:srgbClr val="7030A0"/>
                </a:solidFill>
              </a:rPr>
              <a:t>method returns the </a:t>
            </a:r>
            <a:r>
              <a:rPr lang="en-US" b="1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7030A0"/>
                </a:solidFill>
              </a:rPr>
              <a:t> element that matches a CSS selector.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60F7A-9E8E-4ADF-ABDF-0229D2836BE1}"/>
              </a:ext>
            </a:extLst>
          </p:cNvPr>
          <p:cNvSpPr txBox="1">
            <a:spLocks/>
          </p:cNvSpPr>
          <p:nvPr/>
        </p:nvSpPr>
        <p:spPr>
          <a:xfrm>
            <a:off x="1652771" y="2268303"/>
            <a:ext cx="8317494" cy="369973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To return </a:t>
            </a:r>
            <a:r>
              <a:rPr lang="en-US" b="1" dirty="0">
                <a:solidFill>
                  <a:srgbClr val="00B050"/>
                </a:solidFill>
              </a:rPr>
              <a:t>all</a:t>
            </a:r>
            <a:r>
              <a:rPr lang="en-US" b="1" dirty="0">
                <a:solidFill>
                  <a:srgbClr val="7030A0"/>
                </a:solidFill>
              </a:rPr>
              <a:t> </a:t>
            </a:r>
            <a:r>
              <a:rPr lang="en-US" dirty="0">
                <a:solidFill>
                  <a:srgbClr val="7030A0"/>
                </a:solidFill>
              </a:rPr>
              <a:t>matches (not only the first), use the </a:t>
            </a:r>
            <a:r>
              <a:rPr lang="en-US" b="1" dirty="0">
                <a:solidFill>
                  <a:srgbClr val="00B050"/>
                </a:solidFill>
              </a:rPr>
              <a:t>querySelectorAll() </a:t>
            </a:r>
            <a:r>
              <a:rPr lang="en-US" dirty="0">
                <a:solidFill>
                  <a:srgbClr val="7030A0"/>
                </a:solidFill>
              </a:rPr>
              <a:t>instead.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2F12D-B735-4B58-8A04-96A55373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955" y="2638276"/>
            <a:ext cx="6332886" cy="40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0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CC91-AACC-49CE-8C8F-92A560AC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Style dom property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A396C-8372-4292-A269-4995DC26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17" y="1787846"/>
            <a:ext cx="6728264" cy="48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10A4-9E59-46FB-AEBF-BE9E10D7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classList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F2575-8F72-4CE4-B12F-75FE509E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85" y="396321"/>
            <a:ext cx="7934944" cy="62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4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F593-ADBF-4B76-8378-01B73E0C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9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b="1" dirty="0"/>
              <a:t>Get DOM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61DD-C1D4-4FD9-B877-A82AFF39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59" y="585216"/>
            <a:ext cx="7954178" cy="602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37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459</TotalTime>
  <Words>178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Tw Cen MT</vt:lpstr>
      <vt:lpstr>Tw Cen MT Condensed</vt:lpstr>
      <vt:lpstr>Wingdings 3</vt:lpstr>
      <vt:lpstr>Integral</vt:lpstr>
      <vt:lpstr>JavaScript DOM(Document Object Model)</vt:lpstr>
      <vt:lpstr>JavaScript HTML DOM Tree (Model)</vt:lpstr>
      <vt:lpstr>Finding HTML elements by ID</vt:lpstr>
      <vt:lpstr>Finding HTML elements by TAG Name</vt:lpstr>
      <vt:lpstr>Finding HTML elements by CLASS</vt:lpstr>
      <vt:lpstr>Finding HTML elements by CSS Selector</vt:lpstr>
      <vt:lpstr>Style dom property</vt:lpstr>
      <vt:lpstr>classList</vt:lpstr>
      <vt:lpstr>Get DOM Value</vt:lpstr>
      <vt:lpstr>SET DOM Value</vt:lpstr>
      <vt:lpstr>event bubbling and event capturing</vt:lpstr>
      <vt:lpstr>addEventListener</vt:lpstr>
      <vt:lpstr>PowerPoint Presentation</vt:lpstr>
      <vt:lpstr>PowerPoint Presentation</vt:lpstr>
      <vt:lpstr>PowerPoint Presentation</vt:lpstr>
      <vt:lpstr>Exercise - testimonial</vt:lpstr>
      <vt:lpstr>Exercise – Dropdown Selection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DOM(Document Object Model)</dc:title>
  <dc:creator>Marium</dc:creator>
  <cp:lastModifiedBy>Marium Younus</cp:lastModifiedBy>
  <cp:revision>63</cp:revision>
  <dcterms:created xsi:type="dcterms:W3CDTF">2023-04-06T05:55:32Z</dcterms:created>
  <dcterms:modified xsi:type="dcterms:W3CDTF">2023-05-09T08:09:45Z</dcterms:modified>
</cp:coreProperties>
</file>