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5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Find all matches rather then stopping after the first match.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Find case sensitive character 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Find multiline matching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ScaleX="142813" custScaleY="1406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ScaleX="136553" custScaleY="14911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81149" y="485706"/>
          <a:ext cx="1490164" cy="1467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Find all matches rather then stopping after the first match.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16777" y="441641"/>
          <a:ext cx="1424845" cy="15558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Find case sensitive character 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Find multiline matching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Pattern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845F4-C796-446F-9B61-FB37A9003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39" y="2004940"/>
            <a:ext cx="9831694" cy="24018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9905C0-F330-488D-B6F7-AB172751640A}"/>
              </a:ext>
            </a:extLst>
          </p:cNvPr>
          <p:cNvSpPr/>
          <p:nvPr/>
        </p:nvSpPr>
        <p:spPr>
          <a:xfrm>
            <a:off x="10464079" y="2821122"/>
            <a:ext cx="702436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bg1"/>
                </a:solidFill>
              </a:rPr>
              <a:t>\.</a:t>
            </a:r>
          </a:p>
        </p:txBody>
      </p:sp>
    </p:spTree>
    <p:extLst>
      <p:ext uri="{BB962C8B-B14F-4D97-AF65-F5344CB8AC3E}">
        <p14:creationId xmlns:p14="http://schemas.microsoft.com/office/powerpoint/2010/main" val="331240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B3D3-C440-43DC-8E42-50AF7372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Form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FFF2B-0E36-443B-A8BF-FAD80E3E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05" y="1863507"/>
            <a:ext cx="6878418" cy="42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4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02A459-4BCD-4540-B12E-B7BA8D61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2" y="662267"/>
            <a:ext cx="4005796" cy="52427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BCA969-FDF6-4ED5-BBBB-8A87D23A5C62}"/>
              </a:ext>
            </a:extLst>
          </p:cNvPr>
          <p:cNvSpPr/>
          <p:nvPr/>
        </p:nvSpPr>
        <p:spPr>
          <a:xfrm>
            <a:off x="5229341" y="1695678"/>
            <a:ext cx="65256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^</a:t>
            </a:r>
            <a:r>
              <a:rPr lang="en-US" sz="1600" dirty="0">
                <a:solidFill>
                  <a:srgbClr val="D16969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811F3F"/>
                </a:solidFill>
                <a:latin typeface="Consolas" panose="020B0609020204030204" pitchFamily="49" charset="0"/>
              </a:rPr>
              <a:t>A-Za-z0-9_\-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\.</a:t>
            </a:r>
            <a:r>
              <a:rPr lang="en-US" sz="1600" dirty="0">
                <a:solidFill>
                  <a:srgbClr val="D16969"/>
                </a:solidFill>
                <a:latin typeface="Consolas" panose="020B0609020204030204" pitchFamily="49" charset="0"/>
              </a:rPr>
              <a:t>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\@</a:t>
            </a:r>
            <a:r>
              <a:rPr lang="en-US" sz="1600" dirty="0">
                <a:solidFill>
                  <a:srgbClr val="D16969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811F3F"/>
                </a:solidFill>
                <a:latin typeface="Consolas" panose="020B0609020204030204" pitchFamily="49" charset="0"/>
              </a:rPr>
              <a:t>A-Za-z</a:t>
            </a:r>
            <a:r>
              <a:rPr lang="en-US" sz="1600" dirty="0">
                <a:solidFill>
                  <a:srgbClr val="D16969"/>
                </a:solidFill>
                <a:latin typeface="Consolas" panose="020B0609020204030204" pitchFamily="49" charset="0"/>
              </a:rPr>
              <a:t>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\.</a:t>
            </a:r>
            <a:r>
              <a:rPr lang="en-US" sz="1600" dirty="0">
                <a:solidFill>
                  <a:srgbClr val="D16969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811F3F"/>
                </a:solidFill>
                <a:latin typeface="Consolas" panose="020B0609020204030204" pitchFamily="49" charset="0"/>
              </a:rPr>
              <a:t>A-Za-z</a:t>
            </a:r>
            <a:r>
              <a:rPr lang="en-US" sz="1600" dirty="0">
                <a:solidFill>
                  <a:srgbClr val="D16969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{2,3}</a:t>
            </a:r>
            <a:r>
              <a:rPr lang="en-US" sz="1600" dirty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E7EB6-D660-40C8-8425-062555BDD48A}"/>
              </a:ext>
            </a:extLst>
          </p:cNvPr>
          <p:cNvSpPr/>
          <p:nvPr/>
        </p:nvSpPr>
        <p:spPr>
          <a:xfrm>
            <a:off x="5225666" y="1090427"/>
            <a:ext cx="6525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^[a-</a:t>
            </a:r>
            <a:r>
              <a:rPr lang="en-US" dirty="0" err="1"/>
              <a:t>zA</a:t>
            </a:r>
            <a:r>
              <a:rPr lang="en-US" dirty="0"/>
              <a:t>-Z]\w{3,14}$</a:t>
            </a:r>
            <a:r>
              <a:rPr lang="en-US" sz="16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1DE5A-D1DC-40CD-920B-DCD6F2E77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0" y="2518365"/>
            <a:ext cx="6344009" cy="30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2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562-92E4-4C23-8CDB-18173689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What Does the Caret Mean in RegEx? </a:t>
            </a:r>
            <a:br>
              <a:rPr lang="en-US" b="1" dirty="0"/>
            </a:br>
            <a:r>
              <a:rPr lang="en-US" b="1" dirty="0"/>
              <a:t>Caret Metacharacter in Regular Expressions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7CA87-BE22-4752-BFCB-88986F2C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76" y="2113396"/>
            <a:ext cx="688753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6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9CCE-199D-48ED-8820-CC7AC63C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What Does the Caret Symbol Do in </a:t>
            </a:r>
            <a:r>
              <a:rPr lang="en-US" b="1" dirty="0" err="1"/>
              <a:t>RegEx</a:t>
            </a:r>
            <a:r>
              <a:rPr lang="en-US" b="1" dirty="0"/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02F8C6-F3D5-4CB6-8982-8D419578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98" y="2562855"/>
            <a:ext cx="10521108" cy="21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1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C24F9B-1A8D-475E-84D2-720A4E363BB8}"/>
              </a:ext>
            </a:extLst>
          </p:cNvPr>
          <p:cNvSpPr/>
          <p:nvPr/>
        </p:nvSpPr>
        <p:spPr>
          <a:xfrm>
            <a:off x="2580386" y="2616373"/>
            <a:ext cx="7665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https://regexlib.com/Search.aspx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C16BD-9081-49FE-8DEA-8E79AA8AC9BB}"/>
              </a:ext>
            </a:extLst>
          </p:cNvPr>
          <p:cNvSpPr/>
          <p:nvPr/>
        </p:nvSpPr>
        <p:spPr>
          <a:xfrm>
            <a:off x="3898613" y="3673992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359607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/pattern/modifier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73916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ylinder 16">
            <a:extLst>
              <a:ext uri="{FF2B5EF4-FFF2-40B4-BE49-F238E27FC236}">
                <a16:creationId xmlns:a16="http://schemas.microsoft.com/office/drawing/2014/main" id="{69ABD8C1-8BFF-42C5-A49C-EB00488CD9BA}"/>
              </a:ext>
            </a:extLst>
          </p:cNvPr>
          <p:cNvSpPr/>
          <p:nvPr/>
        </p:nvSpPr>
        <p:spPr>
          <a:xfrm>
            <a:off x="9263350" y="3764154"/>
            <a:ext cx="1850834" cy="2159306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This method return true otherwise false return</a:t>
            </a:r>
          </a:p>
          <a:p>
            <a:pPr algn="ctr"/>
            <a:endParaRPr lang="en-US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FB1588B-324D-4893-88C6-E1A5093F9783}"/>
              </a:ext>
            </a:extLst>
          </p:cNvPr>
          <p:cNvSpPr/>
          <p:nvPr/>
        </p:nvSpPr>
        <p:spPr>
          <a:xfrm>
            <a:off x="6679894" y="3764154"/>
            <a:ext cx="1850834" cy="2159306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method return array otherwise null return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1AB543D-87AA-4D11-93EA-CE6757A6912E}"/>
              </a:ext>
            </a:extLst>
          </p:cNvPr>
          <p:cNvSpPr/>
          <p:nvPr/>
        </p:nvSpPr>
        <p:spPr>
          <a:xfrm>
            <a:off x="4129489" y="3764154"/>
            <a:ext cx="1850834" cy="2159306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This method return character position otherwise -1 return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D816B9B4-93D4-4387-84E8-A77BD2B36CE7}"/>
              </a:ext>
            </a:extLst>
          </p:cNvPr>
          <p:cNvSpPr/>
          <p:nvPr/>
        </p:nvSpPr>
        <p:spPr>
          <a:xfrm>
            <a:off x="1575412" y="3764154"/>
            <a:ext cx="1850834" cy="21593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This method is define array of string </a:t>
            </a:r>
          </a:p>
          <a:p>
            <a:pPr algn="ctr"/>
            <a:r>
              <a:rPr lang="en-US" sz="1600" dirty="0"/>
              <a:t>otherwise null 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 for </a:t>
            </a:r>
            <a:r>
              <a:rPr lang="en-US" b="1" dirty="0"/>
              <a:t>Searching</a:t>
            </a:r>
            <a:r>
              <a:rPr lang="en-US" dirty="0"/>
              <a:t> or </a:t>
            </a:r>
            <a:r>
              <a:rPr lang="en-US" b="1" dirty="0"/>
              <a:t>Find</a:t>
            </a:r>
            <a:r>
              <a:rPr lang="en-US" dirty="0"/>
              <a:t> pattern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76078-3C75-4453-95F1-BA27E98F966F}"/>
              </a:ext>
            </a:extLst>
          </p:cNvPr>
          <p:cNvSpPr/>
          <p:nvPr/>
        </p:nvSpPr>
        <p:spPr>
          <a:xfrm>
            <a:off x="4239658" y="2434727"/>
            <a:ext cx="1630496" cy="158642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search()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C7747E-AE23-4F38-8009-6F867BB3D066}"/>
              </a:ext>
            </a:extLst>
          </p:cNvPr>
          <p:cNvSpPr/>
          <p:nvPr/>
        </p:nvSpPr>
        <p:spPr>
          <a:xfrm>
            <a:off x="6757013" y="2434727"/>
            <a:ext cx="1630496" cy="15864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37F107-F603-479C-8BA1-9EF1D54B8F98}"/>
              </a:ext>
            </a:extLst>
          </p:cNvPr>
          <p:cNvSpPr/>
          <p:nvPr/>
        </p:nvSpPr>
        <p:spPr>
          <a:xfrm>
            <a:off x="9384535" y="2434727"/>
            <a:ext cx="1630496" cy="15864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BC231E-604C-4396-A98D-AD19569B6D7A}"/>
              </a:ext>
            </a:extLst>
          </p:cNvPr>
          <p:cNvSpPr/>
          <p:nvPr/>
        </p:nvSpPr>
        <p:spPr>
          <a:xfrm>
            <a:off x="1645186" y="2434727"/>
            <a:ext cx="1630496" cy="1586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match()</a:t>
            </a:r>
          </a:p>
        </p:txBody>
      </p:sp>
    </p:spTree>
    <p:extLst>
      <p:ext uri="{BB962C8B-B14F-4D97-AF65-F5344CB8AC3E}">
        <p14:creationId xmlns:p14="http://schemas.microsoft.com/office/powerpoint/2010/main" val="33125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BA3A31-71D0-4591-8488-DEC56AFDE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" y="278613"/>
            <a:ext cx="7053696" cy="630077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D1005DA-EF49-4F81-9272-3460D64102D5}"/>
              </a:ext>
            </a:extLst>
          </p:cNvPr>
          <p:cNvSpPr/>
          <p:nvPr/>
        </p:nvSpPr>
        <p:spPr>
          <a:xfrm>
            <a:off x="9290892" y="572877"/>
            <a:ext cx="1340385" cy="1311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match()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E35A1F-633B-4A3C-929E-F892F696EF1E}"/>
              </a:ext>
            </a:extLst>
          </p:cNvPr>
          <p:cNvSpPr/>
          <p:nvPr/>
        </p:nvSpPr>
        <p:spPr>
          <a:xfrm>
            <a:off x="9287109" y="2104883"/>
            <a:ext cx="1344168" cy="13075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search()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8C7150-8C8B-47A7-BCE8-FD4E1F5C28EE}"/>
              </a:ext>
            </a:extLst>
          </p:cNvPr>
          <p:cNvSpPr/>
          <p:nvPr/>
        </p:nvSpPr>
        <p:spPr>
          <a:xfrm>
            <a:off x="9287109" y="3666524"/>
            <a:ext cx="1344168" cy="13075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exec()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E71B36-4BE5-4440-AE27-212941387C50}"/>
              </a:ext>
            </a:extLst>
          </p:cNvPr>
          <p:cNvSpPr/>
          <p:nvPr/>
        </p:nvSpPr>
        <p:spPr>
          <a:xfrm>
            <a:off x="9287109" y="5115242"/>
            <a:ext cx="1344168" cy="13075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EDB879-7133-4D20-B248-42A0C656936C}"/>
              </a:ext>
            </a:extLst>
          </p:cNvPr>
          <p:cNvCxnSpPr/>
          <p:nvPr/>
        </p:nvCxnSpPr>
        <p:spPr>
          <a:xfrm flipV="1">
            <a:off x="7017745" y="1228381"/>
            <a:ext cx="2148289" cy="578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A4C01-7EAD-436B-8459-B1A2086B5412}"/>
              </a:ext>
            </a:extLst>
          </p:cNvPr>
          <p:cNvCxnSpPr>
            <a:cxnSpLocks/>
          </p:cNvCxnSpPr>
          <p:nvPr/>
        </p:nvCxnSpPr>
        <p:spPr>
          <a:xfrm>
            <a:off x="7258280" y="2267052"/>
            <a:ext cx="1907754" cy="4894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1D04C6-5300-42FC-BDF9-80F47EBD73B9}"/>
              </a:ext>
            </a:extLst>
          </p:cNvPr>
          <p:cNvCxnSpPr>
            <a:cxnSpLocks/>
          </p:cNvCxnSpPr>
          <p:nvPr/>
        </p:nvCxnSpPr>
        <p:spPr>
          <a:xfrm>
            <a:off x="6790870" y="2791902"/>
            <a:ext cx="2375164" cy="144959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0E56A-1129-4709-AFAC-2C48D687E5DE}"/>
              </a:ext>
            </a:extLst>
          </p:cNvPr>
          <p:cNvCxnSpPr>
            <a:cxnSpLocks/>
          </p:cNvCxnSpPr>
          <p:nvPr/>
        </p:nvCxnSpPr>
        <p:spPr>
          <a:xfrm>
            <a:off x="6271241" y="3665650"/>
            <a:ext cx="3015868" cy="174363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3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7F8D8B-57FA-4EDC-9982-52D30F5A6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0" y="794936"/>
            <a:ext cx="7910594" cy="54626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95B9DCD-6273-4F1F-8748-A22DAB433A39}"/>
              </a:ext>
            </a:extLst>
          </p:cNvPr>
          <p:cNvSpPr/>
          <p:nvPr/>
        </p:nvSpPr>
        <p:spPr>
          <a:xfrm>
            <a:off x="9344978" y="666386"/>
            <a:ext cx="1242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[ 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AD7A22-09CF-41A4-9D15-AB64DE76CBC8}"/>
              </a:ext>
            </a:extLst>
          </p:cNvPr>
          <p:cNvSpPr/>
          <p:nvPr/>
        </p:nvSpPr>
        <p:spPr>
          <a:xfrm>
            <a:off x="9585220" y="3694188"/>
            <a:ext cx="7617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^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25D7F-9175-4E41-885F-4D3A70A4C045}"/>
              </a:ext>
            </a:extLst>
          </p:cNvPr>
          <p:cNvSpPr/>
          <p:nvPr/>
        </p:nvSpPr>
        <p:spPr>
          <a:xfrm>
            <a:off x="8175852" y="2338840"/>
            <a:ext cx="3580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Range of Character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5A1485-AA86-46CA-B114-E23205AD571D}"/>
              </a:ext>
            </a:extLst>
          </p:cNvPr>
          <p:cNvSpPr/>
          <p:nvPr/>
        </p:nvSpPr>
        <p:spPr>
          <a:xfrm>
            <a:off x="8175852" y="4645229"/>
            <a:ext cx="3580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Caret Symbol</a:t>
            </a:r>
          </a:p>
        </p:txBody>
      </p:sp>
    </p:spTree>
    <p:extLst>
      <p:ext uri="{BB962C8B-B14F-4D97-AF65-F5344CB8AC3E}">
        <p14:creationId xmlns:p14="http://schemas.microsoft.com/office/powerpoint/2010/main" val="168243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AF58B7-67DF-4BB8-97DE-923F1E798BAE}"/>
              </a:ext>
            </a:extLst>
          </p:cNvPr>
          <p:cNvSpPr txBox="1">
            <a:spLocks/>
          </p:cNvSpPr>
          <p:nvPr/>
        </p:nvSpPr>
        <p:spPr>
          <a:xfrm>
            <a:off x="1066800" y="796830"/>
            <a:ext cx="10058400" cy="8667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dirty="0"/>
              <a:t>Meta Character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CDBF95-AA74-48CB-A213-4262A42B8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31028"/>
              </p:ext>
            </p:extLst>
          </p:nvPr>
        </p:nvGraphicFramePr>
        <p:xfrm>
          <a:off x="1066800" y="1545931"/>
          <a:ext cx="10511929" cy="443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378">
                  <a:extLst>
                    <a:ext uri="{9D8B030D-6E8A-4147-A177-3AD203B41FA5}">
                      <a16:colId xmlns:a16="http://schemas.microsoft.com/office/drawing/2014/main" val="1929555399"/>
                    </a:ext>
                  </a:extLst>
                </a:gridCol>
                <a:gridCol w="8196551">
                  <a:extLst>
                    <a:ext uri="{9D8B030D-6E8A-4147-A177-3AD203B41FA5}">
                      <a16:colId xmlns:a16="http://schemas.microsoft.com/office/drawing/2014/main" val="1944349431"/>
                    </a:ext>
                  </a:extLst>
                </a:gridCol>
              </a:tblGrid>
              <a:tr h="5545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91069"/>
                  </a:ext>
                </a:extLst>
              </a:tr>
              <a:tr h="554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the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6147"/>
                  </a:ext>
                </a:extLst>
              </a:tr>
              <a:tr h="554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the non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4468"/>
                  </a:ext>
                </a:extLst>
              </a:tr>
              <a:tr h="554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the word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01067"/>
                  </a:ext>
                </a:extLst>
              </a:tr>
              <a:tr h="554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 non word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7779"/>
                  </a:ext>
                </a:extLst>
              </a:tr>
              <a:tr h="554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 white space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18522"/>
                  </a:ext>
                </a:extLst>
              </a:tr>
              <a:tr h="554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 non white space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74375"/>
                  </a:ext>
                </a:extLst>
              </a:tr>
              <a:tr h="554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a single line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42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7F44F-0998-4FEB-A00B-6E2ADB7A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51" y="1654896"/>
            <a:ext cx="9718604" cy="4073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001C70-A953-47C0-8DF9-45DCCDAECE94}"/>
              </a:ext>
            </a:extLst>
          </p:cNvPr>
          <p:cNvSpPr/>
          <p:nvPr/>
        </p:nvSpPr>
        <p:spPr>
          <a:xfrm>
            <a:off x="8925388" y="2428975"/>
            <a:ext cx="917239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\d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DFC12-0068-4462-8BC2-ECBA1A1CCE68}"/>
              </a:ext>
            </a:extLst>
          </p:cNvPr>
          <p:cNvSpPr/>
          <p:nvPr/>
        </p:nvSpPr>
        <p:spPr>
          <a:xfrm>
            <a:off x="8925388" y="4429025"/>
            <a:ext cx="939681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\D</a:t>
            </a:r>
          </a:p>
        </p:txBody>
      </p:sp>
    </p:spTree>
    <p:extLst>
      <p:ext uri="{BB962C8B-B14F-4D97-AF65-F5344CB8AC3E}">
        <p14:creationId xmlns:p14="http://schemas.microsoft.com/office/powerpoint/2010/main" val="292375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21746-E4D5-4318-BC37-31E4C0FD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6" y="756456"/>
            <a:ext cx="9000779" cy="53450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79E5DA-D9AB-44BB-B3B3-41CC5C95D255}"/>
              </a:ext>
            </a:extLst>
          </p:cNvPr>
          <p:cNvSpPr/>
          <p:nvPr/>
        </p:nvSpPr>
        <p:spPr>
          <a:xfrm>
            <a:off x="9453945" y="952826"/>
            <a:ext cx="997389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\w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D3AD6-70D3-4636-92E8-3F1E94C9BF97}"/>
              </a:ext>
            </a:extLst>
          </p:cNvPr>
          <p:cNvSpPr/>
          <p:nvPr/>
        </p:nvSpPr>
        <p:spPr>
          <a:xfrm>
            <a:off x="9457332" y="4004498"/>
            <a:ext cx="1053494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\W</a:t>
            </a:r>
          </a:p>
        </p:txBody>
      </p:sp>
    </p:spTree>
    <p:extLst>
      <p:ext uri="{BB962C8B-B14F-4D97-AF65-F5344CB8AC3E}">
        <p14:creationId xmlns:p14="http://schemas.microsoft.com/office/powerpoint/2010/main" val="132883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F792D-7948-45DD-A0EE-A08CEE0D4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30" y="958468"/>
            <a:ext cx="8456457" cy="51866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13C34D-28C7-46A3-B9D6-765A9CCAD574}"/>
              </a:ext>
            </a:extLst>
          </p:cNvPr>
          <p:cNvSpPr/>
          <p:nvPr/>
        </p:nvSpPr>
        <p:spPr>
          <a:xfrm>
            <a:off x="9510933" y="1448585"/>
            <a:ext cx="793807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\s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2B70A-E6DD-4609-870A-86D70F2FF36C}"/>
              </a:ext>
            </a:extLst>
          </p:cNvPr>
          <p:cNvSpPr/>
          <p:nvPr/>
        </p:nvSpPr>
        <p:spPr>
          <a:xfrm>
            <a:off x="9601524" y="4089132"/>
            <a:ext cx="838692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\S</a:t>
            </a:r>
          </a:p>
        </p:txBody>
      </p:sp>
    </p:spTree>
    <p:extLst>
      <p:ext uri="{BB962C8B-B14F-4D97-AF65-F5344CB8AC3E}">
        <p14:creationId xmlns:p14="http://schemas.microsoft.com/office/powerpoint/2010/main" val="3633133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200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Consolas</vt:lpstr>
      <vt:lpstr>Garamond</vt:lpstr>
      <vt:lpstr>SavonVTI</vt:lpstr>
      <vt:lpstr>Pattern  Matching</vt:lpstr>
      <vt:lpstr>/pattern/modifier</vt:lpstr>
      <vt:lpstr>Method for Searching or Find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– Form validation</vt:lpstr>
      <vt:lpstr>PowerPoint Presentation</vt:lpstr>
      <vt:lpstr>What Does the Caret Mean in RegEx?  Caret Metacharacter in Regular Expressions</vt:lpstr>
      <vt:lpstr>What Does the Caret Symbol Do in RegEx?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2023-05-04T06:48:52Z</dcterms:created>
  <dcterms:modified xsi:type="dcterms:W3CDTF">2023-05-09T07:01:31Z</dcterms:modified>
</cp:coreProperties>
</file>