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Canva Sans" charset="1" panose="020B0503030501040103"/>
      <p:regular r:id="rId14"/>
    </p:embeddedFont>
    <p:embeddedFont>
      <p:font typeface="Canva Sans Bold" charset="1" panose="020B0803030501040103"/>
      <p:regular r:id="rId15"/>
    </p:embeddedFont>
    <p:embeddedFont>
      <p:font typeface="Canva Sans Italics" charset="1" panose="020B0503030501040103"/>
      <p:regular r:id="rId16"/>
    </p:embeddedFont>
    <p:embeddedFont>
      <p:font typeface="Canva Sans Bold Italics" charset="1" panose="020B0803030501040103"/>
      <p:regular r:id="rId17"/>
    </p:embeddedFont>
    <p:embeddedFont>
      <p:font typeface="Canva Sans Medium" charset="1" panose="020B0603030501040103"/>
      <p:regular r:id="rId18"/>
    </p:embeddedFont>
    <p:embeddedFont>
      <p:font typeface="Canva Sans Medium Italics" charset="1" panose="020B06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svg" Type="http://schemas.openxmlformats.org/officeDocument/2006/relationships/image"/><Relationship Id="rId14" Target="../media/image14.png" Type="http://schemas.openxmlformats.org/officeDocument/2006/relationships/image"/><Relationship Id="rId15" Target="../media/image15.svg" Type="http://schemas.openxmlformats.org/officeDocument/2006/relationships/image"/><Relationship Id="rId16" Target="../media/image16.png" Type="http://schemas.openxmlformats.org/officeDocument/2006/relationships/image"/><Relationship Id="rId17" Target="../media/image17.sv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" Target="../media/image2.png" Type="http://schemas.openxmlformats.org/officeDocument/2006/relationships/image"/><Relationship Id="rId20" Target="../media/image20.png" Type="http://schemas.openxmlformats.org/officeDocument/2006/relationships/image"/><Relationship Id="rId21" Target="../media/image21.svg" Type="http://schemas.openxmlformats.org/officeDocument/2006/relationships/image"/><Relationship Id="rId22" Target="../media/image22.png" Type="http://schemas.openxmlformats.org/officeDocument/2006/relationships/image"/><Relationship Id="rId23" Target="../media/image23.sv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.png" Type="http://schemas.openxmlformats.org/officeDocument/2006/relationships/image"/><Relationship Id="rId11" Target="../media/image5.svg" Type="http://schemas.openxmlformats.org/officeDocument/2006/relationships/image"/><Relationship Id="rId12" Target="../media/image32.png" Type="http://schemas.openxmlformats.org/officeDocument/2006/relationships/image"/><Relationship Id="rId13" Target="../media/image33.svg" Type="http://schemas.openxmlformats.org/officeDocument/2006/relationships/image"/><Relationship Id="rId14" Target="../media/image34.png" Type="http://schemas.openxmlformats.org/officeDocument/2006/relationships/image"/><Relationship Id="rId15" Target="../media/image35.png" Type="http://schemas.openxmlformats.org/officeDocument/2006/relationships/image"/><Relationship Id="rId16" Target="../media/image36.svg" Type="http://schemas.openxmlformats.org/officeDocument/2006/relationships/image"/><Relationship Id="rId17" Target="../media/image37.png" Type="http://schemas.openxmlformats.org/officeDocument/2006/relationships/image"/><Relationship Id="rId18" Target="../media/image38.svg" Type="http://schemas.openxmlformats.org/officeDocument/2006/relationships/image"/><Relationship Id="rId19" Target="../media/image39.png" Type="http://schemas.openxmlformats.org/officeDocument/2006/relationships/image"/><Relationship Id="rId2" Target="../media/image24.png" Type="http://schemas.openxmlformats.org/officeDocument/2006/relationships/image"/><Relationship Id="rId20" Target="../media/image40.svg" Type="http://schemas.openxmlformats.org/officeDocument/2006/relationships/image"/><Relationship Id="rId21" Target="../media/image41.png" Type="http://schemas.openxmlformats.org/officeDocument/2006/relationships/image"/><Relationship Id="rId22" Target="../media/image42.png" Type="http://schemas.openxmlformats.org/officeDocument/2006/relationships/image"/><Relationship Id="rId23" Target="../media/image43.svg" Type="http://schemas.openxmlformats.org/officeDocument/2006/relationships/image"/><Relationship Id="rId24" Target="../media/image19.png" Type="http://schemas.openxmlformats.org/officeDocument/2006/relationships/image"/><Relationship Id="rId25" Target="../media/image44.png" Type="http://schemas.openxmlformats.org/officeDocument/2006/relationships/image"/><Relationship Id="rId26" Target="../media/image45.png" Type="http://schemas.openxmlformats.org/officeDocument/2006/relationships/image"/><Relationship Id="rId27" Target="../media/image46.svg" Type="http://schemas.openxmlformats.org/officeDocument/2006/relationships/image"/><Relationship Id="rId28" Target="../media/image47.png" Type="http://schemas.openxmlformats.org/officeDocument/2006/relationships/image"/><Relationship Id="rId29" Target="../media/image48.svg" Type="http://schemas.openxmlformats.org/officeDocument/2006/relationships/image"/><Relationship Id="rId3" Target="../media/image25.svg" Type="http://schemas.openxmlformats.org/officeDocument/2006/relationships/image"/><Relationship Id="rId30" Target="../media/image49.png" Type="http://schemas.openxmlformats.org/officeDocument/2006/relationships/image"/><Relationship Id="rId31" Target="../media/image50.svg" Type="http://schemas.openxmlformats.org/officeDocument/2006/relationships/image"/><Relationship Id="rId32" Target="../media/image51.png" Type="http://schemas.openxmlformats.org/officeDocument/2006/relationships/image"/><Relationship Id="rId33" Target="../media/image52.svg" Type="http://schemas.openxmlformats.org/officeDocument/2006/relationships/image"/><Relationship Id="rId34" Target="../media/image53.png" Type="http://schemas.openxmlformats.org/officeDocument/2006/relationships/image"/><Relationship Id="rId35" Target="../media/image54.svg" Type="http://schemas.openxmlformats.org/officeDocument/2006/relationships/image"/><Relationship Id="rId36" Target="../media/image55.png" Type="http://schemas.openxmlformats.org/officeDocument/2006/relationships/image"/><Relationship Id="rId37" Target="../media/image56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Relationship Id="rId8" Target="../media/image30.png" Type="http://schemas.openxmlformats.org/officeDocument/2006/relationships/image"/><Relationship Id="rId9" Target="../media/image31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4195816" cy="2360146"/>
          </a:xfrm>
          <a:custGeom>
            <a:avLst/>
            <a:gdLst/>
            <a:ahLst/>
            <a:cxnLst/>
            <a:rect r="r" b="b" t="t" l="l"/>
            <a:pathLst>
              <a:path h="2360146" w="4195816">
                <a:moveTo>
                  <a:pt x="0" y="0"/>
                </a:moveTo>
                <a:lnTo>
                  <a:pt x="4195816" y="0"/>
                </a:lnTo>
                <a:lnTo>
                  <a:pt x="4195816" y="2360146"/>
                </a:lnTo>
                <a:lnTo>
                  <a:pt x="0" y="23601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456523" y="509848"/>
            <a:ext cx="6905196" cy="1849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48"/>
              </a:lnSpc>
            </a:pPr>
            <a:r>
              <a:rPr lang="en-US" sz="10820">
                <a:solidFill>
                  <a:srgbClr val="F15A0C"/>
                </a:solidFill>
                <a:latin typeface="Canva Sans Bold"/>
              </a:rPr>
              <a:t>SIH</a:t>
            </a:r>
            <a:r>
              <a:rPr lang="en-US" sz="10820">
                <a:solidFill>
                  <a:srgbClr val="000000"/>
                </a:solidFill>
                <a:latin typeface="Canva Sans Bold"/>
              </a:rPr>
              <a:t> </a:t>
            </a:r>
            <a:r>
              <a:rPr lang="en-US" sz="10820">
                <a:solidFill>
                  <a:srgbClr val="39955D"/>
                </a:solidFill>
                <a:latin typeface="Canva Sans Bold"/>
              </a:rPr>
              <a:t>2023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16254" y="2576651"/>
            <a:ext cx="6288683" cy="596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13"/>
              </a:lnSpc>
            </a:pPr>
            <a:r>
              <a:rPr lang="en-US" sz="3509">
                <a:solidFill>
                  <a:srgbClr val="39955D"/>
                </a:solidFill>
                <a:latin typeface="Canva Sans Bold"/>
              </a:rPr>
              <a:t>Ministry/Organization Name: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655727" y="2576651"/>
            <a:ext cx="6008390" cy="596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13"/>
              </a:lnSpc>
            </a:pPr>
            <a:r>
              <a:rPr lang="en-US" sz="3509">
                <a:solidFill>
                  <a:srgbClr val="000000"/>
                </a:solidFill>
                <a:latin typeface="Canva Sans Bold"/>
              </a:rPr>
              <a:t>Ministry Of Law and Justice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6254" y="3442167"/>
            <a:ext cx="5475586" cy="596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13"/>
              </a:lnSpc>
            </a:pPr>
            <a:r>
              <a:rPr lang="en-US" sz="3509">
                <a:solidFill>
                  <a:srgbClr val="39955D"/>
                </a:solidFill>
                <a:latin typeface="Canva Sans Bold"/>
              </a:rPr>
              <a:t>Problem Statement Title: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9351" y="4836639"/>
            <a:ext cx="6275586" cy="596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13"/>
              </a:lnSpc>
            </a:pPr>
            <a:r>
              <a:rPr lang="en-US" sz="3509">
                <a:solidFill>
                  <a:srgbClr val="39955D"/>
                </a:solidFill>
                <a:latin typeface="Canva Sans Bold"/>
              </a:rPr>
              <a:t>Problem Statement Number: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905165" y="3442167"/>
            <a:ext cx="12137120" cy="1849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17"/>
              </a:lnSpc>
            </a:pPr>
            <a:r>
              <a:rPr lang="en-US" sz="3512">
                <a:solidFill>
                  <a:srgbClr val="000000"/>
                </a:solidFill>
                <a:latin typeface="Canva Sans Bold"/>
              </a:rPr>
              <a:t>Digital Assistant for Legal Awareness and Designing a KYR framework in India</a:t>
            </a:r>
          </a:p>
          <a:p>
            <a:pPr>
              <a:lnSpc>
                <a:spcPts val="4917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655727" y="4777515"/>
            <a:ext cx="1125515" cy="655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30"/>
              </a:lnSpc>
            </a:pPr>
            <a:r>
              <a:rPr lang="en-US" sz="3807">
                <a:solidFill>
                  <a:srgbClr val="000000"/>
                </a:solidFill>
                <a:latin typeface="Canva Sans Bold"/>
              </a:rPr>
              <a:t>1283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29351" y="6959640"/>
            <a:ext cx="3243560" cy="596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13"/>
              </a:lnSpc>
            </a:pPr>
            <a:r>
              <a:rPr lang="en-US" sz="3509">
                <a:solidFill>
                  <a:srgbClr val="39955D"/>
                </a:solidFill>
                <a:latin typeface="Canva Sans Bold"/>
              </a:rPr>
              <a:t>Institute Code: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690978" y="6950115"/>
            <a:ext cx="2000862" cy="655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30"/>
              </a:lnSpc>
            </a:pPr>
            <a:r>
              <a:rPr lang="en-US" sz="3807">
                <a:solidFill>
                  <a:srgbClr val="000000"/>
                </a:solidFill>
                <a:latin typeface="Canva Sans Bold"/>
              </a:rPr>
              <a:t>C33773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9351" y="5896269"/>
            <a:ext cx="2988370" cy="596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13"/>
              </a:lnSpc>
            </a:pPr>
            <a:r>
              <a:rPr lang="en-US" sz="3509">
                <a:solidFill>
                  <a:srgbClr val="39955D"/>
                </a:solidFill>
                <a:latin typeface="Canva Sans Bold"/>
              </a:rPr>
              <a:t>Theme Name: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367144" y="5837145"/>
            <a:ext cx="4007927" cy="655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30"/>
              </a:lnSpc>
            </a:pPr>
            <a:r>
              <a:rPr lang="en-US" sz="3807">
                <a:solidFill>
                  <a:srgbClr val="000000"/>
                </a:solidFill>
                <a:latin typeface="Canva Sans Bold"/>
              </a:rPr>
              <a:t>Smart Education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16254" y="8023011"/>
            <a:ext cx="2699345" cy="596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13"/>
              </a:lnSpc>
            </a:pPr>
            <a:r>
              <a:rPr lang="en-US" sz="3509">
                <a:solidFill>
                  <a:srgbClr val="39955D"/>
                </a:solidFill>
                <a:latin typeface="Canva Sans Bold"/>
              </a:rPr>
              <a:t>Team Name: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217721" y="7988686"/>
            <a:ext cx="3857889" cy="655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30"/>
              </a:lnSpc>
            </a:pPr>
            <a:r>
              <a:rPr lang="en-US" sz="3807">
                <a:solidFill>
                  <a:srgbClr val="000000"/>
                </a:solidFill>
                <a:latin typeface="Canva Sans Bold"/>
              </a:rPr>
              <a:t>Habeas Codus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0" y="9082606"/>
            <a:ext cx="4691409" cy="596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13"/>
              </a:lnSpc>
            </a:pPr>
            <a:r>
              <a:rPr lang="en-US" sz="3509">
                <a:solidFill>
                  <a:srgbClr val="39955D"/>
                </a:solidFill>
                <a:latin typeface="Canva Sans Bold"/>
              </a:rPr>
              <a:t>Team Leader Name: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726783" y="9073081"/>
            <a:ext cx="3054460" cy="655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30"/>
              </a:lnSpc>
            </a:pPr>
            <a:r>
              <a:rPr lang="en-US" sz="3807">
                <a:solidFill>
                  <a:srgbClr val="000000"/>
                </a:solidFill>
                <a:latin typeface="Canva Sans Bold"/>
              </a:rPr>
              <a:t>Saad Surve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655727" y="6947240"/>
            <a:ext cx="3382070" cy="596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13"/>
              </a:lnSpc>
            </a:pPr>
            <a:r>
              <a:rPr lang="en-US" sz="3509">
                <a:solidFill>
                  <a:srgbClr val="39955D"/>
                </a:solidFill>
                <a:latin typeface="Canva Sans Bold"/>
              </a:rPr>
              <a:t>Institute Name: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56872" y="6950115"/>
            <a:ext cx="8031128" cy="1332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30"/>
              </a:lnSpc>
            </a:pPr>
            <a:r>
              <a:rPr lang="en-US" sz="3807">
                <a:solidFill>
                  <a:srgbClr val="000000"/>
                </a:solidFill>
                <a:latin typeface="Canva Sans Bold"/>
              </a:rPr>
              <a:t>Sardar Patel Institute Of Technology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049028" y="912264"/>
            <a:ext cx="5023051" cy="9060873"/>
            <a:chOff x="0" y="0"/>
            <a:chExt cx="1322943" cy="23864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22943" cy="2386403"/>
            </a:xfrm>
            <a:custGeom>
              <a:avLst/>
              <a:gdLst/>
              <a:ahLst/>
              <a:cxnLst/>
              <a:rect r="r" b="b" t="t" l="l"/>
              <a:pathLst>
                <a:path h="2386403" w="1322943">
                  <a:moveTo>
                    <a:pt x="78605" y="0"/>
                  </a:moveTo>
                  <a:lnTo>
                    <a:pt x="1244338" y="0"/>
                  </a:lnTo>
                  <a:cubicBezTo>
                    <a:pt x="1265186" y="0"/>
                    <a:pt x="1285179" y="8282"/>
                    <a:pt x="1299920" y="23023"/>
                  </a:cubicBezTo>
                  <a:cubicBezTo>
                    <a:pt x="1314662" y="37764"/>
                    <a:pt x="1322943" y="57758"/>
                    <a:pt x="1322943" y="78605"/>
                  </a:cubicBezTo>
                  <a:lnTo>
                    <a:pt x="1322943" y="2307798"/>
                  </a:lnTo>
                  <a:cubicBezTo>
                    <a:pt x="1322943" y="2351210"/>
                    <a:pt x="1287751" y="2386403"/>
                    <a:pt x="1244338" y="2386403"/>
                  </a:cubicBezTo>
                  <a:lnTo>
                    <a:pt x="78605" y="2386403"/>
                  </a:lnTo>
                  <a:cubicBezTo>
                    <a:pt x="35193" y="2386403"/>
                    <a:pt x="0" y="2351210"/>
                    <a:pt x="0" y="2307798"/>
                  </a:cubicBezTo>
                  <a:lnTo>
                    <a:pt x="0" y="78605"/>
                  </a:lnTo>
                  <a:cubicBezTo>
                    <a:pt x="0" y="35193"/>
                    <a:pt x="35193" y="0"/>
                    <a:pt x="78605" y="0"/>
                  </a:cubicBezTo>
                  <a:close/>
                </a:path>
              </a:pathLst>
            </a:custGeom>
            <a:solidFill>
              <a:srgbClr val="FDFDFD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322943" cy="23959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965198" y="452005"/>
            <a:ext cx="5234163" cy="1277216"/>
            <a:chOff x="0" y="0"/>
            <a:chExt cx="1378545" cy="3363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78545" cy="336386"/>
            </a:xfrm>
            <a:custGeom>
              <a:avLst/>
              <a:gdLst/>
              <a:ahLst/>
              <a:cxnLst/>
              <a:rect r="r" b="b" t="t" l="l"/>
              <a:pathLst>
                <a:path h="336386" w="1378545">
                  <a:moveTo>
                    <a:pt x="29582" y="0"/>
                  </a:moveTo>
                  <a:lnTo>
                    <a:pt x="1348963" y="0"/>
                  </a:lnTo>
                  <a:cubicBezTo>
                    <a:pt x="1356808" y="0"/>
                    <a:pt x="1364333" y="3117"/>
                    <a:pt x="1369881" y="8664"/>
                  </a:cubicBezTo>
                  <a:cubicBezTo>
                    <a:pt x="1375428" y="14212"/>
                    <a:pt x="1378545" y="21737"/>
                    <a:pt x="1378545" y="29582"/>
                  </a:cubicBezTo>
                  <a:lnTo>
                    <a:pt x="1378545" y="306804"/>
                  </a:lnTo>
                  <a:cubicBezTo>
                    <a:pt x="1378545" y="314650"/>
                    <a:pt x="1375428" y="322174"/>
                    <a:pt x="1369881" y="327722"/>
                  </a:cubicBezTo>
                  <a:cubicBezTo>
                    <a:pt x="1364333" y="333269"/>
                    <a:pt x="1356808" y="336386"/>
                    <a:pt x="1348963" y="336386"/>
                  </a:cubicBezTo>
                  <a:lnTo>
                    <a:pt x="29582" y="336386"/>
                  </a:lnTo>
                  <a:cubicBezTo>
                    <a:pt x="21737" y="336386"/>
                    <a:pt x="14212" y="333269"/>
                    <a:pt x="8664" y="327722"/>
                  </a:cubicBezTo>
                  <a:cubicBezTo>
                    <a:pt x="3117" y="322174"/>
                    <a:pt x="0" y="314650"/>
                    <a:pt x="0" y="306804"/>
                  </a:cubicBezTo>
                  <a:lnTo>
                    <a:pt x="0" y="29582"/>
                  </a:lnTo>
                  <a:cubicBezTo>
                    <a:pt x="0" y="21737"/>
                    <a:pt x="3117" y="14212"/>
                    <a:pt x="8664" y="8664"/>
                  </a:cubicBezTo>
                  <a:cubicBezTo>
                    <a:pt x="14212" y="3117"/>
                    <a:pt x="21737" y="0"/>
                    <a:pt x="29582" y="0"/>
                  </a:cubicBezTo>
                  <a:close/>
                </a:path>
              </a:pathLst>
            </a:custGeom>
            <a:solidFill>
              <a:srgbClr val="004AAD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1378545" cy="3459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766854" y="912264"/>
            <a:ext cx="5023189" cy="9060873"/>
            <a:chOff x="0" y="0"/>
            <a:chExt cx="1322980" cy="23864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22980" cy="2386403"/>
            </a:xfrm>
            <a:custGeom>
              <a:avLst/>
              <a:gdLst/>
              <a:ahLst/>
              <a:cxnLst/>
              <a:rect r="r" b="b" t="t" l="l"/>
              <a:pathLst>
                <a:path h="2386403" w="1322980">
                  <a:moveTo>
                    <a:pt x="78603" y="0"/>
                  </a:moveTo>
                  <a:lnTo>
                    <a:pt x="1244377" y="0"/>
                  </a:lnTo>
                  <a:cubicBezTo>
                    <a:pt x="1287788" y="0"/>
                    <a:pt x="1322980" y="35192"/>
                    <a:pt x="1322980" y="78603"/>
                  </a:cubicBezTo>
                  <a:lnTo>
                    <a:pt x="1322980" y="2307800"/>
                  </a:lnTo>
                  <a:cubicBezTo>
                    <a:pt x="1322980" y="2351211"/>
                    <a:pt x="1287788" y="2386403"/>
                    <a:pt x="1244377" y="2386403"/>
                  </a:cubicBezTo>
                  <a:lnTo>
                    <a:pt x="78603" y="2386403"/>
                  </a:lnTo>
                  <a:cubicBezTo>
                    <a:pt x="35192" y="2386403"/>
                    <a:pt x="0" y="2351211"/>
                    <a:pt x="0" y="2307800"/>
                  </a:cubicBezTo>
                  <a:lnTo>
                    <a:pt x="0" y="78603"/>
                  </a:lnTo>
                  <a:cubicBezTo>
                    <a:pt x="0" y="35192"/>
                    <a:pt x="35192" y="0"/>
                    <a:pt x="78603" y="0"/>
                  </a:cubicBezTo>
                  <a:close/>
                </a:path>
              </a:pathLst>
            </a:custGeom>
            <a:solidFill>
              <a:srgbClr val="FDFDFD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"/>
              <a:ext cx="1322980" cy="23959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684578" y="461530"/>
            <a:ext cx="5175846" cy="1267691"/>
            <a:chOff x="0" y="0"/>
            <a:chExt cx="1363186" cy="33387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63186" cy="333877"/>
            </a:xfrm>
            <a:custGeom>
              <a:avLst/>
              <a:gdLst/>
              <a:ahLst/>
              <a:cxnLst/>
              <a:rect r="r" b="b" t="t" l="l"/>
              <a:pathLst>
                <a:path h="333877" w="1363186">
                  <a:moveTo>
                    <a:pt x="29916" y="0"/>
                  </a:moveTo>
                  <a:lnTo>
                    <a:pt x="1333270" y="0"/>
                  </a:lnTo>
                  <a:cubicBezTo>
                    <a:pt x="1349792" y="0"/>
                    <a:pt x="1363186" y="13394"/>
                    <a:pt x="1363186" y="29916"/>
                  </a:cubicBezTo>
                  <a:lnTo>
                    <a:pt x="1363186" y="303962"/>
                  </a:lnTo>
                  <a:cubicBezTo>
                    <a:pt x="1363186" y="311896"/>
                    <a:pt x="1360034" y="319505"/>
                    <a:pt x="1354424" y="325115"/>
                  </a:cubicBezTo>
                  <a:cubicBezTo>
                    <a:pt x="1348813" y="330726"/>
                    <a:pt x="1341204" y="333877"/>
                    <a:pt x="1333270" y="333877"/>
                  </a:cubicBezTo>
                  <a:lnTo>
                    <a:pt x="29916" y="333877"/>
                  </a:lnTo>
                  <a:cubicBezTo>
                    <a:pt x="13394" y="333877"/>
                    <a:pt x="0" y="320484"/>
                    <a:pt x="0" y="303962"/>
                  </a:cubicBezTo>
                  <a:lnTo>
                    <a:pt x="0" y="29916"/>
                  </a:lnTo>
                  <a:cubicBezTo>
                    <a:pt x="0" y="13394"/>
                    <a:pt x="13394" y="0"/>
                    <a:pt x="29916" y="0"/>
                  </a:cubicBezTo>
                  <a:close/>
                </a:path>
              </a:pathLst>
            </a:custGeom>
            <a:solidFill>
              <a:srgbClr val="004AAD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"/>
              <a:ext cx="1363186" cy="3434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027868" y="4502959"/>
            <a:ext cx="374779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subheading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592271" y="4072149"/>
            <a:ext cx="6660233" cy="5900988"/>
            <a:chOff x="0" y="0"/>
            <a:chExt cx="2478663" cy="219610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478663" cy="2196103"/>
            </a:xfrm>
            <a:custGeom>
              <a:avLst/>
              <a:gdLst/>
              <a:ahLst/>
              <a:cxnLst/>
              <a:rect r="r" b="b" t="t" l="l"/>
              <a:pathLst>
                <a:path h="2196103" w="2478663">
                  <a:moveTo>
                    <a:pt x="59283" y="0"/>
                  </a:moveTo>
                  <a:lnTo>
                    <a:pt x="2419380" y="0"/>
                  </a:lnTo>
                  <a:cubicBezTo>
                    <a:pt x="2452121" y="0"/>
                    <a:pt x="2478663" y="26542"/>
                    <a:pt x="2478663" y="59283"/>
                  </a:cubicBezTo>
                  <a:lnTo>
                    <a:pt x="2478663" y="2136820"/>
                  </a:lnTo>
                  <a:cubicBezTo>
                    <a:pt x="2478663" y="2169561"/>
                    <a:pt x="2452121" y="2196103"/>
                    <a:pt x="2419380" y="2196103"/>
                  </a:cubicBezTo>
                  <a:lnTo>
                    <a:pt x="59283" y="2196103"/>
                  </a:lnTo>
                  <a:cubicBezTo>
                    <a:pt x="26542" y="2196103"/>
                    <a:pt x="0" y="2169561"/>
                    <a:pt x="0" y="2136820"/>
                  </a:cubicBezTo>
                  <a:lnTo>
                    <a:pt x="0" y="59283"/>
                  </a:lnTo>
                  <a:cubicBezTo>
                    <a:pt x="0" y="26542"/>
                    <a:pt x="26542" y="0"/>
                    <a:pt x="59283" y="0"/>
                  </a:cubicBezTo>
                  <a:close/>
                </a:path>
              </a:pathLst>
            </a:custGeom>
            <a:solidFill>
              <a:srgbClr val="FDFDFD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9525"/>
              <a:ext cx="2478663" cy="22056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9"/>
                </a:lnSpc>
              </a:pPr>
            </a:p>
          </p:txBody>
        </p:sp>
      </p:grpSp>
      <p:sp>
        <p:nvSpPr>
          <p:cNvPr name="AutoShape 18" id="18"/>
          <p:cNvSpPr/>
          <p:nvPr/>
        </p:nvSpPr>
        <p:spPr>
          <a:xfrm flipV="true">
            <a:off x="917415" y="7061780"/>
            <a:ext cx="5865907" cy="476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9" id="19"/>
          <p:cNvGrpSpPr/>
          <p:nvPr/>
        </p:nvGrpSpPr>
        <p:grpSpPr>
          <a:xfrm rot="0">
            <a:off x="497592" y="3950216"/>
            <a:ext cx="6808340" cy="1437562"/>
            <a:chOff x="0" y="0"/>
            <a:chExt cx="2436473" cy="51445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436473" cy="514454"/>
            </a:xfrm>
            <a:custGeom>
              <a:avLst/>
              <a:gdLst/>
              <a:ahLst/>
              <a:cxnLst/>
              <a:rect r="r" b="b" t="t" l="l"/>
              <a:pathLst>
                <a:path h="514454" w="2436473">
                  <a:moveTo>
                    <a:pt x="22742" y="0"/>
                  </a:moveTo>
                  <a:lnTo>
                    <a:pt x="2413731" y="0"/>
                  </a:lnTo>
                  <a:cubicBezTo>
                    <a:pt x="2426291" y="0"/>
                    <a:pt x="2436473" y="10182"/>
                    <a:pt x="2436473" y="22742"/>
                  </a:cubicBezTo>
                  <a:lnTo>
                    <a:pt x="2436473" y="491712"/>
                  </a:lnTo>
                  <a:cubicBezTo>
                    <a:pt x="2436473" y="497744"/>
                    <a:pt x="2434077" y="503528"/>
                    <a:pt x="2429812" y="507793"/>
                  </a:cubicBezTo>
                  <a:cubicBezTo>
                    <a:pt x="2425547" y="512058"/>
                    <a:pt x="2419762" y="514454"/>
                    <a:pt x="2413731" y="514454"/>
                  </a:cubicBezTo>
                  <a:lnTo>
                    <a:pt x="22742" y="514454"/>
                  </a:lnTo>
                  <a:cubicBezTo>
                    <a:pt x="10182" y="514454"/>
                    <a:pt x="0" y="504272"/>
                    <a:pt x="0" y="491712"/>
                  </a:cubicBezTo>
                  <a:lnTo>
                    <a:pt x="0" y="22742"/>
                  </a:lnTo>
                  <a:cubicBezTo>
                    <a:pt x="0" y="10182"/>
                    <a:pt x="10182" y="0"/>
                    <a:pt x="22742" y="0"/>
                  </a:cubicBezTo>
                  <a:close/>
                </a:path>
              </a:pathLst>
            </a:custGeom>
            <a:solidFill>
              <a:srgbClr val="004AAD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9525"/>
              <a:ext cx="2436473" cy="5239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5404191" y="6396925"/>
            <a:ext cx="1762589" cy="1725134"/>
          </a:xfrm>
          <a:custGeom>
            <a:avLst/>
            <a:gdLst/>
            <a:ahLst/>
            <a:cxnLst/>
            <a:rect r="r" b="b" t="t" l="l"/>
            <a:pathLst>
              <a:path h="1725134" w="1762589">
                <a:moveTo>
                  <a:pt x="0" y="0"/>
                </a:moveTo>
                <a:lnTo>
                  <a:pt x="1762588" y="0"/>
                </a:lnTo>
                <a:lnTo>
                  <a:pt x="1762588" y="1725134"/>
                </a:lnTo>
                <a:lnTo>
                  <a:pt x="0" y="17251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1409309" y="5208847"/>
            <a:ext cx="955242" cy="917032"/>
          </a:xfrm>
          <a:custGeom>
            <a:avLst/>
            <a:gdLst/>
            <a:ahLst/>
            <a:cxnLst/>
            <a:rect r="r" b="b" t="t" l="l"/>
            <a:pathLst>
              <a:path h="917032" w="955242">
                <a:moveTo>
                  <a:pt x="0" y="0"/>
                </a:moveTo>
                <a:lnTo>
                  <a:pt x="955242" y="0"/>
                </a:lnTo>
                <a:lnTo>
                  <a:pt x="955242" y="917032"/>
                </a:lnTo>
                <a:lnTo>
                  <a:pt x="0" y="9170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8762507" y="1906421"/>
            <a:ext cx="3315660" cy="974957"/>
            <a:chOff x="0" y="0"/>
            <a:chExt cx="4420880" cy="129994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3120938" y="0"/>
              <a:ext cx="1299942" cy="1299942"/>
            </a:xfrm>
            <a:custGeom>
              <a:avLst/>
              <a:gdLst/>
              <a:ahLst/>
              <a:cxnLst/>
              <a:rect r="r" b="b" t="t" l="l"/>
              <a:pathLst>
                <a:path h="1299942" w="1299942">
                  <a:moveTo>
                    <a:pt x="0" y="0"/>
                  </a:moveTo>
                  <a:lnTo>
                    <a:pt x="1299942" y="0"/>
                  </a:lnTo>
                  <a:lnTo>
                    <a:pt x="1299942" y="1299942"/>
                  </a:lnTo>
                  <a:lnTo>
                    <a:pt x="0" y="12999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6" id="26"/>
            <p:cNvSpPr txBox="true"/>
            <p:nvPr/>
          </p:nvSpPr>
          <p:spPr>
            <a:xfrm rot="0">
              <a:off x="0" y="249643"/>
              <a:ext cx="3456761" cy="9196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 Bold"/>
                </a:rPr>
                <a:t>Identify, simplify, and categorize laws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8184057" y="3270766"/>
            <a:ext cx="4348200" cy="1358900"/>
            <a:chOff x="0" y="0"/>
            <a:chExt cx="5797600" cy="1811867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75139"/>
              <a:ext cx="1724028" cy="1724028"/>
            </a:xfrm>
            <a:custGeom>
              <a:avLst/>
              <a:gdLst/>
              <a:ahLst/>
              <a:cxnLst/>
              <a:rect r="r" b="b" t="t" l="l"/>
              <a:pathLst>
                <a:path h="1724028" w="1724028">
                  <a:moveTo>
                    <a:pt x="0" y="0"/>
                  </a:moveTo>
                  <a:lnTo>
                    <a:pt x="1724028" y="0"/>
                  </a:lnTo>
                  <a:lnTo>
                    <a:pt x="1724028" y="1724028"/>
                  </a:lnTo>
                  <a:lnTo>
                    <a:pt x="0" y="17240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  <p:sp>
          <p:nvSpPr>
            <p:cNvPr name="TextBox 29" id="29"/>
            <p:cNvSpPr txBox="true"/>
            <p:nvPr/>
          </p:nvSpPr>
          <p:spPr>
            <a:xfrm rot="0">
              <a:off x="1028172" y="-47625"/>
              <a:ext cx="4769428" cy="18594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 Bold"/>
                </a:rPr>
                <a:t>Website with accessibility features, WhatsApp integration and Telegram integration.</a:t>
              </a: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8426745" y="6664087"/>
            <a:ext cx="980161" cy="1234849"/>
          </a:xfrm>
          <a:custGeom>
            <a:avLst/>
            <a:gdLst/>
            <a:ahLst/>
            <a:cxnLst/>
            <a:rect r="r" b="b" t="t" l="l"/>
            <a:pathLst>
              <a:path h="1234849" w="980161">
                <a:moveTo>
                  <a:pt x="0" y="0"/>
                </a:moveTo>
                <a:lnTo>
                  <a:pt x="980161" y="0"/>
                </a:lnTo>
                <a:lnTo>
                  <a:pt x="980161" y="1234849"/>
                </a:lnTo>
                <a:lnTo>
                  <a:pt x="0" y="123484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1" id="31"/>
          <p:cNvSpPr/>
          <p:nvPr/>
        </p:nvSpPr>
        <p:spPr>
          <a:xfrm flipV="true">
            <a:off x="13323924" y="3129028"/>
            <a:ext cx="4516711" cy="9525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 flipV="true">
            <a:off x="13291335" y="5719474"/>
            <a:ext cx="4516711" cy="9525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 flipV="true">
            <a:off x="13376268" y="8107771"/>
            <a:ext cx="4516711" cy="9525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4" id="34"/>
          <p:cNvGrpSpPr/>
          <p:nvPr/>
        </p:nvGrpSpPr>
        <p:grpSpPr>
          <a:xfrm rot="0">
            <a:off x="13291325" y="3393786"/>
            <a:ext cx="4601665" cy="2063750"/>
            <a:chOff x="0" y="0"/>
            <a:chExt cx="6135553" cy="275166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3999900" y="181131"/>
              <a:ext cx="2135653" cy="2135653"/>
            </a:xfrm>
            <a:custGeom>
              <a:avLst/>
              <a:gdLst/>
              <a:ahLst/>
              <a:cxnLst/>
              <a:rect r="r" b="b" t="t" l="l"/>
              <a:pathLst>
                <a:path h="2135653" w="2135653">
                  <a:moveTo>
                    <a:pt x="0" y="0"/>
                  </a:moveTo>
                  <a:lnTo>
                    <a:pt x="2135653" y="0"/>
                  </a:lnTo>
                  <a:lnTo>
                    <a:pt x="2135653" y="2135653"/>
                  </a:lnTo>
                  <a:lnTo>
                    <a:pt x="0" y="21356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  <p:sp>
          <p:nvSpPr>
            <p:cNvPr name="TextBox 36" id="36"/>
            <p:cNvSpPr txBox="true"/>
            <p:nvPr/>
          </p:nvSpPr>
          <p:spPr>
            <a:xfrm rot="0">
              <a:off x="0" y="-47625"/>
              <a:ext cx="3888057" cy="2799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 Bold"/>
                </a:rPr>
                <a:t>Guide users through a series of questions to help them understand their rights and options in specific legal situations.</a:t>
              </a:r>
            </a:p>
          </p:txBody>
        </p:sp>
      </p:grpSp>
      <p:sp>
        <p:nvSpPr>
          <p:cNvPr name="Freeform 37" id="37"/>
          <p:cNvSpPr/>
          <p:nvPr/>
        </p:nvSpPr>
        <p:spPr>
          <a:xfrm flipH="false" flipV="false" rot="0">
            <a:off x="13204341" y="8412783"/>
            <a:ext cx="1116650" cy="1133655"/>
          </a:xfrm>
          <a:custGeom>
            <a:avLst/>
            <a:gdLst/>
            <a:ahLst/>
            <a:cxnLst/>
            <a:rect r="r" b="b" t="t" l="l"/>
            <a:pathLst>
              <a:path h="1133655" w="1116650">
                <a:moveTo>
                  <a:pt x="0" y="0"/>
                </a:moveTo>
                <a:lnTo>
                  <a:pt x="1116650" y="0"/>
                </a:lnTo>
                <a:lnTo>
                  <a:pt x="1116650" y="1133655"/>
                </a:lnTo>
                <a:lnTo>
                  <a:pt x="0" y="113365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14320991" y="8416436"/>
            <a:ext cx="3658983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 Bold"/>
              </a:rPr>
              <a:t>Creating a comprehensive database of relevant laws and regulations in India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800822" y="8543597"/>
            <a:ext cx="4080207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 Bold"/>
              </a:rPr>
              <a:t>Boost legal awareness with articles and videos from courtroom pros.</a:t>
            </a:r>
          </a:p>
        </p:txBody>
      </p:sp>
      <p:sp>
        <p:nvSpPr>
          <p:cNvPr name="AutoShape 40" id="40"/>
          <p:cNvSpPr/>
          <p:nvPr/>
        </p:nvSpPr>
        <p:spPr>
          <a:xfrm flipV="true">
            <a:off x="8083353" y="3038540"/>
            <a:ext cx="4516711" cy="9525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1" id="41"/>
          <p:cNvSpPr/>
          <p:nvPr/>
        </p:nvSpPr>
        <p:spPr>
          <a:xfrm flipV="true">
            <a:off x="8080621" y="4892147"/>
            <a:ext cx="4516711" cy="9525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2" id="42"/>
          <p:cNvSpPr/>
          <p:nvPr/>
        </p:nvSpPr>
        <p:spPr>
          <a:xfrm flipV="true">
            <a:off x="8080621" y="6433054"/>
            <a:ext cx="4516711" cy="9525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3" id="43"/>
          <p:cNvSpPr/>
          <p:nvPr/>
        </p:nvSpPr>
        <p:spPr>
          <a:xfrm flipV="true">
            <a:off x="944944" y="8334047"/>
            <a:ext cx="5865907" cy="476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4" id="44"/>
          <p:cNvSpPr/>
          <p:nvPr/>
        </p:nvSpPr>
        <p:spPr>
          <a:xfrm flipH="false" flipV="false" rot="0">
            <a:off x="13496085" y="6174266"/>
            <a:ext cx="1272937" cy="1272937"/>
          </a:xfrm>
          <a:custGeom>
            <a:avLst/>
            <a:gdLst/>
            <a:ahLst/>
            <a:cxnLst/>
            <a:rect r="r" b="b" t="t" l="l"/>
            <a:pathLst>
              <a:path h="1272937" w="1272937">
                <a:moveTo>
                  <a:pt x="0" y="0"/>
                </a:moveTo>
                <a:lnTo>
                  <a:pt x="1272937" y="0"/>
                </a:lnTo>
                <a:lnTo>
                  <a:pt x="1272937" y="1272938"/>
                </a:lnTo>
                <a:lnTo>
                  <a:pt x="0" y="127293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5" id="45"/>
          <p:cNvSpPr txBox="true"/>
          <p:nvPr/>
        </p:nvSpPr>
        <p:spPr>
          <a:xfrm rot="0">
            <a:off x="14519643" y="2062162"/>
            <a:ext cx="3373347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 Bold"/>
              </a:rPr>
              <a:t>Chatbot with multilingual and voice support</a:t>
            </a:r>
          </a:p>
        </p:txBody>
      </p:sp>
      <p:sp>
        <p:nvSpPr>
          <p:cNvPr name="Freeform 46" id="46"/>
          <p:cNvSpPr/>
          <p:nvPr/>
        </p:nvSpPr>
        <p:spPr>
          <a:xfrm flipH="false" flipV="false" rot="0">
            <a:off x="1131330" y="8476922"/>
            <a:ext cx="1710604" cy="1400557"/>
          </a:xfrm>
          <a:custGeom>
            <a:avLst/>
            <a:gdLst/>
            <a:ahLst/>
            <a:cxnLst/>
            <a:rect r="r" b="b" t="t" l="l"/>
            <a:pathLst>
              <a:path h="1400557" w="1710604">
                <a:moveTo>
                  <a:pt x="0" y="0"/>
                </a:moveTo>
                <a:lnTo>
                  <a:pt x="1710605" y="0"/>
                </a:lnTo>
                <a:lnTo>
                  <a:pt x="1710605" y="1400557"/>
                </a:lnTo>
                <a:lnTo>
                  <a:pt x="0" y="140055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0">
            <a:off x="740555" y="5533736"/>
            <a:ext cx="1049592" cy="1399456"/>
          </a:xfrm>
          <a:custGeom>
            <a:avLst/>
            <a:gdLst/>
            <a:ahLst/>
            <a:cxnLst/>
            <a:rect r="r" b="b" t="t" l="l"/>
            <a:pathLst>
              <a:path h="1399456" w="1049592">
                <a:moveTo>
                  <a:pt x="0" y="0"/>
                </a:moveTo>
                <a:lnTo>
                  <a:pt x="1049592" y="0"/>
                </a:lnTo>
                <a:lnTo>
                  <a:pt x="1049592" y="1399456"/>
                </a:lnTo>
                <a:lnTo>
                  <a:pt x="0" y="1399456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48" id="48"/>
          <p:cNvSpPr/>
          <p:nvPr/>
        </p:nvSpPr>
        <p:spPr>
          <a:xfrm flipH="false" flipV="false" rot="0">
            <a:off x="13291325" y="1123950"/>
            <a:ext cx="1370191" cy="1511935"/>
          </a:xfrm>
          <a:custGeom>
            <a:avLst/>
            <a:gdLst/>
            <a:ahLst/>
            <a:cxnLst/>
            <a:rect r="r" b="b" t="t" l="l"/>
            <a:pathLst>
              <a:path h="1511935" w="1370191">
                <a:moveTo>
                  <a:pt x="0" y="0"/>
                </a:moveTo>
                <a:lnTo>
                  <a:pt x="1370190" y="0"/>
                </a:lnTo>
                <a:lnTo>
                  <a:pt x="1370190" y="1511935"/>
                </a:lnTo>
                <a:lnTo>
                  <a:pt x="0" y="1511935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AutoShape 49" id="49"/>
          <p:cNvSpPr/>
          <p:nvPr/>
        </p:nvSpPr>
        <p:spPr>
          <a:xfrm flipV="true">
            <a:off x="8080621" y="8126821"/>
            <a:ext cx="4516711" cy="9525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0" id="50"/>
          <p:cNvSpPr/>
          <p:nvPr/>
        </p:nvSpPr>
        <p:spPr>
          <a:xfrm flipH="false" flipV="false" rot="0">
            <a:off x="11279964" y="8398284"/>
            <a:ext cx="1213932" cy="1213932"/>
          </a:xfrm>
          <a:custGeom>
            <a:avLst/>
            <a:gdLst/>
            <a:ahLst/>
            <a:cxnLst/>
            <a:rect r="r" b="b" t="t" l="l"/>
            <a:pathLst>
              <a:path h="1213932" w="1213932">
                <a:moveTo>
                  <a:pt x="0" y="0"/>
                </a:moveTo>
                <a:lnTo>
                  <a:pt x="1213932" y="0"/>
                </a:lnTo>
                <a:lnTo>
                  <a:pt x="1213932" y="1213932"/>
                </a:lnTo>
                <a:lnTo>
                  <a:pt x="0" y="121393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1" id="51"/>
          <p:cNvSpPr/>
          <p:nvPr/>
        </p:nvSpPr>
        <p:spPr>
          <a:xfrm flipH="false" flipV="false" rot="0">
            <a:off x="592271" y="496358"/>
            <a:ext cx="757761" cy="646939"/>
          </a:xfrm>
          <a:custGeom>
            <a:avLst/>
            <a:gdLst/>
            <a:ahLst/>
            <a:cxnLst/>
            <a:rect r="r" b="b" t="t" l="l"/>
            <a:pathLst>
              <a:path h="646939" w="757761">
                <a:moveTo>
                  <a:pt x="0" y="0"/>
                </a:moveTo>
                <a:lnTo>
                  <a:pt x="757761" y="0"/>
                </a:lnTo>
                <a:lnTo>
                  <a:pt x="757761" y="646939"/>
                </a:lnTo>
                <a:lnTo>
                  <a:pt x="0" y="646939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2" id="52"/>
          <p:cNvSpPr txBox="true"/>
          <p:nvPr/>
        </p:nvSpPr>
        <p:spPr>
          <a:xfrm rot="0">
            <a:off x="8132022" y="5105400"/>
            <a:ext cx="2971188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Canva Sans Bold"/>
              </a:rPr>
              <a:t>Multilingual Support by providing availability in regional languages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9144000" y="6730649"/>
            <a:ext cx="3161342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 Bold"/>
              </a:rPr>
              <a:t>Links to resources for most frequently used legal documents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898361" y="7145842"/>
            <a:ext cx="4248655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 Bold"/>
              </a:rPr>
              <a:t>Keep the platform up to date with the latest legal changes, case law, and resources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986633" y="5701217"/>
            <a:ext cx="4389572" cy="140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 Bold"/>
              </a:rPr>
              <a:t>Legal aid providers can extend assistance to individuals who require legal support.</a:t>
            </a:r>
          </a:p>
          <a:p>
            <a:pPr algn="ctr">
              <a:lnSpc>
                <a:spcPts val="2800"/>
              </a:lnSpc>
            </a:pPr>
          </a:p>
        </p:txBody>
      </p:sp>
      <p:sp>
        <p:nvSpPr>
          <p:cNvPr name="TextBox 56" id="56"/>
          <p:cNvSpPr txBox="true"/>
          <p:nvPr/>
        </p:nvSpPr>
        <p:spPr>
          <a:xfrm rot="0">
            <a:off x="8916825" y="699452"/>
            <a:ext cx="2730401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DM Sans Bold"/>
              </a:rPr>
              <a:t>Know-Your-Rights</a:t>
            </a:r>
          </a:p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DM Sans Bold"/>
              </a:rPr>
              <a:t>Framework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4769022" y="868680"/>
            <a:ext cx="2401639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DM Sans Bold"/>
              </a:rPr>
              <a:t>Digital Assistant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963990" y="4169834"/>
            <a:ext cx="5982401" cy="941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4"/>
              </a:lnSpc>
            </a:pPr>
            <a:r>
              <a:rPr lang="en-US" sz="2695">
                <a:solidFill>
                  <a:srgbClr val="FDFDFD"/>
                </a:solidFill>
                <a:latin typeface="Canva Sans Bold"/>
              </a:rPr>
              <a:t>Collaboration with legal aid providers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5235045" y="6038850"/>
            <a:ext cx="2573001" cy="1553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1"/>
              </a:lnSpc>
            </a:pPr>
            <a:r>
              <a:rPr lang="en-US" sz="2229">
                <a:solidFill>
                  <a:srgbClr val="000000"/>
                </a:solidFill>
                <a:latin typeface="Canva Sans Bold"/>
              </a:rPr>
              <a:t>Scenario-based advice and Immediate Access to information.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8184057" y="8383179"/>
            <a:ext cx="3003348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 Bold"/>
              </a:rPr>
              <a:t> </a:t>
            </a:r>
            <a:r>
              <a:rPr lang="en-US" sz="2000">
                <a:solidFill>
                  <a:srgbClr val="000000"/>
                </a:solidFill>
                <a:latin typeface="Canva Sans Bold"/>
              </a:rPr>
              <a:t>Designed for expansion and accessibility at large scale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-1086339" y="390459"/>
            <a:ext cx="10083059" cy="773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61"/>
              </a:lnSpc>
            </a:pPr>
            <a:r>
              <a:rPr lang="en-US" sz="4543">
                <a:solidFill>
                  <a:srgbClr val="282252"/>
                </a:solidFill>
                <a:latin typeface="Canva Sans Bold"/>
                <a:cs typeface="Canva Sans Bold"/>
              </a:rPr>
              <a:t>Nyaydoot (न्यायदूत)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623350" y="1398587"/>
            <a:ext cx="6663682" cy="211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 Bold"/>
              </a:rPr>
              <a:t>Our solution Nyaydoot, integrates AI chatbot, legal aid collaborations, real-time legal news, a user-friendly law search, a comprehensive legal directory, and document creation links, empowering individuals with legal knowledge, enhancing accessibility, and promoting awareness of citizen rights.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7428913"/>
            <a:ext cx="1189749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1882443" y="147"/>
            <a:ext cx="30097" cy="1028685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2536567" y="766993"/>
            <a:ext cx="5023051" cy="6205606"/>
            <a:chOff x="0" y="0"/>
            <a:chExt cx="1322943" cy="16343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22943" cy="1634398"/>
            </a:xfrm>
            <a:custGeom>
              <a:avLst/>
              <a:gdLst/>
              <a:ahLst/>
              <a:cxnLst/>
              <a:rect r="r" b="b" t="t" l="l"/>
              <a:pathLst>
                <a:path h="1634398" w="1322943">
                  <a:moveTo>
                    <a:pt x="78605" y="0"/>
                  </a:moveTo>
                  <a:lnTo>
                    <a:pt x="1244338" y="0"/>
                  </a:lnTo>
                  <a:cubicBezTo>
                    <a:pt x="1265186" y="0"/>
                    <a:pt x="1285179" y="8282"/>
                    <a:pt x="1299920" y="23023"/>
                  </a:cubicBezTo>
                  <a:cubicBezTo>
                    <a:pt x="1314662" y="37764"/>
                    <a:pt x="1322943" y="57758"/>
                    <a:pt x="1322943" y="78605"/>
                  </a:cubicBezTo>
                  <a:lnTo>
                    <a:pt x="1322943" y="1555793"/>
                  </a:lnTo>
                  <a:cubicBezTo>
                    <a:pt x="1322943" y="1599206"/>
                    <a:pt x="1287751" y="1634398"/>
                    <a:pt x="1244338" y="1634398"/>
                  </a:cubicBezTo>
                  <a:lnTo>
                    <a:pt x="78605" y="1634398"/>
                  </a:lnTo>
                  <a:cubicBezTo>
                    <a:pt x="35193" y="1634398"/>
                    <a:pt x="0" y="1599206"/>
                    <a:pt x="0" y="1555793"/>
                  </a:cubicBezTo>
                  <a:lnTo>
                    <a:pt x="0" y="78605"/>
                  </a:lnTo>
                  <a:cubicBezTo>
                    <a:pt x="0" y="35193"/>
                    <a:pt x="35193" y="0"/>
                    <a:pt x="78605" y="0"/>
                  </a:cubicBezTo>
                  <a:close/>
                </a:path>
              </a:pathLst>
            </a:custGeom>
            <a:solidFill>
              <a:srgbClr val="FDFDFD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1322943" cy="16439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421486" y="259109"/>
            <a:ext cx="5234163" cy="1188529"/>
            <a:chOff x="0" y="0"/>
            <a:chExt cx="1378545" cy="31302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78545" cy="313028"/>
            </a:xfrm>
            <a:custGeom>
              <a:avLst/>
              <a:gdLst/>
              <a:ahLst/>
              <a:cxnLst/>
              <a:rect r="r" b="b" t="t" l="l"/>
              <a:pathLst>
                <a:path h="313028" w="1378545">
                  <a:moveTo>
                    <a:pt x="29582" y="0"/>
                  </a:moveTo>
                  <a:lnTo>
                    <a:pt x="1348963" y="0"/>
                  </a:lnTo>
                  <a:cubicBezTo>
                    <a:pt x="1356808" y="0"/>
                    <a:pt x="1364333" y="3117"/>
                    <a:pt x="1369881" y="8664"/>
                  </a:cubicBezTo>
                  <a:cubicBezTo>
                    <a:pt x="1375428" y="14212"/>
                    <a:pt x="1378545" y="21737"/>
                    <a:pt x="1378545" y="29582"/>
                  </a:cubicBezTo>
                  <a:lnTo>
                    <a:pt x="1378545" y="283446"/>
                  </a:lnTo>
                  <a:cubicBezTo>
                    <a:pt x="1378545" y="291292"/>
                    <a:pt x="1375428" y="298816"/>
                    <a:pt x="1369881" y="304364"/>
                  </a:cubicBezTo>
                  <a:cubicBezTo>
                    <a:pt x="1364333" y="309911"/>
                    <a:pt x="1356808" y="313028"/>
                    <a:pt x="1348963" y="313028"/>
                  </a:cubicBezTo>
                  <a:lnTo>
                    <a:pt x="29582" y="313028"/>
                  </a:lnTo>
                  <a:cubicBezTo>
                    <a:pt x="21737" y="313028"/>
                    <a:pt x="14212" y="309911"/>
                    <a:pt x="8664" y="304364"/>
                  </a:cubicBezTo>
                  <a:cubicBezTo>
                    <a:pt x="3117" y="298816"/>
                    <a:pt x="0" y="291292"/>
                    <a:pt x="0" y="283446"/>
                  </a:cubicBezTo>
                  <a:lnTo>
                    <a:pt x="0" y="29582"/>
                  </a:lnTo>
                  <a:cubicBezTo>
                    <a:pt x="0" y="21737"/>
                    <a:pt x="3117" y="14212"/>
                    <a:pt x="8664" y="8664"/>
                  </a:cubicBezTo>
                  <a:cubicBezTo>
                    <a:pt x="14212" y="3117"/>
                    <a:pt x="21737" y="0"/>
                    <a:pt x="29582" y="0"/>
                  </a:cubicBezTo>
                  <a:close/>
                </a:path>
              </a:pathLst>
            </a:custGeom>
            <a:solidFill>
              <a:srgbClr val="004AAD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1378545" cy="3225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756538" y="1636015"/>
            <a:ext cx="4256991" cy="1532255"/>
            <a:chOff x="0" y="0"/>
            <a:chExt cx="5675988" cy="2043006"/>
          </a:xfrm>
        </p:grpSpPr>
        <p:sp>
          <p:nvSpPr>
            <p:cNvPr name="Freeform 11" id="11"/>
            <p:cNvSpPr/>
            <p:nvPr/>
          </p:nvSpPr>
          <p:spPr>
            <a:xfrm flipH="true" flipV="false" rot="0">
              <a:off x="3771057" y="0"/>
              <a:ext cx="218659" cy="1522306"/>
            </a:xfrm>
            <a:custGeom>
              <a:avLst/>
              <a:gdLst/>
              <a:ahLst/>
              <a:cxnLst/>
              <a:rect r="r" b="b" t="t" l="l"/>
              <a:pathLst>
                <a:path h="1522306" w="218659">
                  <a:moveTo>
                    <a:pt x="218658" y="0"/>
                  </a:moveTo>
                  <a:lnTo>
                    <a:pt x="0" y="0"/>
                  </a:lnTo>
                  <a:lnTo>
                    <a:pt x="0" y="1522306"/>
                  </a:lnTo>
                  <a:lnTo>
                    <a:pt x="218658" y="1522306"/>
                  </a:lnTo>
                  <a:lnTo>
                    <a:pt x="218658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-38100"/>
              <a:ext cx="3493095" cy="20811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60"/>
                </a:lnSpc>
              </a:pPr>
              <a:r>
                <a:rPr lang="en-US" sz="2400" u="sng">
                  <a:solidFill>
                    <a:srgbClr val="000000"/>
                  </a:solidFill>
                  <a:latin typeface="Canva Sans Bold"/>
                </a:rPr>
                <a:t>Deployment</a:t>
              </a:r>
            </a:p>
            <a:p>
              <a:pPr algn="just"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Canva Sans Bold"/>
                </a:rPr>
                <a:t>ReactJS - Frontend</a:t>
              </a:r>
            </a:p>
            <a:p>
              <a:pPr algn="just"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Canva Sans Bold"/>
                </a:rPr>
                <a:t>NodeJS - Backend</a:t>
              </a:r>
            </a:p>
            <a:p>
              <a:pPr algn="just"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Canva Sans Bold"/>
                </a:rPr>
                <a:t>MongoDB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4293077" y="443189"/>
              <a:ext cx="1382911" cy="6775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220"/>
                </a:lnSpc>
              </a:pPr>
              <a:r>
                <a:rPr lang="en-US" sz="2300">
                  <a:solidFill>
                    <a:srgbClr val="000000"/>
                  </a:solidFill>
                  <a:latin typeface="Canva Sans Bold"/>
                </a:rPr>
                <a:t>$ 24.95</a:t>
              </a:r>
            </a:p>
            <a:p>
              <a:pPr algn="ctr">
                <a:lnSpc>
                  <a:spcPts val="500"/>
                </a:lnSpc>
              </a:pPr>
              <a:r>
                <a:rPr lang="en-US" sz="1000">
                  <a:solidFill>
                    <a:srgbClr val="000000"/>
                  </a:solidFill>
                  <a:latin typeface="Canva Sans Bold"/>
                </a:rPr>
                <a:t>      </a:t>
              </a:r>
              <a:r>
                <a:rPr lang="en-US" sz="1000">
                  <a:solidFill>
                    <a:srgbClr val="000000"/>
                  </a:solidFill>
                  <a:latin typeface="Canva Sans Bold"/>
                </a:rPr>
                <a:t>(</a:t>
              </a:r>
              <a:r>
                <a:rPr lang="en-US" sz="1000">
                  <a:solidFill>
                    <a:srgbClr val="000000"/>
                  </a:solidFill>
                  <a:latin typeface="Canva Sans Bold"/>
                </a:rPr>
                <a:t>per month)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4369277" y="409787"/>
              <a:ext cx="882055" cy="16332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60"/>
                </a:lnSpc>
              </a:pPr>
            </a:p>
            <a:p>
              <a:pPr algn="just">
                <a:lnSpc>
                  <a:spcPts val="3360"/>
                </a:lnSpc>
              </a:pPr>
            </a:p>
            <a:p>
              <a:pPr algn="just">
                <a:lnSpc>
                  <a:spcPts val="3360"/>
                </a:lnSpc>
              </a:pPr>
              <a:r>
                <a:rPr lang="en-US" sz="2400">
                  <a:solidFill>
                    <a:srgbClr val="000000"/>
                  </a:solidFill>
                  <a:latin typeface="Canva Sans Bold"/>
                </a:rPr>
                <a:t>Free</a:t>
              </a:r>
            </a:p>
          </p:txBody>
        </p:sp>
      </p:grpSp>
      <p:sp>
        <p:nvSpPr>
          <p:cNvPr name="AutoShape 15" id="15"/>
          <p:cNvSpPr/>
          <p:nvPr/>
        </p:nvSpPr>
        <p:spPr>
          <a:xfrm flipV="true">
            <a:off x="12742579" y="3475330"/>
            <a:ext cx="4516711" cy="9525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5093264" y="3533614"/>
            <a:ext cx="1016007" cy="999381"/>
          </a:xfrm>
          <a:custGeom>
            <a:avLst/>
            <a:gdLst/>
            <a:ahLst/>
            <a:cxnLst/>
            <a:rect r="r" b="b" t="t" l="l"/>
            <a:pathLst>
              <a:path h="999381" w="1016007">
                <a:moveTo>
                  <a:pt x="0" y="0"/>
                </a:moveTo>
                <a:lnTo>
                  <a:pt x="1016006" y="0"/>
                </a:lnTo>
                <a:lnTo>
                  <a:pt x="1016006" y="999381"/>
                </a:lnTo>
                <a:lnTo>
                  <a:pt x="0" y="9993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022713" y="1973861"/>
            <a:ext cx="1094910" cy="670632"/>
          </a:xfrm>
          <a:custGeom>
            <a:avLst/>
            <a:gdLst/>
            <a:ahLst/>
            <a:cxnLst/>
            <a:rect r="r" b="b" t="t" l="l"/>
            <a:pathLst>
              <a:path h="670632" w="1094910">
                <a:moveTo>
                  <a:pt x="0" y="0"/>
                </a:moveTo>
                <a:lnTo>
                  <a:pt x="1094910" y="0"/>
                </a:lnTo>
                <a:lnTo>
                  <a:pt x="1094910" y="670632"/>
                </a:lnTo>
                <a:lnTo>
                  <a:pt x="0" y="670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7230786" y="1447638"/>
            <a:ext cx="1190268" cy="1121017"/>
          </a:xfrm>
          <a:custGeom>
            <a:avLst/>
            <a:gdLst/>
            <a:ahLst/>
            <a:cxnLst/>
            <a:rect r="r" b="b" t="t" l="l"/>
            <a:pathLst>
              <a:path h="1121017" w="1190268">
                <a:moveTo>
                  <a:pt x="0" y="0"/>
                </a:moveTo>
                <a:lnTo>
                  <a:pt x="1190269" y="0"/>
                </a:lnTo>
                <a:lnTo>
                  <a:pt x="1190269" y="1121016"/>
                </a:lnTo>
                <a:lnTo>
                  <a:pt x="0" y="11210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72837" y="192434"/>
            <a:ext cx="2248775" cy="947705"/>
            <a:chOff x="0" y="0"/>
            <a:chExt cx="592270" cy="24960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592270" cy="249601"/>
            </a:xfrm>
            <a:custGeom>
              <a:avLst/>
              <a:gdLst/>
              <a:ahLst/>
              <a:cxnLst/>
              <a:rect r="r" b="b" t="t" l="l"/>
              <a:pathLst>
                <a:path h="249601" w="592270">
                  <a:moveTo>
                    <a:pt x="0" y="0"/>
                  </a:moveTo>
                  <a:lnTo>
                    <a:pt x="592270" y="0"/>
                  </a:lnTo>
                  <a:lnTo>
                    <a:pt x="592270" y="249601"/>
                  </a:lnTo>
                  <a:lnTo>
                    <a:pt x="0" y="24960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868F78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592270" cy="2877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439238" y="385580"/>
            <a:ext cx="692921" cy="665204"/>
          </a:xfrm>
          <a:custGeom>
            <a:avLst/>
            <a:gdLst/>
            <a:ahLst/>
            <a:cxnLst/>
            <a:rect r="r" b="b" t="t" l="l"/>
            <a:pathLst>
              <a:path h="665204" w="692921">
                <a:moveTo>
                  <a:pt x="0" y="0"/>
                </a:moveTo>
                <a:lnTo>
                  <a:pt x="692921" y="0"/>
                </a:lnTo>
                <a:lnTo>
                  <a:pt x="692921" y="665204"/>
                </a:lnTo>
                <a:lnTo>
                  <a:pt x="0" y="6652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72837" y="1346557"/>
            <a:ext cx="2212862" cy="1055585"/>
            <a:chOff x="0" y="0"/>
            <a:chExt cx="582811" cy="278014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582811" cy="278014"/>
            </a:xfrm>
            <a:custGeom>
              <a:avLst/>
              <a:gdLst/>
              <a:ahLst/>
              <a:cxnLst/>
              <a:rect r="r" b="b" t="t" l="l"/>
              <a:pathLst>
                <a:path h="278014" w="582811">
                  <a:moveTo>
                    <a:pt x="0" y="0"/>
                  </a:moveTo>
                  <a:lnTo>
                    <a:pt x="582811" y="0"/>
                  </a:lnTo>
                  <a:lnTo>
                    <a:pt x="582811" y="278014"/>
                  </a:lnTo>
                  <a:lnTo>
                    <a:pt x="0" y="27801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868F78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582811" cy="3161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361401" y="1504029"/>
            <a:ext cx="758237" cy="494922"/>
          </a:xfrm>
          <a:custGeom>
            <a:avLst/>
            <a:gdLst/>
            <a:ahLst/>
            <a:cxnLst/>
            <a:rect r="r" b="b" t="t" l="l"/>
            <a:pathLst>
              <a:path h="494922" w="758237">
                <a:moveTo>
                  <a:pt x="0" y="0"/>
                </a:moveTo>
                <a:lnTo>
                  <a:pt x="758237" y="0"/>
                </a:lnTo>
                <a:lnTo>
                  <a:pt x="758237" y="494922"/>
                </a:lnTo>
                <a:lnTo>
                  <a:pt x="0" y="49492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8008073" y="5262759"/>
            <a:ext cx="1374147" cy="1921536"/>
            <a:chOff x="0" y="0"/>
            <a:chExt cx="361915" cy="506084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15" cy="506084"/>
            </a:xfrm>
            <a:custGeom>
              <a:avLst/>
              <a:gdLst/>
              <a:ahLst/>
              <a:cxnLst/>
              <a:rect r="r" b="b" t="t" l="l"/>
              <a:pathLst>
                <a:path h="506084" w="361915">
                  <a:moveTo>
                    <a:pt x="0" y="0"/>
                  </a:moveTo>
                  <a:lnTo>
                    <a:pt x="361915" y="0"/>
                  </a:lnTo>
                  <a:lnTo>
                    <a:pt x="361915" y="506084"/>
                  </a:lnTo>
                  <a:lnTo>
                    <a:pt x="0" y="5060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868F78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361915" cy="5441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6008415" y="5272030"/>
            <a:ext cx="1563172" cy="1912266"/>
            <a:chOff x="0" y="0"/>
            <a:chExt cx="411700" cy="50364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11700" cy="503642"/>
            </a:xfrm>
            <a:custGeom>
              <a:avLst/>
              <a:gdLst/>
              <a:ahLst/>
              <a:cxnLst/>
              <a:rect r="r" b="b" t="t" l="l"/>
              <a:pathLst>
                <a:path h="503642" w="411700">
                  <a:moveTo>
                    <a:pt x="0" y="0"/>
                  </a:moveTo>
                  <a:lnTo>
                    <a:pt x="411700" y="0"/>
                  </a:lnTo>
                  <a:lnTo>
                    <a:pt x="411700" y="503642"/>
                  </a:lnTo>
                  <a:lnTo>
                    <a:pt x="0" y="50364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868F78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411700" cy="5417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4045777" y="5280119"/>
            <a:ext cx="1563172" cy="1904177"/>
            <a:chOff x="0" y="0"/>
            <a:chExt cx="411700" cy="501512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411700" cy="501512"/>
            </a:xfrm>
            <a:custGeom>
              <a:avLst/>
              <a:gdLst/>
              <a:ahLst/>
              <a:cxnLst/>
              <a:rect r="r" b="b" t="t" l="l"/>
              <a:pathLst>
                <a:path h="501512" w="411700">
                  <a:moveTo>
                    <a:pt x="0" y="0"/>
                  </a:moveTo>
                  <a:lnTo>
                    <a:pt x="411700" y="0"/>
                  </a:lnTo>
                  <a:lnTo>
                    <a:pt x="411700" y="501512"/>
                  </a:lnTo>
                  <a:lnTo>
                    <a:pt x="0" y="501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868F78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411700" cy="5396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2083139" y="5297014"/>
            <a:ext cx="1563172" cy="1887281"/>
            <a:chOff x="0" y="0"/>
            <a:chExt cx="411700" cy="497062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411700" cy="497062"/>
            </a:xfrm>
            <a:custGeom>
              <a:avLst/>
              <a:gdLst/>
              <a:ahLst/>
              <a:cxnLst/>
              <a:rect r="r" b="b" t="t" l="l"/>
              <a:pathLst>
                <a:path h="497062" w="411700">
                  <a:moveTo>
                    <a:pt x="0" y="0"/>
                  </a:moveTo>
                  <a:lnTo>
                    <a:pt x="411700" y="0"/>
                  </a:lnTo>
                  <a:lnTo>
                    <a:pt x="411700" y="497062"/>
                  </a:lnTo>
                  <a:lnTo>
                    <a:pt x="0" y="4970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868F78"/>
              </a:soli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411700" cy="5351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Freeform 39" id="39"/>
          <p:cNvSpPr/>
          <p:nvPr/>
        </p:nvSpPr>
        <p:spPr>
          <a:xfrm flipH="false" flipV="false" rot="0">
            <a:off x="8223823" y="5551708"/>
            <a:ext cx="991866" cy="575282"/>
          </a:xfrm>
          <a:custGeom>
            <a:avLst/>
            <a:gdLst/>
            <a:ahLst/>
            <a:cxnLst/>
            <a:rect r="r" b="b" t="t" l="l"/>
            <a:pathLst>
              <a:path h="575282" w="991866">
                <a:moveTo>
                  <a:pt x="0" y="0"/>
                </a:moveTo>
                <a:lnTo>
                  <a:pt x="991865" y="0"/>
                </a:lnTo>
                <a:lnTo>
                  <a:pt x="991865" y="575282"/>
                </a:lnTo>
                <a:lnTo>
                  <a:pt x="0" y="57528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2449480" y="5434147"/>
            <a:ext cx="830491" cy="830491"/>
          </a:xfrm>
          <a:custGeom>
            <a:avLst/>
            <a:gdLst/>
            <a:ahLst/>
            <a:cxnLst/>
            <a:rect r="r" b="b" t="t" l="l"/>
            <a:pathLst>
              <a:path h="830491" w="830491">
                <a:moveTo>
                  <a:pt x="0" y="0"/>
                </a:moveTo>
                <a:lnTo>
                  <a:pt x="830491" y="0"/>
                </a:lnTo>
                <a:lnTo>
                  <a:pt x="830491" y="830491"/>
                </a:lnTo>
                <a:lnTo>
                  <a:pt x="0" y="83049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1538243" y="3954790"/>
            <a:ext cx="593916" cy="593916"/>
          </a:xfrm>
          <a:custGeom>
            <a:avLst/>
            <a:gdLst/>
            <a:ahLst/>
            <a:cxnLst/>
            <a:rect r="r" b="b" t="t" l="l"/>
            <a:pathLst>
              <a:path h="593916" w="593916">
                <a:moveTo>
                  <a:pt x="0" y="0"/>
                </a:moveTo>
                <a:lnTo>
                  <a:pt x="593916" y="0"/>
                </a:lnTo>
                <a:lnTo>
                  <a:pt x="593916" y="593916"/>
                </a:lnTo>
                <a:lnTo>
                  <a:pt x="0" y="59391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2" id="42"/>
          <p:cNvGrpSpPr/>
          <p:nvPr/>
        </p:nvGrpSpPr>
        <p:grpSpPr>
          <a:xfrm rot="0">
            <a:off x="65730" y="2611692"/>
            <a:ext cx="2214413" cy="2323372"/>
            <a:chOff x="0" y="0"/>
            <a:chExt cx="583220" cy="611917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583220" cy="611917"/>
            </a:xfrm>
            <a:custGeom>
              <a:avLst/>
              <a:gdLst/>
              <a:ahLst/>
              <a:cxnLst/>
              <a:rect r="r" b="b" t="t" l="l"/>
              <a:pathLst>
                <a:path h="611917" w="583220">
                  <a:moveTo>
                    <a:pt x="0" y="0"/>
                  </a:moveTo>
                  <a:lnTo>
                    <a:pt x="583220" y="0"/>
                  </a:lnTo>
                  <a:lnTo>
                    <a:pt x="583220" y="611917"/>
                  </a:lnTo>
                  <a:lnTo>
                    <a:pt x="0" y="6119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868F78"/>
              </a:soli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38100"/>
              <a:ext cx="583220" cy="6500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Freeform 45" id="45"/>
          <p:cNvSpPr/>
          <p:nvPr/>
        </p:nvSpPr>
        <p:spPr>
          <a:xfrm flipH="false" flipV="false" rot="0">
            <a:off x="9363441" y="653930"/>
            <a:ext cx="793708" cy="793708"/>
          </a:xfrm>
          <a:custGeom>
            <a:avLst/>
            <a:gdLst/>
            <a:ahLst/>
            <a:cxnLst/>
            <a:rect r="r" b="b" t="t" l="l"/>
            <a:pathLst>
              <a:path h="793708" w="793708">
                <a:moveTo>
                  <a:pt x="0" y="0"/>
                </a:moveTo>
                <a:lnTo>
                  <a:pt x="793707" y="0"/>
                </a:lnTo>
                <a:lnTo>
                  <a:pt x="793707" y="793708"/>
                </a:lnTo>
                <a:lnTo>
                  <a:pt x="0" y="793708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6195634" y="5403857"/>
            <a:ext cx="1270314" cy="891072"/>
          </a:xfrm>
          <a:custGeom>
            <a:avLst/>
            <a:gdLst/>
            <a:ahLst/>
            <a:cxnLst/>
            <a:rect r="r" b="b" t="t" l="l"/>
            <a:pathLst>
              <a:path h="891072" w="1270314">
                <a:moveTo>
                  <a:pt x="0" y="0"/>
                </a:moveTo>
                <a:lnTo>
                  <a:pt x="1270314" y="0"/>
                </a:lnTo>
                <a:lnTo>
                  <a:pt x="1270314" y="891072"/>
                </a:lnTo>
                <a:lnTo>
                  <a:pt x="0" y="891072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l="0" t="0" r="0" b="-3757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0">
            <a:off x="9328175" y="2294080"/>
            <a:ext cx="793708" cy="779818"/>
          </a:xfrm>
          <a:custGeom>
            <a:avLst/>
            <a:gdLst/>
            <a:ahLst/>
            <a:cxnLst/>
            <a:rect r="r" b="b" t="t" l="l"/>
            <a:pathLst>
              <a:path h="779818" w="793708">
                <a:moveTo>
                  <a:pt x="0" y="0"/>
                </a:moveTo>
                <a:lnTo>
                  <a:pt x="793708" y="0"/>
                </a:lnTo>
                <a:lnTo>
                  <a:pt x="793708" y="779818"/>
                </a:lnTo>
                <a:lnTo>
                  <a:pt x="0" y="779818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8" id="48"/>
          <p:cNvSpPr/>
          <p:nvPr/>
        </p:nvSpPr>
        <p:spPr>
          <a:xfrm>
            <a:off x="5582136" y="3019261"/>
            <a:ext cx="19131" cy="514352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49" id="49"/>
          <p:cNvSpPr/>
          <p:nvPr/>
        </p:nvSpPr>
        <p:spPr>
          <a:xfrm flipH="false" flipV="false" rot="0">
            <a:off x="3674793" y="1590094"/>
            <a:ext cx="670172" cy="739500"/>
          </a:xfrm>
          <a:custGeom>
            <a:avLst/>
            <a:gdLst/>
            <a:ahLst/>
            <a:cxnLst/>
            <a:rect r="r" b="b" t="t" l="l"/>
            <a:pathLst>
              <a:path h="739500" w="670172">
                <a:moveTo>
                  <a:pt x="0" y="0"/>
                </a:moveTo>
                <a:lnTo>
                  <a:pt x="670172" y="0"/>
                </a:lnTo>
                <a:lnTo>
                  <a:pt x="670172" y="739500"/>
                </a:lnTo>
                <a:lnTo>
                  <a:pt x="0" y="739500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l="0" t="0" r="0" b="0"/>
            </a:stretch>
          </a:blipFill>
        </p:spPr>
      </p:sp>
      <p:sp>
        <p:nvSpPr>
          <p:cNvPr name="AutoShape 50" id="50"/>
          <p:cNvSpPr/>
          <p:nvPr/>
        </p:nvSpPr>
        <p:spPr>
          <a:xfrm flipV="true">
            <a:off x="6117623" y="2008146"/>
            <a:ext cx="1113163" cy="301032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1" id="51"/>
          <p:cNvSpPr/>
          <p:nvPr/>
        </p:nvSpPr>
        <p:spPr>
          <a:xfrm flipH="true" flipV="true">
            <a:off x="4236924" y="2094535"/>
            <a:ext cx="785790" cy="214642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2" id="52"/>
          <p:cNvSpPr/>
          <p:nvPr/>
        </p:nvSpPr>
        <p:spPr>
          <a:xfrm>
            <a:off x="8421055" y="2008146"/>
            <a:ext cx="794633" cy="652172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3" id="53"/>
          <p:cNvSpPr/>
          <p:nvPr/>
        </p:nvSpPr>
        <p:spPr>
          <a:xfrm>
            <a:off x="5601267" y="4532995"/>
            <a:ext cx="1188734" cy="73903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4" id="54"/>
          <p:cNvSpPr/>
          <p:nvPr/>
        </p:nvSpPr>
        <p:spPr>
          <a:xfrm flipH="true">
            <a:off x="4827363" y="4532995"/>
            <a:ext cx="773904" cy="74712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5" id="55"/>
          <p:cNvSpPr/>
          <p:nvPr/>
        </p:nvSpPr>
        <p:spPr>
          <a:xfrm flipH="true">
            <a:off x="3460167" y="4532995"/>
            <a:ext cx="2141100" cy="734526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6" id="56"/>
          <p:cNvSpPr/>
          <p:nvPr/>
        </p:nvSpPr>
        <p:spPr>
          <a:xfrm>
            <a:off x="5601267" y="4532995"/>
            <a:ext cx="3093879" cy="72976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7" id="57"/>
          <p:cNvSpPr/>
          <p:nvPr/>
        </p:nvSpPr>
        <p:spPr>
          <a:xfrm flipV="true">
            <a:off x="8421055" y="1050784"/>
            <a:ext cx="823330" cy="957362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8" id="58"/>
          <p:cNvSpPr/>
          <p:nvPr/>
        </p:nvSpPr>
        <p:spPr>
          <a:xfrm flipH="true" flipV="true">
            <a:off x="2321612" y="666287"/>
            <a:ext cx="1271891" cy="1536882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9" id="59"/>
          <p:cNvSpPr/>
          <p:nvPr/>
        </p:nvSpPr>
        <p:spPr>
          <a:xfrm flipH="true" flipV="true">
            <a:off x="2285699" y="1874349"/>
            <a:ext cx="1308133" cy="335498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0" id="60"/>
          <p:cNvSpPr/>
          <p:nvPr/>
        </p:nvSpPr>
        <p:spPr>
          <a:xfrm flipH="true">
            <a:off x="2280143" y="2203169"/>
            <a:ext cx="1313360" cy="1570209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1" id="61"/>
          <p:cNvGrpSpPr/>
          <p:nvPr/>
        </p:nvGrpSpPr>
        <p:grpSpPr>
          <a:xfrm rot="0">
            <a:off x="9244385" y="542832"/>
            <a:ext cx="2433224" cy="1015903"/>
            <a:chOff x="0" y="0"/>
            <a:chExt cx="640849" cy="267563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640849" cy="267563"/>
            </a:xfrm>
            <a:custGeom>
              <a:avLst/>
              <a:gdLst/>
              <a:ahLst/>
              <a:cxnLst/>
              <a:rect r="r" b="b" t="t" l="l"/>
              <a:pathLst>
                <a:path h="267563" w="640849">
                  <a:moveTo>
                    <a:pt x="0" y="0"/>
                  </a:moveTo>
                  <a:lnTo>
                    <a:pt x="640849" y="0"/>
                  </a:lnTo>
                  <a:lnTo>
                    <a:pt x="640849" y="267563"/>
                  </a:lnTo>
                  <a:lnTo>
                    <a:pt x="0" y="2675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868F78"/>
              </a:solidFill>
              <a:prstDash val="solid"/>
              <a:miter/>
            </a:ln>
          </p:spPr>
        </p:sp>
        <p:sp>
          <p:nvSpPr>
            <p:cNvPr name="TextBox 63" id="63"/>
            <p:cNvSpPr txBox="true"/>
            <p:nvPr/>
          </p:nvSpPr>
          <p:spPr>
            <a:xfrm>
              <a:off x="0" y="-38100"/>
              <a:ext cx="640849" cy="3056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9215688" y="2152366"/>
            <a:ext cx="2433224" cy="1015903"/>
            <a:chOff x="0" y="0"/>
            <a:chExt cx="640849" cy="267563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40849" cy="267563"/>
            </a:xfrm>
            <a:custGeom>
              <a:avLst/>
              <a:gdLst/>
              <a:ahLst/>
              <a:cxnLst/>
              <a:rect r="r" b="b" t="t" l="l"/>
              <a:pathLst>
                <a:path h="267563" w="640849">
                  <a:moveTo>
                    <a:pt x="0" y="0"/>
                  </a:moveTo>
                  <a:lnTo>
                    <a:pt x="640849" y="0"/>
                  </a:lnTo>
                  <a:lnTo>
                    <a:pt x="640849" y="267563"/>
                  </a:lnTo>
                  <a:lnTo>
                    <a:pt x="0" y="2675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868F78"/>
              </a:solidFill>
              <a:prstDash val="solid"/>
              <a:miter/>
            </a:ln>
          </p:spPr>
        </p:sp>
        <p:sp>
          <p:nvSpPr>
            <p:cNvPr name="TextBox 66" id="66"/>
            <p:cNvSpPr txBox="true"/>
            <p:nvPr/>
          </p:nvSpPr>
          <p:spPr>
            <a:xfrm>
              <a:off x="0" y="-38100"/>
              <a:ext cx="640849" cy="3056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67" id="67"/>
          <p:cNvSpPr txBox="true"/>
          <p:nvPr/>
        </p:nvSpPr>
        <p:spPr>
          <a:xfrm rot="0">
            <a:off x="10121883" y="2383487"/>
            <a:ext cx="1421188" cy="642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sz="1599">
                <a:solidFill>
                  <a:srgbClr val="000000"/>
                </a:solidFill>
                <a:latin typeface="Canva Sans Bold"/>
              </a:rPr>
              <a:t>Community Connect</a:t>
            </a:r>
          </a:p>
          <a:p>
            <a:pPr algn="ctr">
              <a:lnSpc>
                <a:spcPts val="999"/>
              </a:lnSpc>
            </a:pPr>
            <a:r>
              <a:rPr lang="en-US" sz="999">
                <a:solidFill>
                  <a:srgbClr val="000000"/>
                </a:solidFill>
                <a:latin typeface="Canva Sans Bold"/>
              </a:rPr>
              <a:t>(Posts by Lawyers for Legal awareness)</a:t>
            </a:r>
          </a:p>
        </p:txBody>
      </p:sp>
      <p:grpSp>
        <p:nvGrpSpPr>
          <p:cNvPr name="Group 68" id="68"/>
          <p:cNvGrpSpPr/>
          <p:nvPr/>
        </p:nvGrpSpPr>
        <p:grpSpPr>
          <a:xfrm rot="0">
            <a:off x="4098509" y="5524063"/>
            <a:ext cx="1427401" cy="612971"/>
            <a:chOff x="0" y="0"/>
            <a:chExt cx="1903201" cy="817294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766853" cy="817294"/>
            </a:xfrm>
            <a:custGeom>
              <a:avLst/>
              <a:gdLst/>
              <a:ahLst/>
              <a:cxnLst/>
              <a:rect r="r" b="b" t="t" l="l"/>
              <a:pathLst>
                <a:path h="817294" w="766853">
                  <a:moveTo>
                    <a:pt x="0" y="0"/>
                  </a:moveTo>
                  <a:lnTo>
                    <a:pt x="766853" y="0"/>
                  </a:lnTo>
                  <a:lnTo>
                    <a:pt x="766853" y="817294"/>
                  </a:lnTo>
                  <a:lnTo>
                    <a:pt x="0" y="8172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5"/>
              <a:stretch>
                <a:fillRect l="-5467" t="-7695" r="-174246" b="-7414"/>
              </a:stretch>
            </a:blipFill>
          </p:spPr>
        </p:sp>
        <p:sp>
          <p:nvSpPr>
            <p:cNvPr name="Freeform 70" id="70"/>
            <p:cNvSpPr/>
            <p:nvPr/>
          </p:nvSpPr>
          <p:spPr>
            <a:xfrm flipH="false" flipV="false" rot="0">
              <a:off x="748265" y="179337"/>
              <a:ext cx="372588" cy="448138"/>
            </a:xfrm>
            <a:custGeom>
              <a:avLst/>
              <a:gdLst/>
              <a:ahLst/>
              <a:cxnLst/>
              <a:rect r="r" b="b" t="t" l="l"/>
              <a:pathLst>
                <a:path h="448138" w="372588">
                  <a:moveTo>
                    <a:pt x="0" y="0"/>
                  </a:moveTo>
                  <a:lnTo>
                    <a:pt x="372589" y="0"/>
                  </a:lnTo>
                  <a:lnTo>
                    <a:pt x="372589" y="448138"/>
                  </a:lnTo>
                  <a:lnTo>
                    <a:pt x="0" y="4481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5"/>
              <a:stretch>
                <a:fillRect l="-236314" t="-53796" r="-239386" b="-56135"/>
              </a:stretch>
            </a:blipFill>
          </p:spPr>
        </p:sp>
        <p:sp>
          <p:nvSpPr>
            <p:cNvPr name="Freeform 71" id="71"/>
            <p:cNvSpPr/>
            <p:nvPr/>
          </p:nvSpPr>
          <p:spPr>
            <a:xfrm flipH="false" flipV="false" rot="0">
              <a:off x="1120854" y="24370"/>
              <a:ext cx="782347" cy="768555"/>
            </a:xfrm>
            <a:custGeom>
              <a:avLst/>
              <a:gdLst/>
              <a:ahLst/>
              <a:cxnLst/>
              <a:rect r="r" b="b" t="t" l="l"/>
              <a:pathLst>
                <a:path h="768555" w="782347">
                  <a:moveTo>
                    <a:pt x="0" y="0"/>
                  </a:moveTo>
                  <a:lnTo>
                    <a:pt x="782347" y="0"/>
                  </a:lnTo>
                  <a:lnTo>
                    <a:pt x="782347" y="768554"/>
                  </a:lnTo>
                  <a:lnTo>
                    <a:pt x="0" y="7685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5"/>
              <a:stretch>
                <a:fillRect l="-174174" t="-10228" r="0" b="-12181"/>
              </a:stretch>
            </a:blipFill>
          </p:spPr>
        </p:sp>
      </p:grpSp>
      <p:sp>
        <p:nvSpPr>
          <p:cNvPr name="Freeform 72" id="72"/>
          <p:cNvSpPr/>
          <p:nvPr/>
        </p:nvSpPr>
        <p:spPr>
          <a:xfrm flipH="false" flipV="false" rot="0">
            <a:off x="12157631" y="7544099"/>
            <a:ext cx="2942949" cy="824026"/>
          </a:xfrm>
          <a:custGeom>
            <a:avLst/>
            <a:gdLst/>
            <a:ahLst/>
            <a:cxnLst/>
            <a:rect r="r" b="b" t="t" l="l"/>
            <a:pathLst>
              <a:path h="824026" w="2942949">
                <a:moveTo>
                  <a:pt x="0" y="0"/>
                </a:moveTo>
                <a:lnTo>
                  <a:pt x="2942949" y="0"/>
                </a:lnTo>
                <a:lnTo>
                  <a:pt x="2942949" y="824026"/>
                </a:lnTo>
                <a:lnTo>
                  <a:pt x="0" y="824026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3" id="73"/>
          <p:cNvSpPr/>
          <p:nvPr/>
        </p:nvSpPr>
        <p:spPr>
          <a:xfrm flipH="false" flipV="false" rot="0">
            <a:off x="15446117" y="7600363"/>
            <a:ext cx="2591128" cy="904539"/>
          </a:xfrm>
          <a:custGeom>
            <a:avLst/>
            <a:gdLst/>
            <a:ahLst/>
            <a:cxnLst/>
            <a:rect r="r" b="b" t="t" l="l"/>
            <a:pathLst>
              <a:path h="904539" w="2591128">
                <a:moveTo>
                  <a:pt x="0" y="0"/>
                </a:moveTo>
                <a:lnTo>
                  <a:pt x="2591127" y="0"/>
                </a:lnTo>
                <a:lnTo>
                  <a:pt x="2591127" y="904539"/>
                </a:lnTo>
                <a:lnTo>
                  <a:pt x="0" y="904539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4" id="74"/>
          <p:cNvSpPr/>
          <p:nvPr/>
        </p:nvSpPr>
        <p:spPr>
          <a:xfrm flipH="false" flipV="false" rot="0">
            <a:off x="12157631" y="8892000"/>
            <a:ext cx="2535694" cy="979412"/>
          </a:xfrm>
          <a:custGeom>
            <a:avLst/>
            <a:gdLst/>
            <a:ahLst/>
            <a:cxnLst/>
            <a:rect r="r" b="b" t="t" l="l"/>
            <a:pathLst>
              <a:path h="979412" w="2535694">
                <a:moveTo>
                  <a:pt x="0" y="0"/>
                </a:moveTo>
                <a:lnTo>
                  <a:pt x="2535694" y="0"/>
                </a:lnTo>
                <a:lnTo>
                  <a:pt x="2535694" y="979411"/>
                </a:lnTo>
                <a:lnTo>
                  <a:pt x="0" y="979411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5" id="75"/>
          <p:cNvSpPr/>
          <p:nvPr/>
        </p:nvSpPr>
        <p:spPr>
          <a:xfrm flipH="false" flipV="false" rot="0">
            <a:off x="15048093" y="8785247"/>
            <a:ext cx="871930" cy="1162574"/>
          </a:xfrm>
          <a:custGeom>
            <a:avLst/>
            <a:gdLst/>
            <a:ahLst/>
            <a:cxnLst/>
            <a:rect r="r" b="b" t="t" l="l"/>
            <a:pathLst>
              <a:path h="1162574" w="871930">
                <a:moveTo>
                  <a:pt x="0" y="0"/>
                </a:moveTo>
                <a:lnTo>
                  <a:pt x="871930" y="0"/>
                </a:lnTo>
                <a:lnTo>
                  <a:pt x="871930" y="1162574"/>
                </a:lnTo>
                <a:lnTo>
                  <a:pt x="0" y="1162574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6" id="76"/>
          <p:cNvSpPr/>
          <p:nvPr/>
        </p:nvSpPr>
        <p:spPr>
          <a:xfrm flipH="false" flipV="false" rot="0">
            <a:off x="16148623" y="9076402"/>
            <a:ext cx="2075828" cy="611426"/>
          </a:xfrm>
          <a:custGeom>
            <a:avLst/>
            <a:gdLst/>
            <a:ahLst/>
            <a:cxnLst/>
            <a:rect r="r" b="b" t="t" l="l"/>
            <a:pathLst>
              <a:path h="611426" w="2075828">
                <a:moveTo>
                  <a:pt x="0" y="0"/>
                </a:moveTo>
                <a:lnTo>
                  <a:pt x="2075828" y="0"/>
                </a:lnTo>
                <a:lnTo>
                  <a:pt x="2075828" y="611426"/>
                </a:lnTo>
                <a:lnTo>
                  <a:pt x="0" y="611426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7" id="77"/>
          <p:cNvSpPr txBox="true"/>
          <p:nvPr/>
        </p:nvSpPr>
        <p:spPr>
          <a:xfrm rot="0">
            <a:off x="12757706" y="3624424"/>
            <a:ext cx="2725192" cy="2091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60"/>
              </a:lnSpc>
            </a:pPr>
            <a:r>
              <a:rPr lang="en-US" sz="2400" u="sng">
                <a:solidFill>
                  <a:srgbClr val="000000"/>
                </a:solidFill>
                <a:latin typeface="Canva Sans Bold"/>
              </a:rPr>
              <a:t>APIs</a:t>
            </a:r>
          </a:p>
          <a:p>
            <a:pPr algn="just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OAuth 2.0</a:t>
            </a:r>
          </a:p>
          <a:p>
            <a:pPr algn="just">
              <a:lnSpc>
                <a:spcPts val="3740"/>
              </a:lnSpc>
            </a:pPr>
            <a:r>
              <a:rPr lang="en-US" sz="2200">
                <a:solidFill>
                  <a:srgbClr val="000000"/>
                </a:solidFill>
                <a:latin typeface="Canva Sans Bold"/>
              </a:rPr>
              <a:t>Bing News Search </a:t>
            </a:r>
          </a:p>
          <a:p>
            <a:pPr algn="just">
              <a:lnSpc>
                <a:spcPts val="3080"/>
              </a:lnSpc>
            </a:pPr>
          </a:p>
          <a:p>
            <a:pPr algn="just">
              <a:lnSpc>
                <a:spcPts val="3360"/>
              </a:lnSpc>
            </a:pPr>
          </a:p>
        </p:txBody>
      </p:sp>
      <p:sp>
        <p:nvSpPr>
          <p:cNvPr name="AutoShape 78" id="78"/>
          <p:cNvSpPr/>
          <p:nvPr/>
        </p:nvSpPr>
        <p:spPr>
          <a:xfrm flipV="true">
            <a:off x="12756548" y="5684886"/>
            <a:ext cx="4516711" cy="9525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9" id="79"/>
          <p:cNvSpPr/>
          <p:nvPr/>
        </p:nvSpPr>
        <p:spPr>
          <a:xfrm flipH="false" flipV="false" rot="0">
            <a:off x="1517587" y="2839700"/>
            <a:ext cx="572165" cy="572165"/>
          </a:xfrm>
          <a:custGeom>
            <a:avLst/>
            <a:gdLst/>
            <a:ahLst/>
            <a:cxnLst/>
            <a:rect r="r" b="b" t="t" l="l"/>
            <a:pathLst>
              <a:path h="572165" w="572165">
                <a:moveTo>
                  <a:pt x="0" y="0"/>
                </a:moveTo>
                <a:lnTo>
                  <a:pt x="572165" y="0"/>
                </a:lnTo>
                <a:lnTo>
                  <a:pt x="572165" y="572165"/>
                </a:lnTo>
                <a:lnTo>
                  <a:pt x="0" y="572165"/>
                </a:lnTo>
                <a:lnTo>
                  <a:pt x="0" y="0"/>
                </a:lnTo>
                <a:close/>
              </a:path>
            </a:pathLst>
          </a:custGeom>
          <a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0" id="80"/>
          <p:cNvGrpSpPr/>
          <p:nvPr/>
        </p:nvGrpSpPr>
        <p:grpSpPr>
          <a:xfrm rot="0">
            <a:off x="529089" y="7544099"/>
            <a:ext cx="10376858" cy="1870283"/>
            <a:chOff x="0" y="0"/>
            <a:chExt cx="13835811" cy="2493710"/>
          </a:xfrm>
        </p:grpSpPr>
        <p:sp>
          <p:nvSpPr>
            <p:cNvPr name="TextBox 81" id="81"/>
            <p:cNvSpPr txBox="true"/>
            <p:nvPr/>
          </p:nvSpPr>
          <p:spPr>
            <a:xfrm rot="0">
              <a:off x="4142417" y="-57150"/>
              <a:ext cx="3149578" cy="596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20"/>
                </a:lnSpc>
              </a:pPr>
              <a:r>
                <a:rPr lang="en-US" sz="2657">
                  <a:solidFill>
                    <a:srgbClr val="39955D"/>
                  </a:solidFill>
                  <a:latin typeface="Canva Sans Bold"/>
                </a:rPr>
                <a:t>Dependencies</a:t>
              </a:r>
            </a:p>
          </p:txBody>
        </p:sp>
        <p:sp>
          <p:nvSpPr>
            <p:cNvPr name="TextBox 82" id="82"/>
            <p:cNvSpPr txBox="true"/>
            <p:nvPr/>
          </p:nvSpPr>
          <p:spPr>
            <a:xfrm rot="0">
              <a:off x="0" y="1355074"/>
              <a:ext cx="13835811" cy="10365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Canva Sans Bold"/>
                </a:rPr>
                <a:t>Accessibility Compliance: Conformance with accessibility standards (e.g., WCAG).</a:t>
              </a:r>
            </a:p>
          </p:txBody>
        </p:sp>
        <p:sp>
          <p:nvSpPr>
            <p:cNvPr name="TextBox 83" id="83"/>
            <p:cNvSpPr txBox="true"/>
            <p:nvPr/>
          </p:nvSpPr>
          <p:spPr>
            <a:xfrm rot="0">
              <a:off x="0" y="874167"/>
              <a:ext cx="12541307" cy="5031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Canva Sans Bold"/>
                </a:rPr>
                <a:t>Data Quality: Accurate and up-to-date legal information sources.</a:t>
              </a:r>
            </a:p>
          </p:txBody>
        </p:sp>
        <p:sp>
          <p:nvSpPr>
            <p:cNvPr name="TextBox 84" id="84"/>
            <p:cNvSpPr txBox="true"/>
            <p:nvPr/>
          </p:nvSpPr>
          <p:spPr>
            <a:xfrm rot="0">
              <a:off x="0" y="1574019"/>
              <a:ext cx="13835811" cy="9196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00"/>
                </a:lnSpc>
              </a:pPr>
            </a:p>
            <a:p>
              <a:pPr>
                <a:lnSpc>
                  <a:spcPts val="2800"/>
                </a:lnSpc>
              </a:pPr>
            </a:p>
          </p:txBody>
        </p:sp>
      </p:grpSp>
      <p:sp>
        <p:nvSpPr>
          <p:cNvPr name="TextBox 85" id="85"/>
          <p:cNvSpPr txBox="true"/>
          <p:nvPr/>
        </p:nvSpPr>
        <p:spPr>
          <a:xfrm rot="0">
            <a:off x="12972972" y="548260"/>
            <a:ext cx="4083863" cy="678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40"/>
              </a:lnSpc>
            </a:pPr>
            <a:r>
              <a:rPr lang="en-US" sz="2400">
                <a:solidFill>
                  <a:srgbClr val="FFFFFF"/>
                </a:solidFill>
                <a:latin typeface="DM Sans Bold"/>
              </a:rPr>
              <a:t>TECHNOLOGY STACK WITH COST ANALYSIS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16025823" y="3441552"/>
            <a:ext cx="1371305" cy="1937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60"/>
              </a:lnSpc>
            </a:pPr>
          </a:p>
          <a:p>
            <a:pPr algn="just">
              <a:lnSpc>
                <a:spcPts val="3960"/>
              </a:lnSpc>
            </a:pPr>
            <a:r>
              <a:rPr lang="en-US" sz="2200">
                <a:solidFill>
                  <a:srgbClr val="000000"/>
                </a:solidFill>
                <a:latin typeface="Canva Sans Bold"/>
              </a:rPr>
              <a:t>Free </a:t>
            </a:r>
          </a:p>
          <a:p>
            <a:pPr algn="just">
              <a:lnSpc>
                <a:spcPts val="3960"/>
              </a:lnSpc>
            </a:pPr>
            <a:r>
              <a:rPr lang="en-US" sz="2200">
                <a:solidFill>
                  <a:srgbClr val="000000"/>
                </a:solidFill>
                <a:latin typeface="Canva Sans Bold"/>
              </a:rPr>
              <a:t>Free</a:t>
            </a:r>
          </a:p>
          <a:p>
            <a:pPr algn="just">
              <a:lnSpc>
                <a:spcPts val="3960"/>
              </a:lnSpc>
            </a:pPr>
            <a:r>
              <a:rPr lang="en-US" sz="2200">
                <a:solidFill>
                  <a:srgbClr val="000000"/>
                </a:solidFill>
                <a:latin typeface="Canva Sans Bold"/>
              </a:rPr>
              <a:t> 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5261923" y="2722081"/>
            <a:ext cx="630436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nva Sans Bold"/>
              </a:rPr>
              <a:t>Users</a:t>
            </a:r>
          </a:p>
        </p:txBody>
      </p:sp>
      <p:sp>
        <p:nvSpPr>
          <p:cNvPr name="TextBox 88" id="88"/>
          <p:cNvSpPr txBox="true"/>
          <p:nvPr/>
        </p:nvSpPr>
        <p:spPr>
          <a:xfrm rot="0">
            <a:off x="6201069" y="3772786"/>
            <a:ext cx="891332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Canva Sans Bold"/>
              </a:rPr>
              <a:t>Web App</a:t>
            </a:r>
          </a:p>
        </p:txBody>
      </p:sp>
      <p:sp>
        <p:nvSpPr>
          <p:cNvPr name="TextBox 89" id="89"/>
          <p:cNvSpPr txBox="true"/>
          <p:nvPr/>
        </p:nvSpPr>
        <p:spPr>
          <a:xfrm rot="0">
            <a:off x="4012977" y="6349184"/>
            <a:ext cx="1628771" cy="642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sz="1599">
                <a:solidFill>
                  <a:srgbClr val="000000"/>
                </a:solidFill>
                <a:latin typeface="Canva Sans Bold"/>
              </a:rPr>
              <a:t>Legal </a:t>
            </a:r>
          </a:p>
          <a:p>
            <a:pPr algn="ctr">
              <a:lnSpc>
                <a:spcPts val="1599"/>
              </a:lnSpc>
            </a:pPr>
            <a:r>
              <a:rPr lang="en-US" sz="1599">
                <a:solidFill>
                  <a:srgbClr val="000000"/>
                </a:solidFill>
                <a:latin typeface="Canva Sans Bold"/>
              </a:rPr>
              <a:t>News</a:t>
            </a:r>
          </a:p>
          <a:p>
            <a:pPr algn="ctr">
              <a:lnSpc>
                <a:spcPts val="999"/>
              </a:lnSpc>
            </a:pPr>
            <a:r>
              <a:rPr lang="en-US" sz="999">
                <a:solidFill>
                  <a:srgbClr val="000000"/>
                </a:solidFill>
                <a:latin typeface="Canva Sans Bold"/>
              </a:rPr>
              <a:t>(Using Bing News </a:t>
            </a:r>
          </a:p>
          <a:p>
            <a:pPr algn="ctr">
              <a:lnSpc>
                <a:spcPts val="999"/>
              </a:lnSpc>
            </a:pPr>
            <a:r>
              <a:rPr lang="en-US" sz="999">
                <a:solidFill>
                  <a:srgbClr val="000000"/>
                </a:solidFill>
                <a:latin typeface="Canva Sans Bold"/>
              </a:rPr>
              <a:t>Search API)</a:t>
            </a:r>
          </a:p>
        </p:txBody>
      </p:sp>
      <p:sp>
        <p:nvSpPr>
          <p:cNvPr name="TextBox 90" id="90"/>
          <p:cNvSpPr txBox="true"/>
          <p:nvPr/>
        </p:nvSpPr>
        <p:spPr>
          <a:xfrm rot="0">
            <a:off x="3413618" y="2399509"/>
            <a:ext cx="923295" cy="54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Canva Sans Bold"/>
              </a:rPr>
              <a:t>Digital </a:t>
            </a:r>
          </a:p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Canva Sans Bold"/>
              </a:rPr>
              <a:t>Assistant</a:t>
            </a:r>
          </a:p>
        </p:txBody>
      </p:sp>
      <p:sp>
        <p:nvSpPr>
          <p:cNvPr name="TextBox 91" id="91"/>
          <p:cNvSpPr txBox="true"/>
          <p:nvPr/>
        </p:nvSpPr>
        <p:spPr>
          <a:xfrm rot="0">
            <a:off x="10144143" y="579931"/>
            <a:ext cx="1523609" cy="913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Canva Sans Bold"/>
              </a:rPr>
              <a:t>Legal </a:t>
            </a:r>
          </a:p>
          <a:p>
            <a:pPr algn="ctr">
              <a:lnSpc>
                <a:spcPts val="1599"/>
              </a:lnSpc>
            </a:pPr>
            <a:r>
              <a:rPr lang="en-US" sz="1599">
                <a:solidFill>
                  <a:srgbClr val="000000"/>
                </a:solidFill>
                <a:latin typeface="Canva Sans Bold"/>
              </a:rPr>
              <a:t>Directory</a:t>
            </a:r>
          </a:p>
          <a:p>
            <a:pPr algn="ctr">
              <a:lnSpc>
                <a:spcPts val="1199"/>
              </a:lnSpc>
            </a:pPr>
            <a:r>
              <a:rPr lang="en-US" sz="999">
                <a:solidFill>
                  <a:srgbClr val="000000"/>
                </a:solidFill>
                <a:latin typeface="Canva Sans Bold"/>
              </a:rPr>
              <a:t>(Contacts of </a:t>
            </a:r>
          </a:p>
          <a:p>
            <a:pPr algn="ctr">
              <a:lnSpc>
                <a:spcPts val="1199"/>
              </a:lnSpc>
            </a:pPr>
            <a:r>
              <a:rPr lang="en-US" sz="999">
                <a:solidFill>
                  <a:srgbClr val="000000"/>
                </a:solidFill>
                <a:latin typeface="Canva Sans Bold"/>
              </a:rPr>
              <a:t>Registered Legal Aid Providers)</a:t>
            </a:r>
          </a:p>
        </p:txBody>
      </p:sp>
      <p:sp>
        <p:nvSpPr>
          <p:cNvPr name="TextBox 92" id="92"/>
          <p:cNvSpPr txBox="true"/>
          <p:nvPr/>
        </p:nvSpPr>
        <p:spPr>
          <a:xfrm rot="0">
            <a:off x="8158251" y="6250815"/>
            <a:ext cx="1123008" cy="611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75"/>
              </a:lnSpc>
            </a:pPr>
            <a:r>
              <a:rPr lang="en-US" sz="1575">
                <a:solidFill>
                  <a:srgbClr val="000000"/>
                </a:solidFill>
                <a:latin typeface="Canva Sans Bold"/>
              </a:rPr>
              <a:t>Frequently </a:t>
            </a:r>
          </a:p>
          <a:p>
            <a:pPr algn="ctr">
              <a:lnSpc>
                <a:spcPts val="1575"/>
              </a:lnSpc>
            </a:pPr>
            <a:r>
              <a:rPr lang="en-US" sz="1575">
                <a:solidFill>
                  <a:srgbClr val="000000"/>
                </a:solidFill>
                <a:latin typeface="Canva Sans Bold"/>
              </a:rPr>
              <a:t>Asked </a:t>
            </a:r>
          </a:p>
          <a:p>
            <a:pPr algn="ctr">
              <a:lnSpc>
                <a:spcPts val="1575"/>
              </a:lnSpc>
            </a:pPr>
            <a:r>
              <a:rPr lang="en-US" sz="1575">
                <a:solidFill>
                  <a:srgbClr val="000000"/>
                </a:solidFill>
                <a:latin typeface="Canva Sans Bold"/>
              </a:rPr>
              <a:t>Questions</a:t>
            </a:r>
          </a:p>
        </p:txBody>
      </p:sp>
      <p:sp>
        <p:nvSpPr>
          <p:cNvPr name="TextBox 93" id="93"/>
          <p:cNvSpPr txBox="true"/>
          <p:nvPr/>
        </p:nvSpPr>
        <p:spPr>
          <a:xfrm rot="0">
            <a:off x="6041798" y="6407161"/>
            <a:ext cx="1529788" cy="642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sz="1599">
                <a:solidFill>
                  <a:srgbClr val="000000"/>
                </a:solidFill>
                <a:latin typeface="Canva Sans Bold"/>
              </a:rPr>
              <a:t>Legal </a:t>
            </a:r>
          </a:p>
          <a:p>
            <a:pPr algn="ctr">
              <a:lnSpc>
                <a:spcPts val="1599"/>
              </a:lnSpc>
            </a:pPr>
            <a:r>
              <a:rPr lang="en-US" sz="1599">
                <a:solidFill>
                  <a:srgbClr val="000000"/>
                </a:solidFill>
                <a:latin typeface="Canva Sans Bold"/>
              </a:rPr>
              <a:t>Documents</a:t>
            </a:r>
          </a:p>
          <a:p>
            <a:pPr algn="ctr">
              <a:lnSpc>
                <a:spcPts val="999"/>
              </a:lnSpc>
            </a:pPr>
            <a:r>
              <a:rPr lang="en-US" sz="999">
                <a:solidFill>
                  <a:srgbClr val="000000"/>
                </a:solidFill>
                <a:latin typeface="Canva Sans Bold"/>
              </a:rPr>
              <a:t>(links for </a:t>
            </a:r>
          </a:p>
          <a:p>
            <a:pPr algn="ctr">
              <a:lnSpc>
                <a:spcPts val="999"/>
              </a:lnSpc>
            </a:pPr>
            <a:r>
              <a:rPr lang="en-US" sz="999">
                <a:solidFill>
                  <a:srgbClr val="000000"/>
                </a:solidFill>
                <a:latin typeface="Canva Sans Bold"/>
              </a:rPr>
              <a:t>issuing documents)</a:t>
            </a:r>
          </a:p>
        </p:txBody>
      </p:sp>
      <p:sp>
        <p:nvSpPr>
          <p:cNvPr name="TextBox 94" id="94"/>
          <p:cNvSpPr txBox="true"/>
          <p:nvPr/>
        </p:nvSpPr>
        <p:spPr>
          <a:xfrm rot="0">
            <a:off x="291691" y="3888115"/>
            <a:ext cx="1070818" cy="842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sz="1599">
                <a:solidFill>
                  <a:srgbClr val="000000"/>
                </a:solidFill>
                <a:latin typeface="Canva Sans Bold"/>
              </a:rPr>
              <a:t>WhatsApp </a:t>
            </a:r>
          </a:p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Canva Sans Bold"/>
              </a:rPr>
              <a:t>Support</a:t>
            </a:r>
          </a:p>
          <a:p>
            <a:pPr algn="ctr">
              <a:lnSpc>
                <a:spcPts val="999"/>
              </a:lnSpc>
            </a:pPr>
            <a:r>
              <a:rPr lang="en-US" sz="999">
                <a:solidFill>
                  <a:srgbClr val="000000"/>
                </a:solidFill>
                <a:latin typeface="Canva Sans Bold"/>
              </a:rPr>
              <a:t>(utilize already </a:t>
            </a:r>
          </a:p>
          <a:p>
            <a:pPr algn="ctr">
              <a:lnSpc>
                <a:spcPts val="999"/>
              </a:lnSpc>
            </a:pPr>
            <a:r>
              <a:rPr lang="en-US" sz="999">
                <a:solidFill>
                  <a:srgbClr val="000000"/>
                </a:solidFill>
                <a:latin typeface="Canva Sans Bold"/>
              </a:rPr>
              <a:t>existing </a:t>
            </a:r>
          </a:p>
          <a:p>
            <a:pPr algn="ctr">
              <a:lnSpc>
                <a:spcPts val="999"/>
              </a:lnSpc>
            </a:pPr>
            <a:r>
              <a:rPr lang="en-US" sz="999">
                <a:solidFill>
                  <a:srgbClr val="000000"/>
                </a:solidFill>
                <a:latin typeface="Canva Sans Bold"/>
              </a:rPr>
              <a:t>infrastructure)</a:t>
            </a:r>
          </a:p>
        </p:txBody>
      </p:sp>
      <p:sp>
        <p:nvSpPr>
          <p:cNvPr name="TextBox 95" id="95"/>
          <p:cNvSpPr txBox="true"/>
          <p:nvPr/>
        </p:nvSpPr>
        <p:spPr>
          <a:xfrm rot="0">
            <a:off x="0" y="2834904"/>
            <a:ext cx="1667998" cy="54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sz="1599">
                <a:solidFill>
                  <a:srgbClr val="000000"/>
                </a:solidFill>
                <a:latin typeface="Canva Sans Bold"/>
              </a:rPr>
              <a:t>Telegram Support</a:t>
            </a:r>
          </a:p>
          <a:p>
            <a:pPr algn="ctr">
              <a:lnSpc>
                <a:spcPts val="1399"/>
              </a:lnSpc>
            </a:pPr>
          </a:p>
        </p:txBody>
      </p:sp>
      <p:sp>
        <p:nvSpPr>
          <p:cNvPr name="TextBox 96" id="96"/>
          <p:cNvSpPr txBox="true"/>
          <p:nvPr/>
        </p:nvSpPr>
        <p:spPr>
          <a:xfrm rot="0">
            <a:off x="7471473" y="2605064"/>
            <a:ext cx="958900" cy="54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Canva Sans Bold"/>
              </a:rPr>
              <a:t>Legal Aid </a:t>
            </a:r>
          </a:p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Canva Sans Bold"/>
              </a:rPr>
              <a:t>Providers</a:t>
            </a:r>
          </a:p>
        </p:txBody>
      </p:sp>
      <p:sp>
        <p:nvSpPr>
          <p:cNvPr name="TextBox 97" id="97"/>
          <p:cNvSpPr txBox="true"/>
          <p:nvPr/>
        </p:nvSpPr>
        <p:spPr>
          <a:xfrm rot="0">
            <a:off x="202030" y="351670"/>
            <a:ext cx="1237208" cy="642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sz="1599">
                <a:solidFill>
                  <a:srgbClr val="000000"/>
                </a:solidFill>
                <a:latin typeface="Canva Sans Bold"/>
              </a:rPr>
              <a:t>Multilingual </a:t>
            </a:r>
          </a:p>
          <a:p>
            <a:pPr algn="ctr">
              <a:lnSpc>
                <a:spcPts val="1599"/>
              </a:lnSpc>
            </a:pPr>
            <a:r>
              <a:rPr lang="en-US" sz="1599">
                <a:solidFill>
                  <a:srgbClr val="000000"/>
                </a:solidFill>
                <a:latin typeface="Canva Sans Bold"/>
              </a:rPr>
              <a:t>Web Design</a:t>
            </a:r>
          </a:p>
          <a:p>
            <a:pPr algn="ctr">
              <a:lnSpc>
                <a:spcPts val="999"/>
              </a:lnSpc>
            </a:pPr>
            <a:r>
              <a:rPr lang="en-US" sz="999">
                <a:solidFill>
                  <a:srgbClr val="000000"/>
                </a:solidFill>
                <a:latin typeface="Canva Sans Bold"/>
              </a:rPr>
              <a:t>(to overcome </a:t>
            </a:r>
          </a:p>
          <a:p>
            <a:pPr algn="ctr">
              <a:lnSpc>
                <a:spcPts val="999"/>
              </a:lnSpc>
            </a:pPr>
            <a:r>
              <a:rPr lang="en-US" sz="999">
                <a:solidFill>
                  <a:srgbClr val="000000"/>
                </a:solidFill>
                <a:latin typeface="Canva Sans Bold"/>
              </a:rPr>
              <a:t>language barrier)</a:t>
            </a:r>
          </a:p>
        </p:txBody>
      </p:sp>
      <p:sp>
        <p:nvSpPr>
          <p:cNvPr name="TextBox 98" id="98"/>
          <p:cNvSpPr txBox="true"/>
          <p:nvPr/>
        </p:nvSpPr>
        <p:spPr>
          <a:xfrm rot="0">
            <a:off x="2222155" y="6349184"/>
            <a:ext cx="1303134" cy="766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sz="1599">
                <a:solidFill>
                  <a:srgbClr val="000000"/>
                </a:solidFill>
                <a:latin typeface="Canva Sans Bold"/>
              </a:rPr>
              <a:t>Legal </a:t>
            </a:r>
          </a:p>
          <a:p>
            <a:pPr algn="ctr">
              <a:lnSpc>
                <a:spcPts val="1599"/>
              </a:lnSpc>
            </a:pPr>
            <a:r>
              <a:rPr lang="en-US" sz="1599">
                <a:solidFill>
                  <a:srgbClr val="000000"/>
                </a:solidFill>
                <a:latin typeface="Canva Sans Bold"/>
              </a:rPr>
              <a:t>Resources</a:t>
            </a:r>
          </a:p>
          <a:p>
            <a:pPr algn="ctr">
              <a:lnSpc>
                <a:spcPts val="999"/>
              </a:lnSpc>
            </a:pPr>
            <a:r>
              <a:rPr lang="en-US" sz="999">
                <a:solidFill>
                  <a:srgbClr val="000000"/>
                </a:solidFill>
                <a:latin typeface="Canva Sans Bold"/>
              </a:rPr>
              <a:t>(One-stop access to all the legal websites</a:t>
            </a:r>
            <a:r>
              <a:rPr lang="en-US" sz="999">
                <a:solidFill>
                  <a:srgbClr val="000000"/>
                </a:solidFill>
                <a:latin typeface="Canva Sans Bold"/>
              </a:rPr>
              <a:t>)</a:t>
            </a:r>
          </a:p>
        </p:txBody>
      </p:sp>
      <p:sp>
        <p:nvSpPr>
          <p:cNvPr name="TextBox 99" id="99"/>
          <p:cNvSpPr txBox="true"/>
          <p:nvPr/>
        </p:nvSpPr>
        <p:spPr>
          <a:xfrm rot="0">
            <a:off x="202030" y="1428102"/>
            <a:ext cx="1159371" cy="890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sz="1599">
                <a:solidFill>
                  <a:srgbClr val="000000"/>
                </a:solidFill>
                <a:latin typeface="Canva Sans Bold"/>
              </a:rPr>
              <a:t>Scenario</a:t>
            </a:r>
          </a:p>
          <a:p>
            <a:pPr algn="ctr">
              <a:lnSpc>
                <a:spcPts val="1599"/>
              </a:lnSpc>
            </a:pPr>
            <a:r>
              <a:rPr lang="en-US" sz="1599">
                <a:solidFill>
                  <a:srgbClr val="000000"/>
                </a:solidFill>
                <a:latin typeface="Canva Sans Bold"/>
              </a:rPr>
              <a:t>Based </a:t>
            </a:r>
          </a:p>
          <a:p>
            <a:pPr algn="ctr">
              <a:lnSpc>
                <a:spcPts val="1599"/>
              </a:lnSpc>
            </a:pPr>
            <a:r>
              <a:rPr lang="en-US" sz="1599">
                <a:solidFill>
                  <a:srgbClr val="000000"/>
                </a:solidFill>
                <a:latin typeface="Canva Sans Bold"/>
              </a:rPr>
              <a:t>Advice</a:t>
            </a:r>
          </a:p>
          <a:p>
            <a:pPr algn="ctr">
              <a:lnSpc>
                <a:spcPts val="1399"/>
              </a:lnSpc>
            </a:pPr>
            <a:r>
              <a:rPr lang="en-US" sz="999">
                <a:solidFill>
                  <a:srgbClr val="000000"/>
                </a:solidFill>
                <a:latin typeface="Canva Sans Bold"/>
              </a:rPr>
              <a:t>(Immediate access</a:t>
            </a:r>
          </a:p>
          <a:p>
            <a:pPr algn="ctr">
              <a:lnSpc>
                <a:spcPts val="999"/>
              </a:lnSpc>
            </a:pPr>
            <a:r>
              <a:rPr lang="en-US" sz="999">
                <a:solidFill>
                  <a:srgbClr val="000000"/>
                </a:solidFill>
                <a:latin typeface="Canva Sans Bold"/>
              </a:rPr>
              <a:t> to </a:t>
            </a:r>
            <a:r>
              <a:rPr lang="en-US" sz="999">
                <a:solidFill>
                  <a:srgbClr val="000000"/>
                </a:solidFill>
                <a:latin typeface="Canva Sans Bold"/>
              </a:rPr>
              <a:t>information)</a:t>
            </a:r>
          </a:p>
        </p:txBody>
      </p:sp>
      <p:sp>
        <p:nvSpPr>
          <p:cNvPr name="TextBox 100" id="100"/>
          <p:cNvSpPr txBox="true"/>
          <p:nvPr/>
        </p:nvSpPr>
        <p:spPr>
          <a:xfrm rot="0">
            <a:off x="4156488" y="221009"/>
            <a:ext cx="3078956" cy="338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7"/>
              </a:lnSpc>
              <a:spcBef>
                <a:spcPct val="0"/>
              </a:spcBef>
            </a:pPr>
            <a:r>
              <a:rPr lang="en-US" sz="1969">
                <a:solidFill>
                  <a:srgbClr val="000000"/>
                </a:solidFill>
                <a:latin typeface="Canva Sans Bold"/>
              </a:rPr>
              <a:t>User Interaction Diagram</a:t>
            </a:r>
          </a:p>
        </p:txBody>
      </p:sp>
      <p:sp>
        <p:nvSpPr>
          <p:cNvPr name="TextBox 101" id="101"/>
          <p:cNvSpPr txBox="true"/>
          <p:nvPr/>
        </p:nvSpPr>
        <p:spPr>
          <a:xfrm rot="0">
            <a:off x="12830691" y="5742606"/>
            <a:ext cx="2725192" cy="1424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60"/>
              </a:lnSpc>
            </a:pPr>
            <a:r>
              <a:rPr lang="en-US" sz="2400" u="sng">
                <a:solidFill>
                  <a:srgbClr val="000000"/>
                </a:solidFill>
                <a:latin typeface="Canva Sans Bold"/>
              </a:rPr>
              <a:t>Chatbot</a:t>
            </a:r>
          </a:p>
          <a:p>
            <a:pPr algn="just">
              <a:lnSpc>
                <a:spcPts val="4840"/>
              </a:lnSpc>
            </a:pPr>
            <a:r>
              <a:rPr lang="en-US" sz="2200">
                <a:solidFill>
                  <a:srgbClr val="000000"/>
                </a:solidFill>
                <a:latin typeface="Canva Sans Bold"/>
              </a:rPr>
              <a:t>BotPress</a:t>
            </a:r>
          </a:p>
          <a:p>
            <a:pPr algn="just">
              <a:lnSpc>
                <a:spcPts val="3360"/>
              </a:lnSpc>
            </a:pPr>
          </a:p>
        </p:txBody>
      </p:sp>
      <p:sp>
        <p:nvSpPr>
          <p:cNvPr name="TextBox 102" id="102"/>
          <p:cNvSpPr txBox="true"/>
          <p:nvPr/>
        </p:nvSpPr>
        <p:spPr>
          <a:xfrm rot="0">
            <a:off x="16139439" y="5594398"/>
            <a:ext cx="948333" cy="1365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40"/>
              </a:lnSpc>
            </a:pPr>
          </a:p>
          <a:p>
            <a:pPr algn="just">
              <a:lnSpc>
                <a:spcPts val="3740"/>
              </a:lnSpc>
            </a:pPr>
            <a:r>
              <a:rPr lang="en-US" sz="2200">
                <a:solidFill>
                  <a:srgbClr val="000000"/>
                </a:solidFill>
                <a:latin typeface="Canva Sans Bold"/>
              </a:rPr>
              <a:t>Free</a:t>
            </a:r>
          </a:p>
          <a:p>
            <a:pPr algn="just">
              <a:lnSpc>
                <a:spcPts val="3740"/>
              </a:lnSpc>
            </a:pPr>
          </a:p>
        </p:txBody>
      </p:sp>
      <p:sp>
        <p:nvSpPr>
          <p:cNvPr name="TextBox 103" id="103"/>
          <p:cNvSpPr txBox="true"/>
          <p:nvPr/>
        </p:nvSpPr>
        <p:spPr>
          <a:xfrm rot="0">
            <a:off x="16034664" y="4301693"/>
            <a:ext cx="1431086" cy="206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870"/>
              </a:lnSpc>
            </a:pPr>
            <a:r>
              <a:rPr lang="en-US" sz="1100">
                <a:solidFill>
                  <a:srgbClr val="000000"/>
                </a:solidFill>
                <a:latin typeface="Canva Sans Bold"/>
              </a:rPr>
              <a:t>(upto 50,000 users)</a:t>
            </a:r>
          </a:p>
        </p:txBody>
      </p:sp>
      <p:sp>
        <p:nvSpPr>
          <p:cNvPr name="TextBox 104" id="104"/>
          <p:cNvSpPr txBox="true"/>
          <p:nvPr/>
        </p:nvSpPr>
        <p:spPr>
          <a:xfrm rot="0">
            <a:off x="16025823" y="6469045"/>
            <a:ext cx="995274" cy="272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22"/>
              </a:lnSpc>
            </a:pPr>
            <a:r>
              <a:rPr lang="en-US" sz="1100">
                <a:solidFill>
                  <a:srgbClr val="000000"/>
                </a:solidFill>
                <a:latin typeface="Canva Sans Bold"/>
              </a:rPr>
              <a:t>(with platform </a:t>
            </a:r>
          </a:p>
          <a:p>
            <a:pPr algn="ctr">
              <a:lnSpc>
                <a:spcPts val="1122"/>
              </a:lnSpc>
            </a:pPr>
            <a:r>
              <a:rPr lang="en-US" sz="1100">
                <a:solidFill>
                  <a:srgbClr val="000000"/>
                </a:solidFill>
                <a:latin typeface="Canva Sans Bold"/>
              </a:rPr>
              <a:t>limits)</a:t>
            </a:r>
          </a:p>
        </p:txBody>
      </p:sp>
      <p:sp>
        <p:nvSpPr>
          <p:cNvPr name="TextBox 105" id="105"/>
          <p:cNvSpPr txBox="true"/>
          <p:nvPr/>
        </p:nvSpPr>
        <p:spPr>
          <a:xfrm rot="0">
            <a:off x="833210" y="3422026"/>
            <a:ext cx="20335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9"/>
              </a:lnSpc>
            </a:pPr>
            <a:r>
              <a:rPr lang="en-US" sz="2399">
                <a:solidFill>
                  <a:srgbClr val="000000"/>
                </a:solidFill>
                <a:latin typeface="Canva Sans Bold"/>
              </a:rPr>
              <a:t>&amp;</a:t>
            </a:r>
          </a:p>
          <a:p>
            <a:pPr algn="ctr"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19786"/>
            <a:ext cx="5852241" cy="733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46"/>
              </a:lnSpc>
            </a:pPr>
            <a:r>
              <a:rPr lang="en-US" sz="4318">
                <a:solidFill>
                  <a:srgbClr val="000000"/>
                </a:solidFill>
                <a:latin typeface="Canva Sans Bold"/>
              </a:rPr>
              <a:t>Team Member Details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153835" y="1583950"/>
            <a:ext cx="8914085" cy="716280"/>
            <a:chOff x="0" y="0"/>
            <a:chExt cx="11885447" cy="95503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38100"/>
              <a:ext cx="6868795" cy="5156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>
                  <a:solidFill>
                    <a:srgbClr val="39955D"/>
                  </a:solidFill>
                  <a:latin typeface="Canva Sans Bold"/>
                </a:rPr>
                <a:t>Team Leader Name</a:t>
              </a:r>
              <a:r>
                <a:rPr lang="en-US" sz="2400">
                  <a:solidFill>
                    <a:srgbClr val="000000"/>
                  </a:solidFill>
                  <a:latin typeface="Canva Sans Bold"/>
                </a:rPr>
                <a:t>: Saad Surve 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39420"/>
              <a:ext cx="3445510" cy="5156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>
                  <a:solidFill>
                    <a:srgbClr val="000000"/>
                  </a:solidFill>
                  <a:latin typeface="Canva Sans Bold"/>
                </a:rPr>
                <a:t>Branch: B.Tech  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5206250" y="439420"/>
              <a:ext cx="2735739" cy="5156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>
                  <a:solidFill>
                    <a:srgbClr val="000000"/>
                  </a:solidFill>
                  <a:latin typeface="Canva Sans Bold"/>
                </a:rPr>
                <a:t>Stream: CSE 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0148087" y="439420"/>
              <a:ext cx="1737360" cy="5156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>
                  <a:solidFill>
                    <a:srgbClr val="000000"/>
                  </a:solidFill>
                  <a:latin typeface="Canva Sans Bold"/>
                </a:rPr>
                <a:t>Year: III 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53835" y="2528830"/>
            <a:ext cx="8914085" cy="777636"/>
            <a:chOff x="0" y="0"/>
            <a:chExt cx="11885447" cy="1036849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38100"/>
              <a:ext cx="6868795" cy="5156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>
                  <a:solidFill>
                    <a:srgbClr val="39955D"/>
                  </a:solidFill>
                  <a:latin typeface="Canva Sans Bold"/>
                </a:rPr>
                <a:t>Team Member Name</a:t>
              </a:r>
              <a:r>
                <a:rPr lang="en-US" sz="2400">
                  <a:solidFill>
                    <a:srgbClr val="000000"/>
                  </a:solidFill>
                  <a:latin typeface="Canva Sans Bold"/>
                </a:rPr>
                <a:t>: Ankit Mishra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521229"/>
              <a:ext cx="3445510" cy="5156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>
                  <a:solidFill>
                    <a:srgbClr val="000000"/>
                  </a:solidFill>
                  <a:latin typeface="Canva Sans Bold"/>
                </a:rPr>
                <a:t>Branch: B.Tech  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5206250" y="521229"/>
              <a:ext cx="2735739" cy="5156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>
                  <a:solidFill>
                    <a:srgbClr val="000000"/>
                  </a:solidFill>
                  <a:latin typeface="Canva Sans Bold"/>
                </a:rPr>
                <a:t>Stream: CSE 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0148087" y="521229"/>
              <a:ext cx="1737360" cy="5156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>
                  <a:solidFill>
                    <a:srgbClr val="000000"/>
                  </a:solidFill>
                  <a:latin typeface="Canva Sans Bold"/>
                </a:rPr>
                <a:t>Year: III 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53835" y="3535066"/>
            <a:ext cx="8914085" cy="760849"/>
            <a:chOff x="0" y="0"/>
            <a:chExt cx="11885447" cy="1014465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38100"/>
              <a:ext cx="7941989" cy="5156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>
                  <a:solidFill>
                    <a:srgbClr val="39955D"/>
                  </a:solidFill>
                  <a:latin typeface="Canva Sans Bold"/>
                </a:rPr>
                <a:t>Team Member Name</a:t>
              </a:r>
              <a:r>
                <a:rPr lang="en-US" sz="2400">
                  <a:solidFill>
                    <a:srgbClr val="000000"/>
                  </a:solidFill>
                  <a:latin typeface="Canva Sans Bold"/>
                </a:rPr>
                <a:t>: Vyoum Khare 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498845"/>
              <a:ext cx="3445510" cy="5156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>
                  <a:solidFill>
                    <a:srgbClr val="000000"/>
                  </a:solidFill>
                  <a:latin typeface="Canva Sans Bold"/>
                </a:rPr>
                <a:t>Branch: B.Tech  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5206250" y="498845"/>
              <a:ext cx="2735739" cy="5156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>
                  <a:solidFill>
                    <a:srgbClr val="000000"/>
                  </a:solidFill>
                  <a:latin typeface="Canva Sans Bold"/>
                </a:rPr>
                <a:t>Stream: EXTC 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10148087" y="498845"/>
              <a:ext cx="1737360" cy="5156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>
                  <a:solidFill>
                    <a:srgbClr val="000000"/>
                  </a:solidFill>
                  <a:latin typeface="Canva Sans Bold"/>
                </a:rPr>
                <a:t>Year: IV 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153835" y="4524515"/>
            <a:ext cx="8914085" cy="763905"/>
            <a:chOff x="0" y="0"/>
            <a:chExt cx="11885447" cy="1018539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38100"/>
              <a:ext cx="7941989" cy="5156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>
                  <a:solidFill>
                    <a:srgbClr val="39955D"/>
                  </a:solidFill>
                  <a:latin typeface="Canva Sans Bold"/>
                </a:rPr>
                <a:t>Team Member Name</a:t>
              </a:r>
              <a:r>
                <a:rPr lang="en-US" sz="2400">
                  <a:solidFill>
                    <a:srgbClr val="000000"/>
                  </a:solidFill>
                  <a:latin typeface="Canva Sans Bold"/>
                </a:rPr>
                <a:t>: Yusuf Sodawala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502920"/>
              <a:ext cx="3445510" cy="5156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>
                  <a:solidFill>
                    <a:srgbClr val="000000"/>
                  </a:solidFill>
                  <a:latin typeface="Canva Sans Bold"/>
                </a:rPr>
                <a:t>Branch: B.Tech  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5206250" y="502920"/>
              <a:ext cx="2735739" cy="5156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>
                  <a:solidFill>
                    <a:srgbClr val="000000"/>
                  </a:solidFill>
                  <a:latin typeface="Canva Sans Bold"/>
                </a:rPr>
                <a:t>Stream: CSE 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10148087" y="502920"/>
              <a:ext cx="1737360" cy="5156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>
                  <a:solidFill>
                    <a:srgbClr val="000000"/>
                  </a:solidFill>
                  <a:latin typeface="Canva Sans Bold"/>
                </a:rPr>
                <a:t>Year: III 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153835" y="5517020"/>
            <a:ext cx="8914085" cy="763905"/>
            <a:chOff x="0" y="0"/>
            <a:chExt cx="11885447" cy="1018539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-38100"/>
              <a:ext cx="7636142" cy="5156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>
                  <a:solidFill>
                    <a:srgbClr val="39955D"/>
                  </a:solidFill>
                  <a:latin typeface="Canva Sans Bold"/>
                </a:rPr>
                <a:t>Team Member Name</a:t>
              </a:r>
              <a:r>
                <a:rPr lang="en-US" sz="2400">
                  <a:solidFill>
                    <a:srgbClr val="000000"/>
                  </a:solidFill>
                  <a:latin typeface="Canva Sans Bold"/>
                </a:rPr>
                <a:t>: Jayraj Menon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502920"/>
              <a:ext cx="3445510" cy="5156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>
                  <a:solidFill>
                    <a:srgbClr val="000000"/>
                  </a:solidFill>
                  <a:latin typeface="Canva Sans Bold"/>
                </a:rPr>
                <a:t>Branch: B.Tech  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5206250" y="502920"/>
              <a:ext cx="2735739" cy="5156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>
                  <a:solidFill>
                    <a:srgbClr val="000000"/>
                  </a:solidFill>
                  <a:latin typeface="Canva Sans Bold"/>
                </a:rPr>
                <a:t>Stream: CSE 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10148087" y="502920"/>
              <a:ext cx="1737360" cy="5156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>
                  <a:solidFill>
                    <a:srgbClr val="000000"/>
                  </a:solidFill>
                  <a:latin typeface="Canva Sans Bold"/>
                </a:rPr>
                <a:t>Year: III 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153835" y="6509524"/>
            <a:ext cx="8914085" cy="773430"/>
            <a:chOff x="0" y="0"/>
            <a:chExt cx="11885447" cy="1031239"/>
          </a:xfrm>
        </p:grpSpPr>
        <p:sp>
          <p:nvSpPr>
            <p:cNvPr name="TextBox 29" id="29"/>
            <p:cNvSpPr txBox="true"/>
            <p:nvPr/>
          </p:nvSpPr>
          <p:spPr>
            <a:xfrm rot="0">
              <a:off x="0" y="-38100"/>
              <a:ext cx="6868795" cy="5156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>
                  <a:solidFill>
                    <a:srgbClr val="39955D"/>
                  </a:solidFill>
                  <a:latin typeface="Canva Sans Bold"/>
                </a:rPr>
                <a:t>Team Member Name</a:t>
              </a:r>
              <a:r>
                <a:rPr lang="en-US" sz="2400">
                  <a:solidFill>
                    <a:srgbClr val="000000"/>
                  </a:solidFill>
                  <a:latin typeface="Canva Sans Bold"/>
                </a:rPr>
                <a:t>: Neha Gode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0" y="515620"/>
              <a:ext cx="3445510" cy="5156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>
                  <a:solidFill>
                    <a:srgbClr val="000000"/>
                  </a:solidFill>
                  <a:latin typeface="Canva Sans Bold"/>
                </a:rPr>
                <a:t>Branch: B.Tech  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5206250" y="515620"/>
              <a:ext cx="2735739" cy="5156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>
                  <a:solidFill>
                    <a:srgbClr val="000000"/>
                  </a:solidFill>
                  <a:latin typeface="Canva Sans Bold"/>
                </a:rPr>
                <a:t>Stream: CSE 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10148087" y="515620"/>
              <a:ext cx="1737360" cy="5156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>
                  <a:solidFill>
                    <a:srgbClr val="000000"/>
                  </a:solidFill>
                  <a:latin typeface="Canva Sans Bold"/>
                </a:rPr>
                <a:t>Year: III </a:t>
              </a: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1028700" y="7835166"/>
            <a:ext cx="6023665" cy="403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31"/>
              </a:lnSpc>
            </a:pPr>
            <a:r>
              <a:rPr lang="en-US" sz="2450">
                <a:solidFill>
                  <a:srgbClr val="39955D"/>
                </a:solidFill>
                <a:latin typeface="Canva Sans Bold"/>
              </a:rPr>
              <a:t>Team Mentor Name</a:t>
            </a:r>
            <a:r>
              <a:rPr lang="en-US" sz="2450">
                <a:solidFill>
                  <a:srgbClr val="000000"/>
                </a:solidFill>
                <a:latin typeface="Canva Sans Bold"/>
              </a:rPr>
              <a:t>: Dr. Nataasha Raul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153835" y="8302250"/>
            <a:ext cx="3762617" cy="396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Category:Academic 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058522" y="8302250"/>
            <a:ext cx="4736371" cy="396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Expertise: Machine Learning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2010505" y="8302250"/>
            <a:ext cx="8967041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Domain Experience : 17 Years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68003" y="8869940"/>
            <a:ext cx="7696897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39955D"/>
                </a:solidFill>
                <a:latin typeface="Canva Sans Bold"/>
              </a:rPr>
              <a:t>Team Mentor Name</a:t>
            </a:r>
            <a:r>
              <a:rPr lang="en-US" sz="2400">
                <a:solidFill>
                  <a:srgbClr val="000000"/>
                </a:solidFill>
                <a:latin typeface="Canva Sans Bold"/>
              </a:rPr>
              <a:t>: Dr. Kailas Devadkar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153835" y="9437630"/>
            <a:ext cx="3538209" cy="396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Category: Academic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5102556" y="9485255"/>
            <a:ext cx="6026689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80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Expertise: Cloud Computing, Databases              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2010505" y="9437616"/>
            <a:ext cx="4846304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Domain Experience : 25 Years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DAF3badR_6U</dc:identifier>
  <dcterms:modified xsi:type="dcterms:W3CDTF">2011-08-01T06:04:30Z</dcterms:modified>
  <cp:revision>1</cp:revision>
  <dc:title>Habeas Codus ppt</dc:title>
</cp:coreProperties>
</file>