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7" r:id="rId3"/>
    <p:sldId id="258" r:id="rId4"/>
    <p:sldId id="268" r:id="rId5"/>
    <p:sldId id="269" r:id="rId6"/>
    <p:sldId id="260" r:id="rId7"/>
    <p:sldId id="274" r:id="rId8"/>
    <p:sldId id="275" r:id="rId9"/>
    <p:sldId id="276" r:id="rId10"/>
    <p:sldId id="273" r:id="rId11"/>
    <p:sldId id="262" r:id="rId12"/>
    <p:sldId id="266" r:id="rId13"/>
    <p:sldId id="263" r:id="rId14"/>
    <p:sldId id="264" r:id="rId15"/>
    <p:sldId id="271" r:id="rId16"/>
    <p:sldId id="270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783238"/>
            <a:ext cx="12191980" cy="5291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Single Image Based Face </a:t>
            </a:r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r>
              <a:rPr lang="en-GB" dirty="0" smtClean="0">
                <a:effectLst/>
              </a:rPr>
              <a:t>Recognition </a:t>
            </a:r>
            <a:r>
              <a:rPr lang="en-GB" dirty="0">
                <a:effectLst/>
              </a:rPr>
              <a:t>By Two-fold NN Model for Smart Attendance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University, Islamabad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>
                <a:effectLst/>
              </a:rPr>
              <a:t>Product Scope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effectLst/>
              </a:rPr>
              <a:t>The main intention of this project is to solve the issues encountered in the old attendance system while reproducing a brand new innovative smart attendance system that </a:t>
            </a:r>
            <a:r>
              <a:rPr lang="en-GB" dirty="0" smtClean="0">
                <a:effectLst/>
              </a:rPr>
              <a:t>can </a:t>
            </a:r>
            <a:r>
              <a:rPr lang="en-GB" dirty="0">
                <a:effectLst/>
              </a:rPr>
              <a:t>provide convenience to the institution</a:t>
            </a:r>
            <a:r>
              <a:rPr lang="en-GB" dirty="0" smtClean="0">
                <a:effectLst/>
              </a:rPr>
              <a:t>.</a:t>
            </a:r>
          </a:p>
          <a:p>
            <a:r>
              <a:rPr lang="en-CA" dirty="0">
                <a:effectLst/>
              </a:rPr>
              <a:t>The targeted groups of the attendance monitoring system are the students and staff often educational institution. </a:t>
            </a:r>
            <a:endParaRPr lang="en-GB" dirty="0">
              <a:effectLst/>
            </a:endParaRPr>
          </a:p>
          <a:p>
            <a:pPr lvl="0"/>
            <a:r>
              <a:rPr lang="en-CA" dirty="0">
                <a:effectLst/>
              </a:rPr>
              <a:t>The facial recognition process can only be done for whole class at a time.</a:t>
            </a:r>
            <a:endParaRPr lang="en-GB" dirty="0">
              <a:effectLst/>
            </a:endParaRPr>
          </a:p>
          <a:p>
            <a:pPr lvl="0"/>
            <a:r>
              <a:rPr lang="en-CA" dirty="0">
                <a:effectLst/>
              </a:rPr>
              <a:t>It required no any internet connection.</a:t>
            </a:r>
            <a:endParaRPr lang="en-GB" dirty="0">
              <a:effectLst/>
            </a:endParaRPr>
          </a:p>
          <a:p>
            <a:r>
              <a:rPr lang="en-CA" dirty="0">
                <a:effectLst/>
              </a:rPr>
              <a:t>Using this system we will able to accomplish the task of marking the attendance in the classroom automatically and output is obtained in an excel sheet as desired in real-time.</a:t>
            </a:r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61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Architecture</a:t>
            </a:r>
            <a:endParaRPr lang="en-GB" dirty="0"/>
          </a:p>
        </p:txBody>
      </p:sp>
      <p:pic>
        <p:nvPicPr>
          <p:cNvPr id="4" name="Content Placeholder 3" descr="C:\Users\Yusra ch\OneDrive\Documents\Pictures\architectur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076449"/>
            <a:ext cx="9172575" cy="421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83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Image</a:t>
            </a:r>
          </a:p>
          <a:p>
            <a:r>
              <a:rPr lang="en-US" dirty="0" smtClean="0"/>
              <a:t>Dataset Collection</a:t>
            </a:r>
          </a:p>
          <a:p>
            <a:r>
              <a:rPr lang="en-US" dirty="0" smtClean="0"/>
              <a:t>Image Preprocessing</a:t>
            </a:r>
          </a:p>
          <a:p>
            <a:r>
              <a:rPr lang="en-US" dirty="0" smtClean="0"/>
              <a:t>Segmentation</a:t>
            </a:r>
          </a:p>
          <a:p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84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>
                <a:effectLst/>
              </a:rPr>
              <a:t>Following are the functions that the user can perform: </a:t>
            </a:r>
          </a:p>
          <a:p>
            <a:pPr lvl="0"/>
            <a:r>
              <a:rPr lang="en-CA" dirty="0">
                <a:effectLst/>
              </a:rPr>
              <a:t>Capture image</a:t>
            </a:r>
            <a:endParaRPr lang="en-GB" dirty="0">
              <a:effectLst/>
            </a:endParaRPr>
          </a:p>
          <a:p>
            <a:pPr lvl="0"/>
            <a:r>
              <a:rPr lang="en-CA" dirty="0">
                <a:effectLst/>
              </a:rPr>
              <a:t>Verify Attendance</a:t>
            </a:r>
            <a:endParaRPr lang="en-GB" dirty="0">
              <a:effectLst/>
            </a:endParaRPr>
          </a:p>
          <a:p>
            <a:pPr lvl="0"/>
            <a:r>
              <a:rPr lang="en-CA" dirty="0">
                <a:effectLst/>
              </a:rPr>
              <a:t>View Attendance Record</a:t>
            </a:r>
            <a:endParaRPr lang="en-GB" dirty="0">
              <a:effectLst/>
            </a:endParaRPr>
          </a:p>
          <a:p>
            <a:r>
              <a:rPr lang="en-CA" dirty="0">
                <a:effectLst/>
              </a:rPr>
              <a:t>Train New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55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>
                <a:effectLst/>
              </a:rPr>
              <a:t>Following are the functions that the system can perform: </a:t>
            </a:r>
          </a:p>
          <a:p>
            <a:pPr lvl="0"/>
            <a:r>
              <a:rPr lang="en-CA" dirty="0">
                <a:effectLst/>
              </a:rPr>
              <a:t>Performs pre-processing to reduce noisy data.</a:t>
            </a:r>
            <a:endParaRPr lang="en-GB" dirty="0">
              <a:effectLst/>
            </a:endParaRPr>
          </a:p>
          <a:p>
            <a:pPr lvl="0"/>
            <a:r>
              <a:rPr lang="en-CA" dirty="0">
                <a:effectLst/>
              </a:rPr>
              <a:t>Apply segmentation.  </a:t>
            </a:r>
            <a:endParaRPr lang="en-GB" dirty="0">
              <a:effectLst/>
            </a:endParaRPr>
          </a:p>
          <a:p>
            <a:pPr lvl="0"/>
            <a:r>
              <a:rPr lang="en-CA" dirty="0">
                <a:effectLst/>
              </a:rPr>
              <a:t>Classify data using CNN.  </a:t>
            </a:r>
          </a:p>
          <a:p>
            <a:pPr lvl="0"/>
            <a:r>
              <a:rPr lang="en-CA" dirty="0" smtClean="0">
                <a:effectLst/>
              </a:rPr>
              <a:t>Make prediction.</a:t>
            </a:r>
            <a:endParaRPr lang="en-GB" dirty="0">
              <a:effectLst/>
            </a:endParaRPr>
          </a:p>
          <a:p>
            <a:pPr lvl="0"/>
            <a:r>
              <a:rPr lang="en-CA" dirty="0">
                <a:effectLst/>
              </a:rPr>
              <a:t>Display results.</a:t>
            </a:r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23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177676"/>
              </p:ext>
            </p:extLst>
          </p:nvPr>
        </p:nvGraphicFramePr>
        <p:xfrm>
          <a:off x="1054510" y="2499852"/>
          <a:ext cx="9785555" cy="244823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933932">
                  <a:extLst>
                    <a:ext uri="{9D8B030D-6E8A-4147-A177-3AD203B41FA5}">
                      <a16:colId xmlns:a16="http://schemas.microsoft.com/office/drawing/2014/main" xmlns="" val="1770820624"/>
                    </a:ext>
                  </a:extLst>
                </a:gridCol>
                <a:gridCol w="2933932">
                  <a:extLst>
                    <a:ext uri="{9D8B030D-6E8A-4147-A177-3AD203B41FA5}">
                      <a16:colId xmlns:a16="http://schemas.microsoft.com/office/drawing/2014/main" xmlns="" val="1470039260"/>
                    </a:ext>
                  </a:extLst>
                </a:gridCol>
                <a:gridCol w="1936722">
                  <a:extLst>
                    <a:ext uri="{9D8B030D-6E8A-4147-A177-3AD203B41FA5}">
                      <a16:colId xmlns:a16="http://schemas.microsoft.com/office/drawing/2014/main" xmlns="" val="3572053899"/>
                    </a:ext>
                  </a:extLst>
                </a:gridCol>
                <a:gridCol w="1980969">
                  <a:extLst>
                    <a:ext uri="{9D8B030D-6E8A-4147-A177-3AD203B41FA5}">
                      <a16:colId xmlns:a16="http://schemas.microsoft.com/office/drawing/2014/main" xmlns="" val="2006585806"/>
                    </a:ext>
                  </a:extLst>
                </a:gridCol>
              </a:tblGrid>
              <a:tr h="418159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 marR="34925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 marR="34925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 marR="3492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Tools </a:t>
                      </a:r>
                      <a:endParaRPr lang="en-GB" sz="1800" dirty="0">
                        <a:effectLst/>
                      </a:endParaRPr>
                    </a:p>
                    <a:p>
                      <a:pPr marR="42545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238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Tools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10414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10414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Rationale 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extLst>
                  <a:ext uri="{0D108BD9-81ED-4DB2-BD59-A6C34878D82A}">
                    <a16:rowId xmlns:a16="http://schemas.microsoft.com/office/drawing/2014/main" xmlns="" val="2183833707"/>
                  </a:ext>
                </a:extLst>
              </a:tr>
              <a:tr h="42919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238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Spyder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492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3.4.5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4925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IDE 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extLst>
                  <a:ext uri="{0D108BD9-81ED-4DB2-BD59-A6C34878D82A}">
                    <a16:rowId xmlns:a16="http://schemas.microsoft.com/office/drawing/2014/main" xmlns="" val="1481033301"/>
                  </a:ext>
                </a:extLst>
              </a:tr>
              <a:tr h="42919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61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 Word 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492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365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Documentation 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extLst>
                  <a:ext uri="{0D108BD9-81ED-4DB2-BD59-A6C34878D82A}">
                    <a16:rowId xmlns:a16="http://schemas.microsoft.com/office/drawing/2014/main" xmlns="" val="3549740500"/>
                  </a:ext>
                </a:extLst>
              </a:tr>
              <a:tr h="4333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492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 Power Point 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365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683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Presentation 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extLst>
                  <a:ext uri="{0D108BD9-81ED-4DB2-BD59-A6C34878D82A}">
                    <a16:rowId xmlns:a16="http://schemas.microsoft.com/office/drawing/2014/main" xmlns="" val="2310365384"/>
                  </a:ext>
                </a:extLst>
              </a:tr>
              <a:tr h="73833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2385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Python</a:t>
                      </a:r>
                    </a:p>
                    <a:p>
                      <a:pPr marR="32385"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  <a:p>
                      <a:pPr marR="32385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IP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Web Cam</a:t>
                      </a:r>
                      <a:endParaRPr lang="en-US" sz="11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4925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3.8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tc>
                  <a:txBody>
                    <a:bodyPr/>
                    <a:lstStyle/>
                    <a:p>
                      <a:pPr marR="36195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Programming language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R="36195"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  <a:p>
                      <a:pPr marR="36195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Camera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138430" marR="36830" marT="4445" marB="0"/>
                </a:tc>
                <a:extLst>
                  <a:ext uri="{0D108BD9-81ED-4DB2-BD59-A6C34878D82A}">
                    <a16:rowId xmlns:a16="http://schemas.microsoft.com/office/drawing/2014/main" xmlns="" val="36922234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2Tools and Technologies for Proposed Project 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6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Poulose</a:t>
            </a:r>
            <a:r>
              <a:rPr lang="en-US" dirty="0"/>
              <a:t>, </a:t>
            </a:r>
            <a:r>
              <a:rPr lang="en-US" dirty="0" err="1"/>
              <a:t>Alwin</a:t>
            </a:r>
            <a:r>
              <a:rPr lang="en-US" dirty="0"/>
              <a:t> &amp; Kim, Jung Hwan &amp; Han, Dong. (2021).The Extensive Usage of the Facial Image Threshing Machine for Facial Emotion Recognition Performance. Sensors. 21. 2026. 10.3390/s21062026</a:t>
            </a:r>
            <a:r>
              <a:rPr lang="en-US" dirty="0" smtClean="0"/>
              <a:t>.</a:t>
            </a:r>
          </a:p>
          <a:p>
            <a:r>
              <a:rPr lang="en-GB" dirty="0">
                <a:effectLst/>
              </a:rPr>
              <a:t>Shah, K., </a:t>
            </a:r>
            <a:r>
              <a:rPr lang="en-GB" dirty="0" err="1">
                <a:effectLst/>
              </a:rPr>
              <a:t>Bhandare</a:t>
            </a:r>
            <a:r>
              <a:rPr lang="en-GB" dirty="0">
                <a:effectLst/>
              </a:rPr>
              <a:t>, D. et al. Face Recognition-Based Automated Attendance System. In: Gupta, D., Khanna, A., Bhattacharyya, S., </a:t>
            </a:r>
            <a:r>
              <a:rPr lang="en-GB" dirty="0" err="1">
                <a:effectLst/>
              </a:rPr>
              <a:t>Hassanien</a:t>
            </a:r>
            <a:r>
              <a:rPr lang="en-GB" dirty="0">
                <a:effectLst/>
              </a:rPr>
              <a:t>, A.E., </a:t>
            </a:r>
            <a:r>
              <a:rPr lang="en-GB" dirty="0" err="1">
                <a:effectLst/>
              </a:rPr>
              <a:t>Anand</a:t>
            </a:r>
            <a:r>
              <a:rPr lang="en-GB" dirty="0">
                <a:effectLst/>
              </a:rPr>
              <a:t>, S., </a:t>
            </a:r>
            <a:r>
              <a:rPr lang="en-GB" dirty="0" err="1">
                <a:effectLst/>
              </a:rPr>
              <a:t>Jaiswal</a:t>
            </a:r>
            <a:r>
              <a:rPr lang="en-GB" dirty="0">
                <a:effectLst/>
              </a:rPr>
              <a:t>, A. (</a:t>
            </a:r>
            <a:r>
              <a:rPr lang="en-GB" dirty="0" err="1">
                <a:effectLst/>
              </a:rPr>
              <a:t>Eds</a:t>
            </a:r>
            <a:r>
              <a:rPr lang="en-GB" dirty="0">
                <a:effectLst/>
              </a:rPr>
              <a:t>) International Conference on Innovative Computing and Communications, 2021</a:t>
            </a:r>
            <a:r>
              <a:rPr lang="en-GB" dirty="0" smtClean="0">
                <a:effectLst/>
              </a:rPr>
              <a:t>.</a:t>
            </a:r>
          </a:p>
          <a:p>
            <a:r>
              <a:rPr lang="en-GB" dirty="0" err="1">
                <a:effectLst/>
              </a:rPr>
              <a:t>Khawla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Alhanaee</a:t>
            </a:r>
            <a:r>
              <a:rPr lang="en-GB" dirty="0">
                <a:effectLst/>
              </a:rPr>
              <a:t>, et al. have explained Face Recognition Smart Attendance System using Deep Transfer Learning, Procardia Computer Science, Volume 192, 2021.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41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169" y="1154676"/>
            <a:ext cx="10353762" cy="3714749"/>
          </a:xfrm>
        </p:spPr>
        <p:txBody>
          <a:bodyPr/>
          <a:lstStyle/>
          <a:p>
            <a:r>
              <a:rPr lang="en-US" dirty="0">
                <a:effectLst/>
              </a:rPr>
              <a:t>Clyde Gomes, et al. have explained: the “Class Attendance Management System using Facial Recognition “which is published in the ITM Web of Conferences in January 2020. This paper introduces a new approach to automatic attendance management systems and extended computer vision algorithms. </a:t>
            </a:r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74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6416" y="2967335"/>
            <a:ext cx="42391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</a:t>
            </a:r>
            <a:endParaRPr lang="en-US" sz="7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7812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Stakeholders </a:t>
            </a:r>
            <a:r>
              <a:rPr lang="en-US" sz="27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endParaRPr lang="en-GB" dirty="0">
              <a:effectLst/>
            </a:endParaRPr>
          </a:p>
          <a:p>
            <a:pPr fontAlgn="t"/>
            <a:r>
              <a:rPr lang="en-US" b="1" dirty="0" smtClean="0">
                <a:effectLst/>
              </a:rPr>
              <a:t>Saad </a:t>
            </a:r>
            <a:r>
              <a:rPr lang="en-US" b="1" dirty="0">
                <a:effectLst/>
              </a:rPr>
              <a:t>Alam &amp; Yusra </a:t>
            </a:r>
            <a:r>
              <a:rPr lang="en-US" b="1" dirty="0" smtClean="0">
                <a:effectLst/>
              </a:rPr>
              <a:t>Qayyum</a:t>
            </a:r>
            <a:endParaRPr lang="en-GB" dirty="0">
              <a:effectLst/>
            </a:endParaRPr>
          </a:p>
          <a:p>
            <a:pPr fontAlgn="t"/>
            <a:r>
              <a:rPr lang="en-US" b="1" dirty="0">
                <a:effectLst/>
              </a:rPr>
              <a:t>Project Supervisor Name: Mr. Jawad Rafeeq</a:t>
            </a:r>
            <a:endParaRPr lang="en-GB" dirty="0">
              <a:effectLst/>
            </a:endParaRPr>
          </a:p>
          <a:p>
            <a:pPr fontAlgn="t"/>
            <a:r>
              <a:rPr lang="en-US" b="1" dirty="0">
                <a:effectLst/>
              </a:rPr>
              <a:t>Final Year Project Committee: Evaluation of </a:t>
            </a:r>
            <a:r>
              <a:rPr lang="en-US" b="1" dirty="0" smtClean="0">
                <a:effectLst/>
              </a:rPr>
              <a:t>project</a:t>
            </a:r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8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Research Methodology</a:t>
            </a:r>
            <a:endParaRPr lang="en-US" dirty="0" smtClean="0"/>
          </a:p>
          <a:p>
            <a:r>
              <a:rPr lang="en-US" dirty="0" smtClean="0"/>
              <a:t>Product Scope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Product Functionality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and then recognize students using their facial features.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record and mark attendance of all the students present in the classroom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face recognition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student in the class is photographed and their details are stored in a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teacher can then record the attendance by just clicking single picture of the classroom.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recognize the faces and verify the presence or absence of each student.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by using two-fold NN Model which includes Convolution Neural Network (CNN) or any more.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8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manual process errors by provide automated and a reliable attendance system uses face recognition technology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Increase privacy </a:t>
            </a:r>
          </a:p>
          <a:p>
            <a:r>
              <a:rPr lang="en-US" dirty="0" smtClean="0"/>
              <a:t>Security </a:t>
            </a:r>
          </a:p>
          <a:p>
            <a:r>
              <a:rPr lang="en-US" dirty="0" smtClean="0"/>
              <a:t>Reduce Proxy</a:t>
            </a:r>
          </a:p>
          <a:p>
            <a:r>
              <a:rPr lang="en-US" dirty="0" smtClean="0"/>
              <a:t>Multiple face detection</a:t>
            </a:r>
          </a:p>
          <a:p>
            <a:r>
              <a:rPr lang="en-US" dirty="0" smtClean="0"/>
              <a:t>Provide methods to maximize the number of extracted faces from a single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51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Why We do Face recognition for Attendance System?</a:t>
            </a:r>
          </a:p>
          <a:p>
            <a:r>
              <a:rPr lang="en-US" dirty="0">
                <a:effectLst/>
              </a:rPr>
              <a:t>Conventional Method is time consuming.</a:t>
            </a:r>
          </a:p>
          <a:p>
            <a:r>
              <a:rPr lang="en-US" dirty="0">
                <a:effectLst/>
              </a:rPr>
              <a:t>RFID have the risk of un authorization.</a:t>
            </a:r>
          </a:p>
          <a:p>
            <a:r>
              <a:rPr lang="en-US" dirty="0">
                <a:effectLst/>
              </a:rPr>
              <a:t>Biometric or Iris is time consuming , which could be because you have to wait in  queue.</a:t>
            </a:r>
          </a:p>
          <a:p>
            <a:r>
              <a:rPr lang="en-US" b="1" dirty="0" smtClean="0"/>
              <a:t>How our system is better than other?</a:t>
            </a:r>
          </a:p>
          <a:p>
            <a:r>
              <a:rPr lang="en-US" dirty="0">
                <a:effectLst/>
              </a:rPr>
              <a:t>Less human interaction</a:t>
            </a:r>
          </a:p>
          <a:p>
            <a:r>
              <a:rPr lang="en-US" dirty="0">
                <a:effectLst/>
              </a:rPr>
              <a:t>Efficient, Time saving ,Simple and Easy</a:t>
            </a:r>
          </a:p>
          <a:p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2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48496"/>
            <a:ext cx="10353762" cy="4752304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The proposed approach in this project is to use a face recognition system to automate the attendance tracking process in classrooms, schools, and universities. The system goes through the following phases</a:t>
            </a:r>
            <a:r>
              <a:rPr lang="en-US" dirty="0" smtClean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smtClean="0"/>
              <a:t>Face </a:t>
            </a:r>
            <a:r>
              <a:rPr lang="en-US" dirty="0"/>
              <a:t>detection: Use Retina-Face algorithm to detect faces in a single image of the </a:t>
            </a:r>
            <a:r>
              <a:rPr lang="en-US" dirty="0" smtClean="0"/>
              <a:t>classroom</a:t>
            </a:r>
          </a:p>
          <a:p>
            <a:r>
              <a:rPr lang="en-US" dirty="0"/>
              <a:t>Face recognition: Use Xception deep neural network algorithm to compare the detected faces to the images in the database and identify the students</a:t>
            </a:r>
            <a:r>
              <a:rPr lang="en-US" dirty="0" smtClean="0"/>
              <a:t>.</a:t>
            </a:r>
          </a:p>
          <a:p>
            <a:r>
              <a:rPr lang="en-US" dirty="0"/>
              <a:t>Attendance updation: Record the presence of identified students and update the attendance records in an Excel sheet</a:t>
            </a:r>
            <a:r>
              <a:rPr lang="en-US" dirty="0" smtClean="0"/>
              <a:t>.</a:t>
            </a:r>
          </a:p>
          <a:p>
            <a:r>
              <a:rPr lang="en-US" dirty="0"/>
              <a:t>Implementation using TKINTER and PYTHON.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Shah</a:t>
            </a:r>
            <a:r>
              <a:rPr lang="en-US" dirty="0"/>
              <a:t>, K., Bhandare, D. et al. Face Recognition-Based Automated Attendance System. In: Gupta, D., Khanna, A., Bhattacharyya, S., Hassanien, A.E., Anand, S., Jaiswal, A. (Eds) International Conference on Innovative Computing and Communications, </a:t>
            </a:r>
            <a:r>
              <a:rPr lang="en-US" dirty="0" smtClean="0"/>
              <a:t>2021.</a:t>
            </a:r>
          </a:p>
          <a:p>
            <a:r>
              <a:rPr lang="en-US" dirty="0" smtClean="0"/>
              <a:t>Khawla </a:t>
            </a:r>
            <a:r>
              <a:rPr lang="en-US" dirty="0"/>
              <a:t>Alhanaee, et al. have explained Face Recognition Smart Attendance System using Deep Transfer Learning, Procardia Computer Science, Volume 192, </a:t>
            </a:r>
            <a:r>
              <a:rPr lang="en-US" dirty="0" smtClean="0"/>
              <a:t>2021.</a:t>
            </a:r>
          </a:p>
          <a:p>
            <a:r>
              <a:rPr lang="en-US" dirty="0" smtClean="0"/>
              <a:t>Clyde </a:t>
            </a:r>
            <a:r>
              <a:rPr lang="en-US" dirty="0"/>
              <a:t>Gomes, et al. have explained: the “Class Attendance Management System using Facial Recognition “which is published in the ITM Web of Conferences in January 2020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Design: The research design adopted for this project is the experimental design.</a:t>
            </a:r>
          </a:p>
          <a:p>
            <a:r>
              <a:rPr lang="en-US" dirty="0" smtClean="0"/>
              <a:t>Data </a:t>
            </a:r>
            <a:r>
              <a:rPr lang="en-US" dirty="0"/>
              <a:t>Collection: The data for this project was collected by taking the images of students in a class and using them to create a database.</a:t>
            </a:r>
          </a:p>
          <a:p>
            <a:r>
              <a:rPr lang="en-US" dirty="0"/>
              <a:t>Evaluation: The system was evaluated using a public student class photo dataset and achieved an accuracy of 99</a:t>
            </a:r>
            <a:r>
              <a:rPr lang="en-US" dirty="0" smtClean="0"/>
              <a:t>%.</a:t>
            </a:r>
          </a:p>
          <a:p>
            <a:r>
              <a:rPr lang="en-US" dirty="0"/>
              <a:t>Limitations: The system can be limited by the quality of the image, lighting, and angle of the face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82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940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Arial</vt:lpstr>
      <vt:lpstr>Calibri</vt:lpstr>
      <vt:lpstr>Goudy Old Style</vt:lpstr>
      <vt:lpstr>Times New Roman</vt:lpstr>
      <vt:lpstr>Trebuchet MS</vt:lpstr>
      <vt:lpstr>Wingdings 2</vt:lpstr>
      <vt:lpstr>SlateVTI</vt:lpstr>
      <vt:lpstr>Single Image Based Face  Recognition By Two-fold NN Model for Smart Attendance</vt:lpstr>
      <vt:lpstr>Project Stakeholders : </vt:lpstr>
      <vt:lpstr>Key Points</vt:lpstr>
      <vt:lpstr>Abstract</vt:lpstr>
      <vt:lpstr>Motivation</vt:lpstr>
      <vt:lpstr>Problem Statement</vt:lpstr>
      <vt:lpstr>Proposed Approach</vt:lpstr>
      <vt:lpstr>Related Work</vt:lpstr>
      <vt:lpstr>Research Methodology</vt:lpstr>
      <vt:lpstr>Product Scope </vt:lpstr>
      <vt:lpstr>System Architecture</vt:lpstr>
      <vt:lpstr>Functional Requirements</vt:lpstr>
      <vt:lpstr>Product Functionality</vt:lpstr>
      <vt:lpstr>Product Functionality</vt:lpstr>
      <vt:lpstr>Tools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2023-01-02T07:22:06Z</dcterms:created>
  <dcterms:modified xsi:type="dcterms:W3CDTF">2023-01-29T18:42:24Z</dcterms:modified>
</cp:coreProperties>
</file>