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8" r:id="rId2"/>
    <p:sldId id="331" r:id="rId3"/>
    <p:sldId id="330" r:id="rId4"/>
    <p:sldId id="335" r:id="rId5"/>
    <p:sldId id="332" r:id="rId6"/>
    <p:sldId id="333" r:id="rId7"/>
    <p:sldId id="365" r:id="rId8"/>
    <p:sldId id="356" r:id="rId9"/>
    <p:sldId id="366" r:id="rId10"/>
    <p:sldId id="367" r:id="rId11"/>
    <p:sldId id="345" r:id="rId12"/>
    <p:sldId id="334" r:id="rId13"/>
    <p:sldId id="347" r:id="rId14"/>
    <p:sldId id="364" r:id="rId15"/>
    <p:sldId id="358" r:id="rId16"/>
    <p:sldId id="363" r:id="rId17"/>
    <p:sldId id="362" r:id="rId18"/>
    <p:sldId id="355"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301398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174375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32371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292157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168742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51353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3475891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400750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308649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335774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249037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1/24/2020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dirty="0"/>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dirty="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dirty="0"/>
          </a:p>
        </p:txBody>
      </p:sp>
    </p:spTree>
    <p:extLst>
      <p:ext uri="{BB962C8B-B14F-4D97-AF65-F5344CB8AC3E}">
        <p14:creationId xmlns:p14="http://schemas.microsoft.com/office/powerpoint/2010/main" val="2009512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2362200" y="988847"/>
            <a:ext cx="8077200" cy="1938992"/>
          </a:xfrm>
          <a:prstGeom prst="rect">
            <a:avLst/>
          </a:prstGeom>
          <a:noFill/>
        </p:spPr>
        <p:txBody>
          <a:bodyPr wrap="square" rtlCol="0">
            <a:spAutoFit/>
          </a:bodyPr>
          <a:lstStyle/>
          <a:p>
            <a:pPr algn="ctr"/>
            <a:r>
              <a:rPr lang="en-US" sz="4000" b="1" dirty="0">
                <a:solidFill>
                  <a:schemeClr val="tx2">
                    <a:lumMod val="60000"/>
                    <a:lumOff val="40000"/>
                  </a:schemeClr>
                </a:solidFill>
                <a:latin typeface="Calibri"/>
              </a:rPr>
              <a:t>Capstone Project :</a:t>
            </a:r>
          </a:p>
          <a:p>
            <a:pPr algn="ctr"/>
            <a:r>
              <a:rPr lang="en-US" sz="4000" b="1" dirty="0">
                <a:solidFill>
                  <a:schemeClr val="tx2">
                    <a:lumMod val="60000"/>
                    <a:lumOff val="40000"/>
                  </a:schemeClr>
                </a:solidFill>
              </a:rPr>
              <a:t>Predicting the Outcome of H-1B Visa Applications</a:t>
            </a:r>
            <a:endParaRPr lang="en-US" sz="4000" b="1" dirty="0">
              <a:solidFill>
                <a:schemeClr val="tx2">
                  <a:lumMod val="60000"/>
                  <a:lumOff val="40000"/>
                </a:schemeClr>
              </a:solidFill>
              <a:latin typeface="Calibri"/>
            </a:endParaRPr>
          </a:p>
        </p:txBody>
      </p:sp>
      <p:sp>
        <p:nvSpPr>
          <p:cNvPr id="6" name="TextBox 5">
            <a:extLst>
              <a:ext uri="{FF2B5EF4-FFF2-40B4-BE49-F238E27FC236}">
                <a16:creationId xmlns:a16="http://schemas.microsoft.com/office/drawing/2014/main" id="{CF1B1374-6C99-4642-9617-4426B07B7CEA}"/>
              </a:ext>
            </a:extLst>
          </p:cNvPr>
          <p:cNvSpPr txBox="1"/>
          <p:nvPr/>
        </p:nvSpPr>
        <p:spPr>
          <a:xfrm>
            <a:off x="4534301" y="3146197"/>
            <a:ext cx="3732998" cy="3416320"/>
          </a:xfrm>
          <a:prstGeom prst="rect">
            <a:avLst/>
          </a:prstGeom>
          <a:noFill/>
        </p:spPr>
        <p:txBody>
          <a:bodyPr wrap="square" rtlCol="0">
            <a:spAutoFit/>
          </a:bodyPr>
          <a:lstStyle/>
          <a:p>
            <a:pPr algn="ctr"/>
            <a:r>
              <a:rPr lang="en-US" sz="2400" b="1" dirty="0">
                <a:solidFill>
                  <a:schemeClr val="tx1">
                    <a:lumMod val="75000"/>
                    <a:lumOff val="25000"/>
                  </a:schemeClr>
                </a:solidFill>
                <a:latin typeface="Calibri"/>
              </a:rPr>
              <a:t>Introduced by Group 2 :</a:t>
            </a:r>
          </a:p>
          <a:p>
            <a:pPr algn="ctr"/>
            <a:r>
              <a:rPr lang="en-US" sz="2400" b="1" dirty="0">
                <a:solidFill>
                  <a:schemeClr val="tx1">
                    <a:lumMod val="75000"/>
                    <a:lumOff val="25000"/>
                  </a:schemeClr>
                </a:solidFill>
                <a:latin typeface="Calibri"/>
              </a:rPr>
              <a:t>Aarti Gupta</a:t>
            </a:r>
          </a:p>
          <a:p>
            <a:pPr algn="ctr"/>
            <a:r>
              <a:rPr lang="en-US" sz="2400" b="1" dirty="0">
                <a:solidFill>
                  <a:schemeClr val="tx1">
                    <a:lumMod val="75000"/>
                    <a:lumOff val="25000"/>
                  </a:schemeClr>
                </a:solidFill>
                <a:latin typeface="Calibri"/>
              </a:rPr>
              <a:t>Shreekrishna Jadhav</a:t>
            </a:r>
          </a:p>
          <a:p>
            <a:pPr algn="ctr"/>
            <a:r>
              <a:rPr lang="en-US" sz="2400" b="1" dirty="0">
                <a:solidFill>
                  <a:schemeClr val="tx1">
                    <a:lumMod val="75000"/>
                    <a:lumOff val="25000"/>
                  </a:schemeClr>
                </a:solidFill>
                <a:latin typeface="Calibri"/>
              </a:rPr>
              <a:t>Mahendra Jogvankar</a:t>
            </a:r>
          </a:p>
          <a:p>
            <a:pPr algn="ctr"/>
            <a:r>
              <a:rPr lang="en-US" sz="2400" b="1" dirty="0">
                <a:solidFill>
                  <a:schemeClr val="tx1">
                    <a:lumMod val="75000"/>
                    <a:lumOff val="25000"/>
                  </a:schemeClr>
                </a:solidFill>
                <a:latin typeface="Calibri"/>
              </a:rPr>
              <a:t>Shardul Jadhav</a:t>
            </a:r>
          </a:p>
          <a:p>
            <a:pPr algn="ctr"/>
            <a:r>
              <a:rPr lang="en-US" sz="2400" b="1" dirty="0">
                <a:solidFill>
                  <a:schemeClr val="tx1">
                    <a:lumMod val="75000"/>
                    <a:lumOff val="25000"/>
                  </a:schemeClr>
                </a:solidFill>
                <a:latin typeface="Calibri"/>
              </a:rPr>
              <a:t>Saad Khan</a:t>
            </a:r>
          </a:p>
          <a:p>
            <a:pPr algn="ctr"/>
            <a:r>
              <a:rPr lang="en-US" sz="2400" b="1" dirty="0">
                <a:solidFill>
                  <a:schemeClr val="tx1">
                    <a:lumMod val="75000"/>
                    <a:lumOff val="25000"/>
                  </a:schemeClr>
                </a:solidFill>
                <a:latin typeface="Calibri"/>
              </a:rPr>
              <a:t>Sumit Gaikwad</a:t>
            </a:r>
          </a:p>
          <a:p>
            <a:pPr algn="ctr"/>
            <a:endParaRPr lang="en-US" sz="2400" dirty="0">
              <a:solidFill>
                <a:srgbClr val="1F497D"/>
              </a:solidFill>
              <a:latin typeface="Calibri"/>
            </a:endParaRPr>
          </a:p>
          <a:p>
            <a:pPr algn="ctr"/>
            <a:endParaRPr lang="en-US" sz="2400" dirty="0">
              <a:solidFill>
                <a:srgbClr val="1F497D"/>
              </a:solidFill>
              <a:latin typeface="Calibri"/>
            </a:endParaRP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4E3A34-C0AA-4244-A372-0149DBCE691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58241" y="375920"/>
            <a:ext cx="9794240" cy="2204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2F0E91E2-0915-4C15-B463-CD50C1AAE4E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91953" y="3566160"/>
            <a:ext cx="9941808" cy="2204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7A0FBFB9-7355-4A22-9C35-106EF9820A48}"/>
              </a:ext>
            </a:extLst>
          </p:cNvPr>
          <p:cNvSpPr txBox="1"/>
          <p:nvPr/>
        </p:nvSpPr>
        <p:spPr>
          <a:xfrm>
            <a:off x="2661920" y="2679263"/>
            <a:ext cx="6868160" cy="307777"/>
          </a:xfrm>
          <a:prstGeom prst="rect">
            <a:avLst/>
          </a:prstGeom>
          <a:noFill/>
        </p:spPr>
        <p:txBody>
          <a:bodyPr wrap="square" rtlCol="0">
            <a:spAutoFit/>
          </a:bodyPr>
          <a:lstStyle/>
          <a:p>
            <a:pPr algn="ctr"/>
            <a:r>
              <a:rPr lang="en-US" sz="1400" b="1" dirty="0"/>
              <a:t>Year Wise Salary Trend</a:t>
            </a:r>
            <a:endParaRPr lang="en-IN" sz="1400" b="1" dirty="0"/>
          </a:p>
        </p:txBody>
      </p:sp>
      <p:sp>
        <p:nvSpPr>
          <p:cNvPr id="5" name="TextBox 4">
            <a:extLst>
              <a:ext uri="{FF2B5EF4-FFF2-40B4-BE49-F238E27FC236}">
                <a16:creationId xmlns:a16="http://schemas.microsoft.com/office/drawing/2014/main" id="{94832A29-B339-4E4A-B746-863BACA04D41}"/>
              </a:ext>
            </a:extLst>
          </p:cNvPr>
          <p:cNvSpPr txBox="1"/>
          <p:nvPr/>
        </p:nvSpPr>
        <p:spPr>
          <a:xfrm>
            <a:off x="2509520" y="6177280"/>
            <a:ext cx="7752080" cy="307777"/>
          </a:xfrm>
          <a:prstGeom prst="rect">
            <a:avLst/>
          </a:prstGeom>
          <a:noFill/>
        </p:spPr>
        <p:txBody>
          <a:bodyPr wrap="square" rtlCol="0">
            <a:spAutoFit/>
          </a:bodyPr>
          <a:lstStyle/>
          <a:p>
            <a:pPr algn="ctr"/>
            <a:r>
              <a:rPr lang="en-US" sz="1400" b="1" dirty="0"/>
              <a:t>Top 10 Job title vs Wage rate From</a:t>
            </a:r>
            <a:endParaRPr lang="en-IN" sz="1400" b="1" dirty="0"/>
          </a:p>
        </p:txBody>
      </p:sp>
    </p:spTree>
    <p:extLst>
      <p:ext uri="{BB962C8B-B14F-4D97-AF65-F5344CB8AC3E}">
        <p14:creationId xmlns:p14="http://schemas.microsoft.com/office/powerpoint/2010/main" val="196292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C3E2-C4B2-458E-8281-5745590F87BF}"/>
              </a:ext>
            </a:extLst>
          </p:cNvPr>
          <p:cNvSpPr>
            <a:spLocks noGrp="1"/>
          </p:cNvSpPr>
          <p:nvPr>
            <p:ph type="title"/>
          </p:nvPr>
        </p:nvSpPr>
        <p:spPr>
          <a:xfrm>
            <a:off x="609600" y="261938"/>
            <a:ext cx="10972800" cy="1220633"/>
          </a:xfrm>
        </p:spPr>
        <p:txBody>
          <a:bodyPr>
            <a:noAutofit/>
          </a:bodyPr>
          <a:lstStyle/>
          <a:p>
            <a:r>
              <a:rPr lang="en-US" sz="4000" b="1" dirty="0"/>
              <a:t>TREATING NULL VALUES and ANAMOLIES In DATASET</a:t>
            </a:r>
            <a:endParaRPr lang="en-IN" sz="4000" b="1" dirty="0"/>
          </a:p>
        </p:txBody>
      </p:sp>
      <p:sp>
        <p:nvSpPr>
          <p:cNvPr id="3" name="Content Placeholder 2">
            <a:extLst>
              <a:ext uri="{FF2B5EF4-FFF2-40B4-BE49-F238E27FC236}">
                <a16:creationId xmlns:a16="http://schemas.microsoft.com/office/drawing/2014/main" id="{29EBF7FF-5FA4-42CA-BADC-122EB0D32B8E}"/>
              </a:ext>
            </a:extLst>
          </p:cNvPr>
          <p:cNvSpPr>
            <a:spLocks noGrp="1"/>
          </p:cNvSpPr>
          <p:nvPr>
            <p:ph idx="1"/>
          </p:nvPr>
        </p:nvSpPr>
        <p:spPr>
          <a:xfrm>
            <a:off x="609600" y="2015231"/>
            <a:ext cx="10972800" cy="4110933"/>
          </a:xfrm>
        </p:spPr>
        <p:txBody>
          <a:bodyPr>
            <a:normAutofit/>
          </a:bodyPr>
          <a:lstStyle/>
          <a:p>
            <a:pPr algn="just"/>
            <a:r>
              <a:rPr lang="en-IN" sz="1800" b="1" u="sng" dirty="0"/>
              <a:t>EMPLOYER_NAME </a:t>
            </a:r>
            <a:r>
              <a:rPr lang="en-IN" sz="1800" dirty="0"/>
              <a:t>: Null values are treated by doing appropriate imputations by finding a particular pattern </a:t>
            </a:r>
            <a:r>
              <a:rPr lang="en-US" sz="1800" dirty="0"/>
              <a:t>based on the address of the EMPLOYER.</a:t>
            </a:r>
          </a:p>
          <a:p>
            <a:pPr algn="just"/>
            <a:r>
              <a:rPr lang="en-IN" sz="1800" b="1" u="sng" dirty="0"/>
              <a:t>FULL_TIME_POSITION </a:t>
            </a:r>
            <a:r>
              <a:rPr lang="en-IN" sz="1800" dirty="0"/>
              <a:t>: Two types of values i.e. Yes or No, whether employer offers a  Full_Time_Job or not.</a:t>
            </a:r>
            <a:r>
              <a:rPr lang="en-US" sz="1800" dirty="0"/>
              <a:t> The null values here are imputed based on proper finding of mode i.e. ‘No’.</a:t>
            </a:r>
          </a:p>
          <a:p>
            <a:pPr algn="just"/>
            <a:r>
              <a:rPr lang="en-IN" sz="1800" b="1" u="sng" dirty="0"/>
              <a:t>PREVAILING_WAGE </a:t>
            </a:r>
            <a:r>
              <a:rPr lang="en-IN" sz="1800" dirty="0"/>
              <a:t>: We have a lot of employers offering 0 prevailing wage, which is not possible. Hence, a pattern is been studied for the employer name &amp; prevailing wage &amp; this problem is solved.</a:t>
            </a:r>
          </a:p>
          <a:p>
            <a:pPr algn="just"/>
            <a:r>
              <a:rPr lang="en-IN" sz="1800" b="1" u="sng" dirty="0"/>
              <a:t>PW_UNIT_OF_PAY </a:t>
            </a:r>
            <a:r>
              <a:rPr lang="en-IN" sz="1800" dirty="0"/>
              <a:t>:  Null values have been treated based on the theory of ‘Mode’ imputation.</a:t>
            </a:r>
          </a:p>
          <a:p>
            <a:pPr algn="just"/>
            <a:r>
              <a:rPr lang="en-IN" sz="1800" b="1" u="sng" dirty="0"/>
              <a:t>H-1B_DEPENDENT </a:t>
            </a:r>
            <a:r>
              <a:rPr lang="en-IN" sz="1800" dirty="0"/>
              <a:t>: This is a categorical column with two categories , Yes or No. So we can treat null values by Mode imputation. Here, we replace null values by ‘No’, which is the mode of the feature.</a:t>
            </a:r>
          </a:p>
          <a:p>
            <a:pPr algn="just"/>
            <a:r>
              <a:rPr lang="en-IN" sz="1800" b="1" u="sng" dirty="0"/>
              <a:t>WILLFUL_VIOLATOR </a:t>
            </a:r>
            <a:r>
              <a:rPr lang="en-IN" sz="1800" dirty="0"/>
              <a:t>: Again this is a categorical feature which has got two categories i.e. Yes or No. So we can treat null values by  imputing ‘No’, which is the mode of the feature</a:t>
            </a:r>
            <a:r>
              <a:rPr lang="en-IN" sz="2000" dirty="0"/>
              <a:t>.</a:t>
            </a:r>
          </a:p>
        </p:txBody>
      </p:sp>
    </p:spTree>
    <p:extLst>
      <p:ext uri="{BB962C8B-B14F-4D97-AF65-F5344CB8AC3E}">
        <p14:creationId xmlns:p14="http://schemas.microsoft.com/office/powerpoint/2010/main" val="291061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D2E20-95AE-4073-89F3-D7153C1344D9}"/>
              </a:ext>
            </a:extLst>
          </p:cNvPr>
          <p:cNvSpPr>
            <a:spLocks noGrp="1"/>
          </p:cNvSpPr>
          <p:nvPr>
            <p:ph type="title"/>
          </p:nvPr>
        </p:nvSpPr>
        <p:spPr>
          <a:xfrm>
            <a:off x="738553" y="321734"/>
            <a:ext cx="10809979" cy="697375"/>
          </a:xfrm>
        </p:spPr>
        <p:txBody>
          <a:bodyPr>
            <a:normAutofit fontScale="90000"/>
          </a:bodyPr>
          <a:lstStyle/>
          <a:p>
            <a:pPr>
              <a:lnSpc>
                <a:spcPct val="90000"/>
              </a:lnSpc>
            </a:pPr>
            <a:r>
              <a:rPr lang="en-IN" b="1" dirty="0"/>
              <a:t>Base Model</a:t>
            </a:r>
            <a:br>
              <a:rPr lang="en-IN" sz="3600" dirty="0"/>
            </a:br>
            <a:endParaRPr lang="en-IN" sz="3600" dirty="0"/>
          </a:p>
        </p:txBody>
      </p:sp>
      <p:sp>
        <p:nvSpPr>
          <p:cNvPr id="3" name="Content Placeholder 2">
            <a:extLst>
              <a:ext uri="{FF2B5EF4-FFF2-40B4-BE49-F238E27FC236}">
                <a16:creationId xmlns:a16="http://schemas.microsoft.com/office/drawing/2014/main" id="{C008324B-8881-45EE-9DB4-5AF80CBB8297}"/>
              </a:ext>
            </a:extLst>
          </p:cNvPr>
          <p:cNvSpPr>
            <a:spLocks noGrp="1"/>
          </p:cNvSpPr>
          <p:nvPr>
            <p:ph idx="1"/>
          </p:nvPr>
        </p:nvSpPr>
        <p:spPr>
          <a:xfrm>
            <a:off x="670705" y="1340842"/>
            <a:ext cx="4315393" cy="4855773"/>
          </a:xfrm>
        </p:spPr>
        <p:txBody>
          <a:bodyPr>
            <a:normAutofit/>
          </a:bodyPr>
          <a:lstStyle/>
          <a:p>
            <a:pPr algn="just"/>
            <a:r>
              <a:rPr lang="en-US" sz="1800" dirty="0"/>
              <a:t>After basic EDA &amp; data pre-processing, we split the data into Train set &amp; Validation set.</a:t>
            </a:r>
          </a:p>
          <a:p>
            <a:pPr algn="just"/>
            <a:r>
              <a:rPr lang="en-US" sz="1800" dirty="0"/>
              <a:t>We choose Decision Tree as the base model &amp; fit our model on the training data to predict test data</a:t>
            </a:r>
          </a:p>
          <a:p>
            <a:pPr algn="just"/>
            <a:r>
              <a:rPr lang="en-US" sz="1800" dirty="0"/>
              <a:t>The accuracy score:98%, which is quite evident that the data is raw. There is no Data Analysis done.</a:t>
            </a:r>
          </a:p>
          <a:p>
            <a:pPr algn="just"/>
            <a:r>
              <a:rPr lang="en-US" sz="1800" dirty="0"/>
              <a:t>For ‘Certified’, we have a precision score of 24 % and recall score of 99 %. </a:t>
            </a:r>
          </a:p>
          <a:p>
            <a:pPr algn="just"/>
            <a:r>
              <a:rPr lang="en-US" sz="1800" dirty="0"/>
              <a:t>For ‘Denied’, we have a precision score of 99 % &amp; recall score of 99 %.</a:t>
            </a:r>
            <a:r>
              <a:rPr lang="en-US" sz="2000" dirty="0"/>
              <a:t> </a:t>
            </a:r>
          </a:p>
          <a:p>
            <a:pPr marL="0" indent="0">
              <a:buNone/>
            </a:pPr>
            <a:endParaRPr lang="en-IN" sz="2000" dirty="0"/>
          </a:p>
        </p:txBody>
      </p:sp>
      <p:grpSp>
        <p:nvGrpSpPr>
          <p:cNvPr id="12" name="Group 1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age30.jpeg" descr="A screenshot of a cell phone&#10;&#10;Description automatically generated">
            <a:extLst>
              <a:ext uri="{FF2B5EF4-FFF2-40B4-BE49-F238E27FC236}">
                <a16:creationId xmlns:a16="http://schemas.microsoft.com/office/drawing/2014/main" id="{4DB67BAA-53BB-4289-9C9E-BEBD82AA26F4}"/>
              </a:ext>
            </a:extLst>
          </p:cNvPr>
          <p:cNvPicPr/>
          <p:nvPr/>
        </p:nvPicPr>
        <p:blipFill>
          <a:blip r:embed="rId2" cstate="print"/>
          <a:stretch>
            <a:fillRect/>
          </a:stretch>
        </p:blipFill>
        <p:spPr>
          <a:xfrm>
            <a:off x="5855947" y="1332086"/>
            <a:ext cx="5413420" cy="2236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31.png" descr="A screenshot of a cell phone&#10;&#10;Description automatically generated">
            <a:extLst>
              <a:ext uri="{FF2B5EF4-FFF2-40B4-BE49-F238E27FC236}">
                <a16:creationId xmlns:a16="http://schemas.microsoft.com/office/drawing/2014/main" id="{75AD11B4-887F-4801-935F-20F6D1F9E341}"/>
              </a:ext>
            </a:extLst>
          </p:cNvPr>
          <p:cNvPicPr/>
          <p:nvPr/>
        </p:nvPicPr>
        <p:blipFill>
          <a:blip r:embed="rId3" cstate="print"/>
          <a:stretch>
            <a:fillRect/>
          </a:stretch>
        </p:blipFill>
        <p:spPr>
          <a:xfrm>
            <a:off x="5855947" y="3945276"/>
            <a:ext cx="5463498" cy="20844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623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9DAF-CD46-41B9-8241-6A896314749B}"/>
              </a:ext>
            </a:extLst>
          </p:cNvPr>
          <p:cNvSpPr>
            <a:spLocks noGrp="1"/>
          </p:cNvSpPr>
          <p:nvPr>
            <p:ph type="title"/>
          </p:nvPr>
        </p:nvSpPr>
        <p:spPr>
          <a:xfrm>
            <a:off x="609600" y="261938"/>
            <a:ext cx="10972800" cy="865526"/>
          </a:xfrm>
        </p:spPr>
        <p:txBody>
          <a:bodyPr>
            <a:normAutofit/>
          </a:bodyPr>
          <a:lstStyle/>
          <a:p>
            <a:r>
              <a:rPr lang="en-US" b="1" dirty="0"/>
              <a:t>Feature Engineering</a:t>
            </a:r>
            <a:endParaRPr lang="en-IN" b="1" dirty="0"/>
          </a:p>
        </p:txBody>
      </p:sp>
      <p:sp>
        <p:nvSpPr>
          <p:cNvPr id="3" name="Content Placeholder 2">
            <a:extLst>
              <a:ext uri="{FF2B5EF4-FFF2-40B4-BE49-F238E27FC236}">
                <a16:creationId xmlns:a16="http://schemas.microsoft.com/office/drawing/2014/main" id="{F242E271-DF33-4E4E-A4FC-6B6D17862051}"/>
              </a:ext>
            </a:extLst>
          </p:cNvPr>
          <p:cNvSpPr>
            <a:spLocks noGrp="1"/>
          </p:cNvSpPr>
          <p:nvPr>
            <p:ph idx="1"/>
          </p:nvPr>
        </p:nvSpPr>
        <p:spPr>
          <a:xfrm>
            <a:off x="609600" y="1615736"/>
            <a:ext cx="10972800" cy="5069149"/>
          </a:xfrm>
        </p:spPr>
        <p:txBody>
          <a:bodyPr>
            <a:normAutofit/>
          </a:bodyPr>
          <a:lstStyle/>
          <a:p>
            <a:pPr algn="just"/>
            <a:r>
              <a:rPr lang="en-US" sz="1800" dirty="0"/>
              <a:t>By using domain knowledge of the dataset, we’ve done Feature Engineering to create features that make machine learning algorithms work. This is a fundamental to the application of machine learning, which will not just improve the accuracy of our model but will also help us to boost the predictive power of the model.</a:t>
            </a:r>
          </a:p>
          <a:p>
            <a:pPr algn="just"/>
            <a:r>
              <a:rPr lang="en-IN" sz="1800" b="1" u="sng" dirty="0"/>
              <a:t>Emp_Stay_Duration_Yr </a:t>
            </a:r>
            <a:r>
              <a:rPr lang="en-IN" sz="1800" dirty="0"/>
              <a:t>: This is employers working duration in the foreign country i.e. the total no. of years employee stays there for his job. </a:t>
            </a:r>
          </a:p>
          <a:p>
            <a:pPr algn="just"/>
            <a:r>
              <a:rPr lang="en-US" sz="1800" b="1" u="sng" dirty="0"/>
              <a:t>CS_DD_Duration </a:t>
            </a:r>
            <a:r>
              <a:rPr lang="en-US" sz="1800" dirty="0"/>
              <a:t>: It basically explains the total processing time required for visa application. This is extracted using features case submission and decision date. </a:t>
            </a:r>
          </a:p>
          <a:p>
            <a:pPr algn="just"/>
            <a:r>
              <a:rPr lang="en-US" sz="1800" b="1" u="sng" dirty="0"/>
              <a:t>Employer Frequency </a:t>
            </a:r>
            <a:r>
              <a:rPr lang="en-US" sz="1800" dirty="0"/>
              <a:t>: Total no. of times an employer files for an application. </a:t>
            </a:r>
          </a:p>
          <a:p>
            <a:pPr algn="just"/>
            <a:r>
              <a:rPr lang="en-US" sz="1800" b="1" u="sng" dirty="0"/>
              <a:t>PWGrWGFm</a:t>
            </a:r>
            <a:r>
              <a:rPr lang="en-US" sz="1800" b="1" dirty="0"/>
              <a:t> </a:t>
            </a:r>
            <a:r>
              <a:rPr lang="en-US" sz="1800" dirty="0"/>
              <a:t>: This feature is created based on features such as Prevailing wage and Wage proposed by employer, ‘Yes’ : Prevailing Wage, ‘No’ : No Prevailing Wage</a:t>
            </a:r>
          </a:p>
          <a:p>
            <a:pPr algn="just"/>
            <a:r>
              <a:rPr lang="en-US" sz="1800" b="1" u="sng" dirty="0"/>
              <a:t>PW_UNIT_OF_PAY </a:t>
            </a:r>
            <a:r>
              <a:rPr lang="en-US" sz="1800" dirty="0"/>
              <a:t>: </a:t>
            </a:r>
            <a:r>
              <a:rPr lang="en-IN" sz="1800" dirty="0"/>
              <a:t>Here, mostly all of the employers pay on an yearly basis, so converting ‘Week’, ‘Month’, ‘Bi-Weekly’ to an yearly basis, so we get only ‘Year’ &amp; ‘Hour’ basis payment for the prevailing wage.</a:t>
            </a:r>
            <a:endParaRPr lang="en-US" sz="1800" dirty="0"/>
          </a:p>
          <a:p>
            <a:pPr algn="just"/>
            <a:r>
              <a:rPr lang="en-US" sz="1800" b="1" u="sng" dirty="0"/>
              <a:t>CASE_STATUS</a:t>
            </a:r>
            <a:r>
              <a:rPr lang="en-US" sz="1800" dirty="0"/>
              <a:t>: We have mapped case_status with values  0 &amp; 1 (Certified : 1 and Denied : 0).</a:t>
            </a:r>
          </a:p>
          <a:p>
            <a:pPr marL="0" indent="0">
              <a:buNone/>
            </a:pPr>
            <a:endParaRPr lang="en-IN" sz="2000" dirty="0"/>
          </a:p>
        </p:txBody>
      </p:sp>
    </p:spTree>
    <p:extLst>
      <p:ext uri="{BB962C8B-B14F-4D97-AF65-F5344CB8AC3E}">
        <p14:creationId xmlns:p14="http://schemas.microsoft.com/office/powerpoint/2010/main" val="232668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335A-465E-43BB-83D2-8570045F929A}"/>
              </a:ext>
            </a:extLst>
          </p:cNvPr>
          <p:cNvSpPr>
            <a:spLocks noGrp="1"/>
          </p:cNvSpPr>
          <p:nvPr>
            <p:ph type="title"/>
          </p:nvPr>
        </p:nvSpPr>
        <p:spPr>
          <a:xfrm>
            <a:off x="609600" y="261938"/>
            <a:ext cx="10972800" cy="1060835"/>
          </a:xfrm>
        </p:spPr>
        <p:txBody>
          <a:bodyPr/>
          <a:lstStyle/>
          <a:p>
            <a:r>
              <a:rPr lang="en-US" dirty="0"/>
              <a:t>Statistical Test Analysis </a:t>
            </a:r>
            <a:endParaRPr lang="en-IN" dirty="0"/>
          </a:p>
        </p:txBody>
      </p:sp>
      <p:pic>
        <p:nvPicPr>
          <p:cNvPr id="4" name="Content Placeholder 3">
            <a:extLst>
              <a:ext uri="{FF2B5EF4-FFF2-40B4-BE49-F238E27FC236}">
                <a16:creationId xmlns:a16="http://schemas.microsoft.com/office/drawing/2014/main" id="{279069E5-DDB5-472C-B89C-EF9E6FB91D98}"/>
              </a:ext>
            </a:extLst>
          </p:cNvPr>
          <p:cNvPicPr>
            <a:picLocks noGrp="1" noChangeAspect="1"/>
          </p:cNvPicPr>
          <p:nvPr>
            <p:ph idx="1"/>
          </p:nvPr>
        </p:nvPicPr>
        <p:blipFill>
          <a:blip r:embed="rId2"/>
          <a:stretch>
            <a:fillRect/>
          </a:stretch>
        </p:blipFill>
        <p:spPr>
          <a:xfrm>
            <a:off x="609600" y="1797530"/>
            <a:ext cx="5659120" cy="44700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8EDA7073-CC19-4A91-AF1C-B5166B407A82}"/>
              </a:ext>
            </a:extLst>
          </p:cNvPr>
          <p:cNvSpPr txBox="1"/>
          <p:nvPr/>
        </p:nvSpPr>
        <p:spPr>
          <a:xfrm>
            <a:off x="6644640" y="1797530"/>
            <a:ext cx="4937760" cy="4773614"/>
          </a:xfrm>
          <a:prstGeom prst="rect">
            <a:avLst/>
          </a:prstGeom>
          <a:noFill/>
        </p:spPr>
        <p:txBody>
          <a:bodyPr wrap="square" rtlCol="0">
            <a:spAutoFit/>
          </a:bodyPr>
          <a:lstStyle/>
          <a:p>
            <a:pPr marL="285750" indent="-285750" algn="just">
              <a:lnSpc>
                <a:spcPct val="90000"/>
              </a:lnSpc>
              <a:buFont typeface="Arial" panose="020B0604020202020204" pitchFamily="34" charset="0"/>
              <a:buChar char="•"/>
            </a:pPr>
            <a:r>
              <a:rPr lang="en-US" dirty="0"/>
              <a:t>Observing the statistical test of all the features, we could conclude which variable is very much significant to our dataset &amp; will clearly help to boost the accuracy of our model.</a:t>
            </a:r>
          </a:p>
          <a:p>
            <a:pPr marL="285750" indent="-285750" algn="just">
              <a:lnSpc>
                <a:spcPct val="90000"/>
              </a:lnSpc>
              <a:buFont typeface="Arial" panose="020B0604020202020204" pitchFamily="34" charset="0"/>
              <a:buChar char="•"/>
            </a:pPr>
            <a:r>
              <a:rPr lang="en-US" dirty="0"/>
              <a:t>Similarly, we have performed statistical tests with all our features to know their significance. Here’s what we ended up with:</a:t>
            </a:r>
          </a:p>
          <a:p>
            <a:pPr marL="285750" indent="-285750" algn="just">
              <a:lnSpc>
                <a:spcPct val="90000"/>
              </a:lnSpc>
              <a:buFont typeface="Arial" panose="020B0604020202020204" pitchFamily="34" charset="0"/>
              <a:buChar char="•"/>
            </a:pPr>
            <a:r>
              <a:rPr lang="en-US" b="1" u="sng" dirty="0"/>
              <a:t>Significant features </a:t>
            </a:r>
            <a:r>
              <a:rPr lang="en-US" dirty="0"/>
              <a:t>: Full time position, Prevailing Wage,  PW unit of pay, H-1B Dependent, Willful Violator, Employer Stay Duration Year, Occupation, PWGrWgFm, Agent Attorney, Employer Frequency</a:t>
            </a:r>
          </a:p>
          <a:p>
            <a:pPr marL="285750" indent="-285750" algn="just">
              <a:lnSpc>
                <a:spcPct val="90000"/>
              </a:lnSpc>
              <a:buFont typeface="Arial" panose="020B0604020202020204" pitchFamily="34" charset="0"/>
              <a:buChar char="•"/>
            </a:pPr>
            <a:r>
              <a:rPr lang="en-US" b="1" u="sng" dirty="0"/>
              <a:t>Insignificant Features </a:t>
            </a:r>
            <a:r>
              <a:rPr lang="en-US" dirty="0"/>
              <a:t>: </a:t>
            </a:r>
            <a:r>
              <a:rPr lang="en-US" dirty="0" err="1"/>
              <a:t>Total_Workers</a:t>
            </a:r>
            <a:r>
              <a:rPr lang="en-US" dirty="0"/>
              <a:t>, </a:t>
            </a:r>
            <a:r>
              <a:rPr lang="en-US" dirty="0" err="1"/>
              <a:t>PW_Source_Year</a:t>
            </a:r>
            <a:r>
              <a:rPr lang="en-US" dirty="0"/>
              <a:t> </a:t>
            </a:r>
          </a:p>
          <a:p>
            <a:pPr algn="just">
              <a:lnSpc>
                <a:spcPct val="90000"/>
              </a:lnSpc>
            </a:pPr>
            <a:endParaRPr lang="en-US" dirty="0"/>
          </a:p>
          <a:p>
            <a:pPr>
              <a:lnSpc>
                <a:spcPct val="90000"/>
              </a:lnSpc>
            </a:pPr>
            <a:endParaRPr lang="en-US" sz="1400" dirty="0"/>
          </a:p>
          <a:p>
            <a:pPr lvl="2">
              <a:lnSpc>
                <a:spcPct val="90000"/>
              </a:lnSpc>
            </a:pPr>
            <a:endParaRPr lang="en-IN" sz="1400" dirty="0"/>
          </a:p>
          <a:p>
            <a:endParaRPr lang="en-US" dirty="0"/>
          </a:p>
          <a:p>
            <a:endParaRPr lang="en-IN" dirty="0"/>
          </a:p>
        </p:txBody>
      </p:sp>
    </p:spTree>
    <p:extLst>
      <p:ext uri="{BB962C8B-B14F-4D97-AF65-F5344CB8AC3E}">
        <p14:creationId xmlns:p14="http://schemas.microsoft.com/office/powerpoint/2010/main" val="269793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B67A-9EC9-4F51-A8D9-BD92F05F41D5}"/>
              </a:ext>
            </a:extLst>
          </p:cNvPr>
          <p:cNvSpPr>
            <a:spLocks noGrp="1"/>
          </p:cNvSpPr>
          <p:nvPr>
            <p:ph type="title"/>
          </p:nvPr>
        </p:nvSpPr>
        <p:spPr/>
        <p:txBody>
          <a:bodyPr>
            <a:normAutofit/>
          </a:bodyPr>
          <a:lstStyle/>
          <a:p>
            <a:r>
              <a:rPr lang="en-US" sz="4000" b="1" dirty="0"/>
              <a:t>Final Model</a:t>
            </a:r>
            <a:endParaRPr lang="en-IN" sz="4000" b="1" dirty="0"/>
          </a:p>
        </p:txBody>
      </p:sp>
      <p:sp>
        <p:nvSpPr>
          <p:cNvPr id="3" name="Content Placeholder 2">
            <a:extLst>
              <a:ext uri="{FF2B5EF4-FFF2-40B4-BE49-F238E27FC236}">
                <a16:creationId xmlns:a16="http://schemas.microsoft.com/office/drawing/2014/main" id="{6C6B9859-A33C-4B6F-AD6A-5EB56F5BABAA}"/>
              </a:ext>
            </a:extLst>
          </p:cNvPr>
          <p:cNvSpPr>
            <a:spLocks noGrp="1"/>
          </p:cNvSpPr>
          <p:nvPr>
            <p:ph idx="1"/>
          </p:nvPr>
        </p:nvSpPr>
        <p:spPr/>
        <p:txBody>
          <a:bodyPr>
            <a:normAutofit/>
          </a:bodyPr>
          <a:lstStyle/>
          <a:p>
            <a:pPr algn="just"/>
            <a:r>
              <a:rPr lang="en-US" sz="1800" dirty="0"/>
              <a:t>We built our final model based on:</a:t>
            </a:r>
          </a:p>
          <a:p>
            <a:pPr algn="just">
              <a:buFont typeface="Wingdings" panose="05000000000000000000" pitchFamily="2" charset="2"/>
              <a:buChar char="Ø"/>
            </a:pPr>
            <a:r>
              <a:rPr lang="en-IN" sz="1800" b="1" dirty="0"/>
              <a:t>Hyperparameter Tuning</a:t>
            </a:r>
            <a:r>
              <a:rPr lang="en-IN" sz="1800" dirty="0"/>
              <a:t>: Using GridSearchCV</a:t>
            </a:r>
          </a:p>
          <a:p>
            <a:pPr marL="520700" marR="184150" algn="just">
              <a:lnSpc>
                <a:spcPct val="107000"/>
              </a:lnSpc>
              <a:spcBef>
                <a:spcPts val="80"/>
              </a:spcBef>
              <a:spcAft>
                <a:spcPts val="0"/>
              </a:spcAft>
            </a:pPr>
            <a:r>
              <a:rPr lang="en-US" sz="1800" dirty="0">
                <a:latin typeface="Times New Roman" panose="02020603050405020304" pitchFamily="18" charset="0"/>
                <a:ea typeface="Times New Roman" panose="02020603050405020304" pitchFamily="18" charset="0"/>
              </a:rPr>
              <a:t>Model performed better after hyperparameter tuning and the predictive power of our model substantially increased as compared to the model built before hyperparameter tuning. </a:t>
            </a:r>
          </a:p>
          <a:p>
            <a:pPr marL="520700" marR="184150" algn="just">
              <a:lnSpc>
                <a:spcPct val="107000"/>
              </a:lnSpc>
              <a:spcBef>
                <a:spcPts val="80"/>
              </a:spcBef>
              <a:spcAft>
                <a:spcPts val="0"/>
              </a:spcAft>
            </a:pPr>
            <a:r>
              <a:rPr lang="en-US" sz="1800" dirty="0">
                <a:latin typeface="Times New Roman" panose="02020603050405020304" pitchFamily="18" charset="0"/>
                <a:ea typeface="Times New Roman" panose="02020603050405020304" pitchFamily="18" charset="0"/>
              </a:rPr>
              <a:t>This gave us average F1 Score, Recall, Precision Score overall when compared with model with imbalanced. </a:t>
            </a:r>
          </a:p>
          <a:p>
            <a:pPr marL="520700" marR="184150" algn="just">
              <a:lnSpc>
                <a:spcPct val="107000"/>
              </a:lnSpc>
              <a:spcBef>
                <a:spcPts val="80"/>
              </a:spcBef>
              <a:spcAft>
                <a:spcPts val="0"/>
              </a:spcAft>
            </a:pPr>
            <a:r>
              <a:rPr lang="en-US" sz="1800" dirty="0">
                <a:latin typeface="Times New Roman" panose="02020603050405020304" pitchFamily="18" charset="0"/>
                <a:ea typeface="Times New Roman" panose="02020603050405020304" pitchFamily="18" charset="0"/>
              </a:rPr>
              <a:t>The validation score that we obtained was a clear indication that overfitting problem of our model has been mitigated purely.</a:t>
            </a:r>
          </a:p>
          <a:p>
            <a:pPr marL="520700" marR="184150" algn="just">
              <a:lnSpc>
                <a:spcPct val="107000"/>
              </a:lnSpc>
              <a:spcBef>
                <a:spcPts val="80"/>
              </a:spcBef>
              <a:spcAft>
                <a:spcPts val="0"/>
              </a:spcAft>
            </a:pPr>
            <a:r>
              <a:rPr lang="en-US" sz="1800" dirty="0">
                <a:latin typeface="Times New Roman" panose="02020603050405020304" pitchFamily="18" charset="0"/>
              </a:rPr>
              <a:t>Out of the models we tried, Random Forest had the best accuracy with the best parameters obtained using GridSearchCV outperformed all the other models with 86% training accuracy and 91% test accuracy on the under sampled balanced test data.</a:t>
            </a:r>
            <a:endParaRPr lang="en-IN" sz="1800" dirty="0">
              <a:latin typeface="Times New Roman" panose="02020603050405020304" pitchFamily="18" charset="0"/>
            </a:endParaRPr>
          </a:p>
          <a:p>
            <a:pPr marL="0" indent="0">
              <a:spcAft>
                <a:spcPts val="0"/>
              </a:spcAft>
              <a:buNone/>
            </a:pPr>
            <a:endParaRPr lang="en-IN" dirty="0"/>
          </a:p>
        </p:txBody>
      </p:sp>
    </p:spTree>
    <p:extLst>
      <p:ext uri="{BB962C8B-B14F-4D97-AF65-F5344CB8AC3E}">
        <p14:creationId xmlns:p14="http://schemas.microsoft.com/office/powerpoint/2010/main" val="3137845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F2AA0C-95ED-495A-818D-28845E84A1C2}"/>
              </a:ext>
            </a:extLst>
          </p:cNvPr>
          <p:cNvSpPr txBox="1"/>
          <p:nvPr/>
        </p:nvSpPr>
        <p:spPr>
          <a:xfrm>
            <a:off x="792480" y="751840"/>
            <a:ext cx="10444480" cy="707886"/>
          </a:xfrm>
          <a:prstGeom prst="rect">
            <a:avLst/>
          </a:prstGeom>
          <a:noFill/>
        </p:spPr>
        <p:txBody>
          <a:bodyPr wrap="square" rtlCol="0">
            <a:spAutoFit/>
          </a:bodyPr>
          <a:lstStyle/>
          <a:p>
            <a:pPr algn="ctr"/>
            <a:r>
              <a:rPr lang="en-US" sz="4000" b="1" dirty="0"/>
              <a:t>Final Model</a:t>
            </a:r>
            <a:endParaRPr lang="en-IN" sz="4000" b="1" dirty="0"/>
          </a:p>
        </p:txBody>
      </p:sp>
      <p:grpSp>
        <p:nvGrpSpPr>
          <p:cNvPr id="8" name="Group 2">
            <a:extLst>
              <a:ext uri="{FF2B5EF4-FFF2-40B4-BE49-F238E27FC236}">
                <a16:creationId xmlns:a16="http://schemas.microsoft.com/office/drawing/2014/main" id="{B24024A2-B238-4912-AB3A-9846EBC8D296}"/>
              </a:ext>
            </a:extLst>
          </p:cNvPr>
          <p:cNvGrpSpPr>
            <a:grpSpLocks/>
          </p:cNvGrpSpPr>
          <p:nvPr/>
        </p:nvGrpSpPr>
        <p:grpSpPr bwMode="auto">
          <a:xfrm>
            <a:off x="965773" y="2131923"/>
            <a:ext cx="5438775" cy="4053840"/>
            <a:chOff x="2195" y="10504"/>
            <a:chExt cx="8901" cy="4391"/>
          </a:xfrm>
        </p:grpSpPr>
        <p:pic>
          <p:nvPicPr>
            <p:cNvPr id="9" name="Picture 3">
              <a:extLst>
                <a:ext uri="{FF2B5EF4-FFF2-40B4-BE49-F238E27FC236}">
                  <a16:creationId xmlns:a16="http://schemas.microsoft.com/office/drawing/2014/main" id="{32ABE584-3136-4941-9FB5-CB047BB9A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 y="10504"/>
              <a:ext cx="8901" cy="4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9E621D8F-6D9C-49BD-8543-9FDEDDF78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 y="10588"/>
              <a:ext cx="8651" cy="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a:extLst>
                <a:ext uri="{FF2B5EF4-FFF2-40B4-BE49-F238E27FC236}">
                  <a16:creationId xmlns:a16="http://schemas.microsoft.com/office/drawing/2014/main" id="{6DA582B6-1768-494E-9654-EF68394E936A}"/>
                </a:ext>
              </a:extLst>
            </p:cNvPr>
            <p:cNvSpPr>
              <a:spLocks noChangeArrowheads="1"/>
            </p:cNvSpPr>
            <p:nvPr/>
          </p:nvSpPr>
          <p:spPr bwMode="auto">
            <a:xfrm>
              <a:off x="2250" y="10558"/>
              <a:ext cx="8711" cy="419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3" name="TextBox 12">
            <a:extLst>
              <a:ext uri="{FF2B5EF4-FFF2-40B4-BE49-F238E27FC236}">
                <a16:creationId xmlns:a16="http://schemas.microsoft.com/office/drawing/2014/main" id="{ECED10CF-60A7-4FE8-A3AF-E97853D62007}"/>
              </a:ext>
            </a:extLst>
          </p:cNvPr>
          <p:cNvSpPr txBox="1"/>
          <p:nvPr/>
        </p:nvSpPr>
        <p:spPr>
          <a:xfrm>
            <a:off x="7056958" y="2131923"/>
            <a:ext cx="5019040" cy="2585323"/>
          </a:xfrm>
          <a:prstGeom prst="rect">
            <a:avLst/>
          </a:prstGeom>
          <a:noFill/>
        </p:spPr>
        <p:txBody>
          <a:bodyPr wrap="square" rtlCol="0">
            <a:spAutoFit/>
          </a:bodyPr>
          <a:lstStyle/>
          <a:p>
            <a:r>
              <a:rPr lang="en-US" b="1" dirty="0"/>
              <a:t>After Hyperparameter Tuning:</a:t>
            </a:r>
          </a:p>
          <a:p>
            <a:r>
              <a:rPr lang="en-US" b="1" dirty="0"/>
              <a:t>Best Model</a:t>
            </a:r>
            <a:r>
              <a:rPr lang="en-US" dirty="0"/>
              <a:t>: Random Forest</a:t>
            </a:r>
          </a:p>
          <a:p>
            <a:r>
              <a:rPr lang="en-US" b="1" dirty="0"/>
              <a:t>F1 Score </a:t>
            </a:r>
            <a:r>
              <a:rPr lang="en-US" dirty="0"/>
              <a:t>: 89 %</a:t>
            </a:r>
          </a:p>
          <a:p>
            <a:r>
              <a:rPr lang="en-US" b="1" dirty="0"/>
              <a:t>Train Accuracy</a:t>
            </a:r>
            <a:r>
              <a:rPr lang="en-US" dirty="0"/>
              <a:t>: 86 %</a:t>
            </a:r>
          </a:p>
          <a:p>
            <a:r>
              <a:rPr lang="en-US" b="1" dirty="0"/>
              <a:t>Test Accuracy</a:t>
            </a:r>
            <a:r>
              <a:rPr lang="en-US" dirty="0"/>
              <a:t> : 91 %</a:t>
            </a:r>
          </a:p>
          <a:p>
            <a:r>
              <a:rPr lang="en-US" b="1" dirty="0"/>
              <a:t>Precision Score </a:t>
            </a:r>
            <a:r>
              <a:rPr lang="en-US" dirty="0"/>
              <a:t>: 89 %</a:t>
            </a:r>
          </a:p>
          <a:p>
            <a:r>
              <a:rPr lang="en-US" b="1" dirty="0"/>
              <a:t>Recall Score </a:t>
            </a:r>
            <a:r>
              <a:rPr lang="en-US" dirty="0"/>
              <a:t>: 84 % </a:t>
            </a:r>
          </a:p>
          <a:p>
            <a:r>
              <a:rPr lang="en-US" b="1" dirty="0"/>
              <a:t>Validation Score</a:t>
            </a:r>
            <a:r>
              <a:rPr lang="en-US" dirty="0"/>
              <a:t>: 86 %</a:t>
            </a:r>
          </a:p>
          <a:p>
            <a:endParaRPr lang="en-IN" dirty="0"/>
          </a:p>
        </p:txBody>
      </p:sp>
    </p:spTree>
    <p:extLst>
      <p:ext uri="{BB962C8B-B14F-4D97-AF65-F5344CB8AC3E}">
        <p14:creationId xmlns:p14="http://schemas.microsoft.com/office/powerpoint/2010/main" val="1090764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4020-F638-4F8C-A6E6-AFBF36DBE646}"/>
              </a:ext>
            </a:extLst>
          </p:cNvPr>
          <p:cNvSpPr>
            <a:spLocks noGrp="1"/>
          </p:cNvSpPr>
          <p:nvPr>
            <p:ph type="title"/>
          </p:nvPr>
        </p:nvSpPr>
        <p:spPr/>
        <p:txBody>
          <a:bodyPr/>
          <a:lstStyle/>
          <a:p>
            <a:r>
              <a:rPr lang="en-US" b="1" dirty="0"/>
              <a:t>Limitation and Challenges</a:t>
            </a:r>
            <a:endParaRPr lang="en-IN" b="1" dirty="0"/>
          </a:p>
        </p:txBody>
      </p:sp>
      <p:sp>
        <p:nvSpPr>
          <p:cNvPr id="3" name="Content Placeholder 2">
            <a:extLst>
              <a:ext uri="{FF2B5EF4-FFF2-40B4-BE49-F238E27FC236}">
                <a16:creationId xmlns:a16="http://schemas.microsoft.com/office/drawing/2014/main" id="{6A348D84-9E46-4C05-A653-8A225FF4403F}"/>
              </a:ext>
            </a:extLst>
          </p:cNvPr>
          <p:cNvSpPr>
            <a:spLocks noGrp="1"/>
          </p:cNvSpPr>
          <p:nvPr>
            <p:ph idx="1"/>
          </p:nvPr>
        </p:nvSpPr>
        <p:spPr>
          <a:xfrm>
            <a:off x="609600" y="1731146"/>
            <a:ext cx="10972800" cy="4395018"/>
          </a:xfrm>
        </p:spPr>
        <p:txBody>
          <a:bodyPr/>
          <a:lstStyle/>
          <a:p>
            <a:pPr algn="just"/>
            <a:r>
              <a:rPr lang="en-US" sz="1800" dirty="0"/>
              <a:t>Our dataset is highly imbalance and the reason for the model to not perform well enough.</a:t>
            </a:r>
          </a:p>
          <a:p>
            <a:pPr algn="just"/>
            <a:r>
              <a:rPr lang="en-US" sz="1800" dirty="0"/>
              <a:t>Lead to get poor accuracy, validation score, Precision, F1 score in the models that we built to know the accuracy.</a:t>
            </a:r>
          </a:p>
          <a:p>
            <a:pPr algn="just"/>
            <a:r>
              <a:rPr lang="en-US" sz="1800" dirty="0"/>
              <a:t>The original dataset before any EDA, Feature Transformation or SMOTE is highly biased towards predicting only a particular value, for </a:t>
            </a:r>
            <a:r>
              <a:rPr lang="en-US" sz="1800" dirty="0" err="1"/>
              <a:t>eg</a:t>
            </a:r>
            <a:r>
              <a:rPr lang="en-US" sz="1800" dirty="0"/>
              <a:t>: in the case status predicting More 1’s (Certified) as compared to 0’s (Denied).</a:t>
            </a:r>
          </a:p>
          <a:p>
            <a:pPr algn="just"/>
            <a:r>
              <a:rPr lang="en-US" sz="1800" dirty="0"/>
              <a:t>Also the data was provided was from a single financial year 2017.Getting more data from previous financial years would have provided us with rich quality of data to be dealt with.</a:t>
            </a:r>
          </a:p>
          <a:p>
            <a:pPr lvl="0" algn="just"/>
            <a:r>
              <a:rPr lang="en-US" sz="1800" dirty="0"/>
              <a:t>There are a lot of features created due to dummification. </a:t>
            </a:r>
          </a:p>
          <a:p>
            <a:pPr lvl="0" algn="just"/>
            <a:r>
              <a:rPr lang="en-US" sz="1800" dirty="0"/>
              <a:t>Extensive H-1B visa domain knowledge is required for selecting the features and limiting the dummified values.</a:t>
            </a:r>
          </a:p>
          <a:p>
            <a:pPr marL="0" indent="0">
              <a:buNone/>
            </a:pPr>
            <a:endParaRPr lang="en-US" sz="1800" dirty="0"/>
          </a:p>
          <a:p>
            <a:endParaRPr lang="en-US" sz="1800"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867473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CE5C-FB64-49E6-98A9-AB6F6D64A13C}"/>
              </a:ext>
            </a:extLst>
          </p:cNvPr>
          <p:cNvSpPr>
            <a:spLocks noGrp="1"/>
          </p:cNvSpPr>
          <p:nvPr>
            <p:ph type="title"/>
          </p:nvPr>
        </p:nvSpPr>
        <p:spPr/>
        <p:txBody>
          <a:bodyPr>
            <a:normAutofit/>
          </a:bodyPr>
          <a:lstStyle/>
          <a:p>
            <a:r>
              <a:rPr lang="en-US" sz="4000" b="1" dirty="0"/>
              <a:t>Conclusions &amp; Future Work</a:t>
            </a:r>
            <a:endParaRPr lang="en-IN" sz="4000" b="1" dirty="0"/>
          </a:p>
        </p:txBody>
      </p:sp>
      <p:sp>
        <p:nvSpPr>
          <p:cNvPr id="3" name="Content Placeholder 2">
            <a:extLst>
              <a:ext uri="{FF2B5EF4-FFF2-40B4-BE49-F238E27FC236}">
                <a16:creationId xmlns:a16="http://schemas.microsoft.com/office/drawing/2014/main" id="{AC4C7CF0-6CD1-42FA-B379-231CB712410F}"/>
              </a:ext>
            </a:extLst>
          </p:cNvPr>
          <p:cNvSpPr>
            <a:spLocks noGrp="1"/>
          </p:cNvSpPr>
          <p:nvPr>
            <p:ph idx="1"/>
          </p:nvPr>
        </p:nvSpPr>
        <p:spPr>
          <a:xfrm>
            <a:off x="609600" y="1669002"/>
            <a:ext cx="10972800" cy="4457162"/>
          </a:xfrm>
        </p:spPr>
        <p:txBody>
          <a:bodyPr>
            <a:normAutofit fontScale="62500" lnSpcReduction="20000"/>
          </a:bodyPr>
          <a:lstStyle/>
          <a:p>
            <a:pPr lvl="1" algn="just">
              <a:buFont typeface="Arial" panose="020B0604020202020204" pitchFamily="34" charset="0"/>
              <a:buChar char="•"/>
            </a:pPr>
            <a:r>
              <a:rPr lang="en-US" sz="2900" dirty="0"/>
              <a:t>Out of the models we tried, Random Forest had the best accuracy with the best parameters obtained using GridSearchCV outperformed all the other models with 86% training accuracy and 91% test accuracy on the under sampled balanced test data. This model was obtained after </a:t>
            </a:r>
            <a:r>
              <a:rPr lang="en-US" sz="2900" dirty="0" err="1"/>
              <a:t>undersampling</a:t>
            </a:r>
            <a:r>
              <a:rPr lang="en-US" sz="2900" dirty="0"/>
              <a:t> technique.</a:t>
            </a:r>
            <a:endParaRPr lang="en-IN" sz="2900" dirty="0"/>
          </a:p>
          <a:p>
            <a:pPr lvl="1" algn="just">
              <a:buFont typeface="Arial" panose="020B0604020202020204" pitchFamily="34" charset="0"/>
              <a:buChar char="•"/>
            </a:pPr>
            <a:r>
              <a:rPr lang="en-US" sz="2900" dirty="0"/>
              <a:t>Overall, this model performed better after hyperparameter tuning and the predictive power of our model substantially increased as compared to the model built before hyperparameter tuning. This gave us a better F1 Score, Recall, Precision Score. </a:t>
            </a:r>
            <a:endParaRPr lang="en-IN" sz="2900" dirty="0"/>
          </a:p>
          <a:p>
            <a:pPr lvl="1" algn="just">
              <a:buFont typeface="Arial" panose="020B0604020202020204" pitchFamily="34" charset="0"/>
              <a:buChar char="•"/>
            </a:pPr>
            <a:r>
              <a:rPr lang="en-US" sz="2900" dirty="0"/>
              <a:t>If we had more time and computational resources, there are several directions we could take to improve our prediction algorithm. First of all, we would try Random Forest with Lasso (L1 Norm) regularization, since we believe that some features are actually irrelevant to the output as previously discussed.</a:t>
            </a:r>
            <a:endParaRPr lang="en-IN" sz="2900" dirty="0"/>
          </a:p>
          <a:p>
            <a:pPr lvl="1" algn="just">
              <a:buFont typeface="Arial" panose="020B0604020202020204" pitchFamily="34" charset="0"/>
              <a:buChar char="•"/>
            </a:pPr>
            <a:r>
              <a:rPr lang="en-US" sz="2900" dirty="0"/>
              <a:t>Also, we could adjust the depth of the Random Forest, tune the hyperparameters a bit more precisely and possibly obtain the best model which would fairly predict the outcomes of H-1B visa applications and would give an optimal solution to the business problem favored.</a:t>
            </a:r>
            <a:endParaRPr lang="en-IN" sz="2900" dirty="0"/>
          </a:p>
          <a:p>
            <a:pPr lvl="1" algn="just">
              <a:buFont typeface="Arial" panose="020B0604020202020204" pitchFamily="34" charset="0"/>
              <a:buChar char="•"/>
            </a:pPr>
            <a:r>
              <a:rPr lang="en-US" sz="2900" dirty="0"/>
              <a:t>In addition, we could convert more features such as SOC NAME into one- hot-encoding to achieve better accuracy. Finally, we could create more informative features such as Standard Industrial Classification codes of the companies through web crawling instead of using the given EMPLOYER NAME and SOC NAME features directly.</a:t>
            </a:r>
            <a:endParaRPr lang="en-IN" sz="2900" dirty="0"/>
          </a:p>
          <a:p>
            <a:endParaRPr lang="en-IN" dirty="0"/>
          </a:p>
        </p:txBody>
      </p:sp>
    </p:spTree>
    <p:extLst>
      <p:ext uri="{BB962C8B-B14F-4D97-AF65-F5344CB8AC3E}">
        <p14:creationId xmlns:p14="http://schemas.microsoft.com/office/powerpoint/2010/main" val="244222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645231" y="3352800"/>
            <a:ext cx="4193969"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latin typeface="Calibri"/>
            </a:endParaRPr>
          </a:p>
          <a:p>
            <a:pPr lvl="1" algn="l"/>
            <a:endParaRPr lang="en-IN" sz="9600" dirty="0">
              <a:solidFill>
                <a:srgbClr val="0055A0"/>
              </a:solidFill>
              <a:latin typeface="Calibri"/>
            </a:endParaRPr>
          </a:p>
        </p:txBody>
      </p:sp>
      <p:sp>
        <p:nvSpPr>
          <p:cNvPr id="2" name="TextBox 1">
            <a:extLst>
              <a:ext uri="{FF2B5EF4-FFF2-40B4-BE49-F238E27FC236}">
                <a16:creationId xmlns:a16="http://schemas.microsoft.com/office/drawing/2014/main" id="{0ED8AF88-CEE2-4833-A1C6-F259B4C7CBF3}"/>
              </a:ext>
            </a:extLst>
          </p:cNvPr>
          <p:cNvSpPr txBox="1"/>
          <p:nvPr/>
        </p:nvSpPr>
        <p:spPr>
          <a:xfrm>
            <a:off x="4542592" y="2545672"/>
            <a:ext cx="3676650" cy="1015663"/>
          </a:xfrm>
          <a:prstGeom prst="rect">
            <a:avLst/>
          </a:prstGeom>
          <a:noFill/>
        </p:spPr>
        <p:txBody>
          <a:bodyPr wrap="square" rtlCol="0">
            <a:spAutoFit/>
          </a:bodyPr>
          <a:lstStyle/>
          <a:p>
            <a:pPr algn="ctr"/>
            <a:r>
              <a:rPr lang="en-US" sz="6000" dirty="0">
                <a:solidFill>
                  <a:srgbClr val="0070C0"/>
                </a:solidFill>
                <a:latin typeface="Calibri"/>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88F2-0388-4043-B5DA-93555B8E1E89}"/>
              </a:ext>
            </a:extLst>
          </p:cNvPr>
          <p:cNvSpPr>
            <a:spLocks noGrp="1"/>
          </p:cNvSpPr>
          <p:nvPr>
            <p:ph type="title"/>
          </p:nvPr>
        </p:nvSpPr>
        <p:spPr/>
        <p:txBody>
          <a:bodyPr>
            <a:normAutofit/>
          </a:bodyPr>
          <a:lstStyle/>
          <a:p>
            <a:r>
              <a:rPr lang="en-US" sz="4000" b="1" dirty="0"/>
              <a:t>Introduction</a:t>
            </a:r>
            <a:endParaRPr lang="en-IN" sz="4000" b="1" dirty="0"/>
          </a:p>
        </p:txBody>
      </p:sp>
      <p:sp>
        <p:nvSpPr>
          <p:cNvPr id="3" name="Content Placeholder 2">
            <a:extLst>
              <a:ext uri="{FF2B5EF4-FFF2-40B4-BE49-F238E27FC236}">
                <a16:creationId xmlns:a16="http://schemas.microsoft.com/office/drawing/2014/main" id="{20E5C305-ACA0-492D-AC94-64E486F522E9}"/>
              </a:ext>
            </a:extLst>
          </p:cNvPr>
          <p:cNvSpPr>
            <a:spLocks noGrp="1"/>
          </p:cNvSpPr>
          <p:nvPr>
            <p:ph idx="1"/>
          </p:nvPr>
        </p:nvSpPr>
        <p:spPr>
          <a:xfrm>
            <a:off x="609599" y="1748901"/>
            <a:ext cx="11242089" cy="4377264"/>
          </a:xfrm>
        </p:spPr>
        <p:txBody>
          <a:bodyPr>
            <a:normAutofit/>
          </a:bodyPr>
          <a:lstStyle/>
          <a:p>
            <a:pPr algn="just"/>
            <a:r>
              <a:rPr lang="en-US" sz="1800" dirty="0"/>
              <a:t>Dataset Name :</a:t>
            </a:r>
            <a:r>
              <a:rPr lang="en-IN" sz="1800" dirty="0"/>
              <a:t> “H-1B_Disclosure_Data_FY17”</a:t>
            </a:r>
          </a:p>
          <a:p>
            <a:pPr algn="just"/>
            <a:r>
              <a:rPr lang="en-IN" sz="1800" dirty="0"/>
              <a:t>This dataset contains information about the applicants who are applying for H1B visas.</a:t>
            </a:r>
          </a:p>
          <a:p>
            <a:pPr algn="just"/>
            <a:r>
              <a:rPr lang="en-IN" sz="1800" dirty="0"/>
              <a:t>Shape : [5,28,146, 40 ] i.e.[Row, Columns]</a:t>
            </a:r>
          </a:p>
          <a:p>
            <a:pPr algn="just"/>
            <a:r>
              <a:rPr lang="en-IN" sz="1800" dirty="0"/>
              <a:t>Datatypes</a:t>
            </a:r>
            <a:r>
              <a:rPr lang="en-IN" sz="1800" b="1" dirty="0"/>
              <a:t> </a:t>
            </a:r>
            <a:r>
              <a:rPr lang="en-IN" sz="1800" dirty="0"/>
              <a:t>: Dataset contains 37 object variables and 3 (int and float) variables .</a:t>
            </a:r>
          </a:p>
          <a:p>
            <a:pPr algn="just"/>
            <a:r>
              <a:rPr lang="en-IN" sz="1800" dirty="0"/>
              <a:t>Target variable : CASE_STATUS (Certified, Certified Withdrawn, Withdrawn, Denied)</a:t>
            </a:r>
          </a:p>
          <a:p>
            <a:pPr algn="just"/>
            <a:r>
              <a:rPr lang="en-IN" sz="1800" dirty="0"/>
              <a:t>Our target variable is highly imbalanced, which can be analysed further using appropriate techniques.</a:t>
            </a:r>
          </a:p>
          <a:p>
            <a:pPr algn="just"/>
            <a:r>
              <a:rPr lang="en-IN" sz="1800" dirty="0"/>
              <a:t>Classification problem.</a:t>
            </a:r>
          </a:p>
          <a:p>
            <a:pPr algn="just"/>
            <a:r>
              <a:rPr lang="en-IN" sz="1800" dirty="0"/>
              <a:t>A few features have high percentage of null values in dataset. Also, there are a few features which are highly imbalanced.</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sp>
        <p:nvSpPr>
          <p:cNvPr id="4" name="Rectangle 1">
            <a:extLst>
              <a:ext uri="{FF2B5EF4-FFF2-40B4-BE49-F238E27FC236}">
                <a16:creationId xmlns:a16="http://schemas.microsoft.com/office/drawing/2014/main" id="{81C1C6AE-6BE9-4153-BA2E-FDF293CF06BF}"/>
              </a:ext>
            </a:extLst>
          </p:cNvPr>
          <p:cNvSpPr>
            <a:spLocks noChangeArrowheads="1"/>
          </p:cNvSpPr>
          <p:nvPr/>
        </p:nvSpPr>
        <p:spPr bwMode="auto">
          <a:xfrm>
            <a:off x="0" y="151656"/>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806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02B3-4A86-4CAE-A512-84E43983B3A4}"/>
              </a:ext>
            </a:extLst>
          </p:cNvPr>
          <p:cNvSpPr>
            <a:spLocks noGrp="1"/>
          </p:cNvSpPr>
          <p:nvPr>
            <p:ph type="title"/>
          </p:nvPr>
        </p:nvSpPr>
        <p:spPr>
          <a:xfrm>
            <a:off x="609600" y="261937"/>
            <a:ext cx="10972800" cy="1158489"/>
          </a:xfrm>
        </p:spPr>
        <p:txBody>
          <a:bodyPr>
            <a:normAutofit/>
          </a:bodyPr>
          <a:lstStyle/>
          <a:p>
            <a:r>
              <a:rPr lang="en-US" sz="4000" b="1" dirty="0"/>
              <a:t>Problem Statement</a:t>
            </a:r>
            <a:endParaRPr lang="en-IN" sz="4000" b="1" dirty="0"/>
          </a:p>
        </p:txBody>
      </p:sp>
      <p:sp>
        <p:nvSpPr>
          <p:cNvPr id="3" name="Content Placeholder 2">
            <a:extLst>
              <a:ext uri="{FF2B5EF4-FFF2-40B4-BE49-F238E27FC236}">
                <a16:creationId xmlns:a16="http://schemas.microsoft.com/office/drawing/2014/main" id="{716BE6E7-4013-4B8C-B645-574FEC09DA4C}"/>
              </a:ext>
            </a:extLst>
          </p:cNvPr>
          <p:cNvSpPr>
            <a:spLocks noGrp="1"/>
          </p:cNvSpPr>
          <p:nvPr>
            <p:ph idx="1"/>
          </p:nvPr>
        </p:nvSpPr>
        <p:spPr>
          <a:xfrm>
            <a:off x="609600" y="1704513"/>
            <a:ext cx="10972800" cy="4421651"/>
          </a:xfrm>
        </p:spPr>
        <p:txBody>
          <a:bodyPr>
            <a:normAutofit/>
          </a:bodyPr>
          <a:lstStyle/>
          <a:p>
            <a:pPr algn="just"/>
            <a:r>
              <a:rPr lang="en-US" sz="1800" dirty="0"/>
              <a:t>This H-1B visa dataset is from the financial year 2017. The aim of this project is to predict whether the applicant is eligible for H-1B visa based on the applicant information or not .</a:t>
            </a:r>
          </a:p>
          <a:p>
            <a:pPr algn="just"/>
            <a:r>
              <a:rPr lang="en-US" sz="1800" dirty="0"/>
              <a:t>According to the problem statement, we consider only H-1B applicants from the dataset.</a:t>
            </a:r>
          </a:p>
          <a:p>
            <a:pPr algn="just"/>
            <a:r>
              <a:rPr lang="en-US" sz="1800" dirty="0"/>
              <a:t>H-1B is a type of non-immigrant visa in the United States that allows foreign nationals to work in occupations that require specialized knowledge and a bachelor’s degree or higher in the specific specialty.</a:t>
            </a:r>
          </a:p>
          <a:p>
            <a:pPr algn="just"/>
            <a:r>
              <a:rPr lang="en-US" sz="1800" dirty="0"/>
              <a:t>According to the business problem specified, we have a steady interest only in the cases that are ‘Certified’ &amp; ‘Denied’ from the Employer’s point of view &amp; to build a model that we believe could be a useful resource both for the future H-1B visa applicants and the employers who are considering to sponsor them. </a:t>
            </a:r>
            <a:endParaRPr lang="en-IN" sz="1800" dirty="0"/>
          </a:p>
        </p:txBody>
      </p:sp>
    </p:spTree>
    <p:extLst>
      <p:ext uri="{BB962C8B-B14F-4D97-AF65-F5344CB8AC3E}">
        <p14:creationId xmlns:p14="http://schemas.microsoft.com/office/powerpoint/2010/main" val="3332753819"/>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B11A-0FA2-4447-8E9D-6C5558397E0C}"/>
              </a:ext>
            </a:extLst>
          </p:cNvPr>
          <p:cNvSpPr>
            <a:spLocks noGrp="1"/>
          </p:cNvSpPr>
          <p:nvPr>
            <p:ph type="title"/>
          </p:nvPr>
        </p:nvSpPr>
        <p:spPr>
          <a:xfrm>
            <a:off x="609600" y="261938"/>
            <a:ext cx="10972800" cy="1016446"/>
          </a:xfrm>
        </p:spPr>
        <p:txBody>
          <a:bodyPr>
            <a:normAutofit/>
          </a:bodyPr>
          <a:lstStyle/>
          <a:p>
            <a:r>
              <a:rPr lang="en-US" sz="4000" b="1" dirty="0"/>
              <a:t>Feature Understanding</a:t>
            </a:r>
            <a:endParaRPr lang="en-IN" sz="4000" b="1" dirty="0"/>
          </a:p>
        </p:txBody>
      </p:sp>
      <p:pic>
        <p:nvPicPr>
          <p:cNvPr id="5" name="Content Placeholder 4" descr="A close up of a piece of paper&#10;&#10;Description automatically generated">
            <a:extLst>
              <a:ext uri="{FF2B5EF4-FFF2-40B4-BE49-F238E27FC236}">
                <a16:creationId xmlns:a16="http://schemas.microsoft.com/office/drawing/2014/main" id="{4F530818-5816-45E4-88BF-627DD2269C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272" y="1766653"/>
            <a:ext cx="3912576" cy="45982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972B19D7-EEBD-4264-A9EC-482042282990}"/>
              </a:ext>
            </a:extLst>
          </p:cNvPr>
          <p:cNvSpPr txBox="1"/>
          <p:nvPr/>
        </p:nvSpPr>
        <p:spPr>
          <a:xfrm>
            <a:off x="6956152" y="1766653"/>
            <a:ext cx="3912576"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There are only 3 numerical variable in our dataset ,rest of them are all categorical in nature.</a:t>
            </a:r>
          </a:p>
          <a:p>
            <a:pPr marL="285750" indent="-285750" algn="just">
              <a:buFont typeface="Arial" panose="020B0604020202020204" pitchFamily="34" charset="0"/>
              <a:buChar char="•"/>
            </a:pPr>
            <a:r>
              <a:rPr lang="en-US" dirty="0"/>
              <a:t>Employer_Country has got maximum null values amongst all variables.</a:t>
            </a:r>
          </a:p>
          <a:p>
            <a:pPr marL="285750" indent="-285750" algn="just">
              <a:buFont typeface="Arial" panose="020B0604020202020204" pitchFamily="34" charset="0"/>
              <a:buChar char="•"/>
            </a:pPr>
            <a:r>
              <a:rPr lang="en-US" dirty="0"/>
              <a:t>Wage Rate of pay to has got only one null value.</a:t>
            </a:r>
            <a:endParaRPr lang="en-IN" dirty="0"/>
          </a:p>
        </p:txBody>
      </p:sp>
    </p:spTree>
    <p:extLst>
      <p:ext uri="{BB962C8B-B14F-4D97-AF65-F5344CB8AC3E}">
        <p14:creationId xmlns:p14="http://schemas.microsoft.com/office/powerpoint/2010/main" val="402580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9F60-3B33-4F30-A8E9-5671DBFE8383}"/>
              </a:ext>
            </a:extLst>
          </p:cNvPr>
          <p:cNvSpPr>
            <a:spLocks noGrp="1"/>
          </p:cNvSpPr>
          <p:nvPr>
            <p:ph type="title"/>
          </p:nvPr>
        </p:nvSpPr>
        <p:spPr>
          <a:xfrm>
            <a:off x="609600" y="261938"/>
            <a:ext cx="10972800" cy="1140734"/>
          </a:xfrm>
        </p:spPr>
        <p:txBody>
          <a:bodyPr>
            <a:normAutofit/>
          </a:bodyPr>
          <a:lstStyle/>
          <a:p>
            <a:r>
              <a:rPr lang="en-US" sz="4000" b="1" dirty="0"/>
              <a:t>Process Flow </a:t>
            </a:r>
            <a:endParaRPr lang="en-IN" sz="4000" b="1" dirty="0"/>
          </a:p>
        </p:txBody>
      </p:sp>
      <p:sp>
        <p:nvSpPr>
          <p:cNvPr id="3" name="Content Placeholder 2">
            <a:extLst>
              <a:ext uri="{FF2B5EF4-FFF2-40B4-BE49-F238E27FC236}">
                <a16:creationId xmlns:a16="http://schemas.microsoft.com/office/drawing/2014/main" id="{C002762C-ED29-4B49-82CA-CD1C6C0A4B8E}"/>
              </a:ext>
            </a:extLst>
          </p:cNvPr>
          <p:cNvSpPr>
            <a:spLocks noGrp="1"/>
          </p:cNvSpPr>
          <p:nvPr>
            <p:ph idx="1"/>
          </p:nvPr>
        </p:nvSpPr>
        <p:spPr>
          <a:xfrm>
            <a:off x="609600" y="1837678"/>
            <a:ext cx="10972800" cy="3994951"/>
          </a:xfrm>
        </p:spPr>
        <p:txBody>
          <a:bodyPr>
            <a:normAutofit/>
          </a:bodyPr>
          <a:lstStyle/>
          <a:p>
            <a:pPr algn="just"/>
            <a:r>
              <a:rPr lang="en-IN" sz="1800" dirty="0"/>
              <a:t>EDA on our dataset: Missing values &amp; Null values treatment, Univariate &amp; Bivariate analysis .   </a:t>
            </a:r>
          </a:p>
          <a:p>
            <a:pPr algn="just"/>
            <a:r>
              <a:rPr lang="en-IN" sz="1800" dirty="0"/>
              <a:t>Base Model : Decision Tree.</a:t>
            </a:r>
          </a:p>
          <a:p>
            <a:pPr algn="just"/>
            <a:r>
              <a:rPr lang="en-IN" sz="1800" dirty="0"/>
              <a:t>Feature Engineering on dataset.</a:t>
            </a:r>
          </a:p>
          <a:p>
            <a:pPr algn="just"/>
            <a:r>
              <a:rPr lang="en-IN" sz="1800" dirty="0"/>
              <a:t>Hypothesis Testing and Statistical test: Chi-square test, ttest</a:t>
            </a:r>
          </a:p>
          <a:p>
            <a:pPr algn="just"/>
            <a:r>
              <a:rPr lang="en-IN" sz="1800" dirty="0"/>
              <a:t>Final Model building.</a:t>
            </a:r>
          </a:p>
          <a:p>
            <a:pPr algn="just"/>
            <a:r>
              <a:rPr lang="en-IN" sz="1800" dirty="0"/>
              <a:t>Limitation and Challenges</a:t>
            </a:r>
          </a:p>
          <a:p>
            <a:pPr algn="just"/>
            <a:r>
              <a:rPr lang="en-IN" sz="1800" dirty="0"/>
              <a:t>Conclusion and future scope</a:t>
            </a:r>
          </a:p>
        </p:txBody>
      </p:sp>
    </p:spTree>
    <p:extLst>
      <p:ext uri="{BB962C8B-B14F-4D97-AF65-F5344CB8AC3E}">
        <p14:creationId xmlns:p14="http://schemas.microsoft.com/office/powerpoint/2010/main" val="193158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D667-2607-4C9E-87AF-979306F21B99}"/>
              </a:ext>
            </a:extLst>
          </p:cNvPr>
          <p:cNvSpPr>
            <a:spLocks noGrp="1"/>
          </p:cNvSpPr>
          <p:nvPr>
            <p:ph type="title"/>
          </p:nvPr>
        </p:nvSpPr>
        <p:spPr>
          <a:xfrm>
            <a:off x="606669" y="399495"/>
            <a:ext cx="10972800" cy="877336"/>
          </a:xfrm>
        </p:spPr>
        <p:txBody>
          <a:bodyPr>
            <a:normAutofit fontScale="90000"/>
          </a:bodyPr>
          <a:lstStyle/>
          <a:p>
            <a:r>
              <a:rPr lang="en-US" b="1" dirty="0"/>
              <a:t>EDA </a:t>
            </a:r>
            <a:br>
              <a:rPr lang="en-US" b="1" dirty="0"/>
            </a:br>
            <a:r>
              <a:rPr lang="en-US" b="1" dirty="0"/>
              <a:t>Univariate Analysis</a:t>
            </a:r>
            <a:br>
              <a:rPr lang="en-US" dirty="0"/>
            </a:br>
            <a:endParaRPr lang="en-IN" dirty="0"/>
          </a:p>
        </p:txBody>
      </p:sp>
      <p:sp>
        <p:nvSpPr>
          <p:cNvPr id="3" name="TextBox 2">
            <a:extLst>
              <a:ext uri="{FF2B5EF4-FFF2-40B4-BE49-F238E27FC236}">
                <a16:creationId xmlns:a16="http://schemas.microsoft.com/office/drawing/2014/main" id="{C4DDDABB-6129-4C78-B247-0706E43BBDBB}"/>
              </a:ext>
            </a:extLst>
          </p:cNvPr>
          <p:cNvSpPr txBox="1"/>
          <p:nvPr/>
        </p:nvSpPr>
        <p:spPr>
          <a:xfrm>
            <a:off x="606668" y="5663953"/>
            <a:ext cx="4711055" cy="523220"/>
          </a:xfrm>
          <a:prstGeom prst="rect">
            <a:avLst/>
          </a:prstGeom>
          <a:noFill/>
        </p:spPr>
        <p:txBody>
          <a:bodyPr wrap="square" rtlCol="0">
            <a:spAutoFit/>
          </a:bodyPr>
          <a:lstStyle/>
          <a:p>
            <a:r>
              <a:rPr lang="en-US" sz="1400" dirty="0"/>
              <a:t>Around 88 % of total applicants have a Certified H-1B visa, whereas only 1 % of the applicants got their visa denied.</a:t>
            </a:r>
            <a:endParaRPr lang="en-IN" sz="1400" dirty="0"/>
          </a:p>
        </p:txBody>
      </p:sp>
      <p:sp>
        <p:nvSpPr>
          <p:cNvPr id="6" name="TextBox 5">
            <a:extLst>
              <a:ext uri="{FF2B5EF4-FFF2-40B4-BE49-F238E27FC236}">
                <a16:creationId xmlns:a16="http://schemas.microsoft.com/office/drawing/2014/main" id="{2AA025BD-BA59-45CC-9E8D-312764F1AB4C}"/>
              </a:ext>
            </a:extLst>
          </p:cNvPr>
          <p:cNvSpPr txBox="1"/>
          <p:nvPr/>
        </p:nvSpPr>
        <p:spPr>
          <a:xfrm>
            <a:off x="6664227" y="5663953"/>
            <a:ext cx="4464147" cy="523220"/>
          </a:xfrm>
          <a:prstGeom prst="rect">
            <a:avLst/>
          </a:prstGeom>
          <a:noFill/>
        </p:spPr>
        <p:txBody>
          <a:bodyPr wrap="square" rtlCol="0">
            <a:spAutoFit/>
          </a:bodyPr>
          <a:lstStyle/>
          <a:p>
            <a:r>
              <a:rPr lang="en-US" sz="1400" dirty="0"/>
              <a:t>Programmer Analyst and Software Engineer</a:t>
            </a:r>
          </a:p>
          <a:p>
            <a:r>
              <a:rPr lang="en-US" sz="1400" dirty="0"/>
              <a:t>are job titles with highest demand amongst all.</a:t>
            </a:r>
            <a:endParaRPr lang="en-IN" sz="1400" dirty="0"/>
          </a:p>
        </p:txBody>
      </p:sp>
      <p:pic>
        <p:nvPicPr>
          <p:cNvPr id="8" name="Picture 7">
            <a:extLst>
              <a:ext uri="{FF2B5EF4-FFF2-40B4-BE49-F238E27FC236}">
                <a16:creationId xmlns:a16="http://schemas.microsoft.com/office/drawing/2014/main" id="{A27C87C9-CC49-4E0D-A225-EF467568DDEF}"/>
              </a:ext>
            </a:extLst>
          </p:cNvPr>
          <p:cNvPicPr/>
          <p:nvPr/>
        </p:nvPicPr>
        <p:blipFill>
          <a:blip r:embed="rId2"/>
          <a:stretch>
            <a:fillRect/>
          </a:stretch>
        </p:blipFill>
        <p:spPr>
          <a:xfrm>
            <a:off x="606668" y="2250855"/>
            <a:ext cx="4533668" cy="2995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F243C721-E4F3-487C-8D01-2E9FF56FACCF}"/>
              </a:ext>
            </a:extLst>
          </p:cNvPr>
          <p:cNvPicPr/>
          <p:nvPr/>
        </p:nvPicPr>
        <p:blipFill>
          <a:blip r:embed="rId3"/>
          <a:stretch>
            <a:fillRect/>
          </a:stretch>
        </p:blipFill>
        <p:spPr>
          <a:xfrm>
            <a:off x="6093069" y="2250856"/>
            <a:ext cx="5359125" cy="2995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3764EF9C-87F3-4EB4-979B-FF84FBC5ADF0}"/>
              </a:ext>
            </a:extLst>
          </p:cNvPr>
          <p:cNvSpPr txBox="1"/>
          <p:nvPr/>
        </p:nvSpPr>
        <p:spPr>
          <a:xfrm>
            <a:off x="606668" y="1579177"/>
            <a:ext cx="4533668" cy="307777"/>
          </a:xfrm>
          <a:prstGeom prst="rect">
            <a:avLst/>
          </a:prstGeom>
          <a:noFill/>
        </p:spPr>
        <p:txBody>
          <a:bodyPr wrap="square" rtlCol="0">
            <a:spAutoFit/>
          </a:bodyPr>
          <a:lstStyle/>
          <a:p>
            <a:pPr algn="ctr"/>
            <a:r>
              <a:rPr lang="en-US" sz="1400" dirty="0"/>
              <a:t>CASE STATUS</a:t>
            </a:r>
            <a:endParaRPr lang="en-IN" sz="1400" dirty="0"/>
          </a:p>
        </p:txBody>
      </p:sp>
      <p:sp>
        <p:nvSpPr>
          <p:cNvPr id="10" name="TextBox 9">
            <a:extLst>
              <a:ext uri="{FF2B5EF4-FFF2-40B4-BE49-F238E27FC236}">
                <a16:creationId xmlns:a16="http://schemas.microsoft.com/office/drawing/2014/main" id="{9032BF82-4AE4-4D36-96B9-BE63FF9E2635}"/>
              </a:ext>
            </a:extLst>
          </p:cNvPr>
          <p:cNvSpPr txBox="1"/>
          <p:nvPr/>
        </p:nvSpPr>
        <p:spPr>
          <a:xfrm>
            <a:off x="6093069" y="1579177"/>
            <a:ext cx="5217082" cy="307777"/>
          </a:xfrm>
          <a:prstGeom prst="rect">
            <a:avLst/>
          </a:prstGeom>
          <a:noFill/>
        </p:spPr>
        <p:txBody>
          <a:bodyPr wrap="square" rtlCol="0">
            <a:spAutoFit/>
          </a:bodyPr>
          <a:lstStyle/>
          <a:p>
            <a:pPr algn="ctr"/>
            <a:r>
              <a:rPr lang="en-US" sz="1400" dirty="0"/>
              <a:t>JOB TITLE</a:t>
            </a:r>
            <a:endParaRPr lang="en-IN" sz="1400" dirty="0"/>
          </a:p>
        </p:txBody>
      </p:sp>
    </p:spTree>
    <p:extLst>
      <p:ext uri="{BB962C8B-B14F-4D97-AF65-F5344CB8AC3E}">
        <p14:creationId xmlns:p14="http://schemas.microsoft.com/office/powerpoint/2010/main" val="250267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589278-41CF-4C54-B7D3-55D38D24A14F}"/>
              </a:ext>
            </a:extLst>
          </p:cNvPr>
          <p:cNvSpPr txBox="1"/>
          <p:nvPr/>
        </p:nvSpPr>
        <p:spPr>
          <a:xfrm>
            <a:off x="538480" y="3058160"/>
            <a:ext cx="5214250" cy="307777"/>
          </a:xfrm>
          <a:prstGeom prst="rect">
            <a:avLst/>
          </a:prstGeom>
          <a:noFill/>
        </p:spPr>
        <p:txBody>
          <a:bodyPr wrap="square" rtlCol="0">
            <a:spAutoFit/>
          </a:bodyPr>
          <a:lstStyle/>
          <a:p>
            <a:r>
              <a:rPr lang="en-US" sz="1400" dirty="0"/>
              <a:t>Most of the applicant are from state like CA ,TX, Nj </a:t>
            </a:r>
            <a:endParaRPr lang="en-IN" sz="1400" dirty="0"/>
          </a:p>
        </p:txBody>
      </p:sp>
      <p:pic>
        <p:nvPicPr>
          <p:cNvPr id="6" name="image16.png">
            <a:extLst>
              <a:ext uri="{FF2B5EF4-FFF2-40B4-BE49-F238E27FC236}">
                <a16:creationId xmlns:a16="http://schemas.microsoft.com/office/drawing/2014/main" id="{CE2E3832-6D2F-454B-9380-72B6D3DB2790}"/>
              </a:ext>
            </a:extLst>
          </p:cNvPr>
          <p:cNvPicPr/>
          <p:nvPr/>
        </p:nvPicPr>
        <p:blipFill>
          <a:blip r:embed="rId2" cstate="print"/>
          <a:stretch>
            <a:fillRect/>
          </a:stretch>
        </p:blipFill>
        <p:spPr>
          <a:xfrm>
            <a:off x="6672953" y="49465"/>
            <a:ext cx="5305688" cy="2803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B9799AA6-A9D6-4EBC-B4A3-489D7F082779}"/>
              </a:ext>
            </a:extLst>
          </p:cNvPr>
          <p:cNvSpPr txBox="1"/>
          <p:nvPr/>
        </p:nvSpPr>
        <p:spPr>
          <a:xfrm>
            <a:off x="7040880" y="3058160"/>
            <a:ext cx="4704080" cy="307777"/>
          </a:xfrm>
          <a:prstGeom prst="rect">
            <a:avLst/>
          </a:prstGeom>
          <a:noFill/>
        </p:spPr>
        <p:txBody>
          <a:bodyPr wrap="square" rtlCol="0">
            <a:spAutoFit/>
          </a:bodyPr>
          <a:lstStyle/>
          <a:p>
            <a:r>
              <a:rPr lang="en-US" sz="1400" dirty="0"/>
              <a:t>There are lot of employer offering full time position job</a:t>
            </a:r>
            <a:endParaRPr lang="en-IN" sz="1400" dirty="0"/>
          </a:p>
        </p:txBody>
      </p:sp>
      <p:pic>
        <p:nvPicPr>
          <p:cNvPr id="9" name="image20.png">
            <a:extLst>
              <a:ext uri="{FF2B5EF4-FFF2-40B4-BE49-F238E27FC236}">
                <a16:creationId xmlns:a16="http://schemas.microsoft.com/office/drawing/2014/main" id="{A8B890CF-6DA6-4AF7-AC41-C1A5605C8740}"/>
              </a:ext>
            </a:extLst>
          </p:cNvPr>
          <p:cNvPicPr/>
          <p:nvPr/>
        </p:nvPicPr>
        <p:blipFill>
          <a:blip r:embed="rId3" cstate="print"/>
          <a:stretch>
            <a:fillRect/>
          </a:stretch>
        </p:blipFill>
        <p:spPr>
          <a:xfrm>
            <a:off x="447040" y="3741549"/>
            <a:ext cx="5214250" cy="2300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79D4E440-F72D-47E1-8691-7EF05ED97B4C}"/>
              </a:ext>
            </a:extLst>
          </p:cNvPr>
          <p:cNvSpPr txBox="1"/>
          <p:nvPr/>
        </p:nvSpPr>
        <p:spPr>
          <a:xfrm>
            <a:off x="660400" y="6146800"/>
            <a:ext cx="5092330" cy="800219"/>
          </a:xfrm>
          <a:prstGeom prst="rect">
            <a:avLst/>
          </a:prstGeom>
          <a:noFill/>
        </p:spPr>
        <p:txBody>
          <a:bodyPr wrap="square" rtlCol="0">
            <a:spAutoFit/>
          </a:bodyPr>
          <a:lstStyle/>
          <a:p>
            <a:r>
              <a:rPr lang="en-US" sz="1400" dirty="0"/>
              <a:t>H-1B Dependent:61% of the applicant and 39% are non H-1B dependent</a:t>
            </a:r>
          </a:p>
          <a:p>
            <a:endParaRPr lang="en-IN" dirty="0"/>
          </a:p>
        </p:txBody>
      </p:sp>
      <p:pic>
        <p:nvPicPr>
          <p:cNvPr id="11" name="Picture 10">
            <a:extLst>
              <a:ext uri="{FF2B5EF4-FFF2-40B4-BE49-F238E27FC236}">
                <a16:creationId xmlns:a16="http://schemas.microsoft.com/office/drawing/2014/main" id="{65CC1155-C360-4961-83B9-0E2896F4A68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47040" y="0"/>
            <a:ext cx="5080000" cy="2852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10.jpeg">
            <a:extLst>
              <a:ext uri="{FF2B5EF4-FFF2-40B4-BE49-F238E27FC236}">
                <a16:creationId xmlns:a16="http://schemas.microsoft.com/office/drawing/2014/main" id="{A98AD359-A495-478E-9560-67FE5CEAC5F7}"/>
              </a:ext>
            </a:extLst>
          </p:cNvPr>
          <p:cNvPicPr/>
          <p:nvPr/>
        </p:nvPicPr>
        <p:blipFill>
          <a:blip r:embed="rId5" cstate="print"/>
          <a:stretch>
            <a:fillRect/>
          </a:stretch>
        </p:blipFill>
        <p:spPr>
          <a:xfrm>
            <a:off x="6672953" y="3675127"/>
            <a:ext cx="5305688" cy="2300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0FA1A904-7C5A-440D-A4F6-D8CBAEDD5C1A}"/>
              </a:ext>
            </a:extLst>
          </p:cNvPr>
          <p:cNvSpPr txBox="1"/>
          <p:nvPr/>
        </p:nvSpPr>
        <p:spPr>
          <a:xfrm>
            <a:off x="6672953" y="6285299"/>
            <a:ext cx="5305688" cy="523220"/>
          </a:xfrm>
          <a:prstGeom prst="rect">
            <a:avLst/>
          </a:prstGeom>
          <a:noFill/>
        </p:spPr>
        <p:txBody>
          <a:bodyPr wrap="square" rtlCol="0">
            <a:spAutoFit/>
          </a:bodyPr>
          <a:lstStyle/>
          <a:p>
            <a:r>
              <a:rPr lang="en-US" sz="1400" dirty="0"/>
              <a:t>The highest applicants are for Employer Infosys, Capgemini, IBM, Tech Mahindra</a:t>
            </a:r>
            <a:endParaRPr lang="en-IN" sz="1400" dirty="0"/>
          </a:p>
        </p:txBody>
      </p:sp>
    </p:spTree>
    <p:extLst>
      <p:ext uri="{BB962C8B-B14F-4D97-AF65-F5344CB8AC3E}">
        <p14:creationId xmlns:p14="http://schemas.microsoft.com/office/powerpoint/2010/main" val="65589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6483-4211-4DD7-B2FA-2F8C3C0A01C0}"/>
              </a:ext>
            </a:extLst>
          </p:cNvPr>
          <p:cNvSpPr>
            <a:spLocks noGrp="1"/>
          </p:cNvSpPr>
          <p:nvPr>
            <p:ph type="title"/>
          </p:nvPr>
        </p:nvSpPr>
        <p:spPr>
          <a:xfrm>
            <a:off x="609600" y="261938"/>
            <a:ext cx="10972800" cy="963180"/>
          </a:xfrm>
        </p:spPr>
        <p:txBody>
          <a:bodyPr/>
          <a:lstStyle/>
          <a:p>
            <a:r>
              <a:rPr lang="en-US" dirty="0"/>
              <a:t>Bivariate Analysis</a:t>
            </a:r>
            <a:endParaRPr lang="en-IN" dirty="0"/>
          </a:p>
        </p:txBody>
      </p:sp>
      <p:pic>
        <p:nvPicPr>
          <p:cNvPr id="5" name="Content Placeholder 4" descr="A screenshot of a cell phone&#10;&#10;Description automatically generated">
            <a:extLst>
              <a:ext uri="{FF2B5EF4-FFF2-40B4-BE49-F238E27FC236}">
                <a16:creationId xmlns:a16="http://schemas.microsoft.com/office/drawing/2014/main" id="{23295D8B-66AD-4AFC-922E-E72E5D0D560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241512"/>
            <a:ext cx="5288135" cy="3158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5">
            <a:extLst>
              <a:ext uri="{FF2B5EF4-FFF2-40B4-BE49-F238E27FC236}">
                <a16:creationId xmlns:a16="http://schemas.microsoft.com/office/drawing/2014/main" id="{690ACCE4-657D-4AAE-85B1-D25DD0967260}"/>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443218" y="2250390"/>
            <a:ext cx="5235847" cy="3158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088D285F-2AA3-48A7-81DE-F72C13A90351}"/>
              </a:ext>
            </a:extLst>
          </p:cNvPr>
          <p:cNvSpPr txBox="1"/>
          <p:nvPr/>
        </p:nvSpPr>
        <p:spPr>
          <a:xfrm>
            <a:off x="855215" y="5763973"/>
            <a:ext cx="5042519" cy="307777"/>
          </a:xfrm>
          <a:prstGeom prst="rect">
            <a:avLst/>
          </a:prstGeom>
          <a:noFill/>
        </p:spPr>
        <p:txBody>
          <a:bodyPr wrap="square" rtlCol="0">
            <a:spAutoFit/>
          </a:bodyPr>
          <a:lstStyle/>
          <a:p>
            <a:r>
              <a:rPr lang="en-US" sz="1400" dirty="0"/>
              <a:t>Employers Country USA has maximum number of Applicants</a:t>
            </a:r>
            <a:endParaRPr lang="en-IN" sz="1400" dirty="0"/>
          </a:p>
        </p:txBody>
      </p:sp>
      <p:sp>
        <p:nvSpPr>
          <p:cNvPr id="9" name="TextBox 8">
            <a:extLst>
              <a:ext uri="{FF2B5EF4-FFF2-40B4-BE49-F238E27FC236}">
                <a16:creationId xmlns:a16="http://schemas.microsoft.com/office/drawing/2014/main" id="{D1AD8E94-EDEB-4AFD-BEB2-C4D1D81BF229}"/>
              </a:ext>
            </a:extLst>
          </p:cNvPr>
          <p:cNvSpPr txBox="1"/>
          <p:nvPr/>
        </p:nvSpPr>
        <p:spPr>
          <a:xfrm>
            <a:off x="609600" y="1535837"/>
            <a:ext cx="5384800" cy="369332"/>
          </a:xfrm>
          <a:prstGeom prst="rect">
            <a:avLst/>
          </a:prstGeom>
          <a:noFill/>
        </p:spPr>
        <p:txBody>
          <a:bodyPr wrap="square" rtlCol="0">
            <a:spAutoFit/>
          </a:bodyPr>
          <a:lstStyle/>
          <a:p>
            <a:pPr algn="ctr"/>
            <a:r>
              <a:rPr lang="en-US" b="1" dirty="0"/>
              <a:t>Employer Country v/s Case Status</a:t>
            </a:r>
            <a:endParaRPr lang="en-IN" b="1" dirty="0"/>
          </a:p>
        </p:txBody>
      </p:sp>
      <p:sp>
        <p:nvSpPr>
          <p:cNvPr id="11" name="TextBox 10">
            <a:extLst>
              <a:ext uri="{FF2B5EF4-FFF2-40B4-BE49-F238E27FC236}">
                <a16:creationId xmlns:a16="http://schemas.microsoft.com/office/drawing/2014/main" id="{42E6C8E7-E4D8-4C18-9900-0CA248D4682E}"/>
              </a:ext>
            </a:extLst>
          </p:cNvPr>
          <p:cNvSpPr txBox="1"/>
          <p:nvPr/>
        </p:nvSpPr>
        <p:spPr>
          <a:xfrm>
            <a:off x="6294266" y="1548649"/>
            <a:ext cx="5384799" cy="369332"/>
          </a:xfrm>
          <a:prstGeom prst="rect">
            <a:avLst/>
          </a:prstGeom>
          <a:noFill/>
        </p:spPr>
        <p:txBody>
          <a:bodyPr wrap="square" rtlCol="0">
            <a:spAutoFit/>
          </a:bodyPr>
          <a:lstStyle/>
          <a:p>
            <a:pPr algn="ctr"/>
            <a:r>
              <a:rPr lang="en-US" b="1" dirty="0"/>
              <a:t>Employer State v/s Case Status</a:t>
            </a:r>
            <a:endParaRPr lang="en-IN" b="1" dirty="0"/>
          </a:p>
        </p:txBody>
      </p:sp>
      <p:sp>
        <p:nvSpPr>
          <p:cNvPr id="12" name="TextBox 11">
            <a:extLst>
              <a:ext uri="{FF2B5EF4-FFF2-40B4-BE49-F238E27FC236}">
                <a16:creationId xmlns:a16="http://schemas.microsoft.com/office/drawing/2014/main" id="{46084B64-8195-4E01-A953-53CFB4B98E95}"/>
              </a:ext>
            </a:extLst>
          </p:cNvPr>
          <p:cNvSpPr txBox="1"/>
          <p:nvPr/>
        </p:nvSpPr>
        <p:spPr>
          <a:xfrm>
            <a:off x="6443218" y="5708553"/>
            <a:ext cx="5384799" cy="584775"/>
          </a:xfrm>
          <a:prstGeom prst="rect">
            <a:avLst/>
          </a:prstGeom>
          <a:noFill/>
        </p:spPr>
        <p:txBody>
          <a:bodyPr wrap="square" rtlCol="0">
            <a:spAutoFit/>
          </a:bodyPr>
          <a:lstStyle/>
          <a:p>
            <a:r>
              <a:rPr lang="en-US" sz="1400" dirty="0"/>
              <a:t>The applicants are maximum for California, Texas and New Jersey</a:t>
            </a:r>
            <a:endParaRPr lang="en-IN" sz="1400" dirty="0"/>
          </a:p>
          <a:p>
            <a:endParaRPr lang="en-IN" dirty="0"/>
          </a:p>
        </p:txBody>
      </p:sp>
    </p:spTree>
    <p:extLst>
      <p:ext uri="{BB962C8B-B14F-4D97-AF65-F5344CB8AC3E}">
        <p14:creationId xmlns:p14="http://schemas.microsoft.com/office/powerpoint/2010/main" val="18628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87DEDC-4532-49C8-A175-7991DBDB28BE}"/>
              </a:ext>
            </a:extLst>
          </p:cNvPr>
          <p:cNvPicPr/>
          <p:nvPr/>
        </p:nvPicPr>
        <p:blipFill>
          <a:blip r:embed="rId2">
            <a:extLst>
              <a:ext uri="{28A0092B-C50C-407E-A947-70E740481C1C}">
                <a14:useLocalDpi xmlns:a14="http://schemas.microsoft.com/office/drawing/2010/main" val="0"/>
              </a:ext>
            </a:extLst>
          </a:blip>
          <a:stretch>
            <a:fillRect/>
          </a:stretch>
        </p:blipFill>
        <p:spPr>
          <a:xfrm>
            <a:off x="365761" y="53222"/>
            <a:ext cx="5102884" cy="2811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4BD3AC7A-0B6C-4570-A072-E9AF455795DE}"/>
              </a:ext>
            </a:extLst>
          </p:cNvPr>
          <p:cNvSpPr txBox="1"/>
          <p:nvPr/>
        </p:nvSpPr>
        <p:spPr>
          <a:xfrm>
            <a:off x="488963" y="3000203"/>
            <a:ext cx="4979682" cy="523220"/>
          </a:xfrm>
          <a:prstGeom prst="rect">
            <a:avLst/>
          </a:prstGeom>
          <a:noFill/>
        </p:spPr>
        <p:txBody>
          <a:bodyPr wrap="square" rtlCol="0">
            <a:spAutoFit/>
          </a:bodyPr>
          <a:lstStyle/>
          <a:p>
            <a:r>
              <a:rPr lang="en-IN" sz="1400" dirty="0"/>
              <a:t>The applicants from CA have the highest PW wage followed by TX,NJ</a:t>
            </a:r>
          </a:p>
        </p:txBody>
      </p:sp>
      <p:pic>
        <p:nvPicPr>
          <p:cNvPr id="5" name="Picture 4">
            <a:extLst>
              <a:ext uri="{FF2B5EF4-FFF2-40B4-BE49-F238E27FC236}">
                <a16:creationId xmlns:a16="http://schemas.microsoft.com/office/drawing/2014/main" id="{C85EDE9A-CA29-4D18-A446-E19A40C2EA95}"/>
              </a:ext>
            </a:extLst>
          </p:cNvPr>
          <p:cNvPicPr/>
          <p:nvPr/>
        </p:nvPicPr>
        <p:blipFill>
          <a:blip r:embed="rId3">
            <a:extLst>
              <a:ext uri="{28A0092B-C50C-407E-A947-70E740481C1C}">
                <a14:useLocalDpi xmlns:a14="http://schemas.microsoft.com/office/drawing/2010/main" val="0"/>
              </a:ext>
            </a:extLst>
          </a:blip>
          <a:stretch>
            <a:fillRect/>
          </a:stretch>
        </p:blipFill>
        <p:spPr>
          <a:xfrm>
            <a:off x="6294268" y="0"/>
            <a:ext cx="5796132" cy="2753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48398158-3DB8-49FE-9BA7-3354DDC1CEC6}"/>
              </a:ext>
            </a:extLst>
          </p:cNvPr>
          <p:cNvSpPr txBox="1"/>
          <p:nvPr/>
        </p:nvSpPr>
        <p:spPr>
          <a:xfrm>
            <a:off x="6289040" y="2982672"/>
            <a:ext cx="5796132" cy="523220"/>
          </a:xfrm>
          <a:prstGeom prst="rect">
            <a:avLst/>
          </a:prstGeom>
          <a:noFill/>
        </p:spPr>
        <p:txBody>
          <a:bodyPr wrap="square" rtlCol="0">
            <a:spAutoFit/>
          </a:bodyPr>
          <a:lstStyle/>
          <a:p>
            <a:r>
              <a:rPr lang="en-IN" sz="1400" dirty="0"/>
              <a:t>IT and Computer domain has got highest number of full time job titles as compared to the rest of the occupations</a:t>
            </a:r>
          </a:p>
        </p:txBody>
      </p:sp>
      <p:sp>
        <p:nvSpPr>
          <p:cNvPr id="8" name="TextBox 7">
            <a:extLst>
              <a:ext uri="{FF2B5EF4-FFF2-40B4-BE49-F238E27FC236}">
                <a16:creationId xmlns:a16="http://schemas.microsoft.com/office/drawing/2014/main" id="{4128EA6A-1263-4734-9EB0-F174C8509605}"/>
              </a:ext>
            </a:extLst>
          </p:cNvPr>
          <p:cNvSpPr txBox="1"/>
          <p:nvPr/>
        </p:nvSpPr>
        <p:spPr>
          <a:xfrm>
            <a:off x="365760" y="6004558"/>
            <a:ext cx="5102883" cy="800219"/>
          </a:xfrm>
          <a:prstGeom prst="rect">
            <a:avLst/>
          </a:prstGeom>
          <a:noFill/>
        </p:spPr>
        <p:txBody>
          <a:bodyPr wrap="square" rtlCol="0">
            <a:spAutoFit/>
          </a:bodyPr>
          <a:lstStyle/>
          <a:p>
            <a:r>
              <a:rPr lang="en-US" sz="1400" dirty="0"/>
              <a:t> The applicants  H-1B visa status (Certified/Denied) is independent of the  H-1B dependent status of the  applicants.</a:t>
            </a:r>
            <a:endParaRPr lang="en-US" dirty="0"/>
          </a:p>
          <a:p>
            <a:endParaRPr lang="en-IN" dirty="0"/>
          </a:p>
        </p:txBody>
      </p:sp>
      <p:sp>
        <p:nvSpPr>
          <p:cNvPr id="10" name="TextBox 9">
            <a:extLst>
              <a:ext uri="{FF2B5EF4-FFF2-40B4-BE49-F238E27FC236}">
                <a16:creationId xmlns:a16="http://schemas.microsoft.com/office/drawing/2014/main" id="{46215FDC-15F0-4447-B5EB-0355668CB9AE}"/>
              </a:ext>
            </a:extLst>
          </p:cNvPr>
          <p:cNvSpPr txBox="1"/>
          <p:nvPr/>
        </p:nvSpPr>
        <p:spPr>
          <a:xfrm>
            <a:off x="6342454" y="6112281"/>
            <a:ext cx="5699760" cy="584775"/>
          </a:xfrm>
          <a:prstGeom prst="rect">
            <a:avLst/>
          </a:prstGeom>
          <a:noFill/>
        </p:spPr>
        <p:txBody>
          <a:bodyPr wrap="square" rtlCol="0">
            <a:spAutoFit/>
          </a:bodyPr>
          <a:lstStyle/>
          <a:p>
            <a:r>
              <a:rPr lang="en-US" sz="1400" dirty="0"/>
              <a:t>Maximum number of applicants hail from country USA</a:t>
            </a:r>
          </a:p>
          <a:p>
            <a:endParaRPr lang="en-IN" dirty="0"/>
          </a:p>
        </p:txBody>
      </p:sp>
      <p:pic>
        <p:nvPicPr>
          <p:cNvPr id="11" name="Picture 10">
            <a:extLst>
              <a:ext uri="{FF2B5EF4-FFF2-40B4-BE49-F238E27FC236}">
                <a16:creationId xmlns:a16="http://schemas.microsoft.com/office/drawing/2014/main" id="{62F52CDD-6629-4CA1-99F1-7CF77880A3D7}"/>
              </a:ext>
            </a:extLst>
          </p:cNvPr>
          <p:cNvPicPr/>
          <p:nvPr/>
        </p:nvPicPr>
        <p:blipFill>
          <a:blip r:embed="rId4"/>
          <a:stretch>
            <a:fillRect/>
          </a:stretch>
        </p:blipFill>
        <p:spPr>
          <a:xfrm>
            <a:off x="365761" y="3713831"/>
            <a:ext cx="5102884" cy="21386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image23.jpeg">
            <a:extLst>
              <a:ext uri="{FF2B5EF4-FFF2-40B4-BE49-F238E27FC236}">
                <a16:creationId xmlns:a16="http://schemas.microsoft.com/office/drawing/2014/main" id="{EBFA6EEF-6FFF-417C-9089-73460CEB0A42}"/>
              </a:ext>
            </a:extLst>
          </p:cNvPr>
          <p:cNvPicPr/>
          <p:nvPr/>
        </p:nvPicPr>
        <p:blipFill>
          <a:blip r:embed="rId5" cstate="print"/>
          <a:stretch>
            <a:fillRect/>
          </a:stretch>
        </p:blipFill>
        <p:spPr>
          <a:xfrm>
            <a:off x="6342454" y="3641090"/>
            <a:ext cx="5646346" cy="22212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47378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1757</TotalTime>
  <Words>1850</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Times New Roman</vt:lpstr>
      <vt:lpstr>Wingdings</vt:lpstr>
      <vt:lpstr>1_Office Theme</vt:lpstr>
      <vt:lpstr>PowerPoint Presentation</vt:lpstr>
      <vt:lpstr>Introduction</vt:lpstr>
      <vt:lpstr>Problem Statement</vt:lpstr>
      <vt:lpstr>Feature Understanding</vt:lpstr>
      <vt:lpstr>Process Flow </vt:lpstr>
      <vt:lpstr>EDA  Univariate Analysis </vt:lpstr>
      <vt:lpstr>PowerPoint Presentation</vt:lpstr>
      <vt:lpstr>Bivariate Analysis</vt:lpstr>
      <vt:lpstr>PowerPoint Presentation</vt:lpstr>
      <vt:lpstr>PowerPoint Presentation</vt:lpstr>
      <vt:lpstr>TREATING NULL VALUES and ANAMOLIES In DATASET</vt:lpstr>
      <vt:lpstr>Base Model </vt:lpstr>
      <vt:lpstr>Feature Engineering</vt:lpstr>
      <vt:lpstr>Statistical Test Analysis </vt:lpstr>
      <vt:lpstr>Final Model</vt:lpstr>
      <vt:lpstr>PowerPoint Presentation</vt:lpstr>
      <vt:lpstr>Limitation and Challenges</vt:lpstr>
      <vt:lpstr>Conclusions &amp;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gaikwad</dc:creator>
  <cp:lastModifiedBy>DILAWAR KHAN</cp:lastModifiedBy>
  <cp:revision>171</cp:revision>
  <dcterms:created xsi:type="dcterms:W3CDTF">2020-01-11T06:43:02Z</dcterms:created>
  <dcterms:modified xsi:type="dcterms:W3CDTF">2020-01-24T13:30:45Z</dcterms:modified>
</cp:coreProperties>
</file>