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Merriweather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37" Type="http://schemas.openxmlformats.org/officeDocument/2006/relationships/font" Target="fonts/Merriweather-bold.fntdata"/><Relationship Id="rId14" Type="http://schemas.openxmlformats.org/officeDocument/2006/relationships/slide" Target="slides/slide9.xml"/><Relationship Id="rId36" Type="http://schemas.openxmlformats.org/officeDocument/2006/relationships/font" Target="fonts/Merriweather-regular.fntdata"/><Relationship Id="rId17" Type="http://schemas.openxmlformats.org/officeDocument/2006/relationships/slide" Target="slides/slide12.xml"/><Relationship Id="rId39" Type="http://schemas.openxmlformats.org/officeDocument/2006/relationships/font" Target="fonts/Merriweather-boldItalic.fntdata"/><Relationship Id="rId16" Type="http://schemas.openxmlformats.org/officeDocument/2006/relationships/slide" Target="slides/slide11.xml"/><Relationship Id="rId38" Type="http://schemas.openxmlformats.org/officeDocument/2006/relationships/font" Target="fonts/Merriweather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ec824d8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ec824d8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ec824d8b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ec824d8b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9304cfa9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9304cfa9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9304cfa9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9304cfa9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9304cfa9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9304cfa9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ec824d8b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ec824d8b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ec824d8b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ec824d8b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ec824d8b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ec824d8b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ec824d8b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ec824d8b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9304cfa9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9304cfa9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39a25690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39a25690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39a25690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39a25690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241271f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241271f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241271fe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241271f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72d706a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72d706a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72d706aa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72d706aa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9304cfa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9304cfa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9304cfa9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9304cfa9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9304cfa9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9304cfa9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9304cfa9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9304cfa9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9304cfa9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9304cfa9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ec824d8b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ec824d8b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hyperlink" Target="https://scikit-learn.org/stable/XGBoost" TargetMode="External"/><Relationship Id="rId10" Type="http://schemas.openxmlformats.org/officeDocument/2006/relationships/hyperlink" Target="https://sebastianraschka.com/Articles/2014_about_feature_scaling.htmlhttps://doi.org/10.1007/s13042-012-0068-x" TargetMode="External"/><Relationship Id="rId13" Type="http://schemas.openxmlformats.org/officeDocument/2006/relationships/hyperlink" Target="https://www.kaggle.com/bertcarremans/data-preparation-exploration" TargetMode="External"/><Relationship Id="rId12" Type="http://schemas.openxmlformats.org/officeDocument/2006/relationships/hyperlink" Target="https://xgboost.readthedocs.io/en/latest/index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kaggle.com/c/porto-seguro-safe-driver-prediction/data" TargetMode="External"/><Relationship Id="rId4" Type="http://schemas.openxmlformats.org/officeDocument/2006/relationships/hyperlink" Target="https://towardsdatascience.com/6-different-ways-to-compensate-for-missing-values-data-imputation-with-examples-6022d9ca0779" TargetMode="External"/><Relationship Id="rId9" Type="http://schemas.openxmlformats.org/officeDocument/2006/relationships/hyperlink" Target="https://doi.org/10.1007/s13042-012-0068-x" TargetMode="External"/><Relationship Id="rId14" Type="http://schemas.openxmlformats.org/officeDocument/2006/relationships/hyperlink" Target="https://www.kaggle.com/c/porto-seguro-safe-driver-prediction/discussion/44629" TargetMode="External"/><Relationship Id="rId5" Type="http://schemas.openxmlformats.org/officeDocument/2006/relationships/hyperlink" Target="https://medium.com/activewizards-machine-learning-company/top-10-data-science-use-cases-in-insurance-8cade8a13ee1" TargetMode="External"/><Relationship Id="rId6" Type="http://schemas.openxmlformats.org/officeDocument/2006/relationships/hyperlink" Target="https://machinelearningmastery.com/why-one-hot-encode-data-in-machine-learning/" TargetMode="External"/><Relationship Id="rId7" Type="http://schemas.openxmlformats.org/officeDocument/2006/relationships/hyperlink" Target="https://www.researchgate.net/publication/275224157_A_Review_on_Evaluation_Metrics_for_Data_Classification_Evaluations" TargetMode="External"/><Relationship Id="rId8" Type="http://schemas.openxmlformats.org/officeDocument/2006/relationships/hyperlink" Target="https://www.analyticsvidhya.com/blog/2016/03/complete-guide-parameter-tuning-xgboost-with-codes-python/" TargetMode="External"/></Relationships>
</file>

<file path=ppt/slides/_rels/slide21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researchgate.net/publication/317298171_Machine_Learning_in_Rock_Facies_Classification_An_Application_of_XGBoost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kaggle.com/c/porto-seguro-safe-driver-prediction/discussion/44579#250558" TargetMode="External"/><Relationship Id="rId4" Type="http://schemas.openxmlformats.org/officeDocument/2006/relationships/hyperlink" Target="https://www.youtube.com/watch?v=mbxZ_zqHV9c" TargetMode="External"/><Relationship Id="rId9" Type="http://schemas.openxmlformats.org/officeDocument/2006/relationships/hyperlink" Target="https://www.kaggle.com/ogrellier/noise-analysis-of-porto-seguro-s-feature" TargetMode="External"/><Relationship Id="rId5" Type="http://schemas.openxmlformats.org/officeDocument/2006/relationships/hyperlink" Target="https://www.appliedaicourse.com/" TargetMode="External"/><Relationship Id="rId6" Type="http://schemas.openxmlformats.org/officeDocument/2006/relationships/hyperlink" Target="https://www.kaggle.com/xiaozhouwang/2nd-place-lightgbm-solution%20" TargetMode="External"/><Relationship Id="rId7" Type="http://schemas.openxmlformats.org/officeDocument/2006/relationships/hyperlink" Target="https://www.kaggle.com/golubev/simplest-model-31th-lb-0-291%20" TargetMode="External"/><Relationship Id="rId8" Type="http://schemas.openxmlformats.org/officeDocument/2006/relationships/hyperlink" Target="https://www.appliedaicourse.com/%20WRITTEN%20BY%20Madanchowdary%20Follow%202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7328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PS: Safe Driver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2159700"/>
            <a:ext cx="37878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Project R</a:t>
            </a:r>
            <a:r>
              <a:rPr lang="en" sz="2000"/>
              <a:t>eport and Analysis</a:t>
            </a:r>
            <a:endParaRPr sz="2000"/>
          </a:p>
        </p:txBody>
      </p:sp>
      <p:sp>
        <p:nvSpPr>
          <p:cNvPr id="88" name="Google Shape;88;p13"/>
          <p:cNvSpPr txBox="1"/>
          <p:nvPr/>
        </p:nvSpPr>
        <p:spPr>
          <a:xfrm>
            <a:off x="729450" y="3260625"/>
            <a:ext cx="40449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TEAM -   .CSV 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Members - 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Kashif       (IMT2018042)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Vinayak   (IMT2018086)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Saad          (IMT2018514)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0" y="0"/>
            <a:ext cx="9144000" cy="4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tried 6 models: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Logistic Regression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SVM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Perceptron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Random Forest Classifier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XgBoost Classifier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Lightgbm Classifier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Normalised Gini Index </a:t>
            </a:r>
            <a:r>
              <a:rPr lang="en" sz="1600">
                <a:solidFill>
                  <a:srgbClr val="434343"/>
                </a:solidFill>
              </a:rPr>
              <a:t>Before Tuning - 0.2264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Normalised Gini Index </a:t>
            </a:r>
            <a:r>
              <a:rPr lang="en" sz="1600">
                <a:solidFill>
                  <a:srgbClr val="434343"/>
                </a:solidFill>
              </a:rPr>
              <a:t> After Tuning - 0.2428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Hyperparameters used and tuned: </a:t>
            </a: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max_iter=1000, penalty=l2, random_state=0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(SGD Classifier)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Normalised Gini Index Before Tuning - 0.149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Normalised Gini Index  After Tuning -  0.167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Hyperparameters used and tuned: </a:t>
            </a:r>
            <a:r>
              <a:rPr lang="en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loss=”hinge”, learning_rate=0.001, penalty=”l1”</a:t>
            </a:r>
            <a:endParaRPr sz="16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Perceptron </a:t>
            </a:r>
            <a:r>
              <a:rPr lang="en"/>
              <a:t>(SGD Classifier)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Normalised Gini Index </a:t>
            </a:r>
            <a:r>
              <a:rPr lang="en" sz="1600">
                <a:solidFill>
                  <a:srgbClr val="666666"/>
                </a:solidFill>
              </a:rPr>
              <a:t>Before Tuning - 0.162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Normalised Gini Index  After Tuning -  0.179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Hyperparameters used and tuned: </a:t>
            </a:r>
            <a:r>
              <a:rPr lang="en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loss=”perceptron”, learning_rate=0.001, penalty=”l1”</a:t>
            </a:r>
            <a:endParaRPr sz="16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Normalised Gini Index </a:t>
            </a:r>
            <a:r>
              <a:rPr lang="en" sz="1600">
                <a:solidFill>
                  <a:srgbClr val="434343"/>
                </a:solidFill>
              </a:rPr>
              <a:t>Before Tuning - 0.241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Normalised Gini Index</a:t>
            </a:r>
            <a:r>
              <a:rPr lang="en" sz="1600">
                <a:solidFill>
                  <a:srgbClr val="434343"/>
                </a:solidFill>
              </a:rPr>
              <a:t> Tuning - 0.253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Hyperparameters used and tuned: </a:t>
            </a: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n_estimators=1600,        class_weight="balanced”, min_samples_leaf=1000, max_leaf_nodes=150 n_jobs=-1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This worked well, but it took a lot of time to train, and xgboost and Lightgbm performed better and faster, so we shifted to them.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Classifier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Normalised Gini Index</a:t>
            </a:r>
            <a:r>
              <a:rPr lang="en" sz="1600">
                <a:solidFill>
                  <a:srgbClr val="434343"/>
                </a:solidFill>
              </a:rPr>
              <a:t> before Tuning - 0.243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Normalised Gini Index</a:t>
            </a:r>
            <a:r>
              <a:rPr lang="en" sz="1600">
                <a:solidFill>
                  <a:srgbClr val="434343"/>
                </a:solidFill>
              </a:rPr>
              <a:t> after Tuning - 0.264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Hyperparameters used and tuned:- </a:t>
            </a: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n_thread=-1, learning_rate=0.005, n_estimators=1600, colsample_bytree=0.1, scale_pos_weight=3, eval_metric=”auc”, max_depth=20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GridSearch was used for hyperparameter tuning.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This model worked well, but it took more time as compared to Lightgbm Classifier. Also Lightgbm combined with </a:t>
            </a:r>
            <a:r>
              <a:rPr lang="en" sz="1600">
                <a:solidFill>
                  <a:srgbClr val="434343"/>
                </a:solidFill>
              </a:rPr>
              <a:t>Easy Ensemble Classifier</a:t>
            </a:r>
            <a:r>
              <a:rPr lang="en" sz="1600">
                <a:solidFill>
                  <a:srgbClr val="434343"/>
                </a:solidFill>
              </a:rPr>
              <a:t> worked wayyy better.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Lightgbm Classifier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Normalised Gini Index</a:t>
            </a:r>
            <a:r>
              <a:rPr lang="en" sz="1600">
                <a:solidFill>
                  <a:srgbClr val="434343"/>
                </a:solidFill>
              </a:rPr>
              <a:t> before Tuning - 0.245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Normalised Gini Index</a:t>
            </a:r>
            <a:r>
              <a:rPr lang="en" sz="1600">
                <a:solidFill>
                  <a:srgbClr val="434343"/>
                </a:solidFill>
              </a:rPr>
              <a:t> afterTuning - 0.2753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Hyperparameter used and tuned: </a:t>
            </a: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objective=’binary’, n_estimators=1600, boosting_type=’goss’, n_jobs=-1, col_bysample=0.1, learning_rate=0.005, max_bin=10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 </a:t>
            </a:r>
            <a:r>
              <a:rPr lang="en" sz="1600">
                <a:solidFill>
                  <a:srgbClr val="434343"/>
                </a:solidFill>
              </a:rPr>
              <a:t>GridSearch is used for hyperparameter Tuning.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This model was very fast and performed very well.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Ensemble Classifier + XGBoost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We  used Lightgbm and Xgboost as base estimators for this. Lightgbm as a base estimator gave better result than Xgboost.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Normalised Gini Index</a:t>
            </a:r>
            <a:r>
              <a:rPr lang="en" sz="1600">
                <a:solidFill>
                  <a:srgbClr val="434343"/>
                </a:solidFill>
              </a:rPr>
              <a:t> before Tuning - 0.259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Normalised Gini Index after Tuning -0.272 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Hyperparameters used and tuned: n_estimators=45, base_estimator=xgboost, random_state=42, n_jobs=-1, sampling_strategy=’majority’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Easy Ensemble is a model from the imblearn library.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Ensemble Classifier + LGBM Classifier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Normalised Gini Index before Tuning - 0.2651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Normalised Gini Index after Tuning -0.2778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Hyperparameters used and tuned: </a:t>
            </a: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n_estimators=45, base_estimator=lightgbm, random_state=42, n_jobs=-1, sampling_strategy=’majority’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Conclusion :- We  used Lightgbm and Xgboost as base estimators for this. Lightgbm as a base estimator gave better result than Xgboost.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Ensemble Techniques Used</a:t>
            </a:r>
            <a:endParaRPr sz="3000"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789150" y="2039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Stacking three different LGBM classifier models ( 0.278)( 0.272)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Stacking Xgboost and LightGbm models ( 0.276) ( 0.269)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Stacking EasyEnsemble(Base estimator: LGBM) and EasyEnsemble(Base estimator: Xgboost) ( 0.2783) ( 0.2739)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Stacking EasyEnsemble(Base estimator: LGBM) and EasyEnsemble(Base estimator: Random Forest Classifier)(0.270) (0.265)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Weighted average of three LGBM models with different combinations of their weightages.( 0.277)(0.273)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Weighted average of two EasyEnsembleClassifier(Base est: LGBM) models(0.2787) ( 0.2729)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Highlights</a:t>
            </a:r>
            <a:endParaRPr sz="3000"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Exploratory Data Analysis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Preprocessing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Model Selection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Ensemble Techniques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References</a:t>
            </a:r>
            <a:endParaRPr sz="3000"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2125" y="2018850"/>
            <a:ext cx="7688700" cy="26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https://www.kaggle.com/c/porto-seguro-safe-driver-prediction/data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https://towardsdatascience.com/6-different-ways-to-compensate-for-missing-values-data-imputation-with-examples-6022d9ca0779</a:t>
            </a:r>
            <a:endParaRPr sz="14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https://medium.com/activewizards-machine-learning-company/top-10-data-science-use-cases-in-insurance-8cade8a13ee1</a:t>
            </a:r>
            <a:endParaRPr sz="14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https://machinelearningmastery.com/why-one-hot-encode-data-in-machine-learning/</a:t>
            </a:r>
            <a:endParaRPr sz="14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https://www.researchgate.net/publication/275224157_A_Review_on_Evaluation_Metrics_for_Data_Classification_Evaluations</a:t>
            </a:r>
            <a:endParaRPr sz="14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https://www.analyticsvidhya.com/blog/2016/03/complete-guide-parameter-tuning-xgboost-with-codes-python</a:t>
            </a:r>
            <a:endParaRPr sz="14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https://doi.org/10.1007/s13042-012-0068-x</a:t>
            </a:r>
            <a:endParaRPr sz="14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https://sebastianraschka.com/Articles/2014_about_feature_scaling.htmlhttps://doi.org/10.1007/s13042-012-0068-x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SKLearn, Xgboost , Lightgbm  and Imblearn, Latex Documentation.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Scikit Learn :  </a:t>
            </a:r>
            <a:r>
              <a:rPr lang="en" sz="1100" u="sng">
                <a:solidFill>
                  <a:schemeClr val="hlink"/>
                </a:solidFill>
                <a:hlinkClick r:id="rId11"/>
              </a:rPr>
              <a:t>https://scikit-learn.org/stable/XGBoost</a:t>
            </a: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12"/>
              </a:rPr>
              <a:t>https://xgboost.readthedocs.io/en/latest/index.html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13"/>
              </a:rPr>
              <a:t>https://www.kaggle.com/bertcarremans/data-preparation-exploration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14"/>
              </a:rPr>
              <a:t>https://www.kaggle.com/c/porto-seguro-safe-driver-prediction/discussion/44629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References</a:t>
            </a:r>
            <a:endParaRPr sz="3000"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2125" y="2018850"/>
            <a:ext cx="7688700" cy="26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https://www.kaggle.com/c/porto-seguro-safe-driver-prediction/discussion/44579#250558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https://www.youtube.com/watch?v=mbxZ_zqHV9c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https://www.appliedaicourse.com/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https://www.kaggle.com/xiaozhouwang/2nd-place-lightgbm-solution%20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https://www.kaggle.com/golubev/simplest-model-31th-lb-0-291%20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https://www.appliedaicourse.com/%20WRITTEN%20BY%20Madanchowdary%20Follow%202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https://www.kaggle.com/ogrellier/noise-analysis-of-porto-seguro-s-feature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Machine Learning in Rock Facies Classification: An Application of XGBoost May 2017 DOI: 10.1190/IGC2017-351 Conference: International Geophysical Conference, Qingdao, China,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https://www.researchgate.net/publication/317298171_Machine_Learning_in_Rock_Facies_Classification_An_Application_of_XGBoost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471975" y="2571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Thank You</a:t>
            </a:r>
            <a:endParaRPr sz="2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Binary Classification problem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Observing the target column, found high degree of imbalance (minority:majority=0.04)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 columns with high percentage of missing values : ps_car_03_cat, ps_car_05_cat, ps_reg_03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 had 3 categories: cat, calc, bin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</a:t>
            </a:r>
            <a:r>
              <a:rPr lang="en" sz="1600"/>
              <a:t>alc has high correlation with other features.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 was not found to be much skewed.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Some  features were found to have outliers.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(Skewness in continuous features)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75" y="2125050"/>
            <a:ext cx="5026599" cy="23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(Features with imbalanced classes)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13075"/>
            <a:ext cx="5834549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(Features that have outliers)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00" y="1966972"/>
            <a:ext cx="6800850" cy="24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(Features with outliers contd.)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50647"/>
            <a:ext cx="7038975" cy="23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(Features with outliers contd.)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975" y="2137350"/>
            <a:ext cx="6800850" cy="22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Combined Train and Test data for consistent encoding.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Dropped ps_ind_10_bin and ps_ind_13_bin due to highly imbalanced values.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Dropped all calc features as they had high correlation with other features and low correlation with target.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Filled the missing values in different columns with mean and mode, and some columns with new categories.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Categorical features (cat) are  One Hot Encoded.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Removed skew but performance of model degraded.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Split the Data back into Test and Train Data.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Split the train data into Train and Test for model training and prediction.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