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3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7D95-CAA8-4A91-9F96-E37C4710616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86CB-11CF-4B50-A551-1EC1778240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879480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7D95-CAA8-4A91-9F96-E37C4710616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86CB-11CF-4B50-A551-1EC17782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059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7D95-CAA8-4A91-9F96-E37C4710616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86CB-11CF-4B50-A551-1EC17782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20930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7D95-CAA8-4A91-9F96-E37C4710616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86CB-11CF-4B50-A551-1EC17782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1963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7D95-CAA8-4A91-9F96-E37C4710616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86CB-11CF-4B50-A551-1EC17782405F}" type="slidenum">
              <a:rPr lang="en-US" smtClean="0"/>
              <a:t>‹#›</a:t>
            </a:fld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862878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7D95-CAA8-4A91-9F96-E37C4710616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86CB-11CF-4B50-A551-1EC17782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1369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7D95-CAA8-4A91-9F96-E37C4710616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86CB-11CF-4B50-A551-1EC17782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394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7D95-CAA8-4A91-9F96-E37C4710616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86CB-11CF-4B50-A551-1EC17782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67884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7D95-CAA8-4A91-9F96-E37C4710616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86CB-11CF-4B50-A551-1EC17782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841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4B017D95-CAA8-4A91-9F96-E37C4710616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210B86CB-11CF-4B50-A551-1EC17782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48327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017D95-CAA8-4A91-9F96-E37C4710616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0B86CB-11CF-4B50-A551-1EC17782405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1556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4B017D95-CAA8-4A91-9F96-E37C47106168}" type="datetimeFigureOut">
              <a:rPr lang="en-US" smtClean="0"/>
              <a:t>7/28/2025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210B86CB-11CF-4B50-A551-1EC17782405F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409353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mailto:saadashraf3519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jorgebuenoperez/datacleaningglassesnoglasses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330A2-E7BA-CE30-D577-AA42046110D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532" y="996458"/>
            <a:ext cx="10058400" cy="1143000"/>
          </a:xfrm>
        </p:spPr>
        <p:txBody>
          <a:bodyPr>
            <a:normAutofit/>
          </a:bodyPr>
          <a:lstStyle/>
          <a:p>
            <a:r>
              <a:rPr lang="en-US" sz="6600" dirty="0"/>
              <a:t>FACIAL FEATURES DETECTION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3C097-EB23-4E9F-C618-AD278A7F970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PRESENTED BY: Saad ASHRAF</a:t>
            </a:r>
          </a:p>
        </p:txBody>
      </p:sp>
    </p:spTree>
    <p:extLst>
      <p:ext uri="{BB962C8B-B14F-4D97-AF65-F5344CB8AC3E}">
        <p14:creationId xmlns:p14="http://schemas.microsoft.com/office/powerpoint/2010/main" val="41688538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3E19E-8D1A-4F46-2F4A-D2F75A2E2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WITH OTHER MODELS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1CF9C628-BF66-2CF4-89CA-A615587B1EF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80039509"/>
              </p:ext>
            </p:extLst>
          </p:nvPr>
        </p:nvGraphicFramePr>
        <p:xfrm>
          <a:off x="1097280" y="1846263"/>
          <a:ext cx="9495510" cy="4022724"/>
        </p:xfrm>
        <a:graphic>
          <a:graphicData uri="http://schemas.openxmlformats.org/drawingml/2006/table">
            <a:tbl>
              <a:tblPr/>
              <a:tblGrid>
                <a:gridCol w="1582585">
                  <a:extLst>
                    <a:ext uri="{9D8B030D-6E8A-4147-A177-3AD203B41FA5}">
                      <a16:colId xmlns:a16="http://schemas.microsoft.com/office/drawing/2014/main" val="3056219146"/>
                    </a:ext>
                  </a:extLst>
                </a:gridCol>
                <a:gridCol w="1582585">
                  <a:extLst>
                    <a:ext uri="{9D8B030D-6E8A-4147-A177-3AD203B41FA5}">
                      <a16:colId xmlns:a16="http://schemas.microsoft.com/office/drawing/2014/main" val="3333540838"/>
                    </a:ext>
                  </a:extLst>
                </a:gridCol>
                <a:gridCol w="1582585">
                  <a:extLst>
                    <a:ext uri="{9D8B030D-6E8A-4147-A177-3AD203B41FA5}">
                      <a16:colId xmlns:a16="http://schemas.microsoft.com/office/drawing/2014/main" val="1753116475"/>
                    </a:ext>
                  </a:extLst>
                </a:gridCol>
                <a:gridCol w="1582585">
                  <a:extLst>
                    <a:ext uri="{9D8B030D-6E8A-4147-A177-3AD203B41FA5}">
                      <a16:colId xmlns:a16="http://schemas.microsoft.com/office/drawing/2014/main" val="1050759586"/>
                    </a:ext>
                  </a:extLst>
                </a:gridCol>
                <a:gridCol w="1582585">
                  <a:extLst>
                    <a:ext uri="{9D8B030D-6E8A-4147-A177-3AD203B41FA5}">
                      <a16:colId xmlns:a16="http://schemas.microsoft.com/office/drawing/2014/main" val="3173338515"/>
                    </a:ext>
                  </a:extLst>
                </a:gridCol>
                <a:gridCol w="1582585">
                  <a:extLst>
                    <a:ext uri="{9D8B030D-6E8A-4147-A177-3AD203B41FA5}">
                      <a16:colId xmlns:a16="http://schemas.microsoft.com/office/drawing/2014/main" val="3651289016"/>
                    </a:ext>
                  </a:extLst>
                </a:gridCol>
              </a:tblGrid>
              <a:tr h="309440">
                <a:tc>
                  <a:txBody>
                    <a:bodyPr/>
                    <a:lstStyle/>
                    <a:p>
                      <a:r>
                        <a:rPr lang="en-US" sz="1500"/>
                        <a:t>Model</a:t>
                      </a:r>
                    </a:p>
                  </a:txBody>
                  <a:tcPr marL="77360" marR="77360" marT="38680" marB="38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Type</a:t>
                      </a:r>
                    </a:p>
                  </a:txBody>
                  <a:tcPr marL="77360" marR="77360" marT="38680" marB="38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Good For</a:t>
                      </a:r>
                    </a:p>
                  </a:txBody>
                  <a:tcPr marL="77360" marR="77360" marT="38680" marB="38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Speed</a:t>
                      </a:r>
                    </a:p>
                  </a:txBody>
                  <a:tcPr marL="77360" marR="77360" marT="38680" marB="38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Accuracy</a:t>
                      </a:r>
                    </a:p>
                  </a:txBody>
                  <a:tcPr marL="77360" marR="77360" marT="38680" marB="38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Use Case Fit</a:t>
                      </a:r>
                    </a:p>
                  </a:txBody>
                  <a:tcPr marL="77360" marR="77360" marT="38680" marB="38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9713724"/>
                  </a:ext>
                </a:extLst>
              </a:tr>
              <a:tr h="1701922">
                <a:tc>
                  <a:txBody>
                    <a:bodyPr/>
                    <a:lstStyle/>
                    <a:p>
                      <a:r>
                        <a:rPr lang="en-US" sz="1500" b="1"/>
                        <a:t>YOLOv11</a:t>
                      </a:r>
                      <a:endParaRPr lang="en-US" sz="1500"/>
                    </a:p>
                  </a:txBody>
                  <a:tcPr marL="77360" marR="77360" marT="38680" marB="38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Object Detection + optional Classification</a:t>
                      </a:r>
                    </a:p>
                  </a:txBody>
                  <a:tcPr marL="77360" marR="77360" marT="38680" marB="38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Detecting </a:t>
                      </a:r>
                      <a:r>
                        <a:rPr lang="en-US" sz="1500" b="1"/>
                        <a:t>regions</a:t>
                      </a:r>
                      <a:r>
                        <a:rPr lang="en-US" sz="1500"/>
                        <a:t> in image (e.g., face, shirt), or fast full-image classification (with -cls)</a:t>
                      </a:r>
                    </a:p>
                  </a:txBody>
                  <a:tcPr marL="77360" marR="77360" marT="38680" marB="38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Fastest</a:t>
                      </a:r>
                    </a:p>
                  </a:txBody>
                  <a:tcPr marL="77360" marR="77360" marT="38680" marB="38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Lower than </a:t>
                      </a:r>
                      <a:r>
                        <a:rPr lang="en-US" sz="1500" dirty="0" err="1"/>
                        <a:t>EfficientNet</a:t>
                      </a:r>
                      <a:r>
                        <a:rPr lang="en-US" sz="1500" dirty="0"/>
                        <a:t>/</a:t>
                      </a:r>
                      <a:r>
                        <a:rPr lang="en-US" sz="1500" dirty="0" err="1"/>
                        <a:t>ResNet</a:t>
                      </a:r>
                      <a:r>
                        <a:rPr lang="en-US" sz="1500" dirty="0"/>
                        <a:t> for classification</a:t>
                      </a:r>
                    </a:p>
                  </a:txBody>
                  <a:tcPr marL="77360" marR="77360" marT="38680" marB="38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Better for detection / real-time</a:t>
                      </a:r>
                    </a:p>
                  </a:txBody>
                  <a:tcPr marL="77360" marR="77360" marT="38680" marB="38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50870776"/>
                  </a:ext>
                </a:extLst>
              </a:tr>
              <a:tr h="773601">
                <a:tc>
                  <a:txBody>
                    <a:bodyPr/>
                    <a:lstStyle/>
                    <a:p>
                      <a:r>
                        <a:rPr lang="en-US" sz="1500" b="1"/>
                        <a:t>ResNet</a:t>
                      </a:r>
                      <a:endParaRPr lang="en-US" sz="1500"/>
                    </a:p>
                  </a:txBody>
                  <a:tcPr marL="77360" marR="77360" marT="38680" marB="38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Image Classification</a:t>
                      </a:r>
                    </a:p>
                  </a:txBody>
                  <a:tcPr marL="77360" marR="77360" marT="38680" marB="38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Robust classification</a:t>
                      </a:r>
                    </a:p>
                  </a:txBody>
                  <a:tcPr marL="77360" marR="77360" marT="38680" marB="38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Medium</a:t>
                      </a:r>
                    </a:p>
                  </a:txBody>
                  <a:tcPr marL="77360" marR="77360" marT="38680" marB="38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Good</a:t>
                      </a:r>
                    </a:p>
                  </a:txBody>
                  <a:tcPr marL="77360" marR="77360" marT="38680" marB="38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Gender &amp; Glasses classification</a:t>
                      </a:r>
                    </a:p>
                  </a:txBody>
                  <a:tcPr marL="77360" marR="77360" marT="38680" marB="38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443872697"/>
                  </a:ext>
                </a:extLst>
              </a:tr>
              <a:tr h="1237761">
                <a:tc>
                  <a:txBody>
                    <a:bodyPr/>
                    <a:lstStyle/>
                    <a:p>
                      <a:r>
                        <a:rPr lang="en-US" sz="1500" b="1" dirty="0" err="1"/>
                        <a:t>EfficientNet</a:t>
                      </a:r>
                      <a:endParaRPr lang="en-US" sz="1500" dirty="0"/>
                    </a:p>
                  </a:txBody>
                  <a:tcPr marL="77360" marR="77360" marT="38680" marB="38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Image Classification (Efficient)</a:t>
                      </a:r>
                    </a:p>
                  </a:txBody>
                  <a:tcPr marL="77360" marR="77360" marT="38680" marB="38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/>
                        <a:t>High-accuracy classification with smaller size</a:t>
                      </a:r>
                    </a:p>
                  </a:txBody>
                  <a:tcPr marL="77360" marR="77360" marT="38680" marB="38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Fast + Accurate</a:t>
                      </a:r>
                    </a:p>
                  </a:txBody>
                  <a:tcPr marL="77360" marR="77360" marT="38680" marB="38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Best</a:t>
                      </a:r>
                    </a:p>
                  </a:txBody>
                  <a:tcPr marL="77360" marR="77360" marT="38680" marB="38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sz="1500" dirty="0"/>
                        <a:t> Great for multi-label (gender + glasses + shirt color)</a:t>
                      </a:r>
                    </a:p>
                  </a:txBody>
                  <a:tcPr marL="77360" marR="77360" marT="38680" marB="3868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257940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7318206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286D5D-F9D1-58F2-9953-3951275649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TAKEN BY EACH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492C9-0989-84C1-62AD-CAFB26B954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SHIRT COLOR DETECTION: </a:t>
            </a:r>
            <a:r>
              <a:rPr lang="en-US" dirty="0"/>
              <a:t>~0.09-0.4 seconds</a:t>
            </a:r>
          </a:p>
          <a:p>
            <a:r>
              <a:rPr lang="en-US" b="1" dirty="0"/>
              <a:t>GENDER PREDICTION:</a:t>
            </a:r>
            <a:r>
              <a:rPr lang="en-US" dirty="0"/>
              <a:t> ~0.09-0.12 seconds</a:t>
            </a:r>
          </a:p>
          <a:p>
            <a:r>
              <a:rPr lang="en-US" b="1" dirty="0"/>
              <a:t>GLASSES PREDICTION: </a:t>
            </a:r>
            <a:r>
              <a:rPr lang="en-US" dirty="0"/>
              <a:t>~0.09-0.12seconds</a:t>
            </a:r>
          </a:p>
        </p:txBody>
      </p:sp>
    </p:spTree>
    <p:extLst>
      <p:ext uri="{BB962C8B-B14F-4D97-AF65-F5344CB8AC3E}">
        <p14:creationId xmlns:p14="http://schemas.microsoft.com/office/powerpoint/2010/main" val="166004009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D7F2F-A6F7-C610-3881-A8A4C3CBA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LIMITATIONS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7B439-D11D-D36B-5400-1E6308955158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8122722" y="1141646"/>
            <a:ext cx="3032958" cy="704088"/>
          </a:xfrm>
        </p:spPr>
        <p:txBody>
          <a:bodyPr/>
          <a:lstStyle/>
          <a:p>
            <a:pPr marL="0" indent="0">
              <a:buNone/>
            </a:pP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AB3210D-F5D8-0B31-8E92-3982D54F9FC6}"/>
              </a:ext>
            </a:extLst>
          </p:cNvPr>
          <p:cNvSpPr txBox="1">
            <a:spLocks/>
          </p:cNvSpPr>
          <p:nvPr/>
        </p:nvSpPr>
        <p:spPr>
          <a:xfrm>
            <a:off x="603504" y="1463040"/>
            <a:ext cx="10871708" cy="704088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55000" lnSpcReduction="20000"/>
          </a:bodyPr>
          <a:lstStyle>
            <a:lvl1pPr marL="0" algn="l" defTabSz="914400" rtl="0" eaLnBrk="1" latinLnBrk="0" hangingPunct="1">
              <a:lnSpc>
                <a:spcPct val="85000"/>
              </a:lnSpc>
              <a:spcBef>
                <a:spcPct val="0"/>
              </a:spcBef>
              <a:buNone/>
              <a:defRPr sz="4800" kern="1200" spc="-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br>
              <a:rPr lang="en-US" sz="5000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en-US" dirty="0"/>
          </a:p>
        </p:txBody>
      </p:sp>
      <p:sp>
        <p:nvSpPr>
          <p:cNvPr id="5" name="Footer Placeholder 1">
            <a:extLst>
              <a:ext uri="{FF2B5EF4-FFF2-40B4-BE49-F238E27FC236}">
                <a16:creationId xmlns:a16="http://schemas.microsoft.com/office/drawing/2014/main" id="{7337F959-4737-3BD5-2BD0-1972AFD5BB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6947" y="497754"/>
            <a:ext cx="1961606" cy="274320"/>
          </a:xfrm>
        </p:spPr>
        <p:txBody>
          <a:bodyPr/>
          <a:lstStyle/>
          <a:p>
            <a:r>
              <a:rPr lang="en-US" dirty="0"/>
              <a:t>Detecting Facial Features</a:t>
            </a:r>
            <a:endParaRPr lang="en-PK" dirty="0"/>
          </a:p>
        </p:txBody>
      </p:sp>
      <p:sp>
        <p:nvSpPr>
          <p:cNvPr id="6" name="Slide Number Placeholder 2">
            <a:extLst>
              <a:ext uri="{FF2B5EF4-FFF2-40B4-BE49-F238E27FC236}">
                <a16:creationId xmlns:a16="http://schemas.microsoft.com/office/drawing/2014/main" id="{F20EE35A-D56F-5FDB-D9E6-97BC633724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122408" y="301752"/>
            <a:ext cx="1673352" cy="274320"/>
          </a:xfrm>
        </p:spPr>
        <p:txBody>
          <a:bodyPr/>
          <a:lstStyle/>
          <a:p>
            <a:fld id="{5BFCF61C-3B18-4C03-8326-CC3B32D710C9}" type="slidenum">
              <a:rPr lang="en-US" smtClean="0"/>
              <a:t>12</a:t>
            </a:fld>
            <a:endParaRPr 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0445FCDA-743A-0269-9308-C0DB821D332C}"/>
              </a:ext>
            </a:extLst>
          </p:cNvPr>
          <p:cNvSpPr txBox="1">
            <a:spLocks/>
          </p:cNvSpPr>
          <p:nvPr/>
        </p:nvSpPr>
        <p:spPr>
          <a:xfrm>
            <a:off x="970391" y="2278984"/>
            <a:ext cx="3282696" cy="70408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Glasses Detection</a:t>
            </a:r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267B797E-671F-3C3D-722F-73A4925D7E13}"/>
              </a:ext>
            </a:extLst>
          </p:cNvPr>
          <p:cNvSpPr txBox="1">
            <a:spLocks/>
          </p:cNvSpPr>
          <p:nvPr/>
        </p:nvSpPr>
        <p:spPr>
          <a:xfrm>
            <a:off x="517871" y="2858094"/>
            <a:ext cx="3282696" cy="1280160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/>
            <a:r>
              <a:rPr lang="en-US" dirty="0"/>
              <a:t>Sometimes does not perform when the head is turned.</a:t>
            </a:r>
            <a:endParaRPr lang="en-US" sz="1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 Placeholder 5">
            <a:extLst>
              <a:ext uri="{FF2B5EF4-FFF2-40B4-BE49-F238E27FC236}">
                <a16:creationId xmlns:a16="http://schemas.microsoft.com/office/drawing/2014/main" id="{8536334C-8077-2A4D-F400-08FF36EACCAD}"/>
              </a:ext>
            </a:extLst>
          </p:cNvPr>
          <p:cNvSpPr txBox="1">
            <a:spLocks/>
          </p:cNvSpPr>
          <p:nvPr/>
        </p:nvSpPr>
        <p:spPr>
          <a:xfrm>
            <a:off x="4334255" y="2246840"/>
            <a:ext cx="3282696" cy="70408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/>
              <a:t>Shirt Color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DD09D1ED-1BC8-5CC5-7AAD-785734498400}"/>
              </a:ext>
            </a:extLst>
          </p:cNvPr>
          <p:cNvSpPr txBox="1">
            <a:spLocks/>
          </p:cNvSpPr>
          <p:nvPr/>
        </p:nvSpPr>
        <p:spPr>
          <a:xfrm>
            <a:off x="4009643" y="2759961"/>
            <a:ext cx="3607308" cy="960914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Calibri (Body)"/>
              </a:rPr>
              <a:t>1- </a:t>
            </a:r>
            <a:r>
              <a:rPr lang="en-US" altLang="en-US" dirty="0" err="1">
                <a:solidFill>
                  <a:schemeClr val="tx1"/>
                </a:solidFill>
                <a:latin typeface="Calibri (Body)"/>
              </a:rPr>
              <a:t>KMeans</a:t>
            </a:r>
            <a:r>
              <a:rPr lang="en-US" altLang="en-US" dirty="0">
                <a:solidFill>
                  <a:schemeClr val="tx1"/>
                </a:solidFill>
                <a:latin typeface="Calibri (Body)"/>
              </a:rPr>
              <a:t> identifies the dominant RGB values, but not detailed fabric shades like "olive green“.</a:t>
            </a:r>
            <a:br>
              <a:rPr lang="en-US" altLang="en-US" dirty="0">
                <a:solidFill>
                  <a:schemeClr val="tx1"/>
                </a:solidFill>
                <a:latin typeface="Calibri (Body)"/>
              </a:rPr>
            </a:br>
            <a:endParaRPr lang="en-US" altLang="en-US" dirty="0">
              <a:solidFill>
                <a:schemeClr val="tx1"/>
              </a:solidFill>
              <a:latin typeface="Calibri (Body)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US" altLang="en-US" dirty="0">
                <a:solidFill>
                  <a:schemeClr val="tx1"/>
                </a:solidFill>
                <a:latin typeface="Calibri (Body)"/>
              </a:rPr>
              <a:t>2- Presence of shadows, lighting variation, or background elements can mislead the actual shirt color detection.</a:t>
            </a:r>
          </a:p>
        </p:txBody>
      </p:sp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6DEB10AB-2755-D271-35FF-FC2615878EDA}"/>
              </a:ext>
            </a:extLst>
          </p:cNvPr>
          <p:cNvSpPr txBox="1">
            <a:spLocks/>
          </p:cNvSpPr>
          <p:nvPr/>
        </p:nvSpPr>
        <p:spPr>
          <a:xfrm>
            <a:off x="8122722" y="2184657"/>
            <a:ext cx="3282696" cy="704088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err="1"/>
              <a:t>MediaPipe</a:t>
            </a:r>
            <a:r>
              <a:rPr lang="en-US" b="1" dirty="0"/>
              <a:t> Torso</a:t>
            </a:r>
          </a:p>
        </p:txBody>
      </p:sp>
      <p:sp>
        <p:nvSpPr>
          <p:cNvPr id="12" name="Text Placeholder 9">
            <a:extLst>
              <a:ext uri="{FF2B5EF4-FFF2-40B4-BE49-F238E27FC236}">
                <a16:creationId xmlns:a16="http://schemas.microsoft.com/office/drawing/2014/main" id="{51ADB54B-D791-82E4-3C77-8B9C3CF94F46}"/>
              </a:ext>
            </a:extLst>
          </p:cNvPr>
          <p:cNvSpPr txBox="1">
            <a:spLocks/>
          </p:cNvSpPr>
          <p:nvPr/>
        </p:nvSpPr>
        <p:spPr>
          <a:xfrm>
            <a:off x="7989995" y="2726871"/>
            <a:ext cx="3728575" cy="2902033"/>
          </a:xfrm>
          <a:prstGeom prst="rect">
            <a:avLst/>
          </a:prstGeom>
        </p:spPr>
        <p:txBody>
          <a:bodyPr/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1- Torso detection might not work correctly if the person is not upright or is in an unusual position.</a:t>
            </a:r>
          </a:p>
          <a:p>
            <a:br>
              <a:rPr lang="en-US" dirty="0"/>
            </a:br>
            <a:r>
              <a:rPr lang="en-US" dirty="0"/>
              <a:t>2- If pose landmarks are not accurately detected, the shirt region may be missed or misidentified.</a:t>
            </a:r>
          </a:p>
        </p:txBody>
      </p:sp>
    </p:spTree>
    <p:extLst>
      <p:ext uri="{BB962C8B-B14F-4D97-AF65-F5344CB8AC3E}">
        <p14:creationId xmlns:p14="http://schemas.microsoft.com/office/powerpoint/2010/main" val="11243920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6C142C-E8B3-2F9A-5CAB-E74986CE0A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THANK YOU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C6F0C2-7232-5BCB-B50E-A360B05655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CONTACT INFO:</a:t>
            </a:r>
          </a:p>
          <a:p>
            <a:endParaRPr lang="en-US" dirty="0"/>
          </a:p>
          <a:p>
            <a:r>
              <a:rPr lang="en-US" dirty="0"/>
              <a:t>Name: Saad Ashraf</a:t>
            </a:r>
          </a:p>
          <a:p>
            <a:r>
              <a:rPr lang="en-US" dirty="0">
                <a:hlinkClick r:id="rId2"/>
              </a:rPr>
              <a:t>Email: saadashraf3519@gmail.com</a:t>
            </a:r>
            <a:endParaRPr lang="en-US" dirty="0"/>
          </a:p>
          <a:p>
            <a:r>
              <a:rPr lang="en-US" dirty="0"/>
              <a:t>Cell No: +923108900129</a:t>
            </a:r>
          </a:p>
        </p:txBody>
      </p:sp>
    </p:spTree>
    <p:extLst>
      <p:ext uri="{BB962C8B-B14F-4D97-AF65-F5344CB8AC3E}">
        <p14:creationId xmlns:p14="http://schemas.microsoft.com/office/powerpoint/2010/main" val="348522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CB4EB6-5B79-4116-BE1A-D8826D8D86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INFORMATION FOR GENDER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68D0C5-C704-D7CF-FAA7-C0EEF3FA2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Images: 1530</a:t>
            </a:r>
          </a:p>
          <a:p>
            <a:br>
              <a:rPr lang="en-US" dirty="0"/>
            </a:br>
            <a:r>
              <a:rPr lang="en-US" dirty="0"/>
              <a:t>Male Images: 765</a:t>
            </a:r>
          </a:p>
          <a:p>
            <a:r>
              <a:rPr lang="en-US" dirty="0"/>
              <a:t>Female Images: 765</a:t>
            </a:r>
          </a:p>
          <a:p>
            <a:endParaRPr lang="en-US" dirty="0"/>
          </a:p>
          <a:p>
            <a:r>
              <a:rPr lang="en-US" dirty="0"/>
              <a:t>“Balanced Dataset”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39915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4EB3B9-80B1-183F-866E-B6DD54621E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DATASET INFORMATION FOR GLASSES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2465FB-8896-72DA-4058-F486922A2D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Total Images: 2000</a:t>
            </a:r>
          </a:p>
          <a:p>
            <a:br>
              <a:rPr lang="en-US" dirty="0"/>
            </a:br>
            <a:r>
              <a:rPr lang="en-US" dirty="0"/>
              <a:t>Glasses Images: 1000</a:t>
            </a:r>
          </a:p>
          <a:p>
            <a:r>
              <a:rPr lang="en-US" dirty="0"/>
              <a:t>No Glasses Images: 1000</a:t>
            </a:r>
          </a:p>
          <a:p>
            <a:endParaRPr lang="en-US" dirty="0"/>
          </a:p>
          <a:p>
            <a:r>
              <a:rPr lang="en-US" dirty="0"/>
              <a:t>“Balanced Dataset”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26878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010CAA-8E13-D866-70F9-C6760C47E4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SOURCE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2000DF-965C-E81F-4188-296A635817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79" y="1845734"/>
            <a:ext cx="10058399" cy="4023360"/>
          </a:xfrm>
        </p:spPr>
        <p:txBody>
          <a:bodyPr/>
          <a:lstStyle/>
          <a:p>
            <a:r>
              <a:rPr lang="en-US" b="1" dirty="0"/>
              <a:t>Data Collection:</a:t>
            </a:r>
          </a:p>
          <a:p>
            <a:r>
              <a:rPr lang="en-US" dirty="0"/>
              <a:t>1- Scrapped online images links and store in txt file.</a:t>
            </a:r>
          </a:p>
          <a:p>
            <a:r>
              <a:rPr lang="en-US" dirty="0"/>
              <a:t>2- Used a </a:t>
            </a:r>
            <a:r>
              <a:rPr lang="en-US" dirty="0" err="1"/>
              <a:t>custome</a:t>
            </a:r>
            <a:r>
              <a:rPr lang="en-US" dirty="0"/>
              <a:t> python script to download all the images.</a:t>
            </a:r>
          </a:p>
          <a:p>
            <a:r>
              <a:rPr lang="en-US" dirty="0"/>
              <a:t>3- Dataset for glasses detection – </a:t>
            </a:r>
            <a:r>
              <a:rPr lang="en-US" dirty="0">
                <a:hlinkClick r:id="rId2"/>
              </a:rPr>
              <a:t>Link</a:t>
            </a:r>
            <a:endParaRPr lang="en-US" dirty="0"/>
          </a:p>
          <a:p>
            <a:endParaRPr lang="en-US" dirty="0"/>
          </a:p>
          <a:p>
            <a:endParaRPr lang="en-PK" b="1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76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17693-81A4-D0EB-E772-B8FDA71FA2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DATASET PREPARATION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545F27-705A-AD70-BA07-70076F9093D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7280" y="2023962"/>
            <a:ext cx="10058400" cy="3845131"/>
          </a:xfrm>
        </p:spPr>
        <p:txBody>
          <a:bodyPr/>
          <a:lstStyle/>
          <a:p>
            <a:r>
              <a:rPr lang="en-US" dirty="0"/>
              <a:t>1- The script uses </a:t>
            </a:r>
            <a:r>
              <a:rPr lang="en-US" b="1" dirty="0" err="1"/>
              <a:t>Mediapipe</a:t>
            </a:r>
            <a:r>
              <a:rPr lang="en-US" b="1" dirty="0"/>
              <a:t> Face Detection </a:t>
            </a:r>
            <a:r>
              <a:rPr lang="en-US" dirty="0"/>
              <a:t>to detect and crop faces in images.</a:t>
            </a:r>
          </a:p>
          <a:p>
            <a:r>
              <a:rPr lang="en-US" dirty="0"/>
              <a:t>2- Manually view all the images.</a:t>
            </a:r>
          </a:p>
          <a:p>
            <a:r>
              <a:rPr lang="en-US" dirty="0"/>
              <a:t>3- Delete the garbage images.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7368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116505-31C2-5CB4-0F52-D334973F2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E370C-0623-BCB5-5582-AB398E453D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EfficientNetB0:</a:t>
            </a:r>
          </a:p>
          <a:p>
            <a:r>
              <a:rPr lang="en-US" dirty="0"/>
              <a:t>1- Gender classification </a:t>
            </a:r>
          </a:p>
          <a:p>
            <a:r>
              <a:rPr lang="en-US" dirty="0"/>
              <a:t>2- Glasses Detection</a:t>
            </a:r>
          </a:p>
          <a:p>
            <a:endParaRPr lang="en-US" dirty="0"/>
          </a:p>
          <a:p>
            <a:endParaRPr lang="en-US" dirty="0"/>
          </a:p>
          <a:p>
            <a:r>
              <a:rPr lang="en-US" b="1" dirty="0" err="1"/>
              <a:t>Mediapipe</a:t>
            </a:r>
            <a:r>
              <a:rPr lang="en-US" b="1" dirty="0"/>
              <a:t>:</a:t>
            </a:r>
          </a:p>
          <a:p>
            <a:r>
              <a:rPr lang="en-US" dirty="0"/>
              <a:t>1- Use </a:t>
            </a:r>
            <a:r>
              <a:rPr lang="en-US" dirty="0" err="1"/>
              <a:t>Mediapipe</a:t>
            </a:r>
            <a:r>
              <a:rPr lang="en-US" dirty="0"/>
              <a:t> Face Detection to detect faces and crop them from images</a:t>
            </a:r>
            <a:endParaRPr lang="en-PK" dirty="0"/>
          </a:p>
          <a:p>
            <a:r>
              <a:rPr lang="en-US" dirty="0"/>
              <a:t>2- Use </a:t>
            </a:r>
            <a:r>
              <a:rPr lang="en-US" dirty="0" err="1"/>
              <a:t>Mediapipe</a:t>
            </a:r>
            <a:r>
              <a:rPr lang="en-US" dirty="0"/>
              <a:t> for torso detection</a:t>
            </a:r>
          </a:p>
          <a:p>
            <a:r>
              <a:rPr lang="en-US" dirty="0"/>
              <a:t>3- Use K-means clustering to find most dominant </a:t>
            </a:r>
            <a:r>
              <a:rPr lang="en-US" dirty="0" err="1"/>
              <a:t>colour</a:t>
            </a:r>
            <a:r>
              <a:rPr lang="en-US" dirty="0"/>
              <a:t> for shirt color detection</a:t>
            </a:r>
          </a:p>
          <a:p>
            <a:endParaRPr lang="en-US" dirty="0"/>
          </a:p>
          <a:p>
            <a:endParaRPr lang="en-PK" dirty="0"/>
          </a:p>
        </p:txBody>
      </p:sp>
    </p:spTree>
    <p:extLst>
      <p:ext uri="{BB962C8B-B14F-4D97-AF65-F5344CB8AC3E}">
        <p14:creationId xmlns:p14="http://schemas.microsoft.com/office/powerpoint/2010/main" val="25845331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7CFAFE-1A11-BFB4-E463-FCA5C557B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 CHOSE EfficientNetB0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FB1185-DC62-C40F-8F42-28EFCF8B9B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EfficientNetB0 was used because:</a:t>
            </a:r>
          </a:p>
          <a:p>
            <a:r>
              <a:rPr lang="en-US" dirty="0"/>
              <a:t>It offers a </a:t>
            </a:r>
            <a:r>
              <a:rPr lang="en-US" b="1" dirty="0"/>
              <a:t>good trade-off between accuracy and computational efficiency</a:t>
            </a:r>
            <a:r>
              <a:rPr lang="en-US" dirty="0"/>
              <a:t>.</a:t>
            </a:r>
          </a:p>
          <a:p>
            <a:r>
              <a:rPr lang="en-US" dirty="0"/>
              <a:t>It is </a:t>
            </a:r>
            <a:r>
              <a:rPr lang="en-US" b="1" dirty="0"/>
              <a:t>lightweight and fast</a:t>
            </a:r>
            <a:r>
              <a:rPr lang="en-US" dirty="0"/>
              <a:t>, making it suitable for real-time or resource-constrained environments.</a:t>
            </a:r>
          </a:p>
          <a:p>
            <a:r>
              <a:rPr lang="en-US" dirty="0"/>
              <a:t>It is </a:t>
            </a:r>
            <a:r>
              <a:rPr lang="en-US" b="1" dirty="0"/>
              <a:t>pretrained on ImageNet</a:t>
            </a:r>
            <a:r>
              <a:rPr lang="en-US" dirty="0"/>
              <a:t>, providing strong feature extraction for tasks like gender and glasses classification.</a:t>
            </a:r>
          </a:p>
          <a:p>
            <a:r>
              <a:rPr lang="en-US" dirty="0"/>
              <a:t>Its </a:t>
            </a:r>
            <a:r>
              <a:rPr lang="en-US" b="1" dirty="0"/>
              <a:t>scalable architecture</a:t>
            </a:r>
            <a:r>
              <a:rPr lang="en-US" dirty="0"/>
              <a:t> allows fine-tuning without requiring very large datasets.</a:t>
            </a:r>
          </a:p>
          <a:p>
            <a:r>
              <a:rPr lang="en-US" dirty="0"/>
              <a:t>In short: EfficientNetB0 provides high performance with low cost, ideal for classification tasks like gender and glasses detection.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3898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C3FA08-1DBD-0E63-F36A-9D6C33308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EfficientNetB0 ARCHITECTURE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4FE9907-E182-1D71-E1B4-3374612461E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961045"/>
            <a:ext cx="8066567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EfficientNetB0 is composed of roughly 237 layers, which include the following types: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1- Standard convolution layers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Calibri (Body)"/>
              </a:rPr>
              <a:t>2-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Layers for normalizing activations (Batch Normalization)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3- Non-linear activation functions (like Swish)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4-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Depthwise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 separable convolution blocks (used for efficiency)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1800" dirty="0">
                <a:solidFill>
                  <a:schemeClr val="tx1"/>
                </a:solidFill>
                <a:latin typeface="Calibri (Body)"/>
              </a:rPr>
              <a:t>5- 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A global average pooling layer to reduce spatial dimensions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6- A fully connected (Dense) layer at the end for classification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75107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383B80-6DAF-6699-3B5D-E6B190BF4B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models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6E8943C-024B-5D6C-8F8D-215AA83A07A2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2008407"/>
            <a:ext cx="7975468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1- ResNet50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2- MobileNetV2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3- DenseNet121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4- InceptionV3</a:t>
            </a:r>
            <a:endParaRPr lang="en-US" altLang="en-US" sz="1800" dirty="0">
              <a:solidFill>
                <a:schemeClr val="tx1"/>
              </a:solidFill>
              <a:latin typeface="Calibri (Body)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 (Body)"/>
              </a:rPr>
              <a:t>5- YOLO 11 CLS</a:t>
            </a:r>
          </a:p>
        </p:txBody>
      </p:sp>
    </p:spTree>
    <p:extLst>
      <p:ext uri="{BB962C8B-B14F-4D97-AF65-F5344CB8AC3E}">
        <p14:creationId xmlns:p14="http://schemas.microsoft.com/office/powerpoint/2010/main" val="22916992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50</TotalTime>
  <Words>572</Words>
  <Application>Microsoft Office PowerPoint</Application>
  <PresentationFormat>Widescreen</PresentationFormat>
  <Paragraphs>102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(Body)</vt:lpstr>
      <vt:lpstr>Calibri Light</vt:lpstr>
      <vt:lpstr>Retrospect</vt:lpstr>
      <vt:lpstr>FACIAL FEATURES DETECTION</vt:lpstr>
      <vt:lpstr>DATASET INFORMATION FOR GENDER CLASSIFICATION</vt:lpstr>
      <vt:lpstr>DATASET INFORMATION FOR GLASSES CLASSIFICATION</vt:lpstr>
      <vt:lpstr>DATASET SOURCE</vt:lpstr>
      <vt:lpstr>DATASET PREPARATION</vt:lpstr>
      <vt:lpstr>MODELS USED:</vt:lpstr>
      <vt:lpstr>WHY I CHOSE EfficientNetB0</vt:lpstr>
      <vt:lpstr>EfficientNetB0 ARCHITECTURE</vt:lpstr>
      <vt:lpstr>Alternative models</vt:lpstr>
      <vt:lpstr>COMPARISON WITH OTHER MODELS</vt:lpstr>
      <vt:lpstr>TIME TAKEN BY EACH</vt:lpstr>
      <vt:lpstr>LIMITATIONS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Saad Ashraf</dc:creator>
  <cp:lastModifiedBy>Saad Ashraf</cp:lastModifiedBy>
  <cp:revision>13</cp:revision>
  <dcterms:created xsi:type="dcterms:W3CDTF">2025-07-28T08:34:17Z</dcterms:created>
  <dcterms:modified xsi:type="dcterms:W3CDTF">2025-07-28T14:07:23Z</dcterms:modified>
</cp:coreProperties>
</file>