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2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6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3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ing.com/equities/unilever-pak-f-historical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aadashraf3519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0A2-E7BA-CE30-D577-AA420461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532" y="996458"/>
            <a:ext cx="100584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STOCK MARKET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3C097-EB23-4E9F-C618-AD278A7F9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PRESENTED BY: Saad ASHRAF</a:t>
            </a:r>
          </a:p>
        </p:txBody>
      </p:sp>
    </p:spTree>
    <p:extLst>
      <p:ext uri="{BB962C8B-B14F-4D97-AF65-F5344CB8AC3E}">
        <p14:creationId xmlns:p14="http://schemas.microsoft.com/office/powerpoint/2010/main" val="416885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0CAA-8E13-D866-70F9-C6760C47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00DF-965C-E81F-4188-296A6358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en-US" dirty="0"/>
              <a:t>Dataset of: </a:t>
            </a:r>
            <a:r>
              <a:rPr lang="en-US" b="1" dirty="0"/>
              <a:t>Unilever Pakistan Foods Stock Price History</a:t>
            </a:r>
          </a:p>
          <a:p>
            <a:r>
              <a:rPr lang="en-US" b="1" dirty="0"/>
              <a:t>Features: </a:t>
            </a:r>
            <a:r>
              <a:rPr lang="en-PK" altLang="en-PK" dirty="0">
                <a:solidFill>
                  <a:srgbClr val="3B4546"/>
                </a:solidFill>
                <a:latin typeface="Arial" panose="020B0604020202020204" pitchFamily="34" charset="0"/>
              </a:rPr>
              <a:t>Date, Open, High, Low, Close (Price), Volume, Change %</a:t>
            </a:r>
          </a:p>
          <a:p>
            <a:r>
              <a:rPr lang="en-US" b="1" dirty="0"/>
              <a:t>Time Frame: </a:t>
            </a:r>
            <a:r>
              <a:rPr lang="en-US" dirty="0"/>
              <a:t>1/31/2020 to 7/28/2025</a:t>
            </a:r>
          </a:p>
          <a:p>
            <a:r>
              <a:rPr lang="en-US" dirty="0">
                <a:hlinkClick r:id="rId2"/>
              </a:rPr>
              <a:t>Link</a:t>
            </a:r>
            <a:r>
              <a:rPr lang="en-US" dirty="0"/>
              <a:t> to dataset</a:t>
            </a:r>
          </a:p>
        </p:txBody>
      </p:sp>
    </p:spTree>
    <p:extLst>
      <p:ext uri="{BB962C8B-B14F-4D97-AF65-F5344CB8AC3E}">
        <p14:creationId xmlns:p14="http://schemas.microsoft.com/office/powerpoint/2010/main" val="3499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505-31C2-5CB4-0F52-D334973F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370C-0623-BCB5-5582-AB398E45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LSTM</a:t>
            </a:r>
          </a:p>
          <a:p>
            <a:r>
              <a:rPr lang="en-US" sz="2200" dirty="0"/>
              <a:t>1- LSTM (Long Short-Term Memory) is a type of recurrent neural network (RNN) designed to learn patterns from sequential data, like stock prices, time series, or text.</a:t>
            </a:r>
          </a:p>
          <a:p>
            <a:endParaRPr lang="en-US" sz="2200" dirty="0"/>
          </a:p>
          <a:p>
            <a:r>
              <a:rPr lang="en-US" sz="2200" dirty="0"/>
              <a:t>2- It solves the problem of long-term dependencies by using gates (input, forget, output) to control what information to keep or discard over time.</a:t>
            </a:r>
          </a:p>
          <a:p>
            <a:endParaRPr lang="en-US" sz="2200" dirty="0"/>
          </a:p>
          <a:p>
            <a:r>
              <a:rPr lang="en-US" sz="2200" dirty="0"/>
              <a:t>3- LSTM is widely used for forecasting, such as predicting future stock prices, because it can capture both short-term fluctuations and long-term trends in time series data.</a:t>
            </a:r>
          </a:p>
        </p:txBody>
      </p:sp>
    </p:spTree>
    <p:extLst>
      <p:ext uri="{BB962C8B-B14F-4D97-AF65-F5344CB8AC3E}">
        <p14:creationId xmlns:p14="http://schemas.microsoft.com/office/powerpoint/2010/main" val="25845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FAFE-1A11-BFB4-E463-FCA5C557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1185-DC62-C40F-8F42-28EFCF8B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1- Captures Time Dependencies</a:t>
            </a:r>
            <a:r>
              <a:rPr lang="en-US" dirty="0"/>
              <a:t>: Stock prices are sequential in nature, and LSTM is well-suited to learn patterns over time, such as trends, cycles, and seasonality.</a:t>
            </a:r>
          </a:p>
          <a:p>
            <a:endParaRPr lang="en-US" dirty="0"/>
          </a:p>
          <a:p>
            <a:r>
              <a:rPr lang="en-US" b="1" dirty="0"/>
              <a:t>2- Handles Long-Term Trends: </a:t>
            </a:r>
            <a:r>
              <a:rPr lang="en-US" dirty="0"/>
              <a:t>Unlike traditional models like ARIMA, LSTM can remember information from many time steps ago, making it effective for long-range forecasting.</a:t>
            </a:r>
          </a:p>
          <a:p>
            <a:endParaRPr lang="en-US" dirty="0"/>
          </a:p>
          <a:p>
            <a:r>
              <a:rPr lang="en-US" b="1" dirty="0"/>
              <a:t>3- Non-linear Relationships: </a:t>
            </a:r>
            <a:r>
              <a:rPr lang="en-US" dirty="0"/>
              <a:t>LSTM can model complex, non-linear patterns in stock data that simpler statistical models may miss.</a:t>
            </a:r>
          </a:p>
        </p:txBody>
      </p:sp>
    </p:spTree>
    <p:extLst>
      <p:ext uri="{BB962C8B-B14F-4D97-AF65-F5344CB8AC3E}">
        <p14:creationId xmlns:p14="http://schemas.microsoft.com/office/powerpoint/2010/main" val="77138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3B80-6DAF-6699-3B5D-E6B190BF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OPTIONS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E8943C-024B-5D6C-8F8D-215AA83A0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25314"/>
            <a:ext cx="105798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Arima: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/>
              <a:t> 1- A statistical time series model</a:t>
            </a:r>
            <a:br>
              <a:rPr lang="en-US" sz="1800" dirty="0"/>
            </a:br>
            <a:r>
              <a:rPr lang="en-US" sz="1800" dirty="0"/>
              <a:t> 2- Suitable for linear trends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/>
              <a:t>GRU: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/>
              <a:t>Efficient, fast but has fewer gates. Handles sequential data.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b="1" dirty="0"/>
              <a:t>Transformers: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1- Capture long-term patterns better than LSTM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2- Handle multiple inputs (e.g., news + price)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3- Faster training with parallelization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4- Good for large &amp; complex datasets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5- Popular: Informer,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Autoformer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FinBERT</a:t>
            </a: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Calibri (Body)"/>
              </a:rPr>
              <a:t>STformer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916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E19E-8D1A-4F46-2F4A-D2F75A2E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5303"/>
          </a:xfrm>
        </p:spPr>
        <p:txBody>
          <a:bodyPr/>
          <a:lstStyle/>
          <a:p>
            <a:r>
              <a:rPr lang="en-US" dirty="0"/>
              <a:t>COMPARISON WITH OTHER 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F9C628-BF66-2CF4-89CA-A615587B1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69171"/>
              </p:ext>
            </p:extLst>
          </p:nvPr>
        </p:nvGraphicFramePr>
        <p:xfrm>
          <a:off x="1036320" y="1151906"/>
          <a:ext cx="9495510" cy="5029200"/>
        </p:xfrm>
        <a:graphic>
          <a:graphicData uri="http://schemas.openxmlformats.org/drawingml/2006/table">
            <a:tbl>
              <a:tblPr/>
              <a:tblGrid>
                <a:gridCol w="1582585">
                  <a:extLst>
                    <a:ext uri="{9D8B030D-6E8A-4147-A177-3AD203B41FA5}">
                      <a16:colId xmlns:a16="http://schemas.microsoft.com/office/drawing/2014/main" val="3056219146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3333540838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1753116475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1050759586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3173338515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3651289016"/>
                    </a:ext>
                  </a:extLst>
                </a:gridCol>
              </a:tblGrid>
              <a:tr h="469581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Strengths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750+ Rows?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3724"/>
                  </a:ext>
                </a:extLst>
              </a:tr>
              <a:tr h="1073328">
                <a:tc>
                  <a:txBody>
                    <a:bodyPr/>
                    <a:lstStyle/>
                    <a:p>
                      <a:r>
                        <a:rPr lang="en-US" b="1"/>
                        <a:t>GRU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Fast, lightweight- Learns short/mid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Misses long-term trends sometimes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Great balance for small datasets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GRU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70776"/>
                  </a:ext>
                </a:extLst>
              </a:tr>
              <a:tr h="872079">
                <a:tc>
                  <a:txBody>
                    <a:bodyPr/>
                    <a:lstStyle/>
                    <a:p>
                      <a:r>
                        <a:rPr lang="en-US" b="1"/>
                        <a:t>ARIMA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Simple, interpretable- Trend-focused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Needs stationary data- Poor with volatility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Yes (Baseline)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for basic trend forecasting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ARIMA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872697"/>
                  </a:ext>
                </a:extLst>
              </a:tr>
              <a:tr h="1274577">
                <a:tc>
                  <a:txBody>
                    <a:bodyPr/>
                    <a:lstStyle/>
                    <a:p>
                      <a:r>
                        <a:rPr lang="en-US" b="1"/>
                        <a:t>Transformers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Captures long dependencies- External data- Parallel training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VRAM heavy- Needs large datasets (&gt;2k rows)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Not ideal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only if adding more data or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Transformers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79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8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6D5D-F9D1-58F2-9953-39512756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92C9-0989-84C1-62AD-CAFB26B9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RMSE: </a:t>
            </a:r>
            <a:r>
              <a:rPr lang="en-US" dirty="0"/>
              <a:t>432.24 PKR</a:t>
            </a:r>
          </a:p>
          <a:p>
            <a:r>
              <a:rPr lang="en-US" b="1" dirty="0"/>
              <a:t>MAE: </a:t>
            </a:r>
            <a:r>
              <a:rPr lang="en-US" dirty="0"/>
              <a:t>235.17 PKR</a:t>
            </a:r>
          </a:p>
          <a:p>
            <a:r>
              <a:rPr lang="en-US" b="1" dirty="0"/>
              <a:t>MAPE (Error Rate): </a:t>
            </a:r>
            <a:r>
              <a:rPr lang="en-US" dirty="0"/>
              <a:t>1.03%</a:t>
            </a:r>
          </a:p>
        </p:txBody>
      </p:sp>
    </p:spTree>
    <p:extLst>
      <p:ext uri="{BB962C8B-B14F-4D97-AF65-F5344CB8AC3E}">
        <p14:creationId xmlns:p14="http://schemas.microsoft.com/office/powerpoint/2010/main" val="166004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7F2F-A6F7-C610-3881-A8A4C3CB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FOR BETTER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B439-D11D-D36B-5400-1E630895515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122722" y="1141646"/>
            <a:ext cx="3032958" cy="7040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B3210D-F5D8-0B31-8E92-3982D54F9FC6}"/>
              </a:ext>
            </a:extLst>
          </p:cNvPr>
          <p:cNvSpPr txBox="1">
            <a:spLocks/>
          </p:cNvSpPr>
          <p:nvPr/>
        </p:nvSpPr>
        <p:spPr>
          <a:xfrm>
            <a:off x="603504" y="1463040"/>
            <a:ext cx="10871708" cy="70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337F959-4737-3BD5-2BD0-1972AFD5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947" y="497754"/>
            <a:ext cx="1961606" cy="274320"/>
          </a:xfrm>
        </p:spPr>
        <p:txBody>
          <a:bodyPr/>
          <a:lstStyle/>
          <a:p>
            <a:r>
              <a:rPr lang="en-US" dirty="0"/>
              <a:t>Detecting Facial Features</a:t>
            </a:r>
            <a:endParaRPr lang="en-PK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20EE35A-D56F-5FDB-D9E6-97BC6337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445FCDA-743A-0269-9308-C0DB821D332C}"/>
              </a:ext>
            </a:extLst>
          </p:cNvPr>
          <p:cNvSpPr txBox="1">
            <a:spLocks/>
          </p:cNvSpPr>
          <p:nvPr/>
        </p:nvSpPr>
        <p:spPr>
          <a:xfrm>
            <a:off x="970391" y="2278984"/>
            <a:ext cx="9378954" cy="33439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7B797E-671F-3C3D-722F-73A4925D7E13}"/>
              </a:ext>
            </a:extLst>
          </p:cNvPr>
          <p:cNvSpPr txBox="1">
            <a:spLocks/>
          </p:cNvSpPr>
          <p:nvPr/>
        </p:nvSpPr>
        <p:spPr>
          <a:xfrm>
            <a:off x="517870" y="1957591"/>
            <a:ext cx="10058399" cy="36653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Technical Indicators (e.g., RSI, MACD, Moving Averages)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Fundamental Data (e.g., EPS, P/E ratio, earnings reports)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Market Sentiment (e.g., news, social media trends, analyst opinions)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Macro-economic Factors (e.g., inflation rate, interest rates, GDP growth)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Volume &amp; Volatility Metrics (e.g., OBV, Bollinger Bands, price volatility)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Temporal Features (e.g., day of week, month, holidays)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Lagged &amp; Rolling Stats (e.g., previous day prices, moving averages)</a:t>
            </a:r>
          </a:p>
          <a:p>
            <a:pPr marL="342900" indent="-342900"/>
            <a:r>
              <a:rPr lang="en-US" sz="1600" dirty="0">
                <a:solidFill>
                  <a:schemeClr val="tx1"/>
                </a:solidFill>
                <a:latin typeface="Calibri (Body)"/>
                <a:cs typeface="Arial" panose="020B0604020202020204" pitchFamily="34" charset="0"/>
              </a:rPr>
              <a:t>Industry or Sector Performance (e.g., competitor stock trends)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DEB10AB-2755-D271-35FF-FC2615878EDA}"/>
              </a:ext>
            </a:extLst>
          </p:cNvPr>
          <p:cNvSpPr txBox="1">
            <a:spLocks/>
          </p:cNvSpPr>
          <p:nvPr/>
        </p:nvSpPr>
        <p:spPr>
          <a:xfrm>
            <a:off x="8122722" y="2184657"/>
            <a:ext cx="3282696" cy="7040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4392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142C-E8B3-2F9A-5CAB-E74986C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0C2-7232-5BCB-B50E-A360B056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endParaRPr lang="en-US" dirty="0"/>
          </a:p>
          <a:p>
            <a:r>
              <a:rPr lang="en-US" dirty="0"/>
              <a:t>Name: Saad Ashraf</a:t>
            </a:r>
          </a:p>
          <a:p>
            <a:r>
              <a:rPr lang="en-US" dirty="0">
                <a:hlinkClick r:id="rId2"/>
              </a:rPr>
              <a:t>Email: saadashraf3519@gmail.com</a:t>
            </a:r>
            <a:endParaRPr lang="en-US" dirty="0"/>
          </a:p>
          <a:p>
            <a:r>
              <a:rPr lang="en-US" dirty="0"/>
              <a:t>Cell No: +923108900129</a:t>
            </a:r>
          </a:p>
        </p:txBody>
      </p:sp>
    </p:spTree>
    <p:extLst>
      <p:ext uri="{BB962C8B-B14F-4D97-AF65-F5344CB8AC3E}">
        <p14:creationId xmlns:p14="http://schemas.microsoft.com/office/powerpoint/2010/main" val="34852292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</TotalTime>
  <Words>567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Retrospect</vt:lpstr>
      <vt:lpstr>STOCK MARKET PREDICTION</vt:lpstr>
      <vt:lpstr>DATASET SOURCE</vt:lpstr>
      <vt:lpstr>ALGORITHM USED:</vt:lpstr>
      <vt:lpstr>WHY I CHOSE LSTM</vt:lpstr>
      <vt:lpstr>ALTERNATIVE OPTIONS</vt:lpstr>
      <vt:lpstr>COMPARISON WITH OTHER OPTIONS</vt:lpstr>
      <vt:lpstr>ERROR</vt:lpstr>
      <vt:lpstr>FEATURES FOR BETTER 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Saad Ashraf</dc:creator>
  <cp:lastModifiedBy>Saad Ashraf</cp:lastModifiedBy>
  <cp:revision>22</cp:revision>
  <dcterms:created xsi:type="dcterms:W3CDTF">2025-07-28T08:34:17Z</dcterms:created>
  <dcterms:modified xsi:type="dcterms:W3CDTF">2025-07-28T15:23:32Z</dcterms:modified>
</cp:coreProperties>
</file>