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58294-7FF3-440C-BF1F-EE7EAF15DDB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1217-7F15-419B-AFA7-12213F7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BB4-5B7B-4ABC-BD34-3C3CE5A37F07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283B-DB16-47DB-A044-F64D07A8DBDC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AA83-EA7A-4027-A0A7-A6A906471DDB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87B6-44CB-453E-851E-584E70DBF1A8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A9D8-CBB1-4F00-9864-FB2E0B940977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20A8-78B2-48E0-99DF-6A14E282BF73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88EE-8C2A-4BF2-ADA9-82206FFBF218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BA4D-D176-4F29-A7C1-8BC953A4E963}" type="datetime1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5227-30FE-432E-9BC8-B29D47EBE6EF}" type="datetime1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D4DD-367D-4AAD-9669-7C7AEFB806AE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C8E9-5B01-4A93-B42B-07A1ACFE6C83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DF27-BB25-4C4E-B529-AFB56024D46A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1834732" y="1504862"/>
            <a:ext cx="8962363" cy="3493477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908" y="1744847"/>
            <a:ext cx="4853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CODE PLAGIARISM DETECTOR</a:t>
            </a:r>
            <a:endParaRPr lang="en-US" sz="6000" dirty="0"/>
          </a:p>
        </p:txBody>
      </p:sp>
      <p:sp>
        <p:nvSpPr>
          <p:cNvPr id="3" name="Flowchart: Data 2"/>
          <p:cNvSpPr/>
          <p:nvPr/>
        </p:nvSpPr>
        <p:spPr>
          <a:xfrm>
            <a:off x="0" y="1875692"/>
            <a:ext cx="5873261" cy="267286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33846" y="2180492"/>
            <a:ext cx="490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NAME</a:t>
            </a:r>
            <a:r>
              <a:rPr lang="en-US" sz="3200" dirty="0" smtClean="0"/>
              <a:t> : Saad </a:t>
            </a:r>
            <a:r>
              <a:rPr lang="en-US" sz="3200" dirty="0" err="1" smtClean="0"/>
              <a:t>Sakib</a:t>
            </a:r>
            <a:r>
              <a:rPr lang="en-US" sz="3200" dirty="0" smtClean="0"/>
              <a:t> Noor</a:t>
            </a:r>
            <a:endParaRPr lang="en-US" sz="3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705599" y="3018167"/>
            <a:ext cx="490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ROLL</a:t>
            </a:r>
            <a:r>
              <a:rPr lang="en-US" sz="3200" dirty="0" smtClean="0"/>
              <a:t> : BSSE 1122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266055" y="3869813"/>
            <a:ext cx="603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SUPERVISOR</a:t>
            </a:r>
            <a:r>
              <a:rPr lang="en-US" sz="3200" dirty="0" smtClean="0"/>
              <a:t> : Md. Saeed Siddique</a:t>
            </a:r>
            <a:endParaRPr lang="en-US" sz="32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5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98294" y="1441807"/>
            <a:ext cx="1069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Making a tool that will easily detect code plagiarism, forcing everyone to do their own code, rather than relying on copy-pasting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62616"/>
            <a:ext cx="6921500" cy="4168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47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98600" y="1498600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Knowing Code Clone and it’s type.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8600" y="3588569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Finding ways to detect each types of clone</a:t>
            </a:r>
            <a:r>
              <a:rPr lang="en-US" sz="20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600" y="2115439"/>
            <a:ext cx="947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Designing a program that will work in different stages, each   stage implementing different technique to detect possible different type of clone.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4199924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Implementing the program in code stage by stage.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98600" y="4811279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Testing and finding accuracy for each stage.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8600" y="5422634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Making the code judge a set of codes rather than just a pair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</a:t>
            </a:r>
            <a:r>
              <a:rPr lang="en-US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53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3500" y="1503362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Code Clone &amp; it’s types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0" y="2033099"/>
            <a:ext cx="584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1 :</a:t>
            </a:r>
            <a:r>
              <a:rPr lang="en-US" sz="2400" dirty="0" smtClean="0"/>
              <a:t> Exact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2 :</a:t>
            </a:r>
            <a:r>
              <a:rPr lang="en-US" sz="2400" dirty="0" smtClean="0"/>
              <a:t> Renamed/parameterized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3 :</a:t>
            </a:r>
            <a:r>
              <a:rPr lang="en-US" sz="2400" dirty="0" smtClean="0"/>
              <a:t> Near miss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4 :</a:t>
            </a:r>
            <a:r>
              <a:rPr lang="en-US" sz="2400" dirty="0" smtClean="0"/>
              <a:t> Semantic clone</a:t>
            </a:r>
            <a:endParaRPr lang="en-US" sz="2400" b="1" u="sn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</a:t>
            </a: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Detecting code plagiarism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787411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Abstract Syntax Tree (AST)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541817" y="2187521"/>
            <a:ext cx="508000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919517" y="2515695"/>
            <a:ext cx="647700" cy="365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22666" y="2797516"/>
            <a:ext cx="41442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466285" y="3091968"/>
            <a:ext cx="256382" cy="46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105" y="3496288"/>
            <a:ext cx="444500" cy="38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7951267" y="3087418"/>
            <a:ext cx="209550" cy="53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67152" y="3542075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745017" y="2469643"/>
            <a:ext cx="0" cy="46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1817" y="2811593"/>
            <a:ext cx="561474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&lt;=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567217" y="3116802"/>
            <a:ext cx="166686" cy="5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37834" y="3617760"/>
            <a:ext cx="227263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791053" y="3102725"/>
            <a:ext cx="266700" cy="559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06917" y="3576571"/>
            <a:ext cx="94372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qrt</a:t>
            </a:r>
            <a:r>
              <a:rPr lang="en-US" b="1" dirty="0" smtClean="0"/>
              <a:t>(n)</a:t>
            </a:r>
            <a:endParaRPr lang="en-US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8924403" y="2486883"/>
            <a:ext cx="876298" cy="414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70516" y="2802982"/>
            <a:ext cx="84221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</a:t>
            </a:r>
            <a:endParaRPr lang="en-US" b="1" dirty="0"/>
          </a:p>
        </p:txBody>
      </p:sp>
      <p:cxnSp>
        <p:nvCxnSpPr>
          <p:cNvPr id="38" name="Straight Connector 37"/>
          <p:cNvCxnSpPr>
            <a:endCxn id="39" idx="0"/>
          </p:cNvCxnSpPr>
          <p:nvPr/>
        </p:nvCxnSpPr>
        <p:spPr>
          <a:xfrm flipH="1">
            <a:off x="9526126" y="3197149"/>
            <a:ext cx="365064" cy="64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74842" y="3842053"/>
            <a:ext cx="502568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057753" y="4157081"/>
            <a:ext cx="281384" cy="47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31727" y="4533185"/>
            <a:ext cx="49463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8654187" y="4790223"/>
            <a:ext cx="240503" cy="41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02618" y="5117151"/>
            <a:ext cx="33421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</a:t>
            </a:r>
            <a:endParaRPr lang="en-US" b="1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267789" y="5405985"/>
            <a:ext cx="198731" cy="48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649671" y="5466200"/>
            <a:ext cx="129876" cy="472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93054" y="5846337"/>
            <a:ext cx="32585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755534" y="5846337"/>
            <a:ext cx="32585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9453040" y="4144583"/>
            <a:ext cx="13335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9136" y="4545709"/>
            <a:ext cx="842211" cy="35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block</a:t>
            </a:r>
            <a:endParaRPr lang="en-US" sz="1600" b="1" dirty="0"/>
          </a:p>
        </p:txBody>
      </p:sp>
      <p:cxnSp>
        <p:nvCxnSpPr>
          <p:cNvPr id="65" name="Straight Connector 64"/>
          <p:cNvCxnSpPr>
            <a:endCxn id="68" idx="0"/>
          </p:cNvCxnSpPr>
          <p:nvPr/>
        </p:nvCxnSpPr>
        <p:spPr>
          <a:xfrm flipH="1">
            <a:off x="9388118" y="4836961"/>
            <a:ext cx="158805" cy="569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955420" y="5405985"/>
            <a:ext cx="865395" cy="54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Print not prime</a:t>
            </a:r>
            <a:endParaRPr lang="en-US" sz="1400" b="1" dirty="0"/>
          </a:p>
        </p:txBody>
      </p:sp>
      <p:cxnSp>
        <p:nvCxnSpPr>
          <p:cNvPr id="70" name="Straight Connector 69"/>
          <p:cNvCxnSpPr>
            <a:stCxn id="62" idx="2"/>
          </p:cNvCxnSpPr>
          <p:nvPr/>
        </p:nvCxnSpPr>
        <p:spPr>
          <a:xfrm>
            <a:off x="9760242" y="4897375"/>
            <a:ext cx="202657" cy="473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651761" y="5306574"/>
            <a:ext cx="842211" cy="35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break</a:t>
            </a:r>
            <a:endParaRPr lang="en-US" sz="1600" b="1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9984450" y="3176096"/>
            <a:ext cx="552853" cy="64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402759" y="3726836"/>
            <a:ext cx="502568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endParaRPr lang="en-US" b="1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402759" y="4067384"/>
            <a:ext cx="134544" cy="53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34780" y="4507942"/>
            <a:ext cx="49463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10420621" y="4799836"/>
            <a:ext cx="1326" cy="43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310314" y="5184135"/>
            <a:ext cx="238935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0260876" y="5505497"/>
            <a:ext cx="134544" cy="53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520067" y="5527323"/>
            <a:ext cx="13335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139237" y="5992230"/>
            <a:ext cx="296194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542259" y="5980301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0469729" y="4778812"/>
            <a:ext cx="383413" cy="45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582448" y="5143075"/>
            <a:ext cx="94372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qrt</a:t>
            </a:r>
            <a:r>
              <a:rPr lang="en-US" b="1" dirty="0" smtClean="0"/>
              <a:t>(n)</a:t>
            </a:r>
            <a:endParaRPr lang="en-US" b="1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0659217" y="4053866"/>
            <a:ext cx="463771" cy="52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803472" y="4525036"/>
            <a:ext cx="1054995" cy="31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Print prime</a:t>
            </a:r>
            <a:endParaRPr 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36328" y="2527695"/>
            <a:ext cx="434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&lt;=</a:t>
            </a:r>
            <a:r>
              <a:rPr lang="en-US" sz="2000" b="1" dirty="0" err="1"/>
              <a:t>sqrt</a:t>
            </a:r>
            <a:r>
              <a:rPr lang="en-US" sz="2000" dirty="0"/>
              <a:t>(n); 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   {</a:t>
            </a:r>
          </a:p>
          <a:p>
            <a:r>
              <a:rPr lang="en-US" sz="2000" dirty="0"/>
              <a:t>        if</a:t>
            </a:r>
            <a:r>
              <a:rPr lang="en-US" sz="2000" dirty="0" smtClean="0"/>
              <a:t>(! (</a:t>
            </a:r>
            <a:r>
              <a:rPr lang="en-US" sz="2000" dirty="0" err="1" smtClean="0"/>
              <a:t>n%i</a:t>
            </a:r>
            <a:r>
              <a:rPr lang="en-US" sz="2000" dirty="0" smtClean="0"/>
              <a:t>) )</a:t>
            </a:r>
            <a:endParaRPr lang="en-US" sz="2000" dirty="0"/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Not Prime\n", n);</a:t>
            </a:r>
          </a:p>
          <a:p>
            <a:r>
              <a:rPr lang="en-US" sz="2000" dirty="0"/>
              <a:t>            break;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    if(i+1 &gt; 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n))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Prime\n", n);</a:t>
            </a:r>
          </a:p>
          <a:p>
            <a:r>
              <a:rPr lang="en-US" sz="2000" dirty="0"/>
              <a:t>    }</a:t>
            </a:r>
          </a:p>
          <a:p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464300" y="1917700"/>
            <a:ext cx="25400" cy="384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203352" y="2130419"/>
            <a:ext cx="2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Code block :</a:t>
            </a:r>
            <a:endParaRPr lang="en-US" b="1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2217" y="1541400"/>
            <a:ext cx="347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AST </a:t>
            </a:r>
            <a:r>
              <a:rPr lang="en-US" dirty="0" smtClean="0"/>
              <a:t>representation of following block of code:</a:t>
            </a:r>
            <a:endParaRPr lang="en-US" b="1" dirty="0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9069429" y="4801796"/>
            <a:ext cx="123187" cy="35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058356" y="5106889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19641" y="2619538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 rot="18216256">
            <a:off x="8750521" y="4219441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 rot="17142814">
            <a:off x="10044159" y="4182728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5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</a:t>
            </a:r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2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  <p:bldP spid="21" grpId="0"/>
      <p:bldP spid="25" grpId="0"/>
      <p:bldP spid="30" grpId="0"/>
      <p:bldP spid="33" grpId="0"/>
      <p:bldP spid="37" grpId="0"/>
      <p:bldP spid="39" grpId="0"/>
      <p:bldP spid="42" grpId="0"/>
      <p:bldP spid="45" grpId="0"/>
      <p:bldP spid="56" grpId="0"/>
      <p:bldP spid="57" grpId="0"/>
      <p:bldP spid="62" grpId="0"/>
      <p:bldP spid="68" grpId="0"/>
      <p:bldP spid="73" grpId="0"/>
      <p:bldP spid="90" grpId="0"/>
      <p:bldP spid="93" grpId="0"/>
      <p:bldP spid="97" grpId="0"/>
      <p:bldP spid="100" grpId="0"/>
      <p:bldP spid="101" grpId="0"/>
      <p:bldP spid="104" grpId="0"/>
      <p:bldP spid="107" grpId="0"/>
      <p:bldP spid="127" grpId="0"/>
      <p:bldP spid="130" grpId="0"/>
      <p:bldP spid="131" grpId="0"/>
      <p:bldP spid="133" grpId="0"/>
      <p:bldP spid="137" grpId="0"/>
      <p:bldP spid="138" grpId="0"/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Detecting code plagiarism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787411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Control Flow Graph (CFG)</a:t>
            </a:r>
            <a:endParaRPr lang="en-US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36328" y="2527695"/>
            <a:ext cx="434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&lt;=</a:t>
            </a:r>
            <a:r>
              <a:rPr lang="en-US" sz="2000" b="1" dirty="0" err="1"/>
              <a:t>sqrt</a:t>
            </a:r>
            <a:r>
              <a:rPr lang="en-US" sz="2000" dirty="0"/>
              <a:t>(n); 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   {</a:t>
            </a:r>
          </a:p>
          <a:p>
            <a:r>
              <a:rPr lang="en-US" sz="2000" dirty="0"/>
              <a:t>        if</a:t>
            </a:r>
            <a:r>
              <a:rPr lang="en-US" sz="2000" dirty="0" smtClean="0"/>
              <a:t>(! (</a:t>
            </a:r>
            <a:r>
              <a:rPr lang="en-US" sz="2000" dirty="0" err="1" smtClean="0"/>
              <a:t>n%i</a:t>
            </a:r>
            <a:r>
              <a:rPr lang="en-US" sz="2000" dirty="0" smtClean="0"/>
              <a:t>) )</a:t>
            </a:r>
            <a:endParaRPr lang="en-US" sz="2000" dirty="0"/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Not Prime\n", n);</a:t>
            </a:r>
          </a:p>
          <a:p>
            <a:r>
              <a:rPr lang="en-US" sz="2000" dirty="0"/>
              <a:t>            break;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    if(i+1 &gt; 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n))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Prime\n", n);</a:t>
            </a:r>
          </a:p>
          <a:p>
            <a:r>
              <a:rPr lang="en-US" sz="2000" dirty="0"/>
              <a:t>    }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3352" y="2130419"/>
            <a:ext cx="2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Code block :</a:t>
            </a:r>
            <a:endParaRPr lang="en-US" b="1" u="sng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64300" y="1917700"/>
            <a:ext cx="25400" cy="384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8492507" y="1871694"/>
            <a:ext cx="15113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0370" y="2669520"/>
            <a:ext cx="1635574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&lt;=</a:t>
            </a:r>
            <a:r>
              <a:rPr lang="en-US" dirty="0" err="1" smtClean="0">
                <a:solidFill>
                  <a:schemeClr val="tx1"/>
                </a:solidFill>
              </a:rPr>
              <a:t>sqrt</a:t>
            </a:r>
            <a:r>
              <a:rPr lang="en-US" dirty="0" smtClean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19307" y="3388797"/>
            <a:ext cx="12954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n%i</a:t>
            </a:r>
            <a:r>
              <a:rPr lang="en-US" dirty="0" smtClean="0">
                <a:solidFill>
                  <a:schemeClr val="tx1"/>
                </a:solidFill>
              </a:rPr>
              <a:t>==0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92507" y="4276113"/>
            <a:ext cx="1721917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i+1&gt;</a:t>
            </a:r>
            <a:r>
              <a:rPr lang="en-US" dirty="0" err="1" smtClean="0">
                <a:solidFill>
                  <a:schemeClr val="tx1"/>
                </a:solidFill>
              </a:rPr>
              <a:t>sqrt</a:t>
            </a:r>
            <a:r>
              <a:rPr lang="en-US" dirty="0" smtClean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7807" y="3458661"/>
            <a:ext cx="12700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16713" y="5367817"/>
            <a:ext cx="1741094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prime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75619" y="4925537"/>
            <a:ext cx="1539088" cy="6130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not prime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4"/>
            <a:endCxn id="16" idx="0"/>
          </p:cNvCxnSpPr>
          <p:nvPr/>
        </p:nvCxnSpPr>
        <p:spPr>
          <a:xfrm>
            <a:off x="9248157" y="2328894"/>
            <a:ext cx="0" cy="340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7"/>
          </p:cNvCxnSpPr>
          <p:nvPr/>
        </p:nvCxnSpPr>
        <p:spPr>
          <a:xfrm flipH="1">
            <a:off x="8125000" y="3059765"/>
            <a:ext cx="544894" cy="39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21" idx="0"/>
          </p:cNvCxnSpPr>
          <p:nvPr/>
        </p:nvCxnSpPr>
        <p:spPr>
          <a:xfrm flipH="1">
            <a:off x="7545163" y="3845997"/>
            <a:ext cx="121844" cy="107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8" idx="1"/>
          </p:cNvCxnSpPr>
          <p:nvPr/>
        </p:nvCxnSpPr>
        <p:spPr>
          <a:xfrm>
            <a:off x="8125000" y="3779042"/>
            <a:ext cx="619676" cy="56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7"/>
            <a:endCxn id="19" idx="3"/>
          </p:cNvCxnSpPr>
          <p:nvPr/>
        </p:nvCxnSpPr>
        <p:spPr>
          <a:xfrm flipV="1">
            <a:off x="9962255" y="3848906"/>
            <a:ext cx="481539" cy="49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6" idx="5"/>
          </p:cNvCxnSpPr>
          <p:nvPr/>
        </p:nvCxnSpPr>
        <p:spPr>
          <a:xfrm flipH="1" flipV="1">
            <a:off x="9826420" y="3059765"/>
            <a:ext cx="617374" cy="465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0"/>
          </p:cNvCxnSpPr>
          <p:nvPr/>
        </p:nvCxnSpPr>
        <p:spPr>
          <a:xfrm>
            <a:off x="9353466" y="4733313"/>
            <a:ext cx="33794" cy="63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425242">
            <a:off x="7990857" y="3036694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16651814">
            <a:off x="7194216" y="4186851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 rot="21392727">
            <a:off x="8985229" y="4901275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614713" y="6044806"/>
            <a:ext cx="15113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1" idx="4"/>
            <a:endCxn id="40" idx="2"/>
          </p:cNvCxnSpPr>
          <p:nvPr/>
        </p:nvCxnSpPr>
        <p:spPr>
          <a:xfrm rot="16200000" flipH="1">
            <a:off x="7712528" y="5371221"/>
            <a:ext cx="734820" cy="1069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4"/>
            <a:endCxn id="40" idx="0"/>
          </p:cNvCxnSpPr>
          <p:nvPr/>
        </p:nvCxnSpPr>
        <p:spPr>
          <a:xfrm flipH="1">
            <a:off x="9370363" y="5825017"/>
            <a:ext cx="16897" cy="219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6" idx="6"/>
            <a:endCxn id="40" idx="6"/>
          </p:cNvCxnSpPr>
          <p:nvPr/>
        </p:nvCxnSpPr>
        <p:spPr>
          <a:xfrm>
            <a:off x="10065944" y="2898120"/>
            <a:ext cx="60069" cy="3375286"/>
          </a:xfrm>
          <a:prstGeom prst="curvedConnector3">
            <a:avLst>
              <a:gd name="adj1" fmla="val 34193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791952">
            <a:off x="11523180" y="3352204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578600" y="1299756"/>
            <a:ext cx="347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CFG </a:t>
            </a:r>
            <a:r>
              <a:rPr lang="en-US" dirty="0" smtClean="0"/>
              <a:t>representation of following block of code: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6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</a:t>
            </a:r>
            <a:r>
              <a:rPr lang="en-US" sz="1600" dirty="0" smtClean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68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/>
      <p:bldP spid="37" grpId="0"/>
      <p:bldP spid="38" grpId="0"/>
      <p:bldP spid="40" grpId="0" animBg="1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Designing Program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48" y="1715847"/>
            <a:ext cx="7162952" cy="464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</a:t>
            </a:r>
            <a:r>
              <a:rPr lang="en-US" sz="1600" dirty="0" smtClean="0"/>
              <a:t>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89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Further Plan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92469" y="1828800"/>
            <a:ext cx="5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Implementing design in code.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92469" y="2440155"/>
            <a:ext cx="873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Combining all the different types of detectors together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2469" y="3045908"/>
            <a:ext cx="5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Creating better user interface (UI).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2469" y="3651661"/>
            <a:ext cx="8200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Making the program work for more than 2 files at a time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</a:t>
            </a:r>
            <a:r>
              <a:rPr lang="en-US" sz="1600" dirty="0" smtClean="0"/>
              <a:t>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568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Sources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30216" y="1611084"/>
            <a:ext cx="81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Used draw.io for UML Diagram : </a:t>
            </a:r>
            <a:r>
              <a:rPr lang="en-US" sz="2400" dirty="0">
                <a:hlinkClick r:id="rId2"/>
              </a:rPr>
              <a:t>https://www.draw.io/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</a:t>
            </a:r>
            <a:r>
              <a:rPr lang="en-US" sz="1600" dirty="0" smtClean="0"/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69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326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noor</dc:creator>
  <cp:lastModifiedBy>DELL</cp:lastModifiedBy>
  <cp:revision>25</cp:revision>
  <dcterms:created xsi:type="dcterms:W3CDTF">2020-03-11T17:09:53Z</dcterms:created>
  <dcterms:modified xsi:type="dcterms:W3CDTF">2020-03-12T02:37:44Z</dcterms:modified>
</cp:coreProperties>
</file>