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308" r:id="rId6"/>
    <p:sldId id="262" r:id="rId7"/>
    <p:sldId id="263" r:id="rId8"/>
    <p:sldId id="266" r:id="rId9"/>
    <p:sldId id="264" r:id="rId10"/>
    <p:sldId id="267" r:id="rId11"/>
    <p:sldId id="269" r:id="rId12"/>
    <p:sldId id="271" r:id="rId13"/>
    <p:sldId id="270" r:id="rId14"/>
    <p:sldId id="272" r:id="rId15"/>
    <p:sldId id="260" r:id="rId16"/>
    <p:sldId id="306" r:id="rId17"/>
    <p:sldId id="265" r:id="rId18"/>
    <p:sldId id="307" r:id="rId19"/>
    <p:sldId id="273" r:id="rId20"/>
    <p:sldId id="261" r:id="rId2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Saad" initials="AS" lastIdx="1" clrIdx="0">
    <p:extLst>
      <p:ext uri="{19B8F6BF-5375-455C-9EA6-DF929625EA0E}">
        <p15:presenceInfo xmlns:p15="http://schemas.microsoft.com/office/powerpoint/2012/main" userId="S-1-5-21-693019618-4180381415-1221096923-12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9E5AFD-885E-549A-FC73-56AA5F8686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CE5641-590C-8D92-0466-AE10FCDA3E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CCE05C-FBD5-48CB-AE85-D453F9726792}" type="datetimeFigureOut">
              <a:rPr lang="en-US" smtClean="0"/>
              <a:t>8/27/2023</a:t>
            </a:fld>
            <a:endParaRPr lang="en-US"/>
          </a:p>
        </p:txBody>
      </p:sp>
      <p:sp>
        <p:nvSpPr>
          <p:cNvPr id="4" name="Footer Placeholder 3">
            <a:extLst>
              <a:ext uri="{FF2B5EF4-FFF2-40B4-BE49-F238E27FC236}">
                <a16:creationId xmlns:a16="http://schemas.microsoft.com/office/drawing/2014/main" id="{D609D9AC-27CB-9178-43A4-1C776B12C0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84B6E2-F56F-3CCB-C4EE-004F42F089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D7ACCA-B4A9-4D61-8D79-FCDE71631076}" type="slidenum">
              <a:rPr lang="en-US" smtClean="0"/>
              <a:t>‹#›</a:t>
            </a:fld>
            <a:endParaRPr lang="en-US"/>
          </a:p>
        </p:txBody>
      </p:sp>
    </p:spTree>
    <p:extLst>
      <p:ext uri="{BB962C8B-B14F-4D97-AF65-F5344CB8AC3E}">
        <p14:creationId xmlns:p14="http://schemas.microsoft.com/office/powerpoint/2010/main" val="19625158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C87D-63D2-4BEC-B05C-4D7CAB6973D7}"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5C8EA-6B82-4BB1-BB46-C6FC87DE388D}" type="slidenum">
              <a:rPr lang="en-US" smtClean="0"/>
              <a:t>‹#›</a:t>
            </a:fld>
            <a:endParaRPr lang="en-US"/>
          </a:p>
        </p:txBody>
      </p:sp>
    </p:spTree>
    <p:extLst>
      <p:ext uri="{BB962C8B-B14F-4D97-AF65-F5344CB8AC3E}">
        <p14:creationId xmlns:p14="http://schemas.microsoft.com/office/powerpoint/2010/main" val="325764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5C8EA-6B82-4BB1-BB46-C6FC87DE388D}" type="slidenum">
              <a:rPr lang="en-US" smtClean="0"/>
              <a:t>2</a:t>
            </a:fld>
            <a:endParaRPr lang="en-US"/>
          </a:p>
        </p:txBody>
      </p:sp>
    </p:spTree>
    <p:extLst>
      <p:ext uri="{BB962C8B-B14F-4D97-AF65-F5344CB8AC3E}">
        <p14:creationId xmlns:p14="http://schemas.microsoft.com/office/powerpoint/2010/main" val="260561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5C8EA-6B82-4BB1-BB46-C6FC87DE388D}" type="slidenum">
              <a:rPr lang="en-US" smtClean="0"/>
              <a:t>4</a:t>
            </a:fld>
            <a:endParaRPr lang="en-US"/>
          </a:p>
        </p:txBody>
      </p:sp>
    </p:spTree>
    <p:extLst>
      <p:ext uri="{BB962C8B-B14F-4D97-AF65-F5344CB8AC3E}">
        <p14:creationId xmlns:p14="http://schemas.microsoft.com/office/powerpoint/2010/main" val="387625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5C8EA-6B82-4BB1-BB46-C6FC87DE388D}" type="slidenum">
              <a:rPr lang="en-US" smtClean="0"/>
              <a:t>5</a:t>
            </a:fld>
            <a:endParaRPr lang="en-US"/>
          </a:p>
        </p:txBody>
      </p:sp>
    </p:spTree>
    <p:extLst>
      <p:ext uri="{BB962C8B-B14F-4D97-AF65-F5344CB8AC3E}">
        <p14:creationId xmlns:p14="http://schemas.microsoft.com/office/powerpoint/2010/main" val="187187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5C8EA-6B82-4BB1-BB46-C6FC87DE388D}" type="slidenum">
              <a:rPr lang="en-US" smtClean="0"/>
              <a:t>14</a:t>
            </a:fld>
            <a:endParaRPr lang="en-US"/>
          </a:p>
        </p:txBody>
      </p:sp>
    </p:spTree>
    <p:extLst>
      <p:ext uri="{BB962C8B-B14F-4D97-AF65-F5344CB8AC3E}">
        <p14:creationId xmlns:p14="http://schemas.microsoft.com/office/powerpoint/2010/main" val="290753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5663-9051-E7CE-DB36-D91F9AA66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E31CB3-2431-D355-E58A-2DFFEBE49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B9AE7-22DC-4D59-5B59-5E299B60876C}"/>
              </a:ext>
            </a:extLst>
          </p:cNvPr>
          <p:cNvSpPr>
            <a:spLocks noGrp="1"/>
          </p:cNvSpPr>
          <p:nvPr>
            <p:ph type="dt" sz="half" idx="10"/>
          </p:nvPr>
        </p:nvSpPr>
        <p:spPr/>
        <p:txBody>
          <a:bodyPr/>
          <a:lstStyle/>
          <a:p>
            <a:fld id="{B9E4B22F-ECC8-44D2-BBC5-638B750990FB}" type="datetime1">
              <a:rPr lang="en-US" smtClean="0"/>
              <a:t>8/27/2023</a:t>
            </a:fld>
            <a:endParaRPr lang="en-US"/>
          </a:p>
        </p:txBody>
      </p:sp>
      <p:sp>
        <p:nvSpPr>
          <p:cNvPr id="5" name="Footer Placeholder 4">
            <a:extLst>
              <a:ext uri="{FF2B5EF4-FFF2-40B4-BE49-F238E27FC236}">
                <a16:creationId xmlns:a16="http://schemas.microsoft.com/office/drawing/2014/main" id="{3880C3CE-A1D5-6E1F-9DC8-F18BD7A3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82A92-7350-2F77-8F35-4F47196E7D2A}"/>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6698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5993-30A1-63E6-622B-A86B9A21F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60D11-FF75-2ADE-7631-C95BEF3D5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07865-91AE-0707-F0B4-91BC6B815385}"/>
              </a:ext>
            </a:extLst>
          </p:cNvPr>
          <p:cNvSpPr>
            <a:spLocks noGrp="1"/>
          </p:cNvSpPr>
          <p:nvPr>
            <p:ph type="dt" sz="half" idx="10"/>
          </p:nvPr>
        </p:nvSpPr>
        <p:spPr/>
        <p:txBody>
          <a:bodyPr/>
          <a:lstStyle/>
          <a:p>
            <a:fld id="{189CD85D-BDED-4171-952A-6AC777C27A29}" type="datetime1">
              <a:rPr lang="en-US" smtClean="0"/>
              <a:t>8/27/2023</a:t>
            </a:fld>
            <a:endParaRPr lang="en-US"/>
          </a:p>
        </p:txBody>
      </p:sp>
      <p:sp>
        <p:nvSpPr>
          <p:cNvPr id="5" name="Footer Placeholder 4">
            <a:extLst>
              <a:ext uri="{FF2B5EF4-FFF2-40B4-BE49-F238E27FC236}">
                <a16:creationId xmlns:a16="http://schemas.microsoft.com/office/drawing/2014/main" id="{E569A149-21FE-D3D3-2B3B-BE6F56775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AC4E2-FDE4-2365-BE2B-B7F51EE56220}"/>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408394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D8A24-7D73-B5AD-1B96-5A850A02C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52FB0-A34A-4E81-300F-9F78042B5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10701-6F3E-945E-186F-95C2D07B26D8}"/>
              </a:ext>
            </a:extLst>
          </p:cNvPr>
          <p:cNvSpPr>
            <a:spLocks noGrp="1"/>
          </p:cNvSpPr>
          <p:nvPr>
            <p:ph type="dt" sz="half" idx="10"/>
          </p:nvPr>
        </p:nvSpPr>
        <p:spPr/>
        <p:txBody>
          <a:bodyPr/>
          <a:lstStyle/>
          <a:p>
            <a:fld id="{89BB99FD-649B-4913-B49F-1A187E344978}" type="datetime1">
              <a:rPr lang="en-US" smtClean="0"/>
              <a:t>8/27/2023</a:t>
            </a:fld>
            <a:endParaRPr lang="en-US"/>
          </a:p>
        </p:txBody>
      </p:sp>
      <p:sp>
        <p:nvSpPr>
          <p:cNvPr id="5" name="Footer Placeholder 4">
            <a:extLst>
              <a:ext uri="{FF2B5EF4-FFF2-40B4-BE49-F238E27FC236}">
                <a16:creationId xmlns:a16="http://schemas.microsoft.com/office/drawing/2014/main" id="{661093B8-D466-890F-30B4-D58FED369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28795-4558-71E3-4125-0210DD06A8F8}"/>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300758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13E7-477A-5876-4FBA-9F1D4B66B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55D0A-8B13-00B4-355E-480762AC3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1CDC6-80BD-CDF6-CE95-5E915EBF2E45}"/>
              </a:ext>
            </a:extLst>
          </p:cNvPr>
          <p:cNvSpPr>
            <a:spLocks noGrp="1"/>
          </p:cNvSpPr>
          <p:nvPr>
            <p:ph type="dt" sz="half" idx="10"/>
          </p:nvPr>
        </p:nvSpPr>
        <p:spPr/>
        <p:txBody>
          <a:bodyPr/>
          <a:lstStyle/>
          <a:p>
            <a:fld id="{6513B695-4849-4A2B-94C0-ADA9895621DC}" type="datetime1">
              <a:rPr lang="en-US" smtClean="0"/>
              <a:t>8/27/2023</a:t>
            </a:fld>
            <a:endParaRPr lang="en-US"/>
          </a:p>
        </p:txBody>
      </p:sp>
      <p:sp>
        <p:nvSpPr>
          <p:cNvPr id="5" name="Footer Placeholder 4">
            <a:extLst>
              <a:ext uri="{FF2B5EF4-FFF2-40B4-BE49-F238E27FC236}">
                <a16:creationId xmlns:a16="http://schemas.microsoft.com/office/drawing/2014/main" id="{5051AC15-EB0F-DCF0-24E3-0B93FA55D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D1AA2-0AED-86D7-7378-F072E4C8E468}"/>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109109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7096-4494-CA72-AD16-449100C4E3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3C576-5BBF-4158-4D3D-DE2F7C426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57566-B02F-681D-605A-DE78743DE006}"/>
              </a:ext>
            </a:extLst>
          </p:cNvPr>
          <p:cNvSpPr>
            <a:spLocks noGrp="1"/>
          </p:cNvSpPr>
          <p:nvPr>
            <p:ph type="dt" sz="half" idx="10"/>
          </p:nvPr>
        </p:nvSpPr>
        <p:spPr/>
        <p:txBody>
          <a:bodyPr/>
          <a:lstStyle/>
          <a:p>
            <a:fld id="{91FAECE2-2DCF-45FD-BC7E-B9AF0B767F1F}" type="datetime1">
              <a:rPr lang="en-US" smtClean="0"/>
              <a:t>8/27/2023</a:t>
            </a:fld>
            <a:endParaRPr lang="en-US"/>
          </a:p>
        </p:txBody>
      </p:sp>
      <p:sp>
        <p:nvSpPr>
          <p:cNvPr id="5" name="Footer Placeholder 4">
            <a:extLst>
              <a:ext uri="{FF2B5EF4-FFF2-40B4-BE49-F238E27FC236}">
                <a16:creationId xmlns:a16="http://schemas.microsoft.com/office/drawing/2014/main" id="{CA4C5746-8B07-B83F-7B94-B60B4A45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55EC0-C5D0-5910-432A-E845504AB480}"/>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92078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9490-F0EA-C981-9539-907F0E0D4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91939-D6EC-80C8-BCDE-D78CD6FE4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EC6D8-FFB6-37F3-4194-196A69C60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F8A1D-89D6-007C-2579-EC07B6C553E0}"/>
              </a:ext>
            </a:extLst>
          </p:cNvPr>
          <p:cNvSpPr>
            <a:spLocks noGrp="1"/>
          </p:cNvSpPr>
          <p:nvPr>
            <p:ph type="dt" sz="half" idx="10"/>
          </p:nvPr>
        </p:nvSpPr>
        <p:spPr/>
        <p:txBody>
          <a:bodyPr/>
          <a:lstStyle/>
          <a:p>
            <a:fld id="{3573CED9-BCF9-400F-973C-6B6BE14A8527}" type="datetime1">
              <a:rPr lang="en-US" smtClean="0"/>
              <a:t>8/27/2023</a:t>
            </a:fld>
            <a:endParaRPr lang="en-US"/>
          </a:p>
        </p:txBody>
      </p:sp>
      <p:sp>
        <p:nvSpPr>
          <p:cNvPr id="6" name="Footer Placeholder 5">
            <a:extLst>
              <a:ext uri="{FF2B5EF4-FFF2-40B4-BE49-F238E27FC236}">
                <a16:creationId xmlns:a16="http://schemas.microsoft.com/office/drawing/2014/main" id="{C3E5759A-ACDE-0E68-19FC-DC2BD3568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8098B-033C-BBA1-ED8F-AA5D1F3735AE}"/>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235555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6E45-3566-945D-EB95-FB54917BCA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51A647-8CCD-C6A8-D422-F6529C0A3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4D751-B0C2-22A8-A63C-61968DC63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B5E05-0DC9-EC39-CEE5-6CAFF608D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439AF-5C04-E745-446B-B962B85697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EA0B3-E652-AAF8-50BD-3F399851F428}"/>
              </a:ext>
            </a:extLst>
          </p:cNvPr>
          <p:cNvSpPr>
            <a:spLocks noGrp="1"/>
          </p:cNvSpPr>
          <p:nvPr>
            <p:ph type="dt" sz="half" idx="10"/>
          </p:nvPr>
        </p:nvSpPr>
        <p:spPr/>
        <p:txBody>
          <a:bodyPr/>
          <a:lstStyle/>
          <a:p>
            <a:fld id="{6B14D869-8892-48E9-94A8-2DD92F5C5777}" type="datetime1">
              <a:rPr lang="en-US" smtClean="0"/>
              <a:t>8/27/2023</a:t>
            </a:fld>
            <a:endParaRPr lang="en-US"/>
          </a:p>
        </p:txBody>
      </p:sp>
      <p:sp>
        <p:nvSpPr>
          <p:cNvPr id="8" name="Footer Placeholder 7">
            <a:extLst>
              <a:ext uri="{FF2B5EF4-FFF2-40B4-BE49-F238E27FC236}">
                <a16:creationId xmlns:a16="http://schemas.microsoft.com/office/drawing/2014/main" id="{8D062B19-81AF-7783-DA5C-7E1A41763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91C6A-1815-8EE1-6693-76A7781DE84F}"/>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45616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9E81-413D-FFB9-3E97-E4AE1528A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385F5-92DF-2568-B32E-606F10E9354E}"/>
              </a:ext>
            </a:extLst>
          </p:cNvPr>
          <p:cNvSpPr>
            <a:spLocks noGrp="1"/>
          </p:cNvSpPr>
          <p:nvPr>
            <p:ph type="dt" sz="half" idx="10"/>
          </p:nvPr>
        </p:nvSpPr>
        <p:spPr/>
        <p:txBody>
          <a:bodyPr/>
          <a:lstStyle/>
          <a:p>
            <a:fld id="{4BFD09D1-FC28-43D7-8A1F-723E79A6603F}" type="datetime1">
              <a:rPr lang="en-US" smtClean="0"/>
              <a:t>8/27/2023</a:t>
            </a:fld>
            <a:endParaRPr lang="en-US"/>
          </a:p>
        </p:txBody>
      </p:sp>
      <p:sp>
        <p:nvSpPr>
          <p:cNvPr id="4" name="Footer Placeholder 3">
            <a:extLst>
              <a:ext uri="{FF2B5EF4-FFF2-40B4-BE49-F238E27FC236}">
                <a16:creationId xmlns:a16="http://schemas.microsoft.com/office/drawing/2014/main" id="{656D62FF-E1BC-C409-4B6C-DE3253FD7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96639-3B3D-B005-4555-17E47124560F}"/>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358285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248D8-5AB5-B012-1EAA-4C2883957BA2}"/>
              </a:ext>
            </a:extLst>
          </p:cNvPr>
          <p:cNvSpPr>
            <a:spLocks noGrp="1"/>
          </p:cNvSpPr>
          <p:nvPr>
            <p:ph type="dt" sz="half" idx="10"/>
          </p:nvPr>
        </p:nvSpPr>
        <p:spPr/>
        <p:txBody>
          <a:bodyPr/>
          <a:lstStyle/>
          <a:p>
            <a:fld id="{22E1536C-54B4-4F2E-A975-4437DAF881AD}" type="datetime1">
              <a:rPr lang="en-US" smtClean="0"/>
              <a:t>8/27/2023</a:t>
            </a:fld>
            <a:endParaRPr lang="en-US"/>
          </a:p>
        </p:txBody>
      </p:sp>
      <p:sp>
        <p:nvSpPr>
          <p:cNvPr id="3" name="Footer Placeholder 2">
            <a:extLst>
              <a:ext uri="{FF2B5EF4-FFF2-40B4-BE49-F238E27FC236}">
                <a16:creationId xmlns:a16="http://schemas.microsoft.com/office/drawing/2014/main" id="{A0776C1E-F61B-E075-647A-C84A20638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95611-EE11-4CA6-3EF4-70F0263BC964}"/>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162554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5989-43D0-BDEB-405C-CB4424439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2733C-60CC-83ED-C3B1-C1EEE9D25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20334-0EBC-FD2F-5245-27F0B7987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BA9D5-9CB2-8144-4809-1E7AA35737AF}"/>
              </a:ext>
            </a:extLst>
          </p:cNvPr>
          <p:cNvSpPr>
            <a:spLocks noGrp="1"/>
          </p:cNvSpPr>
          <p:nvPr>
            <p:ph type="dt" sz="half" idx="10"/>
          </p:nvPr>
        </p:nvSpPr>
        <p:spPr/>
        <p:txBody>
          <a:bodyPr/>
          <a:lstStyle/>
          <a:p>
            <a:fld id="{F983881B-67E6-40B4-8754-D54AA35DE741}" type="datetime1">
              <a:rPr lang="en-US" smtClean="0"/>
              <a:t>8/27/2023</a:t>
            </a:fld>
            <a:endParaRPr lang="en-US"/>
          </a:p>
        </p:txBody>
      </p:sp>
      <p:sp>
        <p:nvSpPr>
          <p:cNvPr id="6" name="Footer Placeholder 5">
            <a:extLst>
              <a:ext uri="{FF2B5EF4-FFF2-40B4-BE49-F238E27FC236}">
                <a16:creationId xmlns:a16="http://schemas.microsoft.com/office/drawing/2014/main" id="{28A243D1-DE31-01B2-D5A5-6D35DF334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D0311-A312-135A-58DB-F91CAB0A06CE}"/>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120182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48FB-E2CD-7668-1072-674B69B92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86B2C-EEA8-AE0C-0EAD-1D4ACEECB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13A06-8573-A842-162C-E36C3FBAD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35E09-1CDE-16A8-3DF9-8F52267CC0DE}"/>
              </a:ext>
            </a:extLst>
          </p:cNvPr>
          <p:cNvSpPr>
            <a:spLocks noGrp="1"/>
          </p:cNvSpPr>
          <p:nvPr>
            <p:ph type="dt" sz="half" idx="10"/>
          </p:nvPr>
        </p:nvSpPr>
        <p:spPr/>
        <p:txBody>
          <a:bodyPr/>
          <a:lstStyle/>
          <a:p>
            <a:fld id="{0C22B100-E7AB-46D8-A25C-B8BE086F285F}" type="datetime1">
              <a:rPr lang="en-US" smtClean="0"/>
              <a:t>8/27/2023</a:t>
            </a:fld>
            <a:endParaRPr lang="en-US"/>
          </a:p>
        </p:txBody>
      </p:sp>
      <p:sp>
        <p:nvSpPr>
          <p:cNvPr id="6" name="Footer Placeholder 5">
            <a:extLst>
              <a:ext uri="{FF2B5EF4-FFF2-40B4-BE49-F238E27FC236}">
                <a16:creationId xmlns:a16="http://schemas.microsoft.com/office/drawing/2014/main" id="{A444AE2B-A5AF-D797-C6F8-FBF7ADE4F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74176-8C6F-7F27-06E1-9F83F0223F3C}"/>
              </a:ext>
            </a:extLst>
          </p:cNvPr>
          <p:cNvSpPr>
            <a:spLocks noGrp="1"/>
          </p:cNvSpPr>
          <p:nvPr>
            <p:ph type="sldNum" sz="quarter" idx="12"/>
          </p:nvPr>
        </p:nvSpPr>
        <p:spPr/>
        <p:txBody>
          <a:bodyPr/>
          <a:lstStyle/>
          <a:p>
            <a:fld id="{5931AB33-EC8F-4971-867D-681EF8C77ECC}" type="slidenum">
              <a:rPr lang="en-US" smtClean="0"/>
              <a:t>‹#›</a:t>
            </a:fld>
            <a:endParaRPr lang="en-US"/>
          </a:p>
        </p:txBody>
      </p:sp>
    </p:spTree>
    <p:extLst>
      <p:ext uri="{BB962C8B-B14F-4D97-AF65-F5344CB8AC3E}">
        <p14:creationId xmlns:p14="http://schemas.microsoft.com/office/powerpoint/2010/main" val="197738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B24AF-B54B-B8AC-B954-B8474C6B3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73CE9D-7C03-8F04-22C6-17D64B3B8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34863-9883-FED9-99EF-D03B92F34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23882-FB6C-43AA-831D-C211748D8338}" type="datetime1">
              <a:rPr lang="en-US" smtClean="0"/>
              <a:t>8/27/2023</a:t>
            </a:fld>
            <a:endParaRPr lang="en-US"/>
          </a:p>
        </p:txBody>
      </p:sp>
      <p:sp>
        <p:nvSpPr>
          <p:cNvPr id="5" name="Footer Placeholder 4">
            <a:extLst>
              <a:ext uri="{FF2B5EF4-FFF2-40B4-BE49-F238E27FC236}">
                <a16:creationId xmlns:a16="http://schemas.microsoft.com/office/drawing/2014/main" id="{84CC228A-87D6-CC14-8713-DCA19C2BD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EE6471-38F0-FEDE-CE62-16CAE15F7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AB33-EC8F-4971-867D-681EF8C77ECC}" type="slidenum">
              <a:rPr lang="en-US" smtClean="0"/>
              <a:t>‹#›</a:t>
            </a:fld>
            <a:endParaRPr lang="en-US"/>
          </a:p>
        </p:txBody>
      </p:sp>
    </p:spTree>
    <p:extLst>
      <p:ext uri="{BB962C8B-B14F-4D97-AF65-F5344CB8AC3E}">
        <p14:creationId xmlns:p14="http://schemas.microsoft.com/office/powerpoint/2010/main" val="84395843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D5B2-2811-C95A-2B26-3FC1CBDAD1E3}"/>
              </a:ext>
            </a:extLst>
          </p:cNvPr>
          <p:cNvSpPr>
            <a:spLocks noGrp="1"/>
          </p:cNvSpPr>
          <p:nvPr>
            <p:ph type="ctrTitle"/>
          </p:nvPr>
        </p:nvSpPr>
        <p:spPr>
          <a:xfrm>
            <a:off x="517675" y="892630"/>
            <a:ext cx="8234439" cy="3950972"/>
          </a:xfrm>
        </p:spPr>
        <p:txBody>
          <a:bodyPr>
            <a:noAutofit/>
          </a:bodyPr>
          <a:lstStyle/>
          <a:p>
            <a:r>
              <a:rPr lang="en-US" sz="4800" b="1" dirty="0">
                <a:solidFill>
                  <a:schemeClr val="bg1"/>
                </a:solidFill>
              </a:rPr>
              <a:t>Master’s Thesis</a:t>
            </a:r>
            <a:br>
              <a:rPr lang="en-US" sz="4800" dirty="0">
                <a:solidFill>
                  <a:schemeClr val="bg1"/>
                </a:solidFill>
              </a:rPr>
            </a:br>
            <a:br>
              <a:rPr lang="en-US" sz="4800" dirty="0">
                <a:solidFill>
                  <a:schemeClr val="bg1"/>
                </a:solidFill>
              </a:rPr>
            </a:br>
            <a:r>
              <a:rPr lang="en-US" sz="4000" dirty="0">
                <a:solidFill>
                  <a:schemeClr val="bg1"/>
                </a:solidFill>
              </a:rPr>
              <a:t>“Quantum Computing Algorithms with Feasible Photonic Implementation”</a:t>
            </a:r>
            <a:br>
              <a:rPr lang="en-US" sz="4800" dirty="0">
                <a:solidFill>
                  <a:schemeClr val="bg1"/>
                </a:solidFill>
              </a:rPr>
            </a:br>
            <a:br>
              <a:rPr lang="en-US" sz="4800" dirty="0">
                <a:solidFill>
                  <a:schemeClr val="bg1"/>
                </a:solidFill>
              </a:rPr>
            </a:br>
            <a:r>
              <a:rPr lang="ar-EG" sz="3400" dirty="0">
                <a:solidFill>
                  <a:schemeClr val="bg1"/>
                </a:solidFill>
              </a:rPr>
              <a:t>"خوارزميات الحوسبة الكمية وإمكانية تنفيذها بنظم ضوئية"</a:t>
            </a:r>
            <a:endParaRPr lang="en-US" sz="3400" dirty="0">
              <a:solidFill>
                <a:schemeClr val="bg1"/>
              </a:solidFill>
            </a:endParaRPr>
          </a:p>
        </p:txBody>
      </p:sp>
      <p:sp>
        <p:nvSpPr>
          <p:cNvPr id="3" name="Subtitle 2">
            <a:extLst>
              <a:ext uri="{FF2B5EF4-FFF2-40B4-BE49-F238E27FC236}">
                <a16:creationId xmlns:a16="http://schemas.microsoft.com/office/drawing/2014/main" id="{4FFE34B1-659C-EE1A-A663-84F93A3A0CFC}"/>
              </a:ext>
            </a:extLst>
          </p:cNvPr>
          <p:cNvSpPr>
            <a:spLocks noGrp="1"/>
          </p:cNvSpPr>
          <p:nvPr>
            <p:ph type="subTitle" idx="1"/>
          </p:nvPr>
        </p:nvSpPr>
        <p:spPr>
          <a:xfrm>
            <a:off x="631371" y="5033728"/>
            <a:ext cx="8010678" cy="931642"/>
          </a:xfrm>
        </p:spPr>
        <p:txBody>
          <a:bodyPr/>
          <a:lstStyle/>
          <a:p>
            <a:r>
              <a:rPr lang="en-US" dirty="0">
                <a:solidFill>
                  <a:schemeClr val="bg1"/>
                </a:solidFill>
              </a:rPr>
              <a:t>by Ahmed Saad El Fiky</a:t>
            </a:r>
          </a:p>
          <a:p>
            <a:r>
              <a:rPr lang="en-US" dirty="0">
                <a:solidFill>
                  <a:schemeClr val="bg1"/>
                </a:solidFill>
              </a:rPr>
              <a:t>MSc (Physics) student</a:t>
            </a:r>
          </a:p>
          <a:p>
            <a:endParaRPr lang="en-US" dirty="0">
              <a:solidFill>
                <a:schemeClr val="bg1"/>
              </a:solidFill>
            </a:endParaRPr>
          </a:p>
        </p:txBody>
      </p:sp>
      <p:pic>
        <p:nvPicPr>
          <p:cNvPr id="10" name="Graphic 9">
            <a:extLst>
              <a:ext uri="{FF2B5EF4-FFF2-40B4-BE49-F238E27FC236}">
                <a16:creationId xmlns:a16="http://schemas.microsoft.com/office/drawing/2014/main" id="{EA610AA2-F5F3-53D4-2DDD-F37D4EF1A3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42049" y="1816396"/>
            <a:ext cx="3217332" cy="3217332"/>
          </a:xfrm>
          <a:prstGeom prst="rect">
            <a:avLst/>
          </a:prstGeom>
        </p:spPr>
      </p:pic>
    </p:spTree>
    <p:extLst>
      <p:ext uri="{BB962C8B-B14F-4D97-AF65-F5344CB8AC3E}">
        <p14:creationId xmlns:p14="http://schemas.microsoft.com/office/powerpoint/2010/main" val="252735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7FEE59-E320-B63A-6CCF-8489C204E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9855"/>
            <a:ext cx="5333548" cy="3745123"/>
          </a:xfrm>
        </p:spPr>
      </p:pic>
      <p:sp>
        <p:nvSpPr>
          <p:cNvPr id="4" name="Slide Number Placeholder 3">
            <a:extLst>
              <a:ext uri="{FF2B5EF4-FFF2-40B4-BE49-F238E27FC236}">
                <a16:creationId xmlns:a16="http://schemas.microsoft.com/office/drawing/2014/main" id="{20C9EB0F-0D7F-292D-628A-A5277D321773}"/>
              </a:ext>
            </a:extLst>
          </p:cNvPr>
          <p:cNvSpPr>
            <a:spLocks noGrp="1"/>
          </p:cNvSpPr>
          <p:nvPr>
            <p:ph type="sldNum" sz="quarter" idx="12"/>
          </p:nvPr>
        </p:nvSpPr>
        <p:spPr>
          <a:xfrm>
            <a:off x="9017000" y="6176963"/>
            <a:ext cx="2743200" cy="365125"/>
          </a:xfrm>
        </p:spPr>
        <p:txBody>
          <a:bodyPr/>
          <a:lstStyle/>
          <a:p>
            <a:fld id="{5931AB33-EC8F-4971-867D-681EF8C77ECC}" type="slidenum">
              <a:rPr lang="en-US" sz="1400" smtClean="0">
                <a:solidFill>
                  <a:schemeClr val="bg1"/>
                </a:solidFill>
              </a:rPr>
              <a:t>10</a:t>
            </a:fld>
            <a:endParaRPr lang="en-US" sz="1400" dirty="0">
              <a:solidFill>
                <a:schemeClr val="bg1"/>
              </a:solidFill>
            </a:endParaRPr>
          </a:p>
        </p:txBody>
      </p:sp>
      <p:sp>
        <p:nvSpPr>
          <p:cNvPr id="7" name="Title 1">
            <a:extLst>
              <a:ext uri="{FF2B5EF4-FFF2-40B4-BE49-F238E27FC236}">
                <a16:creationId xmlns:a16="http://schemas.microsoft.com/office/drawing/2014/main" id="{6EA2402C-1695-0AEE-E2B2-91CFBCF0B77C}"/>
              </a:ext>
            </a:extLst>
          </p:cNvPr>
          <p:cNvSpPr txBox="1">
            <a:spLocks/>
          </p:cNvSpPr>
          <p:nvPr/>
        </p:nvSpPr>
        <p:spPr>
          <a:xfrm>
            <a:off x="838200" y="365125"/>
            <a:ext cx="10515600" cy="1488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rgbClr val="161616"/>
                </a:solidFill>
                <a:latin typeface="IBM Plex Sans" panose="020B0503050203000203" pitchFamily="34" charset="0"/>
              </a:rPr>
              <a:t>Qiskit</a:t>
            </a:r>
            <a:r>
              <a:rPr lang="en-US" sz="3600" dirty="0">
                <a:solidFill>
                  <a:srgbClr val="161616"/>
                </a:solidFill>
                <a:latin typeface="IBM Plex Sans" panose="020B0503050203000203" pitchFamily="34" charset="0"/>
              </a:rPr>
              <a:t> Circuit for a problem solved using Grover's Search Algorithm</a:t>
            </a:r>
            <a:endParaRPr lang="en-US" sz="3600" dirty="0">
              <a:solidFill>
                <a:schemeClr val="bg1"/>
              </a:solidFill>
            </a:endParaRPr>
          </a:p>
        </p:txBody>
      </p:sp>
      <p:pic>
        <p:nvPicPr>
          <p:cNvPr id="9" name="Picture 8">
            <a:extLst>
              <a:ext uri="{FF2B5EF4-FFF2-40B4-BE49-F238E27FC236}">
                <a16:creationId xmlns:a16="http://schemas.microsoft.com/office/drawing/2014/main" id="{3F5B34AF-587D-820F-BBF0-D56F0E732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798" y="2024997"/>
            <a:ext cx="5043002" cy="3745123"/>
          </a:xfrm>
          <a:prstGeom prst="rect">
            <a:avLst/>
          </a:prstGeom>
        </p:spPr>
      </p:pic>
      <p:sp>
        <p:nvSpPr>
          <p:cNvPr id="2" name="TextBox 1">
            <a:extLst>
              <a:ext uri="{FF2B5EF4-FFF2-40B4-BE49-F238E27FC236}">
                <a16:creationId xmlns:a16="http://schemas.microsoft.com/office/drawing/2014/main" id="{FE167B15-1076-1256-1573-6359FF5676D5}"/>
              </a:ext>
            </a:extLst>
          </p:cNvPr>
          <p:cNvSpPr txBox="1"/>
          <p:nvPr/>
        </p:nvSpPr>
        <p:spPr>
          <a:xfrm>
            <a:off x="6310798" y="5807630"/>
            <a:ext cx="5043002" cy="707886"/>
          </a:xfrm>
          <a:prstGeom prst="rect">
            <a:avLst/>
          </a:prstGeom>
          <a:noFill/>
        </p:spPr>
        <p:txBody>
          <a:bodyPr wrap="square" rtlCol="0">
            <a:spAutoFit/>
          </a:bodyPr>
          <a:lstStyle/>
          <a:p>
            <a:r>
              <a:rPr lang="en-US" sz="2000" dirty="0">
                <a:solidFill>
                  <a:schemeClr val="bg1"/>
                </a:solidFill>
              </a:rPr>
              <a:t>Results: Probabilities of getting the winner states using quantum simulator.</a:t>
            </a:r>
          </a:p>
        </p:txBody>
      </p:sp>
      <p:sp>
        <p:nvSpPr>
          <p:cNvPr id="3" name="TextBox 2">
            <a:extLst>
              <a:ext uri="{FF2B5EF4-FFF2-40B4-BE49-F238E27FC236}">
                <a16:creationId xmlns:a16="http://schemas.microsoft.com/office/drawing/2014/main" id="{C0D82251-0FB2-611F-43E0-0C448A765CE5}"/>
              </a:ext>
            </a:extLst>
          </p:cNvPr>
          <p:cNvSpPr txBox="1"/>
          <p:nvPr/>
        </p:nvSpPr>
        <p:spPr>
          <a:xfrm>
            <a:off x="861396" y="5823020"/>
            <a:ext cx="5043002" cy="707886"/>
          </a:xfrm>
          <a:prstGeom prst="rect">
            <a:avLst/>
          </a:prstGeom>
          <a:noFill/>
        </p:spPr>
        <p:txBody>
          <a:bodyPr wrap="square" rtlCol="0">
            <a:spAutoFit/>
          </a:bodyPr>
          <a:lstStyle/>
          <a:p>
            <a:r>
              <a:rPr lang="en-US" sz="2000" dirty="0">
                <a:solidFill>
                  <a:schemeClr val="bg1"/>
                </a:solidFill>
              </a:rPr>
              <a:t>Circuit Gate model using Quantum Information Software Kit </a:t>
            </a:r>
            <a:r>
              <a:rPr lang="en-US" sz="2000" dirty="0" err="1">
                <a:solidFill>
                  <a:schemeClr val="bg1"/>
                </a:solidFill>
              </a:rPr>
              <a:t>Qiskit</a:t>
            </a:r>
            <a:r>
              <a:rPr lang="en-US" sz="2000" dirty="0">
                <a:solidFill>
                  <a:schemeClr val="bg1"/>
                </a:solidFill>
              </a:rPr>
              <a:t> by IBM.</a:t>
            </a:r>
          </a:p>
        </p:txBody>
      </p:sp>
    </p:spTree>
    <p:extLst>
      <p:ext uri="{BB962C8B-B14F-4D97-AF65-F5344CB8AC3E}">
        <p14:creationId xmlns:p14="http://schemas.microsoft.com/office/powerpoint/2010/main" val="129911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09CBE1-3E14-4DA6-1227-C51FBE9C3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4124" y="488183"/>
            <a:ext cx="2743199" cy="5868167"/>
          </a:xfrm>
        </p:spPr>
      </p:pic>
      <p:sp>
        <p:nvSpPr>
          <p:cNvPr id="4" name="Slide Number Placeholder 3">
            <a:extLst>
              <a:ext uri="{FF2B5EF4-FFF2-40B4-BE49-F238E27FC236}">
                <a16:creationId xmlns:a16="http://schemas.microsoft.com/office/drawing/2014/main" id="{B870DFF0-9C4D-3271-1564-D50A72AADF63}"/>
              </a:ext>
            </a:extLst>
          </p:cNvPr>
          <p:cNvSpPr>
            <a:spLocks noGrp="1"/>
          </p:cNvSpPr>
          <p:nvPr>
            <p:ph type="sldNum" sz="quarter" idx="12"/>
          </p:nvPr>
        </p:nvSpPr>
        <p:spPr>
          <a:xfrm>
            <a:off x="9094123" y="6187254"/>
            <a:ext cx="2743200" cy="365125"/>
          </a:xfrm>
        </p:spPr>
        <p:txBody>
          <a:bodyPr/>
          <a:lstStyle/>
          <a:p>
            <a:fld id="{5931AB33-EC8F-4971-867D-681EF8C77ECC}" type="slidenum">
              <a:rPr lang="en-US" sz="1400" smtClean="0">
                <a:solidFill>
                  <a:schemeClr val="bg1"/>
                </a:solidFill>
              </a:rPr>
              <a:t>11</a:t>
            </a:fld>
            <a:endParaRPr lang="en-US" dirty="0">
              <a:solidFill>
                <a:schemeClr val="bg1"/>
              </a:solidFill>
            </a:endParaRPr>
          </a:p>
        </p:txBody>
      </p:sp>
      <p:sp>
        <p:nvSpPr>
          <p:cNvPr id="5" name="Title 1">
            <a:extLst>
              <a:ext uri="{FF2B5EF4-FFF2-40B4-BE49-F238E27FC236}">
                <a16:creationId xmlns:a16="http://schemas.microsoft.com/office/drawing/2014/main" id="{415247F2-875E-EC7E-19FA-4104E2A040B7}"/>
              </a:ext>
            </a:extLst>
          </p:cNvPr>
          <p:cNvSpPr txBox="1">
            <a:spLocks/>
          </p:cNvSpPr>
          <p:nvPr/>
        </p:nvSpPr>
        <p:spPr>
          <a:xfrm>
            <a:off x="354676" y="358700"/>
            <a:ext cx="9050581" cy="13028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161616"/>
                </a:solidFill>
                <a:latin typeface="+mn-lt"/>
                <a:cs typeface="Arial" panose="020B0604020202020204" pitchFamily="34" charset="0"/>
              </a:rPr>
              <a:t>Younes et. al. Enhanced Quantum Search Algorithm </a:t>
            </a:r>
            <a:r>
              <a:rPr lang="fr-FR" sz="3600" b="1" dirty="0">
                <a:solidFill>
                  <a:srgbClr val="161616"/>
                </a:solidFill>
                <a:latin typeface="+mn-lt"/>
                <a:cs typeface="Arial" panose="020B0604020202020204" pitchFamily="34" charset="0"/>
              </a:rPr>
              <a:t>via </a:t>
            </a:r>
            <a:r>
              <a:rPr lang="fr-FR" sz="3600" b="1" dirty="0" err="1">
                <a:solidFill>
                  <a:srgbClr val="161616"/>
                </a:solidFill>
                <a:latin typeface="+mn-lt"/>
                <a:cs typeface="Arial" panose="020B0604020202020204" pitchFamily="34" charset="0"/>
              </a:rPr>
              <a:t>entanglement</a:t>
            </a:r>
            <a:r>
              <a:rPr lang="fr-FR" sz="3600" b="1" dirty="0">
                <a:solidFill>
                  <a:srgbClr val="161616"/>
                </a:solidFill>
                <a:latin typeface="+mn-lt"/>
                <a:cs typeface="Arial" panose="020B0604020202020204" pitchFamily="34" charset="0"/>
              </a:rPr>
              <a:t> and partial diffusion</a:t>
            </a:r>
            <a:r>
              <a:rPr lang="en-US" sz="3600" b="1" dirty="0">
                <a:solidFill>
                  <a:srgbClr val="161616"/>
                </a:solidFill>
                <a:latin typeface="+mn-lt"/>
                <a:cs typeface="Arial" panose="020B0604020202020204" pitchFamily="34" charset="0"/>
              </a:rPr>
              <a:t>: </a:t>
            </a:r>
            <a:endParaRPr lang="en-US" sz="3600" dirty="0">
              <a:solidFill>
                <a:schemeClr val="bg1"/>
              </a:solidFill>
              <a:latin typeface="+mn-lt"/>
              <a:cs typeface="Arial" panose="020B0604020202020204" pitchFamily="34" charset="0"/>
            </a:endParaRPr>
          </a:p>
        </p:txBody>
      </p:sp>
      <p:sp>
        <p:nvSpPr>
          <p:cNvPr id="2" name="TextBox 1">
            <a:extLst>
              <a:ext uri="{FF2B5EF4-FFF2-40B4-BE49-F238E27FC236}">
                <a16:creationId xmlns:a16="http://schemas.microsoft.com/office/drawing/2014/main" id="{5E59782D-B216-AD37-9B2D-CB3CF5359928}"/>
              </a:ext>
            </a:extLst>
          </p:cNvPr>
          <p:cNvSpPr txBox="1"/>
          <p:nvPr/>
        </p:nvSpPr>
        <p:spPr>
          <a:xfrm>
            <a:off x="88670" y="1752669"/>
            <a:ext cx="9470966"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61616"/>
                </a:solidFill>
                <a:effectLst/>
                <a:latin typeface="IBM Plex Sans" panose="020B0503050203000203" pitchFamily="34" charset="0"/>
              </a:rPr>
              <a:t>The main idea of using the partial diffusion is to split the subspace of the solutions into two smaller subspaces.</a:t>
            </a:r>
          </a:p>
          <a:p>
            <a:pPr marL="342900" indent="-342900">
              <a:buFont typeface="Arial" panose="020B0604020202020204" pitchFamily="34" charset="0"/>
              <a:buChar char="•"/>
            </a:pPr>
            <a:r>
              <a:rPr lang="en-US" sz="2000" b="0" i="0" dirty="0">
                <a:solidFill>
                  <a:srgbClr val="161616"/>
                </a:solidFill>
                <a:effectLst/>
                <a:latin typeface="IBM Plex Sans" panose="020B0503050203000203" pitchFamily="34" charset="0"/>
              </a:rPr>
              <a:t>In each iteration, one of the solution subspaces will be inverted about the mean (together with the non-solution subspace) while the other half will have the sign of their amplitudes changed to the negative sign, preparing it to be inverted about the mean (together again with the non-solution subspace) in the next iteration.</a:t>
            </a:r>
          </a:p>
          <a:p>
            <a:pPr marL="342900" indent="-342900">
              <a:buFont typeface="Arial" panose="020B0604020202020204" pitchFamily="34" charset="0"/>
              <a:buChar char="•"/>
            </a:pPr>
            <a:r>
              <a:rPr lang="en-US" sz="2000" b="0" i="0" dirty="0">
                <a:solidFill>
                  <a:srgbClr val="161616"/>
                </a:solidFill>
                <a:effectLst/>
                <a:latin typeface="IBM Plex Sans" panose="020B0503050203000203" pitchFamily="34" charset="0"/>
              </a:rPr>
              <a:t>The </a:t>
            </a:r>
            <a:r>
              <a:rPr lang="en-US" sz="2000" b="1" i="0" dirty="0">
                <a:solidFill>
                  <a:srgbClr val="161616"/>
                </a:solidFill>
                <a:effectLst/>
                <a:latin typeface="IBM Plex Sans" panose="020B0503050203000203" pitchFamily="34" charset="0"/>
              </a:rPr>
              <a:t>benefit</a:t>
            </a:r>
            <a:r>
              <a:rPr lang="en-US" sz="2000" b="0" i="0" dirty="0">
                <a:solidFill>
                  <a:srgbClr val="161616"/>
                </a:solidFill>
                <a:effectLst/>
                <a:latin typeface="IBM Plex Sans" panose="020B0503050203000203" pitchFamily="34" charset="0"/>
              </a:rPr>
              <a:t> of this alternating inversion is to preserve half the number of the solution states at each iteration so as to resist the </a:t>
            </a:r>
            <a:r>
              <a:rPr lang="en-US" sz="2000" b="0" i="1" dirty="0">
                <a:solidFill>
                  <a:srgbClr val="161616"/>
                </a:solidFill>
                <a:effectLst/>
                <a:latin typeface="IBM Plex Sans" panose="020B0503050203000203" pitchFamily="34" charset="0"/>
              </a:rPr>
              <a:t>de-amplification behavior</a:t>
            </a:r>
            <a:r>
              <a:rPr lang="en-US" sz="2000" b="0" i="0" dirty="0">
                <a:solidFill>
                  <a:srgbClr val="161616"/>
                </a:solidFill>
                <a:effectLst/>
                <a:latin typeface="IBM Plex Sans" panose="020B0503050203000203" pitchFamily="34" charset="0"/>
              </a:rPr>
              <a:t> of the standard diffusion operator when reaching the so-called turning points.</a:t>
            </a:r>
            <a:endParaRPr lang="en-US" sz="2000" dirty="0"/>
          </a:p>
        </p:txBody>
      </p:sp>
      <p:pic>
        <p:nvPicPr>
          <p:cNvPr id="7" name="Picture 6">
            <a:extLst>
              <a:ext uri="{FF2B5EF4-FFF2-40B4-BE49-F238E27FC236}">
                <a16:creationId xmlns:a16="http://schemas.microsoft.com/office/drawing/2014/main" id="{66F8CAC5-9441-C088-D943-2DC486608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321" y="5013866"/>
            <a:ext cx="6477904" cy="1495634"/>
          </a:xfrm>
          <a:prstGeom prst="rect">
            <a:avLst/>
          </a:prstGeom>
        </p:spPr>
      </p:pic>
    </p:spTree>
    <p:extLst>
      <p:ext uri="{BB962C8B-B14F-4D97-AF65-F5344CB8AC3E}">
        <p14:creationId xmlns:p14="http://schemas.microsoft.com/office/powerpoint/2010/main" val="271212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77261-C0EB-3875-F847-D20FF0BF0AA4}"/>
              </a:ext>
            </a:extLst>
          </p:cNvPr>
          <p:cNvPicPr>
            <a:picLocks noChangeAspect="1"/>
          </p:cNvPicPr>
          <p:nvPr/>
        </p:nvPicPr>
        <p:blipFill>
          <a:blip r:embed="rId2"/>
          <a:stretch>
            <a:fillRect/>
          </a:stretch>
        </p:blipFill>
        <p:spPr>
          <a:xfrm>
            <a:off x="7055716" y="2567833"/>
            <a:ext cx="5006453" cy="2703871"/>
          </a:xfrm>
          <a:prstGeom prst="rect">
            <a:avLst/>
          </a:prstGeom>
        </p:spPr>
      </p:pic>
      <p:sp>
        <p:nvSpPr>
          <p:cNvPr id="4" name="Slide Number Placeholder 3">
            <a:extLst>
              <a:ext uri="{FF2B5EF4-FFF2-40B4-BE49-F238E27FC236}">
                <a16:creationId xmlns:a16="http://schemas.microsoft.com/office/drawing/2014/main" id="{B870DFF0-9C4D-3271-1564-D50A72AADF63}"/>
              </a:ext>
            </a:extLst>
          </p:cNvPr>
          <p:cNvSpPr>
            <a:spLocks noGrp="1"/>
          </p:cNvSpPr>
          <p:nvPr>
            <p:ph type="sldNum" sz="quarter" idx="12"/>
          </p:nvPr>
        </p:nvSpPr>
        <p:spPr>
          <a:xfrm>
            <a:off x="8859982" y="6187254"/>
            <a:ext cx="2743200" cy="365125"/>
          </a:xfrm>
        </p:spPr>
        <p:txBody>
          <a:bodyPr/>
          <a:lstStyle/>
          <a:p>
            <a:fld id="{5931AB33-EC8F-4971-867D-681EF8C77ECC}" type="slidenum">
              <a:rPr lang="en-US" sz="1400" smtClean="0">
                <a:solidFill>
                  <a:schemeClr val="bg1"/>
                </a:solidFill>
              </a:rPr>
              <a:t>12</a:t>
            </a:fld>
            <a:endParaRPr lang="en-US" dirty="0">
              <a:solidFill>
                <a:schemeClr val="bg1"/>
              </a:solidFill>
            </a:endParaRPr>
          </a:p>
        </p:txBody>
      </p:sp>
      <p:sp>
        <p:nvSpPr>
          <p:cNvPr id="5" name="Title 1">
            <a:extLst>
              <a:ext uri="{FF2B5EF4-FFF2-40B4-BE49-F238E27FC236}">
                <a16:creationId xmlns:a16="http://schemas.microsoft.com/office/drawing/2014/main" id="{415247F2-875E-EC7E-19FA-4104E2A040B7}"/>
              </a:ext>
            </a:extLst>
          </p:cNvPr>
          <p:cNvSpPr txBox="1">
            <a:spLocks/>
          </p:cNvSpPr>
          <p:nvPr/>
        </p:nvSpPr>
        <p:spPr>
          <a:xfrm>
            <a:off x="185057" y="348500"/>
            <a:ext cx="11734800" cy="981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mn-lt"/>
                <a:cs typeface="Arial" panose="020B0604020202020204" pitchFamily="34" charset="0"/>
              </a:rPr>
              <a:t>Younes et. al. Enhanced (Partial Diffusion) Search Algorithm: </a:t>
            </a:r>
            <a:endParaRPr lang="en-US" sz="3600" dirty="0">
              <a:solidFill>
                <a:schemeClr val="bg1"/>
              </a:solidFill>
              <a:latin typeface="+mn-lt"/>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0DFF8-4B75-3F0C-89AC-0FF7EACBEA14}"/>
                  </a:ext>
                </a:extLst>
              </p:cNvPr>
              <p:cNvSpPr>
                <a:spLocks noGrp="1"/>
              </p:cNvSpPr>
              <p:nvPr>
                <p:ph idx="1"/>
              </p:nvPr>
            </p:nvSpPr>
            <p:spPr>
              <a:xfrm>
                <a:off x="734982" y="1330037"/>
                <a:ext cx="6696596" cy="5179463"/>
              </a:xfrm>
            </p:spPr>
            <p:txBody>
              <a:bodyPr>
                <a:normAutofit/>
              </a:bodyPr>
              <a:lstStyle/>
              <a:p>
                <a:pPr marL="0" indent="0">
                  <a:buNone/>
                </a:pPr>
                <a:r>
                  <a:rPr lang="en-US" sz="2400" dirty="0">
                    <a:solidFill>
                      <a:schemeClr val="bg1"/>
                    </a:solidFill>
                  </a:rPr>
                  <a:t>For a list of size  </a:t>
                </a:r>
                <a14:m>
                  <m:oMath xmlns:m="http://schemas.openxmlformats.org/officeDocument/2006/math">
                    <m:r>
                      <a:rPr lang="en-US" sz="2400" i="1" dirty="0" smtClean="0">
                        <a:solidFill>
                          <a:schemeClr val="bg1"/>
                        </a:solidFill>
                        <a:latin typeface="Cambria Math" panose="02040503050406030204" pitchFamily="18" charset="0"/>
                      </a:rPr>
                      <m:t>𝑁</m:t>
                    </m:r>
                    <m:r>
                      <a:rPr lang="en-US" sz="2400" i="1" dirty="0" smtClean="0">
                        <a:solidFill>
                          <a:schemeClr val="bg1"/>
                        </a:solidFill>
                        <a:latin typeface="Cambria Math" panose="02040503050406030204" pitchFamily="18" charset="0"/>
                      </a:rPr>
                      <m:t>=</m:t>
                    </m:r>
                    <m:r>
                      <a:rPr lang="en-US" sz="2400" i="1" dirty="0" smtClean="0">
                        <a:solidFill>
                          <a:schemeClr val="bg1"/>
                        </a:solidFill>
                        <a:latin typeface="Cambria Math" panose="02040503050406030204" pitchFamily="18" charset="0"/>
                      </a:rPr>
                      <m:t>2</m:t>
                    </m:r>
                    <m:r>
                      <a:rPr lang="en-US" sz="2400" i="1" baseline="30000" dirty="0" smtClean="0">
                        <a:solidFill>
                          <a:schemeClr val="bg1"/>
                        </a:solidFill>
                        <a:latin typeface="Cambria Math" panose="02040503050406030204" pitchFamily="18" charset="0"/>
                      </a:rPr>
                      <m:t>𝑛</m:t>
                    </m:r>
                  </m:oMath>
                </a14:m>
                <a:r>
                  <a:rPr lang="en-US" sz="2400" dirty="0">
                    <a:solidFill>
                      <a:schemeClr val="bg1"/>
                    </a:solidFill>
                  </a:rPr>
                  <a:t>, prepare a quantum register of size  </a:t>
                </a:r>
                <a14:m>
                  <m:oMath xmlns:m="http://schemas.openxmlformats.org/officeDocument/2006/math">
                    <m:r>
                      <a:rPr lang="en-US" sz="2400" i="1" dirty="0" smtClean="0">
                        <a:solidFill>
                          <a:schemeClr val="bg1"/>
                        </a:solidFill>
                        <a:latin typeface="Cambria Math" panose="02040503050406030204" pitchFamily="18" charset="0"/>
                      </a:rPr>
                      <m:t>𝑛</m:t>
                    </m:r>
                    <m:r>
                      <a:rPr lang="en-US" sz="2400" i="1" dirty="0" smtClean="0">
                        <a:solidFill>
                          <a:schemeClr val="bg1"/>
                        </a:solidFill>
                        <a:latin typeface="Cambria Math" panose="02040503050406030204" pitchFamily="18" charset="0"/>
                      </a:rPr>
                      <m:t>+</m:t>
                    </m:r>
                    <m:r>
                      <a:rPr lang="en-US" sz="2400" i="1" dirty="0" smtClean="0">
                        <a:solidFill>
                          <a:schemeClr val="bg1"/>
                        </a:solidFill>
                        <a:latin typeface="Cambria Math" panose="02040503050406030204" pitchFamily="18" charset="0"/>
                      </a:rPr>
                      <m:t>1</m:t>
                    </m:r>
                  </m:oMath>
                </a14:m>
                <a:r>
                  <a:rPr lang="en-US" sz="2400" dirty="0">
                    <a:solidFill>
                      <a:schemeClr val="bg1"/>
                    </a:solidFill>
                  </a:rPr>
                  <a:t> qubits all in state  </a:t>
                </a:r>
                <a14:m>
                  <m:oMath xmlns:m="http://schemas.openxmlformats.org/officeDocument/2006/math">
                    <m:r>
                      <a:rPr lang="en-US" sz="2400" i="1" dirty="0" smtClean="0">
                        <a:solidFill>
                          <a:schemeClr val="bg1"/>
                        </a:solidFill>
                        <a:latin typeface="Cambria Math" panose="02040503050406030204" pitchFamily="18" charset="0"/>
                      </a:rPr>
                      <m:t>|</m:t>
                    </m:r>
                    <m:r>
                      <a:rPr lang="en-US" sz="2400" i="1" dirty="0" smtClean="0">
                        <a:solidFill>
                          <a:schemeClr val="bg1"/>
                        </a:solidFill>
                        <a:latin typeface="Cambria Math" panose="02040503050406030204" pitchFamily="18" charset="0"/>
                      </a:rPr>
                      <m:t>0</m:t>
                    </m:r>
                    <m:r>
                      <a:rPr lang="en-US" sz="2400" i="1" dirty="0" smtClean="0">
                        <a:solidFill>
                          <a:schemeClr val="bg1"/>
                        </a:solidFill>
                        <a:latin typeface="Cambria Math" panose="02040503050406030204" pitchFamily="18" charset="0"/>
                      </a:rPr>
                      <m:t>&gt;</m:t>
                    </m:r>
                  </m:oMath>
                </a14:m>
                <a:r>
                  <a:rPr lang="en-US" sz="2400" dirty="0">
                    <a:solidFill>
                      <a:schemeClr val="bg1"/>
                    </a:solidFill>
                  </a:rPr>
                  <a:t> and apply the steps of the algorithm as follows:</a:t>
                </a:r>
              </a:p>
              <a:p>
                <a:pPr marL="457200" indent="-457200">
                  <a:buFont typeface="+mj-lt"/>
                  <a:buAutoNum type="arabicPeriod"/>
                </a:pPr>
                <a:r>
                  <a:rPr lang="en-US" sz="2400" dirty="0">
                    <a:solidFill>
                      <a:schemeClr val="bg1"/>
                    </a:solidFill>
                  </a:rPr>
                  <a:t>Apply the Hadamard gate on each of the first n qubits so they contain the  2</a:t>
                </a:r>
                <a:r>
                  <a:rPr lang="en-US" sz="2400" baseline="30000" dirty="0">
                    <a:solidFill>
                      <a:schemeClr val="bg1"/>
                    </a:solidFill>
                  </a:rPr>
                  <a:t>𝑛</a:t>
                </a:r>
                <a:r>
                  <a:rPr lang="en-US" sz="2400" dirty="0">
                    <a:solidFill>
                      <a:schemeClr val="bg1"/>
                    </a:solidFill>
                  </a:rPr>
                  <a:t> values representing the list.</a:t>
                </a:r>
              </a:p>
              <a:p>
                <a:pPr marL="457200" indent="-457200">
                  <a:buFont typeface="+mj-lt"/>
                  <a:buAutoNum type="arabicPeriod"/>
                </a:pPr>
                <a:r>
                  <a:rPr lang="en-US" sz="2400" dirty="0">
                    <a:solidFill>
                      <a:schemeClr val="bg1"/>
                    </a:solidFill>
                  </a:rPr>
                  <a:t>Iterate the following steps q times:</a:t>
                </a:r>
              </a:p>
              <a:p>
                <a:pPr lvl="1"/>
                <a:r>
                  <a:rPr lang="en-US" dirty="0">
                    <a:solidFill>
                      <a:schemeClr val="bg1"/>
                    </a:solidFill>
                  </a:rPr>
                  <a:t>Apply the oracle  </a:t>
                </a:r>
                <a14:m>
                  <m:oMath xmlns:m="http://schemas.openxmlformats.org/officeDocument/2006/math">
                    <m:r>
                      <a:rPr lang="en-US" i="1" dirty="0" smtClean="0">
                        <a:solidFill>
                          <a:schemeClr val="bg1"/>
                        </a:solidFill>
                        <a:latin typeface="Cambria Math" panose="02040503050406030204" pitchFamily="18" charset="0"/>
                      </a:rPr>
                      <m:t>𝑈</m:t>
                    </m:r>
                    <m:r>
                      <a:rPr lang="en-US" i="1" baseline="-25000" dirty="0" smtClean="0">
                        <a:solidFill>
                          <a:schemeClr val="bg1"/>
                        </a:solidFill>
                        <a:latin typeface="Cambria Math" panose="02040503050406030204" pitchFamily="18" charset="0"/>
                      </a:rPr>
                      <m:t>𝑓</m:t>
                    </m:r>
                  </m:oMath>
                </a14:m>
                <a:r>
                  <a:rPr lang="en-US" dirty="0">
                    <a:solidFill>
                      <a:schemeClr val="bg1"/>
                    </a:solidFill>
                  </a:rPr>
                  <a:t> to map the items in the list to either 0 or 1 simultaneously and store the result in the extra workspace qubit,  </a:t>
                </a:r>
                <a14:m>
                  <m:oMath xmlns:m="http://schemas.openxmlformats.org/officeDocument/2006/math">
                    <m:r>
                      <a:rPr lang="en-US" i="1" dirty="0" smtClean="0">
                        <a:solidFill>
                          <a:schemeClr val="bg1"/>
                        </a:solidFill>
                        <a:latin typeface="Cambria Math" panose="02040503050406030204" pitchFamily="18" charset="0"/>
                      </a:rPr>
                      <m:t>𝑈</m:t>
                    </m:r>
                    <m:r>
                      <a:rPr lang="en-US" i="1" baseline="-25000" dirty="0" smtClean="0">
                        <a:solidFill>
                          <a:schemeClr val="bg1"/>
                        </a:solidFill>
                        <a:latin typeface="Cambria Math" panose="02040503050406030204" pitchFamily="18" charset="0"/>
                      </a:rPr>
                      <m:t>𝑓</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𝑥</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0</m:t>
                    </m:r>
                    <m:r>
                      <a:rPr lang="en-US" i="1" dirty="0" smtClean="0">
                        <a:solidFill>
                          <a:schemeClr val="bg1"/>
                        </a:solidFill>
                        <a:latin typeface="Cambria Math" panose="02040503050406030204" pitchFamily="18" charset="0"/>
                      </a:rPr>
                      <m:t>&gt;→|</m:t>
                    </m:r>
                    <m:r>
                      <a:rPr lang="en-US" i="1" dirty="0" smtClean="0">
                        <a:solidFill>
                          <a:schemeClr val="bg1"/>
                        </a:solidFill>
                        <a:latin typeface="Cambria Math" panose="02040503050406030204" pitchFamily="18" charset="0"/>
                      </a:rPr>
                      <m:t>𝑥</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𝑓</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𝑥</m:t>
                    </m:r>
                    <m:r>
                      <a:rPr lang="en-US" i="1" dirty="0" smtClean="0">
                        <a:solidFill>
                          <a:schemeClr val="bg1"/>
                        </a:solidFill>
                        <a:latin typeface="Cambria Math" panose="02040503050406030204" pitchFamily="18" charset="0"/>
                      </a:rPr>
                      <m:t>)&gt;.</m:t>
                    </m:r>
                  </m:oMath>
                </a14:m>
                <a:endParaRPr lang="en-US" dirty="0">
                  <a:solidFill>
                    <a:schemeClr val="bg1"/>
                  </a:solidFill>
                </a:endParaRPr>
              </a:p>
              <a:p>
                <a:pPr lvl="1"/>
                <a:r>
                  <a:rPr lang="en-US" dirty="0">
                    <a:solidFill>
                      <a:schemeClr val="bg1"/>
                    </a:solidFill>
                  </a:rPr>
                  <a:t>Apply the partial diffusion operator  𝑃</a:t>
                </a:r>
                <a:r>
                  <a:rPr lang="en-US" baseline="-25000" dirty="0">
                    <a:solidFill>
                      <a:schemeClr val="bg1"/>
                    </a:solidFill>
                  </a:rPr>
                  <a:t>𝑖𝑛𝑣</a:t>
                </a:r>
                <a:r>
                  <a:rPr lang="en-US" dirty="0">
                    <a:solidFill>
                      <a:schemeClr val="bg1"/>
                    </a:solidFill>
                  </a:rPr>
                  <a:t>.</a:t>
                </a:r>
              </a:p>
              <a:p>
                <a:pPr marL="457200" indent="-457200">
                  <a:buFont typeface="+mj-lt"/>
                  <a:buAutoNum type="arabicPeriod"/>
                </a:pPr>
                <a:r>
                  <a:rPr lang="en-US" sz="2400" dirty="0">
                    <a:solidFill>
                      <a:schemeClr val="bg1"/>
                    </a:solidFill>
                  </a:rPr>
                  <a:t>Measure the first n qubits.</a:t>
                </a:r>
              </a:p>
            </p:txBody>
          </p:sp>
        </mc:Choice>
        <mc:Fallback xmlns="">
          <p:sp>
            <p:nvSpPr>
              <p:cNvPr id="3" name="Content Placeholder 2">
                <a:extLst>
                  <a:ext uri="{FF2B5EF4-FFF2-40B4-BE49-F238E27FC236}">
                    <a16:creationId xmlns:a16="http://schemas.microsoft.com/office/drawing/2014/main" id="{2DE0DFF8-4B75-3F0C-89AC-0FF7EACBEA14}"/>
                  </a:ext>
                </a:extLst>
              </p:cNvPr>
              <p:cNvSpPr>
                <a:spLocks noGrp="1" noRot="1" noChangeAspect="1" noMove="1" noResize="1" noEditPoints="1" noAdjustHandles="1" noChangeArrowheads="1" noChangeShapeType="1" noTextEdit="1"/>
              </p:cNvSpPr>
              <p:nvPr>
                <p:ph idx="1"/>
              </p:nvPr>
            </p:nvSpPr>
            <p:spPr>
              <a:xfrm>
                <a:off x="734982" y="1330037"/>
                <a:ext cx="6696596" cy="5179463"/>
              </a:xfrm>
              <a:blipFill>
                <a:blip r:embed="rId3"/>
                <a:stretch>
                  <a:fillRect l="-1457" t="-1647" r="-1913"/>
                </a:stretch>
              </a:blipFill>
            </p:spPr>
            <p:txBody>
              <a:bodyPr/>
              <a:lstStyle/>
              <a:p>
                <a:r>
                  <a:rPr lang="en-US">
                    <a:noFill/>
                  </a:rPr>
                  <a:t> </a:t>
                </a:r>
              </a:p>
            </p:txBody>
          </p:sp>
        </mc:Fallback>
      </mc:AlternateContent>
    </p:spTree>
    <p:extLst>
      <p:ext uri="{BB962C8B-B14F-4D97-AF65-F5344CB8AC3E}">
        <p14:creationId xmlns:p14="http://schemas.microsoft.com/office/powerpoint/2010/main" val="354156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551B429-F023-0D34-0C1A-4767B3E65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9752"/>
            <a:ext cx="5034518" cy="3554908"/>
          </a:xfrm>
        </p:spPr>
      </p:pic>
      <p:sp>
        <p:nvSpPr>
          <p:cNvPr id="4" name="Slide Number Placeholder 3">
            <a:extLst>
              <a:ext uri="{FF2B5EF4-FFF2-40B4-BE49-F238E27FC236}">
                <a16:creationId xmlns:a16="http://schemas.microsoft.com/office/drawing/2014/main" id="{B870DFF0-9C4D-3271-1564-D50A72AADF63}"/>
              </a:ext>
            </a:extLst>
          </p:cNvPr>
          <p:cNvSpPr>
            <a:spLocks noGrp="1"/>
          </p:cNvSpPr>
          <p:nvPr>
            <p:ph type="sldNum" sz="quarter" idx="12"/>
          </p:nvPr>
        </p:nvSpPr>
        <p:spPr>
          <a:xfrm>
            <a:off x="8893232" y="6127750"/>
            <a:ext cx="2743200" cy="365125"/>
          </a:xfrm>
        </p:spPr>
        <p:txBody>
          <a:bodyPr/>
          <a:lstStyle/>
          <a:p>
            <a:fld id="{5931AB33-EC8F-4971-867D-681EF8C77ECC}" type="slidenum">
              <a:rPr lang="en-US" sz="1400" smtClean="0">
                <a:solidFill>
                  <a:schemeClr val="bg1"/>
                </a:solidFill>
              </a:rPr>
              <a:t>13</a:t>
            </a:fld>
            <a:endParaRPr lang="en-US" sz="1400" dirty="0">
              <a:solidFill>
                <a:schemeClr val="bg1"/>
              </a:solidFill>
            </a:endParaRPr>
          </a:p>
        </p:txBody>
      </p:sp>
      <p:sp>
        <p:nvSpPr>
          <p:cNvPr id="5" name="Title 1">
            <a:extLst>
              <a:ext uri="{FF2B5EF4-FFF2-40B4-BE49-F238E27FC236}">
                <a16:creationId xmlns:a16="http://schemas.microsoft.com/office/drawing/2014/main" id="{415247F2-875E-EC7E-19FA-4104E2A040B7}"/>
              </a:ext>
            </a:extLst>
          </p:cNvPr>
          <p:cNvSpPr txBox="1">
            <a:spLocks/>
          </p:cNvSpPr>
          <p:nvPr/>
        </p:nvSpPr>
        <p:spPr>
          <a:xfrm>
            <a:off x="838200" y="365125"/>
            <a:ext cx="10515600" cy="1434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rgbClr val="161616"/>
                </a:solidFill>
                <a:latin typeface="IBM Plex Sans" panose="020B0503050203000203" pitchFamily="34" charset="0"/>
              </a:rPr>
              <a:t>Qiskit</a:t>
            </a:r>
            <a:r>
              <a:rPr lang="en-US" sz="3600" dirty="0">
                <a:solidFill>
                  <a:srgbClr val="161616"/>
                </a:solidFill>
                <a:latin typeface="IBM Plex Sans" panose="020B0503050203000203" pitchFamily="34" charset="0"/>
              </a:rPr>
              <a:t> Circuit for a problem solved using Partial Diffusion Operator Search Algorithm: </a:t>
            </a:r>
          </a:p>
        </p:txBody>
      </p:sp>
      <p:pic>
        <p:nvPicPr>
          <p:cNvPr id="8" name="Picture 7">
            <a:extLst>
              <a:ext uri="{FF2B5EF4-FFF2-40B4-BE49-F238E27FC236}">
                <a16:creationId xmlns:a16="http://schemas.microsoft.com/office/drawing/2014/main" id="{5D6E4743-1A41-5CF2-5204-0E68D1363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284" y="1962890"/>
            <a:ext cx="4795282" cy="354863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D80C653-BBBB-A271-4826-C1C26BC9A408}"/>
                  </a:ext>
                </a:extLst>
              </p:cNvPr>
              <p:cNvSpPr txBox="1"/>
              <p:nvPr/>
            </p:nvSpPr>
            <p:spPr>
              <a:xfrm>
                <a:off x="838200" y="5624947"/>
                <a:ext cx="5637634" cy="708143"/>
              </a:xfrm>
              <a:prstGeom prst="rect">
                <a:avLst/>
              </a:prstGeom>
              <a:noFill/>
            </p:spPr>
            <p:txBody>
              <a:bodyPr wrap="none" rtlCol="0">
                <a:spAutoFit/>
              </a:bodyPr>
              <a:lstStyle/>
              <a:p>
                <a:r>
                  <a:rPr lang="en-US" sz="2400" dirty="0">
                    <a:solidFill>
                      <a:schemeClr val="bg1"/>
                    </a:solidFill>
                  </a:rPr>
                  <a:t>Such that, </a:t>
                </a:r>
                <a14:m>
                  <m:oMath xmlns:m="http://schemas.openxmlformats.org/officeDocument/2006/math">
                    <m:r>
                      <a:rPr lang="en-US" sz="2400" b="0" i="1" smtClean="0">
                        <a:solidFill>
                          <a:schemeClr val="bg1"/>
                        </a:solidFill>
                        <a:latin typeface="Cambria Math" panose="02040503050406030204" pitchFamily="18" charset="0"/>
                      </a:rPr>
                      <m:t>𝑈</m:t>
                    </m:r>
                    <m:r>
                      <a:rPr lang="en-US" sz="2400" b="0" i="1" smtClean="0">
                        <a:solidFill>
                          <a:schemeClr val="bg1"/>
                        </a:solidFill>
                        <a:latin typeface="Cambria Math" panose="02040503050406030204" pitchFamily="18" charset="0"/>
                      </a:rPr>
                      <m:t>= </m:t>
                    </m:r>
                    <m:d>
                      <m:dPr>
                        <m:begChr m:val="["/>
                        <m:endChr m:val="]"/>
                        <m:ctrlPr>
                          <a:rPr lang="en-US" sz="2400" b="0" i="1" smtClean="0">
                            <a:solidFill>
                              <a:schemeClr val="bg1"/>
                            </a:solidFill>
                            <a:latin typeface="Cambria Math" panose="02040503050406030204" pitchFamily="18" charset="0"/>
                          </a:rPr>
                        </m:ctrlPr>
                      </m:dPr>
                      <m:e>
                        <m:m>
                          <m:mPr>
                            <m:mcs>
                              <m:mc>
                                <m:mcPr>
                                  <m:count m:val="2"/>
                                  <m:mcJc m:val="center"/>
                                </m:mcPr>
                              </m:mc>
                            </m:mcs>
                            <m:ctrlPr>
                              <a:rPr lang="en-US" sz="2400" b="0" i="1" smtClean="0">
                                <a:solidFill>
                                  <a:schemeClr val="bg1"/>
                                </a:solidFill>
                                <a:latin typeface="Cambria Math" panose="02040503050406030204" pitchFamily="18" charset="0"/>
                              </a:rPr>
                            </m:ctrlPr>
                          </m:mPr>
                          <m:mr>
                            <m:e>
                              <m:r>
                                <m:rPr>
                                  <m:brk m:alnAt="7"/>
                                </m:rPr>
                                <a:rPr lang="en-US" sz="2400" b="0" i="1" smtClean="0">
                                  <a:solidFill>
                                    <a:schemeClr val="bg1"/>
                                  </a:solidFill>
                                  <a:latin typeface="Cambria Math" panose="02040503050406030204" pitchFamily="18" charset="0"/>
                                </a:rPr>
                                <m:t>−</m:t>
                              </m:r>
                              <m:r>
                                <m:rPr>
                                  <m:brk m:alnAt="7"/>
                                </m:rPr>
                                <a:rPr lang="en-US" sz="2400" b="0" i="1" smtClean="0">
                                  <a:solidFill>
                                    <a:schemeClr val="bg1"/>
                                  </a:solidFill>
                                  <a:latin typeface="Cambria Math" panose="02040503050406030204" pitchFamily="18" charset="0"/>
                                </a:rPr>
                                <m:t>1</m:t>
                              </m:r>
                            </m:e>
                            <m:e>
                              <m:r>
                                <a:rPr lang="en-US" sz="2400" b="0" i="1" smtClean="0">
                                  <a:solidFill>
                                    <a:schemeClr val="bg1"/>
                                  </a:solidFill>
                                  <a:latin typeface="Cambria Math" panose="02040503050406030204" pitchFamily="18" charset="0"/>
                                </a:rPr>
                                <m:t>0</m:t>
                              </m:r>
                            </m:e>
                          </m:mr>
                          <m:mr>
                            <m:e>
                              <m:r>
                                <a:rPr lang="en-US" sz="2400" b="0" i="1" smtClean="0">
                                  <a:solidFill>
                                    <a:schemeClr val="bg1"/>
                                  </a:solidFill>
                                  <a:latin typeface="Cambria Math" panose="02040503050406030204" pitchFamily="18" charset="0"/>
                                </a:rPr>
                                <m:t>0</m:t>
                              </m:r>
                            </m:e>
                            <m:e>
                              <m:r>
                                <a:rPr lang="en-US" sz="2400" b="0" i="1" smtClean="0">
                                  <a:solidFill>
                                    <a:schemeClr val="bg1"/>
                                  </a:solidFill>
                                  <a:latin typeface="Cambria Math" panose="02040503050406030204" pitchFamily="18" charset="0"/>
                                </a:rPr>
                                <m:t>1</m:t>
                              </m:r>
                            </m:e>
                          </m:mr>
                        </m:m>
                      </m:e>
                    </m:d>
                  </m:oMath>
                </a14:m>
                <a:r>
                  <a:rPr lang="en-US" sz="2400" dirty="0">
                    <a:solidFill>
                      <a:schemeClr val="bg1"/>
                    </a:solidFill>
                  </a:rPr>
                  <a:t> ,  </a:t>
                </a:r>
                <a14:m>
                  <m:oMath xmlns:m="http://schemas.openxmlformats.org/officeDocument/2006/math">
                    <m:r>
                      <m:rPr>
                        <m:sty m:val="p"/>
                      </m:rPr>
                      <a:rPr lang="en-US" sz="2400" b="0" i="0" smtClean="0">
                        <a:solidFill>
                          <a:schemeClr val="bg1"/>
                        </a:solidFill>
                        <a:latin typeface="Cambria Math" panose="02040503050406030204" pitchFamily="18" charset="0"/>
                      </a:rPr>
                      <m:t>V</m:t>
                    </m:r>
                    <m:r>
                      <a:rPr lang="en-US" sz="2400" i="1">
                        <a:solidFill>
                          <a:schemeClr val="bg1"/>
                        </a:solidFill>
                        <a:latin typeface="Cambria Math" panose="02040503050406030204" pitchFamily="18" charset="0"/>
                      </a:rPr>
                      <m:t>= </m:t>
                    </m:r>
                    <m:d>
                      <m:dPr>
                        <m:begChr m:val="["/>
                        <m:endChr m:val="]"/>
                        <m:ctrlPr>
                          <a:rPr lang="en-US" sz="2400" i="1">
                            <a:solidFill>
                              <a:schemeClr val="bg1"/>
                            </a:solidFill>
                            <a:latin typeface="Cambria Math" panose="02040503050406030204" pitchFamily="18" charset="0"/>
                          </a:rPr>
                        </m:ctrlPr>
                      </m:dPr>
                      <m:e>
                        <m:m>
                          <m:mPr>
                            <m:mcs>
                              <m:mc>
                                <m:mcPr>
                                  <m:count m:val="2"/>
                                  <m:mcJc m:val="center"/>
                                </m:mcPr>
                              </m:mc>
                            </m:mcs>
                            <m:ctrlPr>
                              <a:rPr lang="en-US" sz="2400" i="1">
                                <a:solidFill>
                                  <a:schemeClr val="bg1"/>
                                </a:solidFill>
                                <a:latin typeface="Cambria Math" panose="02040503050406030204" pitchFamily="18" charset="0"/>
                              </a:rPr>
                            </m:ctrlPr>
                          </m:mPr>
                          <m:mr>
                            <m:e>
                              <m:r>
                                <m:rPr>
                                  <m:brk m:alnAt="7"/>
                                </m:rPr>
                                <a:rPr lang="en-US" sz="2400" i="1">
                                  <a:solidFill>
                                    <a:schemeClr val="bg1"/>
                                  </a:solidFill>
                                  <a:latin typeface="Cambria Math" panose="02040503050406030204" pitchFamily="18" charset="0"/>
                                </a:rPr>
                                <m:t>−</m:t>
                              </m:r>
                              <m:r>
                                <m:rPr>
                                  <m:brk m:alnAt="7"/>
                                </m:rPr>
                                <a:rPr lang="en-US" sz="2400" i="1">
                                  <a:solidFill>
                                    <a:schemeClr val="bg1"/>
                                  </a:solidFill>
                                  <a:latin typeface="Cambria Math" panose="02040503050406030204" pitchFamily="18" charset="0"/>
                                </a:rPr>
                                <m:t>1</m:t>
                              </m:r>
                            </m:e>
                            <m:e>
                              <m:r>
                                <a:rPr lang="en-US" sz="2400" i="1">
                                  <a:solidFill>
                                    <a:schemeClr val="bg1"/>
                                  </a:solidFill>
                                  <a:latin typeface="Cambria Math" panose="02040503050406030204" pitchFamily="18" charset="0"/>
                                </a:rPr>
                                <m:t>0</m:t>
                              </m:r>
                            </m:e>
                          </m:mr>
                          <m:mr>
                            <m:e>
                              <m:r>
                                <a:rPr lang="en-US" sz="2400" i="1">
                                  <a:solidFill>
                                    <a:schemeClr val="bg1"/>
                                  </a:solidFill>
                                  <a:latin typeface="Cambria Math" panose="02040503050406030204" pitchFamily="18" charset="0"/>
                                </a:rPr>
                                <m:t>0</m:t>
                              </m:r>
                            </m:e>
                            <m:e>
                              <m:r>
                                <a:rPr lang="en-US" sz="2400" b="0" i="1" smtClean="0">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1</m:t>
                              </m:r>
                            </m:e>
                          </m:mr>
                        </m:m>
                      </m:e>
                    </m:d>
                  </m:oMath>
                </a14:m>
                <a:r>
                  <a:rPr lang="en-US" sz="2400" dirty="0">
                    <a:solidFill>
                      <a:schemeClr val="bg1"/>
                    </a:solidFill>
                  </a:rPr>
                  <a:t>.</a:t>
                </a:r>
              </a:p>
            </p:txBody>
          </p:sp>
        </mc:Choice>
        <mc:Fallback xmlns="">
          <p:sp>
            <p:nvSpPr>
              <p:cNvPr id="2" name="TextBox 1">
                <a:extLst>
                  <a:ext uri="{FF2B5EF4-FFF2-40B4-BE49-F238E27FC236}">
                    <a16:creationId xmlns:a16="http://schemas.microsoft.com/office/drawing/2014/main" id="{FD80C653-BBBB-A271-4826-C1C26BC9A408}"/>
                  </a:ext>
                </a:extLst>
              </p:cNvPr>
              <p:cNvSpPr txBox="1">
                <a:spLocks noRot="1" noChangeAspect="1" noMove="1" noResize="1" noEditPoints="1" noAdjustHandles="1" noChangeArrowheads="1" noChangeShapeType="1" noTextEdit="1"/>
              </p:cNvSpPr>
              <p:nvPr/>
            </p:nvSpPr>
            <p:spPr>
              <a:xfrm>
                <a:off x="838200" y="5624947"/>
                <a:ext cx="5637634" cy="708143"/>
              </a:xfrm>
              <a:prstGeom prst="rect">
                <a:avLst/>
              </a:prstGeom>
              <a:blipFill>
                <a:blip r:embed="rId4"/>
                <a:stretch>
                  <a:fillRect l="-1732" r="-758" b="-258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7C09644-7CC9-A604-99B2-D891EC8BAE42}"/>
              </a:ext>
            </a:extLst>
          </p:cNvPr>
          <p:cNvSpPr txBox="1"/>
          <p:nvPr/>
        </p:nvSpPr>
        <p:spPr>
          <a:xfrm>
            <a:off x="6632664" y="5624947"/>
            <a:ext cx="4521136" cy="707886"/>
          </a:xfrm>
          <a:prstGeom prst="rect">
            <a:avLst/>
          </a:prstGeom>
          <a:noFill/>
        </p:spPr>
        <p:txBody>
          <a:bodyPr wrap="square" rtlCol="0">
            <a:spAutoFit/>
          </a:bodyPr>
          <a:lstStyle/>
          <a:p>
            <a:r>
              <a:rPr lang="en-US" sz="2000" dirty="0">
                <a:solidFill>
                  <a:schemeClr val="bg1"/>
                </a:solidFill>
              </a:rPr>
              <a:t>Results: Probabilities of getting the winner states using quantum simulator.</a:t>
            </a:r>
          </a:p>
        </p:txBody>
      </p:sp>
    </p:spTree>
    <p:extLst>
      <p:ext uri="{BB962C8B-B14F-4D97-AF65-F5344CB8AC3E}">
        <p14:creationId xmlns:p14="http://schemas.microsoft.com/office/powerpoint/2010/main" val="12106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0DFF0-9C4D-3271-1564-D50A72AADF63}"/>
              </a:ext>
            </a:extLst>
          </p:cNvPr>
          <p:cNvSpPr>
            <a:spLocks noGrp="1"/>
          </p:cNvSpPr>
          <p:nvPr>
            <p:ph type="sldNum" sz="quarter" idx="12"/>
          </p:nvPr>
        </p:nvSpPr>
        <p:spPr>
          <a:xfrm>
            <a:off x="8893232" y="6127750"/>
            <a:ext cx="2743200" cy="365125"/>
          </a:xfrm>
        </p:spPr>
        <p:txBody>
          <a:bodyPr/>
          <a:lstStyle/>
          <a:p>
            <a:fld id="{5931AB33-EC8F-4971-867D-681EF8C77ECC}" type="slidenum">
              <a:rPr lang="en-US" sz="1400" smtClean="0">
                <a:solidFill>
                  <a:schemeClr val="bg1"/>
                </a:solidFill>
              </a:rPr>
              <a:t>14</a:t>
            </a:fld>
            <a:endParaRPr lang="en-US" sz="1400" dirty="0">
              <a:solidFill>
                <a:schemeClr val="bg1"/>
              </a:solidFill>
            </a:endParaRPr>
          </a:p>
        </p:txBody>
      </p:sp>
      <p:sp>
        <p:nvSpPr>
          <p:cNvPr id="7" name="Title 1">
            <a:extLst>
              <a:ext uri="{FF2B5EF4-FFF2-40B4-BE49-F238E27FC236}">
                <a16:creationId xmlns:a16="http://schemas.microsoft.com/office/drawing/2014/main" id="{751461A7-2671-7C15-CC4A-691081566E94}"/>
              </a:ext>
            </a:extLst>
          </p:cNvPr>
          <p:cNvSpPr>
            <a:spLocks noGrp="1"/>
          </p:cNvSpPr>
          <p:nvPr>
            <p:ph type="title"/>
          </p:nvPr>
        </p:nvSpPr>
        <p:spPr>
          <a:xfrm>
            <a:off x="687388" y="507732"/>
            <a:ext cx="10817224" cy="1280890"/>
          </a:xfrm>
        </p:spPr>
        <p:txBody>
          <a:bodyPr>
            <a:normAutofit/>
          </a:bodyPr>
          <a:lstStyle/>
          <a:p>
            <a:r>
              <a:rPr lang="en-US" sz="3200" b="0" i="0" u="sng" strike="noStrike" baseline="0" dirty="0">
                <a:solidFill>
                  <a:srgbClr val="131413"/>
                </a:solidFill>
                <a:latin typeface="Times-Roman"/>
              </a:rPr>
              <a:t>Platforms studied for providing reliable hardware quantum computer</a:t>
            </a:r>
            <a:endParaRPr lang="en-US" sz="5400" u="sng" dirty="0"/>
          </a:p>
        </p:txBody>
      </p:sp>
      <p:sp>
        <p:nvSpPr>
          <p:cNvPr id="9" name="Content Placeholder 2">
            <a:extLst>
              <a:ext uri="{FF2B5EF4-FFF2-40B4-BE49-F238E27FC236}">
                <a16:creationId xmlns:a16="http://schemas.microsoft.com/office/drawing/2014/main" id="{A7AB4B5E-E0CD-942C-47A2-A932B325F3E5}"/>
              </a:ext>
            </a:extLst>
          </p:cNvPr>
          <p:cNvSpPr txBox="1">
            <a:spLocks/>
          </p:cNvSpPr>
          <p:nvPr/>
        </p:nvSpPr>
        <p:spPr>
          <a:xfrm>
            <a:off x="687388" y="1788621"/>
            <a:ext cx="9833467" cy="47042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31413"/>
                </a:solidFill>
                <a:latin typeface="Times-Roman"/>
              </a:rPr>
              <a:t>Electrons:</a:t>
            </a:r>
          </a:p>
          <a:p>
            <a:pPr lvl="1"/>
            <a:r>
              <a:rPr lang="en-US" dirty="0">
                <a:solidFill>
                  <a:srgbClr val="131413"/>
                </a:solidFill>
                <a:latin typeface="Times-Roman"/>
              </a:rPr>
              <a:t>Silicone-based circuits.</a:t>
            </a:r>
          </a:p>
          <a:p>
            <a:pPr lvl="1"/>
            <a:r>
              <a:rPr lang="en-US" dirty="0">
                <a:solidFill>
                  <a:srgbClr val="131413"/>
                </a:solidFill>
                <a:latin typeface="Times-Roman"/>
              </a:rPr>
              <a:t>Quantum electronic cavity (QED),</a:t>
            </a:r>
          </a:p>
          <a:p>
            <a:pPr lvl="1"/>
            <a:r>
              <a:rPr lang="en-US" dirty="0">
                <a:solidFill>
                  <a:srgbClr val="131413"/>
                </a:solidFill>
                <a:latin typeface="Times-Roman"/>
              </a:rPr>
              <a:t>Superconducting integrated circuits</a:t>
            </a:r>
          </a:p>
          <a:p>
            <a:pPr lvl="1"/>
            <a:r>
              <a:rPr lang="en-US" dirty="0">
                <a:solidFill>
                  <a:srgbClr val="131413"/>
                </a:solidFill>
                <a:latin typeface="Times-Roman"/>
              </a:rPr>
              <a:t>Super-cold electrons.</a:t>
            </a:r>
          </a:p>
          <a:p>
            <a:r>
              <a:rPr lang="en-US" dirty="0">
                <a:solidFill>
                  <a:srgbClr val="131413"/>
                </a:solidFill>
                <a:latin typeface="Times-Roman"/>
              </a:rPr>
              <a:t>Atoms: </a:t>
            </a:r>
          </a:p>
          <a:p>
            <a:pPr lvl="1"/>
            <a:r>
              <a:rPr lang="en-US" dirty="0">
                <a:solidFill>
                  <a:srgbClr val="131413"/>
                </a:solidFill>
                <a:latin typeface="Times-Roman"/>
              </a:rPr>
              <a:t>Trapped ions,</a:t>
            </a:r>
          </a:p>
          <a:p>
            <a:pPr lvl="1"/>
            <a:r>
              <a:rPr lang="en-US" dirty="0">
                <a:solidFill>
                  <a:srgbClr val="131413"/>
                </a:solidFill>
                <a:latin typeface="Times-Roman"/>
              </a:rPr>
              <a:t>Neutral Atoms.</a:t>
            </a:r>
          </a:p>
          <a:p>
            <a:pPr lvl="1"/>
            <a:r>
              <a:rPr lang="en-US" dirty="0">
                <a:solidFill>
                  <a:srgbClr val="131413"/>
                </a:solidFill>
                <a:latin typeface="Times-Roman"/>
              </a:rPr>
              <a:t>Quantum dots,</a:t>
            </a:r>
          </a:p>
          <a:p>
            <a:pPr lvl="1"/>
            <a:r>
              <a:rPr lang="en-US" dirty="0">
                <a:solidFill>
                  <a:srgbClr val="131413"/>
                </a:solidFill>
                <a:latin typeface="Times-Roman"/>
              </a:rPr>
              <a:t>Nuclear magnetic resonance (NMR)</a:t>
            </a:r>
          </a:p>
          <a:p>
            <a:r>
              <a:rPr lang="en-US" dirty="0">
                <a:solidFill>
                  <a:srgbClr val="131413"/>
                </a:solidFill>
                <a:latin typeface="Times-Roman"/>
              </a:rPr>
              <a:t>Photons:</a:t>
            </a:r>
          </a:p>
          <a:p>
            <a:pPr lvl="1"/>
            <a:r>
              <a:rPr lang="en-US" dirty="0">
                <a:solidFill>
                  <a:srgbClr val="131413"/>
                </a:solidFill>
                <a:latin typeface="Times-Roman"/>
              </a:rPr>
              <a:t>Two-level encoding (Dual-rail) based on circuit gate model.</a:t>
            </a:r>
          </a:p>
          <a:p>
            <a:pPr lvl="1"/>
            <a:r>
              <a:rPr lang="en-US" dirty="0">
                <a:solidFill>
                  <a:srgbClr val="131413"/>
                </a:solidFill>
                <a:latin typeface="Times-Roman"/>
              </a:rPr>
              <a:t>Multi-level encoding (GKP state) based on One-way Cluster model.</a:t>
            </a:r>
          </a:p>
          <a:p>
            <a:pPr lvl="1"/>
            <a:endParaRPr lang="en-US" dirty="0">
              <a:solidFill>
                <a:srgbClr val="131413"/>
              </a:solidFill>
              <a:latin typeface="Times-Roman"/>
            </a:endParaRPr>
          </a:p>
          <a:p>
            <a:endParaRPr lang="en-US" sz="2400" dirty="0"/>
          </a:p>
        </p:txBody>
      </p:sp>
      <p:pic>
        <p:nvPicPr>
          <p:cNvPr id="3" name="Picture 2" descr="A screenshot of a computer&#10;&#10;Description automatically generated">
            <a:extLst>
              <a:ext uri="{FF2B5EF4-FFF2-40B4-BE49-F238E27FC236}">
                <a16:creationId xmlns:a16="http://schemas.microsoft.com/office/drawing/2014/main" id="{0095E8D1-644E-0AE9-66EC-5830AE1D1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286" y="1257950"/>
            <a:ext cx="6509474" cy="4342100"/>
          </a:xfrm>
          <a:prstGeom prst="rect">
            <a:avLst/>
          </a:prstGeom>
          <a:effectLst>
            <a:softEdge rad="63500"/>
          </a:effectLst>
        </p:spPr>
      </p:pic>
    </p:spTree>
    <p:extLst>
      <p:ext uri="{BB962C8B-B14F-4D97-AF65-F5344CB8AC3E}">
        <p14:creationId xmlns:p14="http://schemas.microsoft.com/office/powerpoint/2010/main" val="126681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6144-4499-AB3F-3796-496F5BA33C1A}"/>
              </a:ext>
            </a:extLst>
          </p:cNvPr>
          <p:cNvSpPr>
            <a:spLocks noGrp="1"/>
          </p:cNvSpPr>
          <p:nvPr>
            <p:ph type="title"/>
          </p:nvPr>
        </p:nvSpPr>
        <p:spPr>
          <a:xfrm>
            <a:off x="838200" y="365126"/>
            <a:ext cx="10515600" cy="1181042"/>
          </a:xfrm>
        </p:spPr>
        <p:txBody>
          <a:bodyPr>
            <a:normAutofit/>
          </a:bodyPr>
          <a:lstStyle/>
          <a:p>
            <a:pPr algn="ctr"/>
            <a:r>
              <a:rPr lang="en-US" sz="3600" dirty="0">
                <a:solidFill>
                  <a:srgbClr val="2D3B45"/>
                </a:solidFill>
                <a:latin typeface="Lato Extended"/>
              </a:rPr>
              <a:t>Using </a:t>
            </a:r>
            <a:r>
              <a:rPr lang="pt-BR" sz="3600" dirty="0">
                <a:solidFill>
                  <a:srgbClr val="2D3B45"/>
                </a:solidFill>
                <a:latin typeface="Lato Extended"/>
              </a:rPr>
              <a:t>photons as a quantum computing platform</a:t>
            </a:r>
            <a:br>
              <a:rPr lang="pt-BR" sz="3600" dirty="0">
                <a:solidFill>
                  <a:srgbClr val="2D3B45"/>
                </a:solidFill>
                <a:latin typeface="Lato Extended"/>
              </a:rPr>
            </a:br>
            <a:r>
              <a:rPr lang="pt-BR" sz="3600" dirty="0">
                <a:solidFill>
                  <a:srgbClr val="2D3B45"/>
                </a:solidFill>
                <a:latin typeface="Lato Extended"/>
              </a:rPr>
              <a:t>“ Photonic-based Quantum Computing “</a:t>
            </a:r>
            <a:endParaRPr lang="en-US" sz="3600" dirty="0">
              <a:solidFill>
                <a:srgbClr val="2D3B45"/>
              </a:solidFill>
              <a:latin typeface="Lato Extended"/>
            </a:endParaRPr>
          </a:p>
        </p:txBody>
      </p:sp>
      <p:sp>
        <p:nvSpPr>
          <p:cNvPr id="3" name="Content Placeholder 2">
            <a:extLst>
              <a:ext uri="{FF2B5EF4-FFF2-40B4-BE49-F238E27FC236}">
                <a16:creationId xmlns:a16="http://schemas.microsoft.com/office/drawing/2014/main" id="{C85CD58A-0B4D-0633-11B8-689392E74D3F}"/>
              </a:ext>
            </a:extLst>
          </p:cNvPr>
          <p:cNvSpPr>
            <a:spLocks noGrp="1"/>
          </p:cNvSpPr>
          <p:nvPr>
            <p:ph idx="1"/>
          </p:nvPr>
        </p:nvSpPr>
        <p:spPr>
          <a:xfrm>
            <a:off x="838200" y="1546167"/>
            <a:ext cx="10515600" cy="4946707"/>
          </a:xfrm>
        </p:spPr>
        <p:txBody>
          <a:bodyPr>
            <a:normAutofit fontScale="92500" lnSpcReduction="20000"/>
          </a:bodyPr>
          <a:lstStyle/>
          <a:p>
            <a:pPr marL="0" indent="0" algn="l">
              <a:buNone/>
            </a:pPr>
            <a:r>
              <a:rPr lang="en-US" sz="3000" b="0" i="0" dirty="0">
                <a:solidFill>
                  <a:srgbClr val="2D3B45"/>
                </a:solidFill>
                <a:effectLst/>
              </a:rPr>
              <a:t>Advantages:</a:t>
            </a:r>
          </a:p>
          <a:p>
            <a:pPr lvl="1"/>
            <a:r>
              <a:rPr lang="en-US" sz="2600" b="0" i="0" dirty="0">
                <a:solidFill>
                  <a:srgbClr val="2D3B45"/>
                </a:solidFill>
                <a:effectLst/>
              </a:rPr>
              <a:t>Room temperature processing and do not need complex infrastructure.</a:t>
            </a:r>
          </a:p>
          <a:p>
            <a:pPr lvl="1"/>
            <a:r>
              <a:rPr lang="en-US" sz="2600" b="0" i="0" dirty="0">
                <a:solidFill>
                  <a:srgbClr val="2D3B45"/>
                </a:solidFill>
                <a:effectLst/>
              </a:rPr>
              <a:t>Mostly based on existing optical components which also enables integration into the classical computing infrastructure.</a:t>
            </a:r>
          </a:p>
          <a:p>
            <a:pPr lvl="1"/>
            <a:r>
              <a:rPr lang="en-US" sz="2600" b="0" i="0" dirty="0">
                <a:solidFill>
                  <a:srgbClr val="2D3B45"/>
                </a:solidFill>
                <a:effectLst/>
              </a:rPr>
              <a:t>All-Gaussian linear optics processing using Beam splitters and homodyne detectors.</a:t>
            </a:r>
          </a:p>
          <a:p>
            <a:pPr lvl="1"/>
            <a:r>
              <a:rPr lang="en-US" sz="2600" b="0" i="0" dirty="0">
                <a:solidFill>
                  <a:srgbClr val="2D3B45"/>
                </a:solidFill>
                <a:effectLst/>
              </a:rPr>
              <a:t>Modularity, Correctability, Scalability and networkability.</a:t>
            </a:r>
          </a:p>
          <a:p>
            <a:pPr lvl="1"/>
            <a:r>
              <a:rPr lang="en-US" sz="2600" b="0" i="0" dirty="0">
                <a:solidFill>
                  <a:srgbClr val="2D3B45"/>
                </a:solidFill>
                <a:effectLst/>
              </a:rPr>
              <a:t>Low overheads for fault-tolerance.</a:t>
            </a:r>
            <a:endParaRPr lang="en-US" sz="3000" b="0" i="0" dirty="0">
              <a:solidFill>
                <a:srgbClr val="2D3B45"/>
              </a:solidFill>
              <a:effectLst/>
            </a:endParaRPr>
          </a:p>
          <a:p>
            <a:pPr marL="0" indent="0" algn="l">
              <a:buNone/>
            </a:pPr>
            <a:r>
              <a:rPr lang="en-US" sz="3000" b="0" i="0" dirty="0">
                <a:solidFill>
                  <a:srgbClr val="2D3B45"/>
                </a:solidFill>
                <a:effectLst/>
              </a:rPr>
              <a:t>Disadvantages:</a:t>
            </a:r>
          </a:p>
          <a:p>
            <a:pPr lvl="1"/>
            <a:r>
              <a:rPr lang="en-US" sz="2600" b="0" i="0" dirty="0">
                <a:solidFill>
                  <a:srgbClr val="2D3B45"/>
                </a:solidFill>
                <a:effectLst/>
              </a:rPr>
              <a:t>Photons </a:t>
            </a:r>
            <a:r>
              <a:rPr lang="en-US" sz="2600" dirty="0">
                <a:solidFill>
                  <a:srgbClr val="2D3B45"/>
                </a:solidFill>
              </a:rPr>
              <a:t>weakly </a:t>
            </a:r>
            <a:r>
              <a:rPr lang="en-US" sz="2600" b="0" i="0" dirty="0">
                <a:solidFill>
                  <a:srgbClr val="2D3B45"/>
                </a:solidFill>
                <a:effectLst/>
              </a:rPr>
              <a:t>interact with each other.</a:t>
            </a:r>
            <a:endParaRPr lang="en-US" sz="3000" dirty="0">
              <a:solidFill>
                <a:srgbClr val="2D3B45"/>
              </a:solidFill>
            </a:endParaRPr>
          </a:p>
          <a:p>
            <a:pPr marL="0" indent="0" algn="l">
              <a:buNone/>
            </a:pPr>
            <a:r>
              <a:rPr lang="en-US" sz="3000" b="0" i="0" dirty="0">
                <a:solidFill>
                  <a:srgbClr val="2D3B45"/>
                </a:solidFill>
                <a:effectLst/>
              </a:rPr>
              <a:t>Challenges:</a:t>
            </a:r>
          </a:p>
          <a:p>
            <a:pPr lvl="1"/>
            <a:r>
              <a:rPr lang="en-US" sz="2600" b="0" i="0" dirty="0">
                <a:solidFill>
                  <a:srgbClr val="2D3B45"/>
                </a:solidFill>
                <a:effectLst/>
              </a:rPr>
              <a:t>Probabilistic character of the photons and the so far limited quality of the single photon sources.</a:t>
            </a:r>
          </a:p>
          <a:p>
            <a:pPr lvl="1"/>
            <a:r>
              <a:rPr lang="en-US" sz="2600" dirty="0">
                <a:solidFill>
                  <a:srgbClr val="2D3B45"/>
                </a:solidFill>
              </a:rPr>
              <a:t>Photons cannot be ‘stopped’ or stored for a long term, limits the number of operation and coherence time.</a:t>
            </a:r>
          </a:p>
        </p:txBody>
      </p:sp>
      <p:sp>
        <p:nvSpPr>
          <p:cNvPr id="5" name="Slide Number Placeholder 4">
            <a:extLst>
              <a:ext uri="{FF2B5EF4-FFF2-40B4-BE49-F238E27FC236}">
                <a16:creationId xmlns:a16="http://schemas.microsoft.com/office/drawing/2014/main" id="{FCA23590-97BA-E5C1-4A10-EE8B219ED599}"/>
              </a:ext>
            </a:extLst>
          </p:cNvPr>
          <p:cNvSpPr>
            <a:spLocks noGrp="1"/>
          </p:cNvSpPr>
          <p:nvPr>
            <p:ph type="sldNum" sz="quarter" idx="12"/>
          </p:nvPr>
        </p:nvSpPr>
        <p:spPr>
          <a:xfrm>
            <a:off x="8968818" y="6129337"/>
            <a:ext cx="2743200" cy="365125"/>
          </a:xfrm>
        </p:spPr>
        <p:txBody>
          <a:bodyPr/>
          <a:lstStyle/>
          <a:p>
            <a:fld id="{5931AB33-EC8F-4971-867D-681EF8C77ECC}" type="slidenum">
              <a:rPr lang="en-US" sz="1400"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170957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chine with green lights&#10;&#10;Description automatically generated">
            <a:extLst>
              <a:ext uri="{FF2B5EF4-FFF2-40B4-BE49-F238E27FC236}">
                <a16:creationId xmlns:a16="http://schemas.microsoft.com/office/drawing/2014/main" id="{6C16EF8F-01B8-B3D3-C9D5-3490F7827076}"/>
              </a:ext>
            </a:extLst>
          </p:cNvPr>
          <p:cNvPicPr>
            <a:picLocks noChangeAspect="1"/>
          </p:cNvPicPr>
          <p:nvPr/>
        </p:nvPicPr>
        <p:blipFill rotWithShape="1">
          <a:blip r:embed="rId2">
            <a:extLst>
              <a:ext uri="{28A0092B-C50C-407E-A947-70E740481C1C}">
                <a14:useLocalDpi xmlns:a14="http://schemas.microsoft.com/office/drawing/2010/main" val="0"/>
              </a:ext>
            </a:extLst>
          </a:blip>
          <a:srcRect l="13234" r="22130" b="909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06144-4499-AB3F-3796-496F5BA33C1A}"/>
              </a:ext>
            </a:extLst>
          </p:cNvPr>
          <p:cNvSpPr>
            <a:spLocks noGrp="1"/>
          </p:cNvSpPr>
          <p:nvPr>
            <p:ph type="title"/>
          </p:nvPr>
        </p:nvSpPr>
        <p:spPr>
          <a:xfrm>
            <a:off x="371093" y="1161288"/>
            <a:ext cx="4679878" cy="1124712"/>
          </a:xfrm>
        </p:spPr>
        <p:txBody>
          <a:bodyPr anchor="b">
            <a:noAutofit/>
          </a:bodyPr>
          <a:lstStyle/>
          <a:p>
            <a:r>
              <a:rPr lang="en-US" sz="2800" dirty="0">
                <a:latin typeface="Lato Extended"/>
              </a:rPr>
              <a:t>Linear optics is sufficient for efficient QIP with photons with polynomial resources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93D98AEE-395A-11AA-BD58-9770623FAF85}"/>
              </a:ext>
            </a:extLst>
          </p:cNvPr>
          <p:cNvSpPr>
            <a:spLocks noGrp="1"/>
          </p:cNvSpPr>
          <p:nvPr>
            <p:ph idx="1"/>
          </p:nvPr>
        </p:nvSpPr>
        <p:spPr>
          <a:xfrm>
            <a:off x="371093" y="2718054"/>
            <a:ext cx="4179135" cy="3207258"/>
          </a:xfrm>
        </p:spPr>
        <p:txBody>
          <a:bodyPr anchor="t">
            <a:normAutofit/>
          </a:bodyPr>
          <a:lstStyle/>
          <a:p>
            <a:pPr>
              <a:buFont typeface="Wingdings" panose="05000000000000000000" pitchFamily="2" charset="2"/>
              <a:buChar char="Ø"/>
            </a:pPr>
            <a:r>
              <a:rPr lang="en-US" sz="2400" dirty="0">
                <a:latin typeface="Lato Extended"/>
              </a:rPr>
              <a:t>Requirements:</a:t>
            </a:r>
          </a:p>
          <a:p>
            <a:pPr lvl="1"/>
            <a:r>
              <a:rPr lang="en-US" dirty="0">
                <a:latin typeface="Lato Extended"/>
              </a:rPr>
              <a:t>Single-photon sources,</a:t>
            </a:r>
          </a:p>
          <a:p>
            <a:pPr lvl="1"/>
            <a:r>
              <a:rPr lang="en-US" dirty="0">
                <a:latin typeface="Lato Extended"/>
              </a:rPr>
              <a:t>Beam splitters,</a:t>
            </a:r>
          </a:p>
          <a:p>
            <a:pPr lvl="1"/>
            <a:r>
              <a:rPr lang="en-US" dirty="0">
                <a:latin typeface="Lato Extended"/>
              </a:rPr>
              <a:t>Phase shifters = wave plates = retarders,</a:t>
            </a:r>
          </a:p>
          <a:p>
            <a:pPr lvl="1"/>
            <a:r>
              <a:rPr lang="en-US" dirty="0">
                <a:latin typeface="Lato Extended"/>
              </a:rPr>
              <a:t>Photo-detectors,</a:t>
            </a:r>
          </a:p>
          <a:p>
            <a:pPr lvl="1"/>
            <a:r>
              <a:rPr lang="en-US" dirty="0">
                <a:latin typeface="Lato Extended"/>
              </a:rPr>
              <a:t>and feedback from photo-detector outputs.</a:t>
            </a:r>
          </a:p>
          <a:p>
            <a:endParaRPr lang="en-US" sz="2400" dirty="0">
              <a:latin typeface="Lato Extended"/>
            </a:endParaRPr>
          </a:p>
        </p:txBody>
      </p:sp>
      <p:sp>
        <p:nvSpPr>
          <p:cNvPr id="5" name="Slide Number Placeholder 4">
            <a:extLst>
              <a:ext uri="{FF2B5EF4-FFF2-40B4-BE49-F238E27FC236}">
                <a16:creationId xmlns:a16="http://schemas.microsoft.com/office/drawing/2014/main" id="{FCA23590-97BA-E5C1-4A10-EE8B219ED599}"/>
              </a:ext>
            </a:extLst>
          </p:cNvPr>
          <p:cNvSpPr>
            <a:spLocks noGrp="1"/>
          </p:cNvSpPr>
          <p:nvPr>
            <p:ph type="sldNum" sz="quarter" idx="12"/>
          </p:nvPr>
        </p:nvSpPr>
        <p:spPr>
          <a:xfrm>
            <a:off x="9077706" y="6356350"/>
            <a:ext cx="2743200" cy="365125"/>
          </a:xfrm>
        </p:spPr>
        <p:txBody>
          <a:bodyPr>
            <a:normAutofit/>
          </a:bodyPr>
          <a:lstStyle/>
          <a:p>
            <a:pPr>
              <a:spcAft>
                <a:spcPts val="600"/>
              </a:spcAft>
            </a:pPr>
            <a:fld id="{5931AB33-EC8F-4971-867D-681EF8C77ECC}" type="slidenum">
              <a:rPr lang="en-US">
                <a:solidFill>
                  <a:schemeClr val="bg1"/>
                </a:solidFill>
              </a:rPr>
              <a:pPr>
                <a:spcAft>
                  <a:spcPts val="600"/>
                </a:spcAft>
              </a:pPr>
              <a:t>16</a:t>
            </a:fld>
            <a:endParaRPr lang="en-US">
              <a:solidFill>
                <a:schemeClr val="bg1"/>
              </a:solidFill>
            </a:endParaRPr>
          </a:p>
        </p:txBody>
      </p:sp>
    </p:spTree>
    <p:extLst>
      <p:ext uri="{BB962C8B-B14F-4D97-AF65-F5344CB8AC3E}">
        <p14:creationId xmlns:p14="http://schemas.microsoft.com/office/powerpoint/2010/main" val="173705558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D6AD-B121-D68B-0441-2F792516A749}"/>
              </a:ext>
            </a:extLst>
          </p:cNvPr>
          <p:cNvSpPr>
            <a:spLocks noGrp="1"/>
          </p:cNvSpPr>
          <p:nvPr>
            <p:ph type="title"/>
          </p:nvPr>
        </p:nvSpPr>
        <p:spPr>
          <a:xfrm>
            <a:off x="399011" y="365126"/>
            <a:ext cx="10954789" cy="800171"/>
          </a:xfrm>
        </p:spPr>
        <p:txBody>
          <a:bodyPr/>
          <a:lstStyle/>
          <a:p>
            <a:r>
              <a:rPr lang="en-US" dirty="0">
                <a:solidFill>
                  <a:schemeClr val="bg1"/>
                </a:solidFill>
              </a:rPr>
              <a:t>Proposed Optical setup for Grover’s Algorithm:</a:t>
            </a:r>
          </a:p>
        </p:txBody>
      </p:sp>
      <p:pic>
        <p:nvPicPr>
          <p:cNvPr id="6" name="Content Placeholder 5">
            <a:extLst>
              <a:ext uri="{FF2B5EF4-FFF2-40B4-BE49-F238E27FC236}">
                <a16:creationId xmlns:a16="http://schemas.microsoft.com/office/drawing/2014/main" id="{913CA55A-486A-71EA-FAD9-AC1142A95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171" y="1345309"/>
            <a:ext cx="5471675" cy="3355917"/>
          </a:xfrm>
        </p:spPr>
      </p:pic>
      <p:sp>
        <p:nvSpPr>
          <p:cNvPr id="4" name="Slide Number Placeholder 3">
            <a:extLst>
              <a:ext uri="{FF2B5EF4-FFF2-40B4-BE49-F238E27FC236}">
                <a16:creationId xmlns:a16="http://schemas.microsoft.com/office/drawing/2014/main" id="{5F820A2E-2E6F-0BF2-5F21-BAE7BB71ABDB}"/>
              </a:ext>
            </a:extLst>
          </p:cNvPr>
          <p:cNvSpPr>
            <a:spLocks noGrp="1"/>
          </p:cNvSpPr>
          <p:nvPr>
            <p:ph type="sldNum" sz="quarter" idx="12"/>
          </p:nvPr>
        </p:nvSpPr>
        <p:spPr>
          <a:xfrm>
            <a:off x="8859982" y="6204677"/>
            <a:ext cx="2743200" cy="365125"/>
          </a:xfrm>
        </p:spPr>
        <p:txBody>
          <a:bodyPr/>
          <a:lstStyle/>
          <a:p>
            <a:fld id="{5931AB33-EC8F-4971-867D-681EF8C77ECC}" type="slidenum">
              <a:rPr lang="en-US" sz="1400" smtClean="0">
                <a:solidFill>
                  <a:schemeClr val="bg1"/>
                </a:solidFill>
              </a:rPr>
              <a:t>17</a:t>
            </a:fld>
            <a:endParaRPr lang="en-US" dirty="0">
              <a:solidFill>
                <a:schemeClr val="bg1"/>
              </a:solidFill>
            </a:endParaRPr>
          </a:p>
        </p:txBody>
      </p:sp>
      <p:sp>
        <p:nvSpPr>
          <p:cNvPr id="7" name="TextBox 6">
            <a:extLst>
              <a:ext uri="{FF2B5EF4-FFF2-40B4-BE49-F238E27FC236}">
                <a16:creationId xmlns:a16="http://schemas.microsoft.com/office/drawing/2014/main" id="{5E4789B1-6A60-1A31-CA77-E87394771707}"/>
              </a:ext>
            </a:extLst>
          </p:cNvPr>
          <p:cNvSpPr txBox="1"/>
          <p:nvPr/>
        </p:nvSpPr>
        <p:spPr>
          <a:xfrm>
            <a:off x="399011" y="1165297"/>
            <a:ext cx="5852160" cy="5262979"/>
          </a:xfrm>
          <a:prstGeom prst="rect">
            <a:avLst/>
          </a:prstGeom>
          <a:noFill/>
        </p:spPr>
        <p:txBody>
          <a:bodyPr wrap="square" rtlCol="0">
            <a:spAutoFit/>
          </a:bodyPr>
          <a:lstStyle/>
          <a:p>
            <a:pPr marL="285750" indent="-285750" algn="l">
              <a:buFont typeface="Arial" panose="020B0604020202020204" pitchFamily="34" charset="0"/>
              <a:buChar char="•"/>
            </a:pPr>
            <a:r>
              <a:rPr lang="en-US" b="0" i="0" u="none" strike="noStrike" baseline="0" dirty="0">
                <a:solidFill>
                  <a:schemeClr val="bg1"/>
                </a:solidFill>
              </a:rPr>
              <a:t>All the basic circuit elements of quantum computation can be </a:t>
            </a:r>
            <a:r>
              <a:rPr lang="en-US" dirty="0">
                <a:solidFill>
                  <a:schemeClr val="bg1"/>
                </a:solidFill>
              </a:rPr>
              <a:t>accomplished using only linear passive optical elements with single-photon. </a:t>
            </a:r>
          </a:p>
          <a:p>
            <a:pPr marL="285750" indent="-285750" algn="l">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A half wave-plate (HWP) oriented at 22.5</a:t>
            </a:r>
            <a:r>
              <a:rPr lang="en-US" baseline="30000" dirty="0">
                <a:solidFill>
                  <a:schemeClr val="bg1"/>
                </a:solidFill>
              </a:rPr>
              <a:t>◦ </a:t>
            </a:r>
            <a:r>
              <a:rPr lang="en-US" dirty="0">
                <a:solidFill>
                  <a:schemeClr val="bg1"/>
                </a:solidFill>
              </a:rPr>
              <a:t>can perform Hadamard transformation on the polarization degree-of-freedom, H &amp; V.</a:t>
            </a:r>
          </a:p>
          <a:p>
            <a:pPr marL="285750" indent="-285750" algn="l">
              <a:buFont typeface="Arial" panose="020B0604020202020204" pitchFamily="34" charset="0"/>
              <a:buChar char="•"/>
            </a:pPr>
            <a:endParaRPr lang="en-US" baseline="30000" dirty="0">
              <a:solidFill>
                <a:schemeClr val="bg1"/>
              </a:solidFill>
            </a:endParaRPr>
          </a:p>
          <a:p>
            <a:pPr marL="285750" indent="-285750" algn="l">
              <a:buFont typeface="Arial" panose="020B0604020202020204" pitchFamily="34" charset="0"/>
              <a:buChar char="•"/>
            </a:pPr>
            <a:r>
              <a:rPr lang="en-US" dirty="0">
                <a:solidFill>
                  <a:schemeClr val="bg1"/>
                </a:solidFill>
              </a:rPr>
              <a:t>A simple 50-50 beam-splitter (BS) performs the H-transform on spatial modes – right &amp; upward propagation.</a:t>
            </a:r>
          </a:p>
          <a:p>
            <a:pPr marL="285750" indent="-285750" algn="l">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Mirrors and Phase shifters are used for Phase compensation.</a:t>
            </a:r>
          </a:p>
          <a:p>
            <a:pPr marL="285750" indent="-285750" algn="l">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 A polarizing beam-splitter (PBS) in the H-V basis used to examine each of the outputs.</a:t>
            </a:r>
          </a:p>
          <a:p>
            <a:pPr marL="285750" indent="-285750" algn="l">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Then state are detected by photo-detectors.</a:t>
            </a:r>
          </a:p>
        </p:txBody>
      </p:sp>
      <p:sp>
        <p:nvSpPr>
          <p:cNvPr id="8" name="TextBox 7">
            <a:extLst>
              <a:ext uri="{FF2B5EF4-FFF2-40B4-BE49-F238E27FC236}">
                <a16:creationId xmlns:a16="http://schemas.microsoft.com/office/drawing/2014/main" id="{FF3DE50B-D007-57D3-0912-73E73A7C55F0}"/>
              </a:ext>
            </a:extLst>
          </p:cNvPr>
          <p:cNvSpPr txBox="1"/>
          <p:nvPr/>
        </p:nvSpPr>
        <p:spPr>
          <a:xfrm>
            <a:off x="6141917" y="4881238"/>
            <a:ext cx="6159335" cy="1323439"/>
          </a:xfrm>
          <a:prstGeom prst="rect">
            <a:avLst/>
          </a:prstGeom>
          <a:noFill/>
        </p:spPr>
        <p:txBody>
          <a:bodyPr wrap="square" rtlCol="0">
            <a:spAutoFit/>
          </a:bodyPr>
          <a:lstStyle/>
          <a:p>
            <a:r>
              <a:rPr lang="en-US" sz="2000" b="0" i="0" u="none" strike="noStrike" baseline="0" dirty="0">
                <a:solidFill>
                  <a:schemeClr val="bg1"/>
                </a:solidFill>
                <a:latin typeface="CMR9"/>
              </a:rPr>
              <a:t>A one-to-one optical implementation of the circuit,</a:t>
            </a:r>
            <a:r>
              <a:rPr lang="en-US" sz="2000" dirty="0">
                <a:solidFill>
                  <a:schemeClr val="bg1"/>
                </a:solidFill>
              </a:rPr>
              <a:t> Proposed by P. G. </a:t>
            </a:r>
            <a:r>
              <a:rPr lang="en-US" sz="2000" dirty="0" err="1">
                <a:solidFill>
                  <a:schemeClr val="bg1"/>
                </a:solidFill>
              </a:rPr>
              <a:t>Kwiat</a:t>
            </a:r>
            <a:r>
              <a:rPr lang="en-US" sz="2000" dirty="0">
                <a:solidFill>
                  <a:schemeClr val="bg1"/>
                </a:solidFill>
              </a:rPr>
              <a:t> et. al., </a:t>
            </a:r>
            <a:r>
              <a:rPr lang="en-US" sz="2000" b="0" i="0" u="none" strike="noStrike" baseline="0" dirty="0">
                <a:solidFill>
                  <a:schemeClr val="bg1"/>
                </a:solidFill>
                <a:latin typeface="CMR9"/>
              </a:rPr>
              <a:t>for the case of n=2 bits (one represented by polarization and the other by spatial mode.) All half waveplates (HWP) are oriented at 22</a:t>
            </a:r>
            <a:r>
              <a:rPr lang="en-US" sz="2000" b="0" i="0" u="none" strike="noStrike" baseline="0" dirty="0">
                <a:solidFill>
                  <a:schemeClr val="bg1"/>
                </a:solidFill>
                <a:latin typeface="CMMI9"/>
              </a:rPr>
              <a:t>.</a:t>
            </a:r>
            <a:r>
              <a:rPr lang="en-US" sz="2000" b="0" i="0" u="none" strike="noStrike" baseline="0" dirty="0">
                <a:solidFill>
                  <a:schemeClr val="bg1"/>
                </a:solidFill>
                <a:latin typeface="CMR9"/>
              </a:rPr>
              <a:t>5</a:t>
            </a:r>
            <a:r>
              <a:rPr lang="en-US" sz="2000" b="0" i="0" u="none" strike="noStrike" baseline="30000" dirty="0">
                <a:solidFill>
                  <a:schemeClr val="bg1"/>
                </a:solidFill>
                <a:latin typeface="CMSY6"/>
              </a:rPr>
              <a:t>◦</a:t>
            </a:r>
            <a:r>
              <a:rPr lang="en-US" sz="2000" b="0" i="0" u="none" strike="noStrike" dirty="0">
                <a:solidFill>
                  <a:schemeClr val="bg1"/>
                </a:solidFill>
                <a:latin typeface="CMSY6"/>
              </a:rPr>
              <a:t>.</a:t>
            </a:r>
            <a:endParaRPr lang="en-US" sz="2000" b="0" i="0" u="none" strike="noStrike" baseline="30000" dirty="0">
              <a:solidFill>
                <a:schemeClr val="bg1"/>
              </a:solidFill>
              <a:latin typeface="CMSY6"/>
            </a:endParaRPr>
          </a:p>
        </p:txBody>
      </p:sp>
    </p:spTree>
    <p:extLst>
      <p:ext uri="{BB962C8B-B14F-4D97-AF65-F5344CB8AC3E}">
        <p14:creationId xmlns:p14="http://schemas.microsoft.com/office/powerpoint/2010/main" val="19729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1ACE-F3F4-4AAE-CF03-5DD9323DC8F4}"/>
              </a:ext>
            </a:extLst>
          </p:cNvPr>
          <p:cNvSpPr>
            <a:spLocks noGrp="1"/>
          </p:cNvSpPr>
          <p:nvPr>
            <p:ph type="title"/>
          </p:nvPr>
        </p:nvSpPr>
        <p:spPr>
          <a:xfrm>
            <a:off x="838200" y="681038"/>
            <a:ext cx="10515600" cy="765377"/>
          </a:xfrm>
        </p:spPr>
        <p:txBody>
          <a:bodyPr>
            <a:normAutofit/>
          </a:bodyPr>
          <a:lstStyle/>
          <a:p>
            <a:pPr algn="ctr"/>
            <a:r>
              <a:rPr lang="en-US" dirty="0">
                <a:solidFill>
                  <a:schemeClr val="bg1"/>
                </a:solidFill>
              </a:rPr>
              <a:t>Summary</a:t>
            </a:r>
            <a:endParaRPr lang="en-US" dirty="0"/>
          </a:p>
        </p:txBody>
      </p:sp>
      <p:sp>
        <p:nvSpPr>
          <p:cNvPr id="3" name="Content Placeholder 2">
            <a:extLst>
              <a:ext uri="{FF2B5EF4-FFF2-40B4-BE49-F238E27FC236}">
                <a16:creationId xmlns:a16="http://schemas.microsoft.com/office/drawing/2014/main" id="{F9481285-E05F-6BD5-0BA5-EE35EC460B23}"/>
              </a:ext>
            </a:extLst>
          </p:cNvPr>
          <p:cNvSpPr>
            <a:spLocks noGrp="1"/>
          </p:cNvSpPr>
          <p:nvPr>
            <p:ph idx="1"/>
          </p:nvPr>
        </p:nvSpPr>
        <p:spPr>
          <a:xfrm>
            <a:off x="838200" y="1596044"/>
            <a:ext cx="10515600" cy="4580919"/>
          </a:xfrm>
        </p:spPr>
        <p:txBody>
          <a:bodyPr>
            <a:normAutofit lnSpcReduction="10000"/>
          </a:bodyPr>
          <a:lstStyle/>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Analysis of some well-known quantum computing algorithms (e.g., Grover’s, Enhanced </a:t>
            </a:r>
            <a:r>
              <a:rPr lang="en-US" dirty="0">
                <a:solidFill>
                  <a:schemeClr val="bg1"/>
                </a:solidFill>
                <a:ea typeface="Times New Roman" panose="02020603050405020304" pitchFamily="18" charset="0"/>
              </a:rPr>
              <a:t>Q</a:t>
            </a:r>
            <a:r>
              <a:rPr lang="en-US" dirty="0">
                <a:solidFill>
                  <a:schemeClr val="bg1"/>
                </a:solidFill>
                <a:effectLst/>
                <a:ea typeface="Times New Roman" panose="02020603050405020304" pitchFamily="18" charset="0"/>
              </a:rPr>
              <a:t>uantum </a:t>
            </a:r>
            <a:r>
              <a:rPr lang="en-US" dirty="0">
                <a:solidFill>
                  <a:schemeClr val="bg1"/>
                </a:solidFill>
                <a:ea typeface="Times New Roman" panose="02020603050405020304" pitchFamily="18" charset="0"/>
              </a:rPr>
              <a:t>S</a:t>
            </a:r>
            <a:r>
              <a:rPr lang="en-US" dirty="0">
                <a:solidFill>
                  <a:schemeClr val="bg1"/>
                </a:solidFill>
                <a:effectLst/>
                <a:ea typeface="Times New Roman" panose="02020603050405020304" pitchFamily="18" charset="0"/>
              </a:rPr>
              <a:t>earch Algorithm, …).</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Design of a circuit gate model for some of the selected algorithms.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Optimizing the circuit to its basic gates using simulation and optimization tools.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Study of photonic implementations for some 1-qubit gates and 2-qubit gates.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Design of optical setups that implement selected algorithm(s). </a:t>
            </a:r>
          </a:p>
          <a:p>
            <a:endParaRPr lang="en-US" sz="4400" dirty="0">
              <a:solidFill>
                <a:schemeClr val="bg1"/>
              </a:solidFill>
            </a:endParaRPr>
          </a:p>
        </p:txBody>
      </p:sp>
      <p:sp>
        <p:nvSpPr>
          <p:cNvPr id="5" name="Slide Number Placeholder 4">
            <a:extLst>
              <a:ext uri="{FF2B5EF4-FFF2-40B4-BE49-F238E27FC236}">
                <a16:creationId xmlns:a16="http://schemas.microsoft.com/office/drawing/2014/main" id="{D824F233-142A-E8CE-7BCB-DA29CD3B1ABA}"/>
              </a:ext>
            </a:extLst>
          </p:cNvPr>
          <p:cNvSpPr>
            <a:spLocks noGrp="1"/>
          </p:cNvSpPr>
          <p:nvPr>
            <p:ph type="sldNum" sz="quarter" idx="12"/>
          </p:nvPr>
        </p:nvSpPr>
        <p:spPr>
          <a:xfrm>
            <a:off x="9072513" y="6176962"/>
            <a:ext cx="2743200" cy="365125"/>
          </a:xfrm>
        </p:spPr>
        <p:txBody>
          <a:bodyPr/>
          <a:lstStyle/>
          <a:p>
            <a:fld id="{5931AB33-EC8F-4971-867D-681EF8C77ECC}" type="slidenum">
              <a:rPr lang="en-US" sz="1400" smtClean="0">
                <a:solidFill>
                  <a:schemeClr val="bg1"/>
                </a:solidFill>
              </a:rPr>
              <a:t>18</a:t>
            </a:fld>
            <a:endParaRPr lang="en-US" sz="1400" dirty="0">
              <a:solidFill>
                <a:schemeClr val="bg1"/>
              </a:solidFill>
            </a:endParaRPr>
          </a:p>
        </p:txBody>
      </p:sp>
    </p:spTree>
    <p:extLst>
      <p:ext uri="{BB962C8B-B14F-4D97-AF65-F5344CB8AC3E}">
        <p14:creationId xmlns:p14="http://schemas.microsoft.com/office/powerpoint/2010/main" val="340349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D3EFB4-30C3-08F1-3219-32849B4A95A9}"/>
              </a:ext>
            </a:extLst>
          </p:cNvPr>
          <p:cNvSpPr>
            <a:spLocks noGrp="1"/>
          </p:cNvSpPr>
          <p:nvPr>
            <p:ph type="sldNum" sz="quarter" idx="12"/>
          </p:nvPr>
        </p:nvSpPr>
        <p:spPr>
          <a:xfrm>
            <a:off x="8847550" y="6127271"/>
            <a:ext cx="2743200" cy="365125"/>
          </a:xfrm>
        </p:spPr>
        <p:txBody>
          <a:bodyPr/>
          <a:lstStyle/>
          <a:p>
            <a:fld id="{5931AB33-EC8F-4971-867D-681EF8C77ECC}" type="slidenum">
              <a:rPr lang="en-US" sz="1400" smtClean="0">
                <a:solidFill>
                  <a:schemeClr val="bg1"/>
                </a:solidFill>
              </a:rPr>
              <a:t>19</a:t>
            </a:fld>
            <a:endParaRPr lang="en-US" dirty="0">
              <a:solidFill>
                <a:schemeClr val="bg1"/>
              </a:solidFill>
            </a:endParaRPr>
          </a:p>
        </p:txBody>
      </p:sp>
      <p:sp>
        <p:nvSpPr>
          <p:cNvPr id="5" name="Google Shape;2368;p46">
            <a:extLst>
              <a:ext uri="{FF2B5EF4-FFF2-40B4-BE49-F238E27FC236}">
                <a16:creationId xmlns:a16="http://schemas.microsoft.com/office/drawing/2014/main" id="{1BB41FC0-AB36-2E5B-0D86-86411B49AA16}"/>
              </a:ext>
            </a:extLst>
          </p:cNvPr>
          <p:cNvSpPr txBox="1">
            <a:spLocks/>
          </p:cNvSpPr>
          <p:nvPr/>
        </p:nvSpPr>
        <p:spPr>
          <a:xfrm>
            <a:off x="951000" y="593367"/>
            <a:ext cx="102900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bg1"/>
                </a:solidFill>
              </a:rPr>
              <a:t>RESOURCES</a:t>
            </a:r>
            <a:endParaRPr lang="en-US" dirty="0">
              <a:solidFill>
                <a:schemeClr val="bg1"/>
              </a:solidFill>
            </a:endParaRPr>
          </a:p>
        </p:txBody>
      </p:sp>
      <p:sp>
        <p:nvSpPr>
          <p:cNvPr id="6" name="Google Shape;2369;p46">
            <a:extLst>
              <a:ext uri="{FF2B5EF4-FFF2-40B4-BE49-F238E27FC236}">
                <a16:creationId xmlns:a16="http://schemas.microsoft.com/office/drawing/2014/main" id="{80676081-04D8-42CD-7798-9F5AA09A8F81}"/>
              </a:ext>
            </a:extLst>
          </p:cNvPr>
          <p:cNvSpPr txBox="1">
            <a:spLocks/>
          </p:cNvSpPr>
          <p:nvPr/>
        </p:nvSpPr>
        <p:spPr>
          <a:xfrm>
            <a:off x="959999" y="1522167"/>
            <a:ext cx="10630751" cy="462246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lt1"/>
              </a:buClr>
              <a:buNone/>
            </a:pPr>
            <a:r>
              <a:rPr lang="en-US" sz="2400" dirty="0">
                <a:solidFill>
                  <a:schemeClr val="bg1"/>
                </a:solidFill>
                <a:latin typeface="Barlow Condensed SemiBold"/>
                <a:sym typeface="Barlow Condensed SemiBold"/>
              </a:rPr>
              <a:t>PAPERS:</a:t>
            </a:r>
          </a:p>
          <a:p>
            <a:pPr marL="643462" indent="-457200"/>
            <a:r>
              <a:rPr lang="en-US" sz="2000" dirty="0">
                <a:solidFill>
                  <a:schemeClr val="bg1"/>
                </a:solidFill>
                <a:uFill>
                  <a:noFill/>
                </a:uFill>
              </a:rPr>
              <a:t>L. Grover, A fast quantum mechanical algorithm for database search, in: Proc. of the 28th Ann. ACM </a:t>
            </a:r>
            <a:r>
              <a:rPr lang="en-US" sz="2000" dirty="0" err="1">
                <a:solidFill>
                  <a:schemeClr val="bg1"/>
                </a:solidFill>
                <a:uFill>
                  <a:noFill/>
                </a:uFill>
              </a:rPr>
              <a:t>Symp</a:t>
            </a:r>
            <a:r>
              <a:rPr lang="en-US" sz="2000" dirty="0">
                <a:solidFill>
                  <a:schemeClr val="bg1"/>
                </a:solidFill>
                <a:uFill>
                  <a:noFill/>
                </a:uFill>
              </a:rPr>
              <a:t>. on the Theory of Computing, 1996, pp. 212–219.</a:t>
            </a:r>
          </a:p>
          <a:p>
            <a:pPr marL="643462" indent="-457200"/>
            <a:r>
              <a:rPr lang="en-US" sz="2000" dirty="0">
                <a:solidFill>
                  <a:schemeClr val="bg1"/>
                </a:solidFill>
                <a:uFill>
                  <a:noFill/>
                </a:uFill>
              </a:rPr>
              <a:t>A. Younes, J. </a:t>
            </a:r>
            <a:r>
              <a:rPr lang="en-US" sz="2000" dirty="0" err="1">
                <a:solidFill>
                  <a:schemeClr val="bg1"/>
                </a:solidFill>
                <a:uFill>
                  <a:noFill/>
                </a:uFill>
              </a:rPr>
              <a:t>Roweb</a:t>
            </a:r>
            <a:r>
              <a:rPr lang="en-US" sz="2000" dirty="0">
                <a:solidFill>
                  <a:schemeClr val="bg1"/>
                </a:solidFill>
                <a:uFill>
                  <a:noFill/>
                </a:uFill>
              </a:rPr>
              <a:t>, J. </a:t>
            </a:r>
            <a:r>
              <a:rPr lang="en-US" sz="2000" dirty="0" err="1">
                <a:solidFill>
                  <a:schemeClr val="bg1"/>
                </a:solidFill>
                <a:uFill>
                  <a:noFill/>
                </a:uFill>
              </a:rPr>
              <a:t>Millerc</a:t>
            </a:r>
            <a:r>
              <a:rPr lang="en-US" sz="2000" dirty="0">
                <a:solidFill>
                  <a:schemeClr val="bg1"/>
                </a:solidFill>
                <a:uFill>
                  <a:noFill/>
                </a:uFill>
              </a:rPr>
              <a:t>, Enhanced quantum searching via entanglement and partial diffusion, </a:t>
            </a:r>
            <a:r>
              <a:rPr lang="en-US" sz="2000" dirty="0" err="1">
                <a:solidFill>
                  <a:schemeClr val="bg1"/>
                </a:solidFill>
                <a:uFill>
                  <a:noFill/>
                </a:uFill>
              </a:rPr>
              <a:t>Physica</a:t>
            </a:r>
            <a:r>
              <a:rPr lang="en-US" sz="2000" dirty="0">
                <a:solidFill>
                  <a:schemeClr val="bg1"/>
                </a:solidFill>
                <a:uFill>
                  <a:noFill/>
                </a:uFill>
              </a:rPr>
              <a:t> D 237 (2008) 1074–1078.</a:t>
            </a:r>
          </a:p>
          <a:p>
            <a:pPr marL="643462" indent="-457200"/>
            <a:r>
              <a:rPr lang="en-US" sz="2000" dirty="0">
                <a:solidFill>
                  <a:schemeClr val="bg1"/>
                </a:solidFill>
                <a:uFill>
                  <a:noFill/>
                </a:uFill>
              </a:rPr>
              <a:t>P. G. </a:t>
            </a:r>
            <a:r>
              <a:rPr lang="en-US" sz="2000" dirty="0" err="1">
                <a:solidFill>
                  <a:schemeClr val="bg1"/>
                </a:solidFill>
                <a:uFill>
                  <a:noFill/>
                </a:uFill>
              </a:rPr>
              <a:t>Kwiat</a:t>
            </a:r>
            <a:r>
              <a:rPr lang="en-US" sz="2000" dirty="0">
                <a:solidFill>
                  <a:schemeClr val="bg1"/>
                </a:solidFill>
                <a:uFill>
                  <a:noFill/>
                </a:uFill>
              </a:rPr>
              <a:t>, J. R. Mitchell, P. D. D. </a:t>
            </a:r>
            <a:r>
              <a:rPr lang="en-US" sz="2000" dirty="0" err="1">
                <a:solidFill>
                  <a:schemeClr val="bg1"/>
                </a:solidFill>
                <a:uFill>
                  <a:noFill/>
                </a:uFill>
              </a:rPr>
              <a:t>Schwindt</a:t>
            </a:r>
            <a:r>
              <a:rPr lang="en-US" sz="2000" dirty="0">
                <a:solidFill>
                  <a:schemeClr val="bg1"/>
                </a:solidFill>
                <a:uFill>
                  <a:noFill/>
                </a:uFill>
              </a:rPr>
              <a:t> &amp; A. G. White, Grover's search algorithm: An optical approach, Journal of Modern Optics, 1999, Volume 47. </a:t>
            </a:r>
          </a:p>
          <a:p>
            <a:pPr marL="643462" indent="-457200"/>
            <a:r>
              <a:rPr lang="en-US" sz="2000" dirty="0">
                <a:solidFill>
                  <a:schemeClr val="bg1"/>
                </a:solidFill>
                <a:uFill>
                  <a:noFill/>
                </a:uFill>
              </a:rPr>
              <a:t>M. Nielsen, I. Chuang, Quantum Computation and Quantum Information, Cambridge University Press, Cambridge, United Kingdom, 2000.</a:t>
            </a:r>
          </a:p>
          <a:p>
            <a:pPr marL="0" indent="0">
              <a:buNone/>
            </a:pPr>
            <a:r>
              <a:rPr lang="en-US" sz="2400" dirty="0">
                <a:solidFill>
                  <a:schemeClr val="bg1"/>
                </a:solidFill>
                <a:latin typeface="Barlow Condensed SemiBold" panose="00000706000000000000" pitchFamily="2" charset="0"/>
                <a:ea typeface="Barlow Condensed SemiBold"/>
                <a:cs typeface="Barlow Condensed SemiBold"/>
                <a:sym typeface="Barlow Condensed SemiBold"/>
              </a:rPr>
              <a:t>WEBSITES</a:t>
            </a:r>
            <a:r>
              <a:rPr lang="en-US" sz="2400" dirty="0">
                <a:solidFill>
                  <a:schemeClr val="bg1"/>
                </a:solidFill>
                <a:latin typeface="Barlow Condensed SemiBold"/>
                <a:ea typeface="Barlow Condensed SemiBold"/>
                <a:cs typeface="Barlow Condensed SemiBold"/>
                <a:sym typeface="Barlow Condensed SemiBold"/>
              </a:rPr>
              <a:t>:</a:t>
            </a:r>
          </a:p>
          <a:p>
            <a:pPr marL="643462" indent="-457200"/>
            <a:r>
              <a:rPr lang="en-US" sz="2000" dirty="0">
                <a:solidFill>
                  <a:schemeClr val="bg1"/>
                </a:solidFill>
                <a:uFill>
                  <a:noFill/>
                </a:uFill>
              </a:rPr>
              <a:t>https://learn.qiskit.org/course/ch-algorithms/grovers-algorithm</a:t>
            </a:r>
          </a:p>
        </p:txBody>
      </p:sp>
    </p:spTree>
    <p:extLst>
      <p:ext uri="{BB962C8B-B14F-4D97-AF65-F5344CB8AC3E}">
        <p14:creationId xmlns:p14="http://schemas.microsoft.com/office/powerpoint/2010/main" val="194626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6E42-5873-CFB2-D47A-7C7DAA9F0133}"/>
              </a:ext>
            </a:extLst>
          </p:cNvPr>
          <p:cNvSpPr>
            <a:spLocks noGrp="1"/>
          </p:cNvSpPr>
          <p:nvPr>
            <p:ph type="title"/>
          </p:nvPr>
        </p:nvSpPr>
        <p:spPr>
          <a:xfrm>
            <a:off x="838200" y="354935"/>
            <a:ext cx="10515600" cy="1125522"/>
          </a:xfrm>
        </p:spPr>
        <p:txBody>
          <a:bodyPr/>
          <a:lstStyle/>
          <a:p>
            <a:r>
              <a:rPr lang="en-US" dirty="0">
                <a:solidFill>
                  <a:schemeClr val="bg1"/>
                </a:solidFill>
              </a:rPr>
              <a:t>Supervised by:	</a:t>
            </a:r>
          </a:p>
        </p:txBody>
      </p:sp>
      <p:sp>
        <p:nvSpPr>
          <p:cNvPr id="3" name="Content Placeholder 2">
            <a:extLst>
              <a:ext uri="{FF2B5EF4-FFF2-40B4-BE49-F238E27FC236}">
                <a16:creationId xmlns:a16="http://schemas.microsoft.com/office/drawing/2014/main" id="{E07594F4-81B9-2003-8AF1-84A2F89D4838}"/>
              </a:ext>
            </a:extLst>
          </p:cNvPr>
          <p:cNvSpPr>
            <a:spLocks noGrp="1"/>
          </p:cNvSpPr>
          <p:nvPr>
            <p:ph idx="1"/>
          </p:nvPr>
        </p:nvSpPr>
        <p:spPr>
          <a:xfrm>
            <a:off x="838200" y="1807028"/>
            <a:ext cx="10515600" cy="4369935"/>
          </a:xfrm>
        </p:spPr>
        <p:txBody>
          <a:bodyPr>
            <a:noAutofit/>
          </a:bodyPr>
          <a:lstStyle/>
          <a:p>
            <a:pPr marL="514350" indent="-514350" rtl="0" fontAlgn="base">
              <a:lnSpc>
                <a:spcPct val="100000"/>
              </a:lnSpc>
              <a:spcBef>
                <a:spcPts val="0"/>
              </a:spcBef>
              <a:spcAft>
                <a:spcPts val="0"/>
              </a:spcAft>
              <a:buFont typeface="+mj-lt"/>
              <a:buAutoNum type="arabicPeriod"/>
            </a:pPr>
            <a:r>
              <a:rPr lang="en-US" b="0" i="0" u="none" strike="noStrike" dirty="0">
                <a:solidFill>
                  <a:srgbClr val="000000"/>
                </a:solidFill>
                <a:effectLst/>
              </a:rPr>
              <a:t>Assoc. Prof. </a:t>
            </a:r>
            <a:r>
              <a:rPr lang="en-US" b="0" i="0" u="none" strike="noStrike" dirty="0" err="1">
                <a:solidFill>
                  <a:srgbClr val="000000"/>
                </a:solidFill>
                <a:effectLst/>
              </a:rPr>
              <a:t>Abdulghany</a:t>
            </a:r>
            <a:r>
              <a:rPr lang="en-US" b="0" i="0" u="none" strike="noStrike" dirty="0">
                <a:solidFill>
                  <a:srgbClr val="000000"/>
                </a:solidFill>
                <a:effectLst/>
              </a:rPr>
              <a:t> Reda </a:t>
            </a:r>
            <a:r>
              <a:rPr lang="en-US" b="0" i="0" u="none" strike="noStrike" dirty="0" err="1">
                <a:solidFill>
                  <a:srgbClr val="000000"/>
                </a:solidFill>
                <a:effectLst/>
              </a:rPr>
              <a:t>Abdulghany</a:t>
            </a:r>
            <a:endParaRPr lang="en-US" b="0" i="0" u="none" strike="noStrike" dirty="0">
              <a:solidFill>
                <a:srgbClr val="000000"/>
              </a:solidFill>
              <a:effectLst/>
            </a:endParaRPr>
          </a:p>
          <a:p>
            <a:pPr marL="457200" lvl="1" indent="0" algn="r" fontAlgn="base">
              <a:lnSpc>
                <a:spcPct val="100000"/>
              </a:lnSpc>
              <a:spcBef>
                <a:spcPts val="0"/>
              </a:spcBef>
              <a:buNone/>
            </a:pPr>
            <a:r>
              <a:rPr lang="en-US" sz="2800" dirty="0">
                <a:solidFill>
                  <a:srgbClr val="000000"/>
                </a:solidFill>
              </a:rPr>
              <a:t>Faculty of Science, Cairo University</a:t>
            </a:r>
          </a:p>
          <a:p>
            <a:pPr marL="514350" indent="-514350" rtl="0" fontAlgn="base">
              <a:lnSpc>
                <a:spcPct val="100000"/>
              </a:lnSpc>
              <a:spcBef>
                <a:spcPts val="0"/>
              </a:spcBef>
              <a:spcAft>
                <a:spcPts val="0"/>
              </a:spcAft>
              <a:buFont typeface="+mj-lt"/>
              <a:buAutoNum type="arabicPeriod"/>
            </a:pPr>
            <a:endParaRPr lang="en-US" b="0" i="0" u="none" strike="noStrike" dirty="0">
              <a:solidFill>
                <a:srgbClr val="000000"/>
              </a:solidFill>
              <a:effectLst/>
            </a:endParaRPr>
          </a:p>
          <a:p>
            <a:pPr marL="514350" indent="-514350" rtl="0" fontAlgn="base">
              <a:lnSpc>
                <a:spcPct val="100000"/>
              </a:lnSpc>
              <a:spcBef>
                <a:spcPts val="0"/>
              </a:spcBef>
              <a:spcAft>
                <a:spcPts val="0"/>
              </a:spcAft>
              <a:buFont typeface="+mj-lt"/>
              <a:buAutoNum type="arabicPeriod"/>
            </a:pPr>
            <a:r>
              <a:rPr lang="en-US" b="0" i="0" u="none" strike="noStrike" dirty="0">
                <a:solidFill>
                  <a:srgbClr val="000000"/>
                </a:solidFill>
                <a:effectLst/>
              </a:rPr>
              <a:t>Assoc. Prof. Salem Farag </a:t>
            </a:r>
            <a:r>
              <a:rPr lang="en-US" b="0" i="0" u="none" strike="noStrike" dirty="0" err="1">
                <a:solidFill>
                  <a:srgbClr val="000000"/>
                </a:solidFill>
                <a:effectLst/>
              </a:rPr>
              <a:t>Hegazy</a:t>
            </a:r>
            <a:endParaRPr lang="en-US" dirty="0">
              <a:solidFill>
                <a:srgbClr val="000000"/>
              </a:solidFill>
            </a:endParaRPr>
          </a:p>
          <a:p>
            <a:pPr marL="457200" lvl="1" indent="0" algn="r" fontAlgn="base">
              <a:lnSpc>
                <a:spcPct val="100000"/>
              </a:lnSpc>
              <a:spcBef>
                <a:spcPts val="0"/>
              </a:spcBef>
              <a:buNone/>
            </a:pPr>
            <a:r>
              <a:rPr lang="en-US" sz="2800" b="0" i="0" u="none" strike="noStrike" dirty="0">
                <a:solidFill>
                  <a:srgbClr val="000000"/>
                </a:solidFill>
                <a:effectLst/>
              </a:rPr>
              <a:t>National Institute of Laser Enhanced Sciences, Cairo University</a:t>
            </a:r>
            <a:endParaRPr lang="en-US" sz="2800" b="0" dirty="0">
              <a:effectLst/>
            </a:endParaRPr>
          </a:p>
          <a:p>
            <a:pPr marL="514350" indent="-514350" rtl="0" fontAlgn="base">
              <a:lnSpc>
                <a:spcPct val="100000"/>
              </a:lnSpc>
              <a:spcBef>
                <a:spcPts val="0"/>
              </a:spcBef>
              <a:spcAft>
                <a:spcPts val="0"/>
              </a:spcAft>
              <a:buFont typeface="+mj-lt"/>
              <a:buAutoNum type="arabicPeriod"/>
            </a:pPr>
            <a:endParaRPr lang="en-US" b="0" i="0" u="none" strike="noStrike" dirty="0">
              <a:solidFill>
                <a:srgbClr val="000000"/>
              </a:solidFill>
              <a:effectLst/>
            </a:endParaRPr>
          </a:p>
          <a:p>
            <a:pPr marL="514350" indent="-514350" rtl="0" fontAlgn="base">
              <a:lnSpc>
                <a:spcPct val="100000"/>
              </a:lnSpc>
              <a:spcBef>
                <a:spcPts val="0"/>
              </a:spcBef>
              <a:spcAft>
                <a:spcPts val="0"/>
              </a:spcAft>
              <a:buFont typeface="+mj-lt"/>
              <a:buAutoNum type="arabicPeriod"/>
            </a:pPr>
            <a:r>
              <a:rPr lang="en-US" b="0" i="0" u="none" strike="noStrike" dirty="0">
                <a:solidFill>
                  <a:srgbClr val="000000"/>
                </a:solidFill>
                <a:effectLst/>
              </a:rPr>
              <a:t>Prof. Ahmed Younes Mohamed</a:t>
            </a:r>
          </a:p>
          <a:p>
            <a:pPr marL="457200" lvl="1" indent="0" algn="r" fontAlgn="base">
              <a:lnSpc>
                <a:spcPct val="100000"/>
              </a:lnSpc>
              <a:spcBef>
                <a:spcPts val="0"/>
              </a:spcBef>
              <a:buNone/>
            </a:pPr>
            <a:r>
              <a:rPr lang="en-US" sz="2800" dirty="0">
                <a:solidFill>
                  <a:srgbClr val="000000"/>
                </a:solidFill>
              </a:rPr>
              <a:t>Faculty of Science, Alex. University </a:t>
            </a:r>
          </a:p>
        </p:txBody>
      </p:sp>
      <p:cxnSp>
        <p:nvCxnSpPr>
          <p:cNvPr id="6" name="Straight Connector 5">
            <a:extLst>
              <a:ext uri="{FF2B5EF4-FFF2-40B4-BE49-F238E27FC236}">
                <a16:creationId xmlns:a16="http://schemas.microsoft.com/office/drawing/2014/main" id="{7C35C272-D27E-E526-1ED9-D6F46C770C03}"/>
              </a:ext>
            </a:extLst>
          </p:cNvPr>
          <p:cNvCxnSpPr/>
          <p:nvPr/>
        </p:nvCxnSpPr>
        <p:spPr>
          <a:xfrm>
            <a:off x="783771" y="1578217"/>
            <a:ext cx="10515600" cy="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51037801-B9F7-47F7-09C3-BB428D69D631}"/>
              </a:ext>
            </a:extLst>
          </p:cNvPr>
          <p:cNvSpPr>
            <a:spLocks noGrp="1"/>
          </p:cNvSpPr>
          <p:nvPr>
            <p:ph type="sldNum" sz="quarter" idx="12"/>
          </p:nvPr>
        </p:nvSpPr>
        <p:spPr>
          <a:xfrm>
            <a:off x="9100712" y="6176963"/>
            <a:ext cx="2743200" cy="365125"/>
          </a:xfrm>
          <a:noFill/>
        </p:spPr>
        <p:txBody>
          <a:bodyPr/>
          <a:lstStyle/>
          <a:p>
            <a:fld id="{5931AB33-EC8F-4971-867D-681EF8C77ECC}" type="slidenum">
              <a:rPr lang="en-US" sz="1400" smtClean="0">
                <a:solidFill>
                  <a:schemeClr val="bg1"/>
                </a:solidFill>
              </a:rPr>
              <a:t>2</a:t>
            </a:fld>
            <a:endParaRPr lang="en-US" sz="1400" dirty="0">
              <a:solidFill>
                <a:schemeClr val="bg1"/>
              </a:solidFill>
            </a:endParaRPr>
          </a:p>
        </p:txBody>
      </p:sp>
    </p:spTree>
    <p:extLst>
      <p:ext uri="{BB962C8B-B14F-4D97-AF65-F5344CB8AC3E}">
        <p14:creationId xmlns:p14="http://schemas.microsoft.com/office/powerpoint/2010/main" val="682620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7B29-2700-E1A0-3E4E-FD9AF6DE2593}"/>
              </a:ext>
            </a:extLst>
          </p:cNvPr>
          <p:cNvSpPr>
            <a:spLocks noGrp="1"/>
          </p:cNvSpPr>
          <p:nvPr>
            <p:ph type="title"/>
          </p:nvPr>
        </p:nvSpPr>
        <p:spPr>
          <a:xfrm>
            <a:off x="838200" y="2132215"/>
            <a:ext cx="10515600" cy="2593569"/>
          </a:xfrm>
        </p:spPr>
        <p:txBody>
          <a:bodyPr>
            <a:normAutofit/>
          </a:bodyPr>
          <a:lstStyle/>
          <a:p>
            <a:pPr algn="ctr"/>
            <a:r>
              <a:rPr lang="en-US" sz="9600" dirty="0">
                <a:solidFill>
                  <a:schemeClr val="bg1"/>
                </a:solidFill>
                <a:latin typeface="Baskerville Old Face" panose="02020602080505020303" pitchFamily="18" charset="0"/>
                <a:cs typeface="Arial" panose="020B0604020202020204" pitchFamily="34" charset="0"/>
              </a:rPr>
              <a:t>Thanks!</a:t>
            </a:r>
            <a:br>
              <a:rPr lang="en-US" dirty="0">
                <a:solidFill>
                  <a:schemeClr val="bg1"/>
                </a:solidFill>
                <a:latin typeface="Baskerville Old Face" panose="02020602080505020303" pitchFamily="18" charset="0"/>
                <a:cs typeface="Arial" panose="020B0604020202020204" pitchFamily="34" charset="0"/>
              </a:rPr>
            </a:br>
            <a:r>
              <a:rPr lang="en-US" sz="4000" dirty="0">
                <a:solidFill>
                  <a:schemeClr val="bg1"/>
                </a:solidFill>
                <a:latin typeface="Baskerville Old Face" panose="02020602080505020303" pitchFamily="18" charset="0"/>
              </a:rPr>
              <a:t>Time for questions!</a:t>
            </a:r>
            <a:br>
              <a:rPr lang="en-US" dirty="0">
                <a:solidFill>
                  <a:schemeClr val="bg1"/>
                </a:solidFill>
              </a:rPr>
            </a:br>
            <a:endParaRPr lang="en-US" dirty="0"/>
          </a:p>
        </p:txBody>
      </p:sp>
    </p:spTree>
    <p:extLst>
      <p:ext uri="{BB962C8B-B14F-4D97-AF65-F5344CB8AC3E}">
        <p14:creationId xmlns:p14="http://schemas.microsoft.com/office/powerpoint/2010/main" val="207079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86704A-E4B1-C52C-2578-93E12D2AA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94" y="681037"/>
            <a:ext cx="11025447" cy="5495926"/>
          </a:xfrm>
          <a:prstGeom prst="rect">
            <a:avLst/>
          </a:prstGeom>
        </p:spPr>
      </p:pic>
      <p:sp>
        <p:nvSpPr>
          <p:cNvPr id="3" name="Content Placeholder 2">
            <a:extLst>
              <a:ext uri="{FF2B5EF4-FFF2-40B4-BE49-F238E27FC236}">
                <a16:creationId xmlns:a16="http://schemas.microsoft.com/office/drawing/2014/main" id="{99E5285E-9479-95AB-A9B3-89EA45D9E74F}"/>
              </a:ext>
            </a:extLst>
          </p:cNvPr>
          <p:cNvSpPr>
            <a:spLocks noGrp="1"/>
          </p:cNvSpPr>
          <p:nvPr>
            <p:ph idx="1"/>
          </p:nvPr>
        </p:nvSpPr>
        <p:spPr>
          <a:xfrm>
            <a:off x="921328" y="1334193"/>
            <a:ext cx="4149436" cy="4717472"/>
          </a:xfrm>
        </p:spPr>
        <p:txBody>
          <a:bodyPr>
            <a:normAutofit lnSpcReduction="10000"/>
          </a:bodyPr>
          <a:lstStyle/>
          <a:p>
            <a:pPr marL="0" indent="0">
              <a:buNone/>
            </a:pPr>
            <a:r>
              <a:rPr lang="en-US" sz="3600" b="1" dirty="0"/>
              <a:t>Quantum computing </a:t>
            </a:r>
            <a:r>
              <a:rPr lang="en-US" sz="3600" dirty="0"/>
              <a:t>is the future of computing.</a:t>
            </a:r>
          </a:p>
          <a:p>
            <a:pPr marL="0" indent="0">
              <a:buNone/>
            </a:pPr>
            <a:endParaRPr lang="en-US" sz="3600" dirty="0"/>
          </a:p>
          <a:p>
            <a:pPr marL="0" indent="0">
              <a:buNone/>
            </a:pPr>
            <a:r>
              <a:rPr lang="en-US" sz="3600" dirty="0"/>
              <a:t>It has the potential to revolutionize industries such as finance, healthcare, and energy.</a:t>
            </a:r>
            <a:endParaRPr lang="en-US" sz="3600" dirty="0">
              <a:solidFill>
                <a:schemeClr val="bg1"/>
              </a:solidFill>
            </a:endParaRPr>
          </a:p>
        </p:txBody>
      </p:sp>
      <p:sp>
        <p:nvSpPr>
          <p:cNvPr id="4" name="Slide Number Placeholder 3">
            <a:extLst>
              <a:ext uri="{FF2B5EF4-FFF2-40B4-BE49-F238E27FC236}">
                <a16:creationId xmlns:a16="http://schemas.microsoft.com/office/drawing/2014/main" id="{9FD67817-6286-449C-57EE-874534EA39E7}"/>
              </a:ext>
            </a:extLst>
          </p:cNvPr>
          <p:cNvSpPr>
            <a:spLocks noGrp="1"/>
          </p:cNvSpPr>
          <p:nvPr>
            <p:ph type="sldNum" sz="quarter" idx="12"/>
          </p:nvPr>
        </p:nvSpPr>
        <p:spPr>
          <a:xfrm>
            <a:off x="9166782" y="6176963"/>
            <a:ext cx="2743200" cy="365125"/>
          </a:xfrm>
        </p:spPr>
        <p:txBody>
          <a:bodyPr/>
          <a:lstStyle/>
          <a:p>
            <a:fld id="{5931AB33-EC8F-4971-867D-681EF8C77ECC}" type="slidenum">
              <a:rPr lang="en-US" sz="1400" smtClean="0">
                <a:solidFill>
                  <a:schemeClr val="bg1"/>
                </a:solidFill>
              </a:rPr>
              <a:t>3</a:t>
            </a:fld>
            <a:endParaRPr lang="en-US" sz="1400" dirty="0">
              <a:solidFill>
                <a:schemeClr val="bg1"/>
              </a:solidFill>
            </a:endParaRPr>
          </a:p>
        </p:txBody>
      </p:sp>
    </p:spTree>
    <p:extLst>
      <p:ext uri="{BB962C8B-B14F-4D97-AF65-F5344CB8AC3E}">
        <p14:creationId xmlns:p14="http://schemas.microsoft.com/office/powerpoint/2010/main" val="399265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0868-0E69-B823-000A-1F98DC237C35}"/>
              </a:ext>
            </a:extLst>
          </p:cNvPr>
          <p:cNvSpPr>
            <a:spLocks noGrp="1"/>
          </p:cNvSpPr>
          <p:nvPr>
            <p:ph type="title"/>
          </p:nvPr>
        </p:nvSpPr>
        <p:spPr>
          <a:xfrm>
            <a:off x="838200" y="365125"/>
            <a:ext cx="10515600" cy="1146235"/>
          </a:xfrm>
        </p:spPr>
        <p:txBody>
          <a:bodyPr/>
          <a:lstStyle/>
          <a:p>
            <a:r>
              <a:rPr lang="en-US" dirty="0">
                <a:solidFill>
                  <a:schemeClr val="bg1"/>
                </a:solidFill>
                <a:latin typeface="+mn-lt"/>
              </a:rPr>
              <a:t>What is Quantum Computing?</a:t>
            </a:r>
          </a:p>
        </p:txBody>
      </p:sp>
      <p:sp>
        <p:nvSpPr>
          <p:cNvPr id="3" name="Content Placeholder 2">
            <a:extLst>
              <a:ext uri="{FF2B5EF4-FFF2-40B4-BE49-F238E27FC236}">
                <a16:creationId xmlns:a16="http://schemas.microsoft.com/office/drawing/2014/main" id="{9527CCBE-18C6-221C-F989-50EE049C8385}"/>
              </a:ext>
            </a:extLst>
          </p:cNvPr>
          <p:cNvSpPr>
            <a:spLocks noGrp="1"/>
          </p:cNvSpPr>
          <p:nvPr>
            <p:ph idx="1"/>
          </p:nvPr>
        </p:nvSpPr>
        <p:spPr>
          <a:xfrm>
            <a:off x="838199" y="1422400"/>
            <a:ext cx="5486401" cy="5070475"/>
          </a:xfrm>
        </p:spPr>
        <p:txBody>
          <a:bodyPr>
            <a:noAutofit/>
          </a:bodyPr>
          <a:lstStyle/>
          <a:p>
            <a:pPr>
              <a:lnSpc>
                <a:spcPct val="120000"/>
              </a:lnSpc>
            </a:pPr>
            <a:r>
              <a:rPr lang="en-US" b="1">
                <a:solidFill>
                  <a:schemeClr val="bg1"/>
                </a:solidFill>
                <a:effectLst/>
                <a:ea typeface="Times New Roman" panose="02020603050405020304" pitchFamily="18" charset="0"/>
              </a:rPr>
              <a:t>Quantum computing </a:t>
            </a:r>
            <a:r>
              <a:rPr lang="en-US">
                <a:solidFill>
                  <a:schemeClr val="bg1"/>
                </a:solidFill>
                <a:effectLst/>
                <a:ea typeface="Times New Roman" panose="02020603050405020304" pitchFamily="18" charset="0"/>
              </a:rPr>
              <a:t>is a type of computing that uses </a:t>
            </a:r>
            <a:r>
              <a:rPr lang="en-US" b="1">
                <a:solidFill>
                  <a:schemeClr val="bg1"/>
                </a:solidFill>
                <a:effectLst/>
                <a:ea typeface="Times New Roman" panose="02020603050405020304" pitchFamily="18" charset="0"/>
              </a:rPr>
              <a:t>qubits</a:t>
            </a:r>
            <a:r>
              <a:rPr lang="en-US">
                <a:solidFill>
                  <a:schemeClr val="bg1"/>
                </a:solidFill>
                <a:effectLst/>
                <a:ea typeface="Times New Roman" panose="02020603050405020304" pitchFamily="18" charset="0"/>
              </a:rPr>
              <a:t> instead of classical bits.</a:t>
            </a:r>
          </a:p>
          <a:p>
            <a:pPr>
              <a:lnSpc>
                <a:spcPct val="120000"/>
              </a:lnSpc>
            </a:pPr>
            <a:r>
              <a:rPr lang="en-US">
                <a:solidFill>
                  <a:schemeClr val="bg1"/>
                </a:solidFill>
                <a:effectLst/>
                <a:ea typeface="Times New Roman" panose="02020603050405020304" pitchFamily="18" charset="0"/>
              </a:rPr>
              <a:t>Qubits can exist in multiple states at once (superposition), allowing for faster computing. Quantum computing has the potential to solve problems that are impossible for classical computers to solve.</a:t>
            </a:r>
            <a:endParaRPr lang="ar-EG" dirty="0">
              <a:solidFill>
                <a:schemeClr val="bg1"/>
              </a:solidFill>
              <a:effectLst/>
              <a:ea typeface="Times New Roman" panose="02020603050405020304" pitchFamily="18" charset="0"/>
            </a:endParaRPr>
          </a:p>
        </p:txBody>
      </p:sp>
      <p:sp>
        <p:nvSpPr>
          <p:cNvPr id="5" name="Slide Number Placeholder 4">
            <a:extLst>
              <a:ext uri="{FF2B5EF4-FFF2-40B4-BE49-F238E27FC236}">
                <a16:creationId xmlns:a16="http://schemas.microsoft.com/office/drawing/2014/main" id="{918A32C5-838F-43E0-00D1-1AEF0752618B}"/>
              </a:ext>
            </a:extLst>
          </p:cNvPr>
          <p:cNvSpPr>
            <a:spLocks noGrp="1"/>
          </p:cNvSpPr>
          <p:nvPr>
            <p:ph type="sldNum" sz="quarter" idx="12"/>
          </p:nvPr>
        </p:nvSpPr>
        <p:spPr>
          <a:xfrm>
            <a:off x="8977746" y="6129337"/>
            <a:ext cx="2743200" cy="365125"/>
          </a:xfrm>
        </p:spPr>
        <p:txBody>
          <a:bodyPr/>
          <a:lstStyle/>
          <a:p>
            <a:fld id="{5931AB33-EC8F-4971-867D-681EF8C77ECC}" type="slidenum">
              <a:rPr lang="en-US" sz="1400" smtClean="0">
                <a:solidFill>
                  <a:schemeClr val="bg1"/>
                </a:solidFill>
              </a:rPr>
              <a:t>4</a:t>
            </a:fld>
            <a:endParaRPr lang="en-US" dirty="0">
              <a:solidFill>
                <a:schemeClr val="bg1"/>
              </a:solidFill>
            </a:endParaRPr>
          </a:p>
        </p:txBody>
      </p:sp>
      <p:pic>
        <p:nvPicPr>
          <p:cNvPr id="7" name="Picture 6" descr="A diagram of a circle with a circle and a circle with a circle and a circle with a circle with a circle and a circle with a circle with a circle and a circle with a circle with&#10;&#10;Description automatically generated">
            <a:extLst>
              <a:ext uri="{FF2B5EF4-FFF2-40B4-BE49-F238E27FC236}">
                <a16:creationId xmlns:a16="http://schemas.microsoft.com/office/drawing/2014/main" id="{4662295C-BE3A-EE63-D029-BAD652732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383166"/>
            <a:ext cx="5239279" cy="4746171"/>
          </a:xfrm>
          <a:prstGeom prst="rect">
            <a:avLst/>
          </a:prstGeom>
          <a:effectLst>
            <a:softEdge rad="38100"/>
          </a:effectLst>
        </p:spPr>
      </p:pic>
    </p:spTree>
    <p:extLst>
      <p:ext uri="{BB962C8B-B14F-4D97-AF65-F5344CB8AC3E}">
        <p14:creationId xmlns:p14="http://schemas.microsoft.com/office/powerpoint/2010/main" val="307991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7CCBE-18C6-221C-F989-50EE049C8385}"/>
              </a:ext>
            </a:extLst>
          </p:cNvPr>
          <p:cNvSpPr>
            <a:spLocks noGrp="1"/>
          </p:cNvSpPr>
          <p:nvPr>
            <p:ph idx="1"/>
          </p:nvPr>
        </p:nvSpPr>
        <p:spPr>
          <a:xfrm>
            <a:off x="838200" y="1422400"/>
            <a:ext cx="10515600" cy="5070476"/>
          </a:xfrm>
        </p:spPr>
        <p:txBody>
          <a:bodyPr>
            <a:noAutofit/>
          </a:bodyPr>
          <a:lstStyle/>
          <a:p>
            <a:pPr>
              <a:lnSpc>
                <a:spcPct val="120000"/>
              </a:lnSpc>
            </a:pPr>
            <a:r>
              <a:rPr lang="en-US" dirty="0">
                <a:solidFill>
                  <a:schemeClr val="bg1"/>
                </a:solidFill>
                <a:ea typeface="Times New Roman" panose="02020603050405020304" pitchFamily="18" charset="0"/>
              </a:rPr>
              <a:t>Quantum computing leverages the advantage of </a:t>
            </a:r>
            <a:r>
              <a:rPr lang="en-US" b="1" dirty="0">
                <a:solidFill>
                  <a:schemeClr val="bg1"/>
                </a:solidFill>
                <a:ea typeface="Times New Roman" panose="02020603050405020304" pitchFamily="18" charset="0"/>
              </a:rPr>
              <a:t>quantum parallelism </a:t>
            </a:r>
            <a:r>
              <a:rPr lang="en-US" dirty="0">
                <a:solidFill>
                  <a:schemeClr val="bg1"/>
                </a:solidFill>
                <a:ea typeface="Times New Roman" panose="02020603050405020304" pitchFamily="18" charset="0"/>
              </a:rPr>
              <a:t>and </a:t>
            </a:r>
            <a:r>
              <a:rPr lang="en-US" b="1" dirty="0">
                <a:solidFill>
                  <a:schemeClr val="bg1"/>
                </a:solidFill>
                <a:ea typeface="Times New Roman" panose="02020603050405020304" pitchFamily="18" charset="0"/>
              </a:rPr>
              <a:t>interference</a:t>
            </a:r>
            <a:r>
              <a:rPr lang="en-US" dirty="0">
                <a:solidFill>
                  <a:schemeClr val="bg1"/>
                </a:solidFill>
                <a:ea typeface="Times New Roman" panose="02020603050405020304" pitchFamily="18" charset="0"/>
              </a:rPr>
              <a:t> to make computations.</a:t>
            </a:r>
          </a:p>
          <a:p>
            <a:pPr>
              <a:lnSpc>
                <a:spcPct val="120000"/>
              </a:lnSpc>
            </a:pPr>
            <a:endParaRPr lang="en-US" dirty="0">
              <a:solidFill>
                <a:schemeClr val="bg1"/>
              </a:solidFill>
              <a:ea typeface="Times New Roman" panose="02020603050405020304" pitchFamily="18" charset="0"/>
            </a:endParaRPr>
          </a:p>
          <a:p>
            <a:pPr>
              <a:lnSpc>
                <a:spcPct val="120000"/>
              </a:lnSpc>
            </a:pPr>
            <a:r>
              <a:rPr lang="en-US" dirty="0">
                <a:solidFill>
                  <a:schemeClr val="bg1"/>
                </a:solidFill>
                <a:effectLst/>
                <a:ea typeface="Times New Roman" panose="02020603050405020304" pitchFamily="18" charset="0"/>
              </a:rPr>
              <a:t>Unlike classical computing algorithms, quantum algorithms provide reliable and speed solutions to wide range of nowadays important problems. Quantum computing could enable tremendous improvements over traditional computing methods for certain types of problems, such as </a:t>
            </a:r>
            <a:r>
              <a:rPr lang="en-US" b="1" dirty="0">
                <a:solidFill>
                  <a:schemeClr val="bg1"/>
                </a:solidFill>
                <a:effectLst/>
                <a:ea typeface="Times New Roman" panose="02020603050405020304" pitchFamily="18" charset="0"/>
              </a:rPr>
              <a:t>factoring large numbers into primes</a:t>
            </a:r>
            <a:r>
              <a:rPr lang="en-US" dirty="0">
                <a:solidFill>
                  <a:schemeClr val="bg1"/>
                </a:solidFill>
                <a:effectLst/>
                <a:ea typeface="Times New Roman" panose="02020603050405020304" pitchFamily="18" charset="0"/>
              </a:rPr>
              <a:t>, and </a:t>
            </a:r>
            <a:r>
              <a:rPr lang="en-US" b="1" dirty="0">
                <a:solidFill>
                  <a:schemeClr val="bg1"/>
                </a:solidFill>
                <a:effectLst/>
                <a:ea typeface="Times New Roman" panose="02020603050405020304" pitchFamily="18" charset="0"/>
              </a:rPr>
              <a:t>efficiently searching a database</a:t>
            </a:r>
            <a:r>
              <a:rPr lang="en-US" dirty="0">
                <a:solidFill>
                  <a:schemeClr val="bg1"/>
                </a:solidFill>
                <a:effectLst/>
                <a:ea typeface="Times New Roman" panose="02020603050405020304" pitchFamily="18" charset="0"/>
              </a:rPr>
              <a:t>.</a:t>
            </a:r>
          </a:p>
        </p:txBody>
      </p:sp>
      <p:sp>
        <p:nvSpPr>
          <p:cNvPr id="5" name="Slide Number Placeholder 4">
            <a:extLst>
              <a:ext uri="{FF2B5EF4-FFF2-40B4-BE49-F238E27FC236}">
                <a16:creationId xmlns:a16="http://schemas.microsoft.com/office/drawing/2014/main" id="{918A32C5-838F-43E0-00D1-1AEF0752618B}"/>
              </a:ext>
            </a:extLst>
          </p:cNvPr>
          <p:cNvSpPr>
            <a:spLocks noGrp="1"/>
          </p:cNvSpPr>
          <p:nvPr>
            <p:ph type="sldNum" sz="quarter" idx="12"/>
          </p:nvPr>
        </p:nvSpPr>
        <p:spPr>
          <a:xfrm>
            <a:off x="8977746" y="6129337"/>
            <a:ext cx="2743200" cy="365125"/>
          </a:xfrm>
        </p:spPr>
        <p:txBody>
          <a:bodyPr/>
          <a:lstStyle/>
          <a:p>
            <a:fld id="{5931AB33-EC8F-4971-867D-681EF8C77ECC}" type="slidenum">
              <a:rPr lang="en-US" sz="1400" smtClean="0">
                <a:solidFill>
                  <a:schemeClr val="bg1"/>
                </a:solidFill>
              </a:rPr>
              <a:t>5</a:t>
            </a:fld>
            <a:endParaRPr lang="en-US" dirty="0">
              <a:solidFill>
                <a:schemeClr val="bg1"/>
              </a:solidFill>
            </a:endParaRPr>
          </a:p>
        </p:txBody>
      </p:sp>
      <p:sp>
        <p:nvSpPr>
          <p:cNvPr id="7" name="Title 1">
            <a:extLst>
              <a:ext uri="{FF2B5EF4-FFF2-40B4-BE49-F238E27FC236}">
                <a16:creationId xmlns:a16="http://schemas.microsoft.com/office/drawing/2014/main" id="{0A709BC6-201D-8226-A67D-6D4A635640C0}"/>
              </a:ext>
            </a:extLst>
          </p:cNvPr>
          <p:cNvSpPr>
            <a:spLocks noGrp="1"/>
          </p:cNvSpPr>
          <p:nvPr>
            <p:ph type="title"/>
          </p:nvPr>
        </p:nvSpPr>
        <p:spPr>
          <a:xfrm>
            <a:off x="838200" y="365125"/>
            <a:ext cx="10515600" cy="1146235"/>
          </a:xfrm>
        </p:spPr>
        <p:txBody>
          <a:bodyPr/>
          <a:lstStyle/>
          <a:p>
            <a:r>
              <a:rPr lang="en-US" dirty="0">
                <a:solidFill>
                  <a:schemeClr val="bg1"/>
                </a:solidFill>
                <a:latin typeface="+mn-lt"/>
              </a:rPr>
              <a:t>What is Quantum Computing?</a:t>
            </a:r>
          </a:p>
        </p:txBody>
      </p:sp>
    </p:spTree>
    <p:extLst>
      <p:ext uri="{BB962C8B-B14F-4D97-AF65-F5344CB8AC3E}">
        <p14:creationId xmlns:p14="http://schemas.microsoft.com/office/powerpoint/2010/main" val="7140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1ACE-F3F4-4AAE-CF03-5DD9323DC8F4}"/>
              </a:ext>
            </a:extLst>
          </p:cNvPr>
          <p:cNvSpPr>
            <a:spLocks noGrp="1"/>
          </p:cNvSpPr>
          <p:nvPr>
            <p:ph type="title"/>
          </p:nvPr>
        </p:nvSpPr>
        <p:spPr>
          <a:xfrm>
            <a:off x="838200" y="681038"/>
            <a:ext cx="10515600" cy="765377"/>
          </a:xfrm>
        </p:spPr>
        <p:txBody>
          <a:bodyPr>
            <a:normAutofit/>
          </a:bodyPr>
          <a:lstStyle/>
          <a:p>
            <a:r>
              <a:rPr lang="en-US" dirty="0">
                <a:solidFill>
                  <a:schemeClr val="bg1"/>
                </a:solidFill>
                <a:ea typeface="Times New Roman" panose="02020603050405020304" pitchFamily="18" charset="0"/>
              </a:rPr>
              <a:t>Research lines:</a:t>
            </a:r>
            <a:endParaRPr lang="en-US" dirty="0"/>
          </a:p>
        </p:txBody>
      </p:sp>
      <p:sp>
        <p:nvSpPr>
          <p:cNvPr id="3" name="Content Placeholder 2">
            <a:extLst>
              <a:ext uri="{FF2B5EF4-FFF2-40B4-BE49-F238E27FC236}">
                <a16:creationId xmlns:a16="http://schemas.microsoft.com/office/drawing/2014/main" id="{F9481285-E05F-6BD5-0BA5-EE35EC460B23}"/>
              </a:ext>
            </a:extLst>
          </p:cNvPr>
          <p:cNvSpPr>
            <a:spLocks noGrp="1"/>
          </p:cNvSpPr>
          <p:nvPr>
            <p:ph idx="1"/>
          </p:nvPr>
        </p:nvSpPr>
        <p:spPr>
          <a:xfrm>
            <a:off x="838200" y="1596044"/>
            <a:ext cx="10515600" cy="4580919"/>
          </a:xfrm>
        </p:spPr>
        <p:txBody>
          <a:bodyPr>
            <a:normAutofit lnSpcReduction="10000"/>
          </a:bodyPr>
          <a:lstStyle/>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Analysis of some well-known quantum computing algorithms (e.g., Grover’s, Enhanced </a:t>
            </a:r>
            <a:r>
              <a:rPr lang="en-US" dirty="0">
                <a:solidFill>
                  <a:schemeClr val="bg1"/>
                </a:solidFill>
                <a:ea typeface="Times New Roman" panose="02020603050405020304" pitchFamily="18" charset="0"/>
              </a:rPr>
              <a:t>Q</a:t>
            </a:r>
            <a:r>
              <a:rPr lang="en-US" dirty="0">
                <a:solidFill>
                  <a:schemeClr val="bg1"/>
                </a:solidFill>
                <a:effectLst/>
                <a:ea typeface="Times New Roman" panose="02020603050405020304" pitchFamily="18" charset="0"/>
              </a:rPr>
              <a:t>uantum </a:t>
            </a:r>
            <a:r>
              <a:rPr lang="en-US" dirty="0">
                <a:solidFill>
                  <a:schemeClr val="bg1"/>
                </a:solidFill>
                <a:ea typeface="Times New Roman" panose="02020603050405020304" pitchFamily="18" charset="0"/>
              </a:rPr>
              <a:t>S</a:t>
            </a:r>
            <a:r>
              <a:rPr lang="en-US" dirty="0">
                <a:solidFill>
                  <a:schemeClr val="bg1"/>
                </a:solidFill>
                <a:effectLst/>
                <a:ea typeface="Times New Roman" panose="02020603050405020304" pitchFamily="18" charset="0"/>
              </a:rPr>
              <a:t>earch Algorithm, …).</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Design of a circuit gate model for some of the selected algorithms.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Optimizing the circuit to its basic gates using simulation and optimization tools.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Study of photonic implementations for some 1-qubit gates and 2-qubit gates.</a:t>
            </a:r>
          </a:p>
          <a:p>
            <a:pPr marL="342900" marR="0" lvl="0" indent="-342900" algn="l" rtl="0">
              <a:spcBef>
                <a:spcPts val="0"/>
              </a:spcBef>
              <a:spcAft>
                <a:spcPts val="0"/>
              </a:spcAft>
              <a:buFont typeface="Times New Roman" panose="02020603050405020304" pitchFamily="18" charset="0"/>
              <a:buAutoNum type="arabicPeriod"/>
            </a:pPr>
            <a:endParaRPr lang="en-US" dirty="0">
              <a:solidFill>
                <a:schemeClr val="bg1"/>
              </a:solidFill>
              <a:effectLst/>
              <a:ea typeface="Times New Roman" panose="02020603050405020304" pitchFamily="18" charset="0"/>
            </a:endParaRPr>
          </a:p>
          <a:p>
            <a:pPr marL="342900" marR="0" lvl="0" indent="-342900" algn="l" rtl="0">
              <a:spcBef>
                <a:spcPts val="0"/>
              </a:spcBef>
              <a:spcAft>
                <a:spcPts val="0"/>
              </a:spcAft>
              <a:buFont typeface="Times New Roman" panose="02020603050405020304" pitchFamily="18" charset="0"/>
              <a:buAutoNum type="arabicPeriod"/>
            </a:pPr>
            <a:r>
              <a:rPr lang="en-US" dirty="0">
                <a:solidFill>
                  <a:schemeClr val="bg1"/>
                </a:solidFill>
                <a:effectLst/>
                <a:ea typeface="Times New Roman" panose="02020603050405020304" pitchFamily="18" charset="0"/>
              </a:rPr>
              <a:t>Design of optical setups that implement selected algorithm(s). </a:t>
            </a:r>
          </a:p>
          <a:p>
            <a:endParaRPr lang="en-US" sz="4400" dirty="0">
              <a:solidFill>
                <a:schemeClr val="bg1"/>
              </a:solidFill>
            </a:endParaRPr>
          </a:p>
        </p:txBody>
      </p:sp>
      <p:sp>
        <p:nvSpPr>
          <p:cNvPr id="5" name="Slide Number Placeholder 4">
            <a:extLst>
              <a:ext uri="{FF2B5EF4-FFF2-40B4-BE49-F238E27FC236}">
                <a16:creationId xmlns:a16="http://schemas.microsoft.com/office/drawing/2014/main" id="{D824F233-142A-E8CE-7BCB-DA29CD3B1ABA}"/>
              </a:ext>
            </a:extLst>
          </p:cNvPr>
          <p:cNvSpPr>
            <a:spLocks noGrp="1"/>
          </p:cNvSpPr>
          <p:nvPr>
            <p:ph type="sldNum" sz="quarter" idx="12"/>
          </p:nvPr>
        </p:nvSpPr>
        <p:spPr>
          <a:xfrm>
            <a:off x="9072513" y="6176962"/>
            <a:ext cx="2743200" cy="365125"/>
          </a:xfrm>
        </p:spPr>
        <p:txBody>
          <a:bodyPr/>
          <a:lstStyle/>
          <a:p>
            <a:fld id="{5931AB33-EC8F-4971-867D-681EF8C77ECC}" type="slidenum">
              <a:rPr lang="en-US" sz="1400" smtClean="0">
                <a:solidFill>
                  <a:schemeClr val="bg1"/>
                </a:solidFill>
              </a:rPr>
              <a:t>6</a:t>
            </a:fld>
            <a:endParaRPr lang="en-US" sz="1400" dirty="0">
              <a:solidFill>
                <a:schemeClr val="bg1"/>
              </a:solidFill>
            </a:endParaRPr>
          </a:p>
        </p:txBody>
      </p:sp>
    </p:spTree>
    <p:extLst>
      <p:ext uri="{BB962C8B-B14F-4D97-AF65-F5344CB8AC3E}">
        <p14:creationId xmlns:p14="http://schemas.microsoft.com/office/powerpoint/2010/main" val="143854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D882-C862-E401-3210-C91772C8B085}"/>
              </a:ext>
            </a:extLst>
          </p:cNvPr>
          <p:cNvSpPr>
            <a:spLocks noGrp="1"/>
          </p:cNvSpPr>
          <p:nvPr>
            <p:ph type="title"/>
          </p:nvPr>
        </p:nvSpPr>
        <p:spPr>
          <a:xfrm>
            <a:off x="465512" y="365125"/>
            <a:ext cx="11454937" cy="931660"/>
          </a:xfrm>
        </p:spPr>
        <p:txBody>
          <a:bodyPr>
            <a:normAutofit/>
          </a:bodyPr>
          <a:lstStyle/>
          <a:p>
            <a:pPr algn="ctr"/>
            <a:r>
              <a:rPr lang="en-US" sz="3600" dirty="0">
                <a:solidFill>
                  <a:schemeClr val="bg1"/>
                </a:solidFill>
                <a:effectLst/>
                <a:ea typeface="Times New Roman" panose="02020603050405020304" pitchFamily="18" charset="0"/>
              </a:rPr>
              <a:t>Analysis of some well-known quantum computing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BA3641-DA77-1929-2D7F-01B786071916}"/>
                  </a:ext>
                </a:extLst>
              </p:cNvPr>
              <p:cNvSpPr>
                <a:spLocks noGrp="1"/>
              </p:cNvSpPr>
              <p:nvPr>
                <p:ph idx="1"/>
              </p:nvPr>
            </p:nvSpPr>
            <p:spPr>
              <a:xfrm>
                <a:off x="838201" y="1296784"/>
                <a:ext cx="5602444" cy="5245303"/>
              </a:xfrm>
            </p:spPr>
            <p:txBody>
              <a:bodyPr>
                <a:normAutofit lnSpcReduction="10000"/>
              </a:bodyPr>
              <a:lstStyle/>
              <a:p>
                <a:pPr marL="0" indent="0">
                  <a:lnSpc>
                    <a:spcPct val="100000"/>
                  </a:lnSpc>
                  <a:buNone/>
                </a:pPr>
                <a:r>
                  <a:rPr lang="en-US" sz="2600" b="1" dirty="0">
                    <a:solidFill>
                      <a:schemeClr val="bg1"/>
                    </a:solidFill>
                    <a:cs typeface="Arial" panose="020B0604020202020204" pitchFamily="34" charset="0"/>
                  </a:rPr>
                  <a:t>E.g., Grover’s Search Algorithm (1996):</a:t>
                </a:r>
              </a:p>
              <a:p>
                <a:pPr>
                  <a:lnSpc>
                    <a:spcPct val="100000"/>
                  </a:lnSpc>
                </a:pPr>
                <a:r>
                  <a:rPr lang="en-US" sz="2600" dirty="0">
                    <a:solidFill>
                      <a:schemeClr val="bg1"/>
                    </a:solidFill>
                    <a:effectLst/>
                    <a:ea typeface="Times New Roman" panose="02020603050405020304" pitchFamily="18" charset="0"/>
                    <a:cs typeface="Arial" panose="020B0604020202020204" pitchFamily="34" charset="0"/>
                  </a:rPr>
                  <a:t>Enables one to find (with probability   &gt; 1/2) a specific item - </a:t>
                </a:r>
                <a:r>
                  <a:rPr lang="en-US" sz="2600" b="1" dirty="0">
                    <a:solidFill>
                      <a:schemeClr val="bg1"/>
                    </a:solidFill>
                    <a:effectLst/>
                    <a:ea typeface="Times New Roman" panose="02020603050405020304" pitchFamily="18" charset="0"/>
                    <a:cs typeface="Arial" panose="020B0604020202020204" pitchFamily="34" charset="0"/>
                  </a:rPr>
                  <a:t>single match</a:t>
                </a:r>
                <a:r>
                  <a:rPr lang="en-US" sz="2600" dirty="0">
                    <a:solidFill>
                      <a:schemeClr val="bg1"/>
                    </a:solidFill>
                    <a:effectLst/>
                    <a:ea typeface="Times New Roman" panose="02020603050405020304" pitchFamily="18" charset="0"/>
                    <a:cs typeface="Arial" panose="020B0604020202020204" pitchFamily="34" charset="0"/>
                  </a:rPr>
                  <a:t> - within a randomly ordered database of  𝑁 items with time complexity </a:t>
                </a:r>
                <a14:m>
                  <m:oMath xmlns:m="http://schemas.openxmlformats.org/officeDocument/2006/math">
                    <m:r>
                      <a:rPr lang="en-US" sz="2600" i="1" dirty="0" smtClean="0">
                        <a:solidFill>
                          <a:schemeClr val="bg1"/>
                        </a:solidFill>
                        <a:effectLst/>
                        <a:latin typeface="Cambria Math" panose="02040503050406030204" pitchFamily="18" charset="0"/>
                        <a:ea typeface="Times New Roman" panose="02020603050405020304" pitchFamily="18" charset="0"/>
                      </a:rPr>
                      <m:t>𝑂</m:t>
                    </m:r>
                    <m:r>
                      <a:rPr lang="en-US" sz="2600" i="1" dirty="0" smtClean="0">
                        <a:solidFill>
                          <a:schemeClr val="bg1"/>
                        </a:solidFill>
                        <a:effectLst/>
                        <a:latin typeface="Cambria Math" panose="02040503050406030204" pitchFamily="18" charset="0"/>
                        <a:ea typeface="Times New Roman" panose="02020603050405020304" pitchFamily="18" charset="0"/>
                      </a:rPr>
                      <m:t>(</m:t>
                    </m:r>
                    <m:rad>
                      <m:radPr>
                        <m:degHide m:val="on"/>
                        <m:ctrlPr>
                          <a:rPr lang="en-US" sz="2600" i="1" dirty="0" smtClean="0">
                            <a:solidFill>
                              <a:schemeClr val="bg1"/>
                            </a:solidFill>
                            <a:effectLst/>
                            <a:latin typeface="Cambria Math" panose="02040503050406030204" pitchFamily="18" charset="0"/>
                          </a:rPr>
                        </m:ctrlPr>
                      </m:radPr>
                      <m:deg/>
                      <m:e>
                        <m:r>
                          <a:rPr lang="en-US" sz="2600" i="1" dirty="0">
                            <a:solidFill>
                              <a:schemeClr val="bg1"/>
                            </a:solidFill>
                            <a:latin typeface="Cambria Math" panose="02040503050406030204" pitchFamily="18" charset="0"/>
                            <a:ea typeface="Times New Roman" panose="02020603050405020304" pitchFamily="18" charset="0"/>
                          </a:rPr>
                          <m:t>𝑁</m:t>
                        </m:r>
                      </m:e>
                    </m:rad>
                    <m:r>
                      <a:rPr lang="en-US" sz="2600" i="1" dirty="0" smtClean="0">
                        <a:solidFill>
                          <a:schemeClr val="bg1"/>
                        </a:solidFill>
                        <a:effectLst/>
                        <a:latin typeface="Cambria Math" panose="02040503050406030204" pitchFamily="18" charset="0"/>
                        <a:ea typeface="Times New Roman" panose="02020603050405020304" pitchFamily="18" charset="0"/>
                      </a:rPr>
                      <m:t>)</m:t>
                    </m:r>
                  </m:oMath>
                </a14:m>
                <a:r>
                  <a:rPr lang="en-US" sz="2600" dirty="0">
                    <a:solidFill>
                      <a:schemeClr val="bg1"/>
                    </a:solidFill>
                    <a:ea typeface="Times New Roman" panose="02020603050405020304" pitchFamily="18" charset="0"/>
                    <a:cs typeface="Arial" panose="020B0604020202020204" pitchFamily="34" charset="0"/>
                  </a:rPr>
                  <a:t> </a:t>
                </a:r>
                <a:r>
                  <a:rPr lang="en-US" sz="2600" dirty="0">
                    <a:solidFill>
                      <a:schemeClr val="bg1"/>
                    </a:solidFill>
                    <a:effectLst/>
                    <a:ea typeface="Times New Roman" panose="02020603050405020304" pitchFamily="18" charset="0"/>
                    <a:cs typeface="Arial" panose="020B0604020202020204" pitchFamily="34" charset="0"/>
                  </a:rPr>
                  <a:t>operations.</a:t>
                </a:r>
              </a:p>
              <a:p>
                <a:pPr>
                  <a:lnSpc>
                    <a:spcPct val="100000"/>
                  </a:lnSpc>
                </a:pPr>
                <a:r>
                  <a:rPr lang="en-US" sz="2600" dirty="0">
                    <a:solidFill>
                      <a:schemeClr val="bg1"/>
                    </a:solidFill>
                    <a:cs typeface="Arial" panose="020B0604020202020204" pitchFamily="34" charset="0"/>
                  </a:rPr>
                  <a:t>By contrast, a classical computer would require  𝑂(𝑁) operations to achieve this.</a:t>
                </a:r>
              </a:p>
              <a:p>
                <a:pPr>
                  <a:lnSpc>
                    <a:spcPct val="100000"/>
                  </a:lnSpc>
                </a:pPr>
                <a:r>
                  <a:rPr lang="en-US" sz="2600" dirty="0">
                    <a:solidFill>
                      <a:schemeClr val="bg1"/>
                    </a:solidFill>
                    <a:cs typeface="Arial" panose="020B0604020202020204" pitchFamily="34" charset="0"/>
                  </a:rPr>
                  <a:t>Grover’s algorithm provides a quadratic speedup over an optimal classical algorithm.</a:t>
                </a:r>
              </a:p>
            </p:txBody>
          </p:sp>
        </mc:Choice>
        <mc:Fallback xmlns="">
          <p:sp>
            <p:nvSpPr>
              <p:cNvPr id="3" name="Content Placeholder 2">
                <a:extLst>
                  <a:ext uri="{FF2B5EF4-FFF2-40B4-BE49-F238E27FC236}">
                    <a16:creationId xmlns:a16="http://schemas.microsoft.com/office/drawing/2014/main" id="{D1BA3641-DA77-1929-2D7F-01B786071916}"/>
                  </a:ext>
                </a:extLst>
              </p:cNvPr>
              <p:cNvSpPr>
                <a:spLocks noGrp="1" noRot="1" noChangeAspect="1" noMove="1" noResize="1" noEditPoints="1" noAdjustHandles="1" noChangeArrowheads="1" noChangeShapeType="1" noTextEdit="1"/>
              </p:cNvSpPr>
              <p:nvPr>
                <p:ph idx="1"/>
              </p:nvPr>
            </p:nvSpPr>
            <p:spPr>
              <a:xfrm>
                <a:off x="838201" y="1296784"/>
                <a:ext cx="5602444" cy="5245303"/>
              </a:xfrm>
              <a:blipFill>
                <a:blip r:embed="rId2"/>
                <a:stretch>
                  <a:fillRect l="-1959" t="-1860"/>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0C299073-48BD-8872-B4F7-A97E34F18F9E}"/>
              </a:ext>
            </a:extLst>
          </p:cNvPr>
          <p:cNvSpPr>
            <a:spLocks noGrp="1"/>
          </p:cNvSpPr>
          <p:nvPr>
            <p:ph type="sldNum" sz="quarter" idx="12"/>
          </p:nvPr>
        </p:nvSpPr>
        <p:spPr>
          <a:xfrm>
            <a:off x="9177249" y="6176962"/>
            <a:ext cx="2743200" cy="365125"/>
          </a:xfrm>
        </p:spPr>
        <p:txBody>
          <a:bodyPr/>
          <a:lstStyle/>
          <a:p>
            <a:fld id="{5931AB33-EC8F-4971-867D-681EF8C77ECC}" type="slidenum">
              <a:rPr lang="en-US" sz="1400" smtClean="0">
                <a:solidFill>
                  <a:schemeClr val="bg1"/>
                </a:solidFill>
              </a:rPr>
              <a:t>7</a:t>
            </a:fld>
            <a:endParaRPr lang="en-US" dirty="0">
              <a:solidFill>
                <a:schemeClr val="bg1"/>
              </a:solidFill>
            </a:endParaRPr>
          </a:p>
        </p:txBody>
      </p:sp>
      <p:pic>
        <p:nvPicPr>
          <p:cNvPr id="5" name="Picture 4">
            <a:extLst>
              <a:ext uri="{FF2B5EF4-FFF2-40B4-BE49-F238E27FC236}">
                <a16:creationId xmlns:a16="http://schemas.microsoft.com/office/drawing/2014/main" id="{1E333906-7509-248E-A574-18792ACD3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645" y="2760424"/>
            <a:ext cx="5321426" cy="1952898"/>
          </a:xfrm>
          <a:prstGeom prst="rect">
            <a:avLst/>
          </a:prstGeom>
        </p:spPr>
      </p:pic>
    </p:spTree>
    <p:extLst>
      <p:ext uri="{BB962C8B-B14F-4D97-AF65-F5344CB8AC3E}">
        <p14:creationId xmlns:p14="http://schemas.microsoft.com/office/powerpoint/2010/main" val="6962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8CFB20A8-5563-39CA-CCDA-98421677D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84701" y="1346662"/>
            <a:ext cx="2948214" cy="2792300"/>
          </a:xfrm>
        </p:spPr>
      </p:pic>
      <p:sp>
        <p:nvSpPr>
          <p:cNvPr id="5" name="Slide Number Placeholder 4">
            <a:extLst>
              <a:ext uri="{FF2B5EF4-FFF2-40B4-BE49-F238E27FC236}">
                <a16:creationId xmlns:a16="http://schemas.microsoft.com/office/drawing/2014/main" id="{6D31EC1A-20E5-C63D-13E7-464E55B5B68E}"/>
              </a:ext>
            </a:extLst>
          </p:cNvPr>
          <p:cNvSpPr>
            <a:spLocks noGrp="1"/>
          </p:cNvSpPr>
          <p:nvPr>
            <p:ph type="sldNum" sz="quarter" idx="12"/>
          </p:nvPr>
        </p:nvSpPr>
        <p:spPr>
          <a:xfrm>
            <a:off x="9045776" y="6219825"/>
            <a:ext cx="2743200" cy="365125"/>
          </a:xfrm>
        </p:spPr>
        <p:txBody>
          <a:bodyPr/>
          <a:lstStyle/>
          <a:p>
            <a:fld id="{5931AB33-EC8F-4971-867D-681EF8C77ECC}" type="slidenum">
              <a:rPr lang="en-US" sz="1400" smtClean="0">
                <a:solidFill>
                  <a:schemeClr val="bg1"/>
                </a:solidFill>
              </a:rPr>
              <a:t>8</a:t>
            </a:fld>
            <a:endParaRPr lang="en-US" dirty="0">
              <a:solidFill>
                <a:schemeClr val="bg1"/>
              </a:solidFill>
            </a:endParaRPr>
          </a:p>
        </p:txBody>
      </p:sp>
      <p:pic>
        <p:nvPicPr>
          <p:cNvPr id="13" name="Content Placeholder 12">
            <a:extLst>
              <a:ext uri="{FF2B5EF4-FFF2-40B4-BE49-F238E27FC236}">
                <a16:creationId xmlns:a16="http://schemas.microsoft.com/office/drawing/2014/main" id="{0579FC0E-1F7C-28DB-45F7-D0828CA7C3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346662"/>
            <a:ext cx="3576245" cy="2770397"/>
          </a:xfrm>
        </p:spPr>
      </p:pic>
      <p:pic>
        <p:nvPicPr>
          <p:cNvPr id="17" name="Picture 16">
            <a:extLst>
              <a:ext uri="{FF2B5EF4-FFF2-40B4-BE49-F238E27FC236}">
                <a16:creationId xmlns:a16="http://schemas.microsoft.com/office/drawing/2014/main" id="{49E1160A-7088-65DD-7BC3-0FBD80C03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171" y="1368566"/>
            <a:ext cx="3573294" cy="2770396"/>
          </a:xfrm>
          <a:prstGeom prst="rect">
            <a:avLst/>
          </a:prstGeom>
        </p:spPr>
      </p:pic>
      <p:sp>
        <p:nvSpPr>
          <p:cNvPr id="18" name="Title 1">
            <a:extLst>
              <a:ext uri="{FF2B5EF4-FFF2-40B4-BE49-F238E27FC236}">
                <a16:creationId xmlns:a16="http://schemas.microsoft.com/office/drawing/2014/main" id="{FAA33418-219E-3695-6EA1-EC839C1E5BC4}"/>
              </a:ext>
            </a:extLst>
          </p:cNvPr>
          <p:cNvSpPr txBox="1">
            <a:spLocks/>
          </p:cNvSpPr>
          <p:nvPr/>
        </p:nvSpPr>
        <p:spPr>
          <a:xfrm>
            <a:off x="838200" y="365125"/>
            <a:ext cx="10515600" cy="981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161616"/>
                </a:solidFill>
                <a:latin typeface="IBM Plex Sans" panose="020B0503050203000203" pitchFamily="34" charset="0"/>
              </a:rPr>
              <a:t>Grover's Search Algorithm</a:t>
            </a:r>
            <a:endParaRPr lang="en-US" sz="3600" dirty="0">
              <a:solidFill>
                <a:schemeClr val="bg1"/>
              </a:solidFill>
            </a:endParaRPr>
          </a:p>
        </p:txBody>
      </p:sp>
      <p:sp>
        <p:nvSpPr>
          <p:cNvPr id="3" name="TextBox 2">
            <a:extLst>
              <a:ext uri="{FF2B5EF4-FFF2-40B4-BE49-F238E27FC236}">
                <a16:creationId xmlns:a16="http://schemas.microsoft.com/office/drawing/2014/main" id="{41646763-0BFB-1D3A-8FEB-83E9E72460EF}"/>
              </a:ext>
            </a:extLst>
          </p:cNvPr>
          <p:cNvSpPr txBox="1"/>
          <p:nvPr/>
        </p:nvSpPr>
        <p:spPr>
          <a:xfrm>
            <a:off x="944869" y="4742497"/>
            <a:ext cx="3362906" cy="1323439"/>
          </a:xfrm>
          <a:prstGeom prst="rect">
            <a:avLst/>
          </a:prstGeom>
          <a:noFill/>
        </p:spPr>
        <p:txBody>
          <a:bodyPr wrap="square">
            <a:spAutoFit/>
          </a:bodyPr>
          <a:lstStyle/>
          <a:p>
            <a:pPr algn="l"/>
            <a:r>
              <a:rPr lang="en-US" sz="2000" b="0" i="0" dirty="0">
                <a:solidFill>
                  <a:srgbClr val="161616"/>
                </a:solidFill>
                <a:effectLst/>
                <a:latin typeface="IBM Plex Sans" panose="020B0503050203000203" pitchFamily="34" charset="0"/>
              </a:rPr>
              <a:t>Step 1:  State initialization: </a:t>
            </a:r>
            <a:r>
              <a:rPr lang="en-US" sz="2000" dirty="0">
                <a:solidFill>
                  <a:srgbClr val="161616"/>
                </a:solidFill>
                <a:latin typeface="IBM Plex Sans" panose="020B0503050203000203" pitchFamily="34" charset="0"/>
              </a:rPr>
              <a:t>equally-weighted superposition for all states, including the winner state.</a:t>
            </a:r>
            <a:endParaRPr lang="en-US" sz="2000" b="0" i="0" dirty="0">
              <a:solidFill>
                <a:srgbClr val="161616"/>
              </a:solidFill>
              <a:effectLst/>
              <a:latin typeface="IBM Plex Sans" panose="020B0503050203000203" pitchFamily="34" charset="0"/>
            </a:endParaRPr>
          </a:p>
        </p:txBody>
      </p:sp>
      <p:sp>
        <p:nvSpPr>
          <p:cNvPr id="4" name="TextBox 3">
            <a:extLst>
              <a:ext uri="{FF2B5EF4-FFF2-40B4-BE49-F238E27FC236}">
                <a16:creationId xmlns:a16="http://schemas.microsoft.com/office/drawing/2014/main" id="{C1ED7C1E-6B0F-6104-8151-0F92C381F99D}"/>
              </a:ext>
            </a:extLst>
          </p:cNvPr>
          <p:cNvSpPr txBox="1"/>
          <p:nvPr/>
        </p:nvSpPr>
        <p:spPr>
          <a:xfrm>
            <a:off x="4201106" y="4588609"/>
            <a:ext cx="3715403" cy="1631216"/>
          </a:xfrm>
          <a:prstGeom prst="rect">
            <a:avLst/>
          </a:prstGeom>
          <a:noFill/>
        </p:spPr>
        <p:txBody>
          <a:bodyPr wrap="square">
            <a:spAutoFit/>
          </a:bodyPr>
          <a:lstStyle/>
          <a:p>
            <a:pPr algn="l"/>
            <a:r>
              <a:rPr lang="en-US" sz="2000" b="0" i="0" dirty="0">
                <a:solidFill>
                  <a:srgbClr val="161616"/>
                </a:solidFill>
                <a:effectLst/>
                <a:latin typeface="IBM Plex Sans" panose="020B0503050203000203" pitchFamily="34" charset="0"/>
              </a:rPr>
              <a:t>Step 2:  Marking the winner state</a:t>
            </a:r>
            <a:r>
              <a:rPr lang="en-US" sz="2000" dirty="0">
                <a:solidFill>
                  <a:srgbClr val="161616"/>
                </a:solidFill>
                <a:latin typeface="IBM Plex Sans" panose="020B0503050203000203" pitchFamily="34" charset="0"/>
              </a:rPr>
              <a:t>: </a:t>
            </a:r>
            <a:r>
              <a:rPr lang="en-US" sz="2000" b="0" i="0" dirty="0">
                <a:solidFill>
                  <a:srgbClr val="161616"/>
                </a:solidFill>
                <a:effectLst/>
                <a:latin typeface="IBM Plex Sans" panose="020B0503050203000203" pitchFamily="34" charset="0"/>
              </a:rPr>
              <a:t>Implement an Oracle that will mark the state you wish to find by phase flip – Phase kickback.</a:t>
            </a:r>
          </a:p>
        </p:txBody>
      </p:sp>
      <p:sp>
        <p:nvSpPr>
          <p:cNvPr id="7" name="TextBox 6">
            <a:extLst>
              <a:ext uri="{FF2B5EF4-FFF2-40B4-BE49-F238E27FC236}">
                <a16:creationId xmlns:a16="http://schemas.microsoft.com/office/drawing/2014/main" id="{D756251B-7C26-2A99-44A0-9A8F050CF642}"/>
              </a:ext>
            </a:extLst>
          </p:cNvPr>
          <p:cNvSpPr txBox="1"/>
          <p:nvPr/>
        </p:nvSpPr>
        <p:spPr>
          <a:xfrm>
            <a:off x="7697344" y="4463395"/>
            <a:ext cx="4091632" cy="1938992"/>
          </a:xfrm>
          <a:prstGeom prst="rect">
            <a:avLst/>
          </a:prstGeom>
          <a:noFill/>
        </p:spPr>
        <p:txBody>
          <a:bodyPr wrap="square">
            <a:spAutoFit/>
          </a:bodyPr>
          <a:lstStyle/>
          <a:p>
            <a:pPr algn="l"/>
            <a:r>
              <a:rPr lang="en-US" sz="2000" b="0" i="0" dirty="0">
                <a:solidFill>
                  <a:srgbClr val="161616"/>
                </a:solidFill>
                <a:effectLst/>
                <a:latin typeface="IBM Plex Sans" panose="020B0503050203000203" pitchFamily="34" charset="0"/>
              </a:rPr>
              <a:t>Step 3:  Amplitude amplification</a:t>
            </a:r>
            <a:r>
              <a:rPr lang="en-US" sz="2000" dirty="0">
                <a:solidFill>
                  <a:srgbClr val="161616"/>
                </a:solidFill>
                <a:latin typeface="IBM Plex Sans" panose="020B0503050203000203" pitchFamily="34" charset="0"/>
              </a:rPr>
              <a:t>: </a:t>
            </a:r>
            <a:r>
              <a:rPr lang="en-US" sz="2000" b="0" i="0" dirty="0">
                <a:solidFill>
                  <a:srgbClr val="161616"/>
                </a:solidFill>
                <a:effectLst/>
                <a:latin typeface="IBM Plex Sans" panose="020B0503050203000203" pitchFamily="34" charset="0"/>
              </a:rPr>
              <a:t>Implement </a:t>
            </a:r>
            <a:r>
              <a:rPr lang="en-US" sz="2000" dirty="0">
                <a:solidFill>
                  <a:srgbClr val="161616"/>
                </a:solidFill>
                <a:latin typeface="IBM Plex Sans" panose="020B0503050203000203" pitchFamily="34" charset="0"/>
              </a:rPr>
              <a:t>the </a:t>
            </a:r>
            <a:r>
              <a:rPr lang="en-US" sz="2000" b="0" i="0" dirty="0">
                <a:solidFill>
                  <a:srgbClr val="161616"/>
                </a:solidFill>
                <a:effectLst/>
                <a:latin typeface="IBM Plex Sans" panose="020B0503050203000203" pitchFamily="34" charset="0"/>
              </a:rPr>
              <a:t>Diffusion Operator that further increases the marked states amplitude, while decreasing the amplitude of all other states.</a:t>
            </a:r>
          </a:p>
        </p:txBody>
      </p:sp>
    </p:spTree>
    <p:extLst>
      <p:ext uri="{BB962C8B-B14F-4D97-AF65-F5344CB8AC3E}">
        <p14:creationId xmlns:p14="http://schemas.microsoft.com/office/powerpoint/2010/main" val="226007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28E9-7A2B-CF7D-2E60-2C7FF62F7226}"/>
              </a:ext>
            </a:extLst>
          </p:cNvPr>
          <p:cNvSpPr>
            <a:spLocks noGrp="1"/>
          </p:cNvSpPr>
          <p:nvPr>
            <p:ph type="title"/>
          </p:nvPr>
        </p:nvSpPr>
        <p:spPr>
          <a:xfrm>
            <a:off x="838200" y="365125"/>
            <a:ext cx="10515600" cy="981537"/>
          </a:xfrm>
        </p:spPr>
        <p:txBody>
          <a:bodyPr>
            <a:normAutofit/>
          </a:bodyPr>
          <a:lstStyle/>
          <a:p>
            <a:r>
              <a:rPr lang="en-US" sz="3600" b="1" i="0" dirty="0">
                <a:solidFill>
                  <a:srgbClr val="161616"/>
                </a:solidFill>
                <a:effectLst/>
                <a:latin typeface="IBM Plex Sans" panose="020B0503050203000203" pitchFamily="34" charset="0"/>
              </a:rPr>
              <a:t>Grover's Search Algorithm</a:t>
            </a:r>
            <a:endParaRPr lang="en-US" sz="3600" dirty="0">
              <a:solidFill>
                <a:schemeClr val="bg1"/>
              </a:solidFill>
            </a:endParaRPr>
          </a:p>
        </p:txBody>
      </p:sp>
      <p:pic>
        <p:nvPicPr>
          <p:cNvPr id="5" name="Content Placeholder 4">
            <a:extLst>
              <a:ext uri="{FF2B5EF4-FFF2-40B4-BE49-F238E27FC236}">
                <a16:creationId xmlns:a16="http://schemas.microsoft.com/office/drawing/2014/main" id="{8C857567-33BC-FBE7-9B29-4E59C419C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107" y="3226318"/>
            <a:ext cx="10527693" cy="3108960"/>
          </a:xfr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E24AD4-F31F-6E9E-8BE6-DD00907463A1}"/>
                  </a:ext>
                </a:extLst>
              </p:cNvPr>
              <p:cNvSpPr txBox="1"/>
              <p:nvPr/>
            </p:nvSpPr>
            <p:spPr>
              <a:xfrm>
                <a:off x="826107" y="1346662"/>
                <a:ext cx="10515600" cy="181588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rPr>
                  <a:t>For a list of size </a:t>
                </a:r>
                <a14:m>
                  <m:oMath xmlns:m="http://schemas.openxmlformats.org/officeDocument/2006/math">
                    <m:r>
                      <a:rPr lang="en-US" sz="2800" i="1" dirty="0" smtClean="0">
                        <a:solidFill>
                          <a:schemeClr val="bg1"/>
                        </a:solidFill>
                        <a:latin typeface="Cambria Math" panose="02040503050406030204" pitchFamily="18" charset="0"/>
                      </a:rPr>
                      <m:t>𝑁</m:t>
                    </m:r>
                    <m:r>
                      <a:rPr lang="en-US" sz="2800" i="1" dirty="0" smtClean="0">
                        <a:solidFill>
                          <a:schemeClr val="bg1"/>
                        </a:solidFill>
                        <a:latin typeface="Cambria Math" panose="02040503050406030204" pitchFamily="18" charset="0"/>
                      </a:rPr>
                      <m:t> = </m:t>
                    </m:r>
                    <m:sSup>
                      <m:sSupPr>
                        <m:ctrlPr>
                          <a:rPr lang="en-US" sz="2800" i="1" dirty="0" smtClean="0">
                            <a:solidFill>
                              <a:schemeClr val="bg1"/>
                            </a:solidFill>
                            <a:latin typeface="Cambria Math" panose="02040503050406030204" pitchFamily="18" charset="0"/>
                          </a:rPr>
                        </m:ctrlPr>
                      </m:sSupPr>
                      <m:e>
                        <m:r>
                          <a:rPr lang="en-US" sz="2800" i="1" dirty="0">
                            <a:solidFill>
                              <a:schemeClr val="bg1"/>
                            </a:solidFill>
                            <a:latin typeface="Cambria Math" panose="02040503050406030204" pitchFamily="18" charset="0"/>
                          </a:rPr>
                          <m:t>2</m:t>
                        </m:r>
                      </m:e>
                      <m:sup>
                        <m:r>
                          <a:rPr lang="en-US" sz="2800" b="0" i="1" dirty="0" smtClean="0">
                            <a:solidFill>
                              <a:schemeClr val="bg1"/>
                            </a:solidFill>
                            <a:latin typeface="Cambria Math" panose="02040503050406030204" pitchFamily="18" charset="0"/>
                          </a:rPr>
                          <m:t>𝑛</m:t>
                        </m:r>
                      </m:sup>
                    </m:sSup>
                  </m:oMath>
                </a14:m>
                <a:r>
                  <a:rPr lang="en-US" sz="2800" dirty="0">
                    <a:solidFill>
                      <a:schemeClr val="bg1"/>
                    </a:solidFill>
                  </a:rPr>
                  <a:t>, prepare a quantum register of size </a:t>
                </a:r>
                <a14:m>
                  <m:oMath xmlns:m="http://schemas.openxmlformats.org/officeDocument/2006/math">
                    <m:r>
                      <a:rPr lang="en-US" sz="2800" i="1" dirty="0" smtClean="0">
                        <a:solidFill>
                          <a:schemeClr val="bg1"/>
                        </a:solidFill>
                        <a:latin typeface="Cambria Math" panose="02040503050406030204" pitchFamily="18" charset="0"/>
                      </a:rPr>
                      <m:t>𝑛</m:t>
                    </m:r>
                  </m:oMath>
                </a14:m>
                <a:r>
                  <a:rPr lang="en-US" sz="2800" dirty="0">
                    <a:solidFill>
                      <a:schemeClr val="bg1"/>
                    </a:solidFill>
                  </a:rPr>
                  <a:t> qubits all in state </a:t>
                </a:r>
                <a14:m>
                  <m:oMath xmlns:m="http://schemas.openxmlformats.org/officeDocument/2006/math">
                    <m:r>
                      <a:rPr lang="en-US" sz="2800" i="1" dirty="0" smtClean="0">
                        <a:solidFill>
                          <a:schemeClr val="bg1"/>
                        </a:solidFill>
                        <a:latin typeface="Cambria Math" panose="02040503050406030204" pitchFamily="18" charset="0"/>
                      </a:rPr>
                      <m:t>|</m:t>
                    </m:r>
                    <m:r>
                      <a:rPr lang="en-US" sz="2800" i="1" dirty="0" smtClean="0">
                        <a:solidFill>
                          <a:schemeClr val="bg1"/>
                        </a:solidFill>
                        <a:latin typeface="Cambria Math" panose="02040503050406030204" pitchFamily="18" charset="0"/>
                      </a:rPr>
                      <m:t>0</m:t>
                    </m:r>
                    <m:r>
                      <a:rPr lang="en-US" sz="2800" i="1" dirty="0" smtClean="0">
                        <a:solidFill>
                          <a:schemeClr val="bg1"/>
                        </a:solidFill>
                        <a:latin typeface="Cambria Math" panose="02040503050406030204" pitchFamily="18" charset="0"/>
                      </a:rPr>
                      <m:t>&gt;</m:t>
                    </m:r>
                  </m:oMath>
                </a14:m>
                <a:r>
                  <a:rPr lang="en-US" sz="2800" dirty="0">
                    <a:solidFill>
                      <a:schemeClr val="bg1"/>
                    </a:solidFill>
                  </a:rPr>
                  <a:t> and an extra qubit in state </a:t>
                </a:r>
                <a14:m>
                  <m:oMath xmlns:m="http://schemas.openxmlformats.org/officeDocument/2006/math">
                    <m:r>
                      <a:rPr lang="en-US" sz="2800" i="1" dirty="0" smtClean="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1</m:t>
                    </m:r>
                    <m:r>
                      <a:rPr lang="en-US" sz="2800" i="1" dirty="0" smtClean="0">
                        <a:solidFill>
                          <a:schemeClr val="bg1"/>
                        </a:solidFill>
                        <a:latin typeface="Cambria Math" panose="02040503050406030204" pitchFamily="18" charset="0"/>
                      </a:rPr>
                      <m:t>&gt;</m:t>
                    </m:r>
                  </m:oMath>
                </a14:m>
                <a:r>
                  <a:rPr lang="en-US" sz="2800" dirty="0">
                    <a:solidFill>
                      <a:schemeClr val="bg1"/>
                    </a:solidFill>
                  </a:rPr>
                  <a:t>.</a:t>
                </a:r>
              </a:p>
              <a:p>
                <a:pPr marL="457200" indent="-457200">
                  <a:buFont typeface="Arial" panose="020B0604020202020204" pitchFamily="34" charset="0"/>
                  <a:buChar char="•"/>
                </a:pPr>
                <a:r>
                  <a:rPr lang="en-US" sz="2800" dirty="0">
                    <a:solidFill>
                      <a:schemeClr val="bg1"/>
                    </a:solidFill>
                  </a:rPr>
                  <a:t>The Oracle marks the winner state by Phase-kickback.</a:t>
                </a:r>
              </a:p>
              <a:p>
                <a:pPr marL="457200" indent="-457200">
                  <a:buFont typeface="Arial" panose="020B0604020202020204" pitchFamily="34" charset="0"/>
                  <a:buChar char="•"/>
                </a:pPr>
                <a:r>
                  <a:rPr lang="en-US" sz="2800" dirty="0">
                    <a:solidFill>
                      <a:schemeClr val="bg1"/>
                    </a:solidFill>
                  </a:rPr>
                  <a:t>The Diffusion Operator amplify the amplitude of the marked states.</a:t>
                </a:r>
              </a:p>
            </p:txBody>
          </p:sp>
        </mc:Choice>
        <mc:Fallback xmlns="">
          <p:sp>
            <p:nvSpPr>
              <p:cNvPr id="13" name="TextBox 12">
                <a:extLst>
                  <a:ext uri="{FF2B5EF4-FFF2-40B4-BE49-F238E27FC236}">
                    <a16:creationId xmlns:a16="http://schemas.microsoft.com/office/drawing/2014/main" id="{F3E24AD4-F31F-6E9E-8BE6-DD00907463A1}"/>
                  </a:ext>
                </a:extLst>
              </p:cNvPr>
              <p:cNvSpPr txBox="1">
                <a:spLocks noRot="1" noChangeAspect="1" noMove="1" noResize="1" noEditPoints="1" noAdjustHandles="1" noChangeArrowheads="1" noChangeShapeType="1" noTextEdit="1"/>
              </p:cNvSpPr>
              <p:nvPr/>
            </p:nvSpPr>
            <p:spPr>
              <a:xfrm>
                <a:off x="826107" y="1346662"/>
                <a:ext cx="10515600" cy="1815882"/>
              </a:xfrm>
              <a:prstGeom prst="rect">
                <a:avLst/>
              </a:prstGeom>
              <a:blipFill>
                <a:blip r:embed="rId3"/>
                <a:stretch>
                  <a:fillRect l="-1043" t="-3356" b="-8725"/>
                </a:stretch>
              </a:blipFill>
            </p:spPr>
            <p:txBody>
              <a:bodyPr/>
              <a:lstStyle/>
              <a:p>
                <a:r>
                  <a:rPr lang="en-US">
                    <a:noFill/>
                  </a:rPr>
                  <a:t> </a:t>
                </a:r>
              </a:p>
            </p:txBody>
          </p:sp>
        </mc:Fallback>
      </mc:AlternateContent>
      <p:sp>
        <p:nvSpPr>
          <p:cNvPr id="15" name="Slide Number Placeholder 14">
            <a:extLst>
              <a:ext uri="{FF2B5EF4-FFF2-40B4-BE49-F238E27FC236}">
                <a16:creationId xmlns:a16="http://schemas.microsoft.com/office/drawing/2014/main" id="{AD77665C-0CAA-ED0F-BC82-06415EBA6684}"/>
              </a:ext>
            </a:extLst>
          </p:cNvPr>
          <p:cNvSpPr>
            <a:spLocks noGrp="1"/>
          </p:cNvSpPr>
          <p:nvPr>
            <p:ph type="sldNum" sz="quarter" idx="12"/>
          </p:nvPr>
        </p:nvSpPr>
        <p:spPr>
          <a:xfrm>
            <a:off x="8995386" y="6127750"/>
            <a:ext cx="2743200" cy="365125"/>
          </a:xfrm>
        </p:spPr>
        <p:txBody>
          <a:bodyPr/>
          <a:lstStyle/>
          <a:p>
            <a:fld id="{5931AB33-EC8F-4971-867D-681EF8C77ECC}" type="slidenum">
              <a:rPr lang="en-US" sz="1400"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2611778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TotalTime>
  <Words>1469</Words>
  <Application>Microsoft Office PowerPoint</Application>
  <PresentationFormat>Widescreen</PresentationFormat>
  <Paragraphs>149</Paragraphs>
  <Slides>20</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Barlow Condensed SemiBold</vt:lpstr>
      <vt:lpstr>Baskerville Old Face</vt:lpstr>
      <vt:lpstr>Calibri</vt:lpstr>
      <vt:lpstr>Calibri Light</vt:lpstr>
      <vt:lpstr>Cambria Math</vt:lpstr>
      <vt:lpstr>CMMI9</vt:lpstr>
      <vt:lpstr>CMR9</vt:lpstr>
      <vt:lpstr>CMSY6</vt:lpstr>
      <vt:lpstr>IBM Plex Sans</vt:lpstr>
      <vt:lpstr>Lato Extended</vt:lpstr>
      <vt:lpstr>Times New Roman</vt:lpstr>
      <vt:lpstr>Times-Roman</vt:lpstr>
      <vt:lpstr>Wingdings</vt:lpstr>
      <vt:lpstr>Office Theme</vt:lpstr>
      <vt:lpstr>Master’s Thesis  “Quantum Computing Algorithms with Feasible Photonic Implementation”  "خوارزميات الحوسبة الكمية وإمكانية تنفيذها بنظم ضوئية"</vt:lpstr>
      <vt:lpstr>Supervised by: </vt:lpstr>
      <vt:lpstr>PowerPoint Presentation</vt:lpstr>
      <vt:lpstr>What is Quantum Computing?</vt:lpstr>
      <vt:lpstr>What is Quantum Computing?</vt:lpstr>
      <vt:lpstr>Research lines:</vt:lpstr>
      <vt:lpstr>Analysis of some well-known quantum computing algorithms</vt:lpstr>
      <vt:lpstr>PowerPoint Presentation</vt:lpstr>
      <vt:lpstr>Grover's Search Algorithm</vt:lpstr>
      <vt:lpstr>PowerPoint Presentation</vt:lpstr>
      <vt:lpstr>PowerPoint Presentation</vt:lpstr>
      <vt:lpstr>PowerPoint Presentation</vt:lpstr>
      <vt:lpstr>PowerPoint Presentation</vt:lpstr>
      <vt:lpstr>Platforms studied for providing reliable hardware quantum computer</vt:lpstr>
      <vt:lpstr>Using photons as a quantum computing platform “ Photonic-based Quantum Computing “</vt:lpstr>
      <vt:lpstr>Linear optics is sufficient for efficient QIP with photons with polynomial resources</vt:lpstr>
      <vt:lpstr>Proposed Optical setup for Grover’s Algorithm:</vt:lpstr>
      <vt:lpstr>Summary</vt:lpstr>
      <vt:lpstr>PowerPoint Presentation</vt:lpstr>
      <vt:lpstr>Thanks! Time for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Ahmed Saad</dc:creator>
  <cp:lastModifiedBy>Ahmed Saad Ahmed Mohamed ElFiky</cp:lastModifiedBy>
  <cp:revision>52</cp:revision>
  <dcterms:created xsi:type="dcterms:W3CDTF">2023-08-21T08:14:47Z</dcterms:created>
  <dcterms:modified xsi:type="dcterms:W3CDTF">2023-08-27T15:08:31Z</dcterms:modified>
</cp:coreProperties>
</file>