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404" r:id="rId4"/>
    <p:sldId id="325" r:id="rId5"/>
    <p:sldId id="261" r:id="rId6"/>
    <p:sldId id="329" r:id="rId7"/>
    <p:sldId id="265" r:id="rId8"/>
    <p:sldId id="349" r:id="rId9"/>
    <p:sldId id="340" r:id="rId10"/>
    <p:sldId id="341" r:id="rId11"/>
    <p:sldId id="262" r:id="rId12"/>
    <p:sldId id="264" r:id="rId13"/>
    <p:sldId id="263" r:id="rId14"/>
    <p:sldId id="350" r:id="rId15"/>
    <p:sldId id="351" r:id="rId16"/>
    <p:sldId id="352" r:id="rId17"/>
    <p:sldId id="354" r:id="rId18"/>
    <p:sldId id="355" r:id="rId19"/>
    <p:sldId id="266" r:id="rId20"/>
    <p:sldId id="391" r:id="rId2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rebuchet MS" pitchFamily="34" charset="0"/>
        <a:ea typeface="+mn-ea"/>
        <a:cs typeface="+mn-cs"/>
      </a:defRPr>
    </a:lvl1pPr>
    <a:lvl2pPr marL="457200" algn="l" rtl="0" fontAlgn="base">
      <a:spcBef>
        <a:spcPct val="0"/>
      </a:spcBef>
      <a:spcAft>
        <a:spcPct val="0"/>
      </a:spcAft>
      <a:defRPr sz="1200" kern="1200">
        <a:solidFill>
          <a:schemeClr val="tx1"/>
        </a:solidFill>
        <a:latin typeface="Trebuchet MS" pitchFamily="34" charset="0"/>
        <a:ea typeface="+mn-ea"/>
        <a:cs typeface="+mn-cs"/>
      </a:defRPr>
    </a:lvl2pPr>
    <a:lvl3pPr marL="914400" algn="l" rtl="0" fontAlgn="base">
      <a:spcBef>
        <a:spcPct val="0"/>
      </a:spcBef>
      <a:spcAft>
        <a:spcPct val="0"/>
      </a:spcAft>
      <a:defRPr sz="1200" kern="1200">
        <a:solidFill>
          <a:schemeClr val="tx1"/>
        </a:solidFill>
        <a:latin typeface="Trebuchet MS" pitchFamily="34" charset="0"/>
        <a:ea typeface="+mn-ea"/>
        <a:cs typeface="+mn-cs"/>
      </a:defRPr>
    </a:lvl3pPr>
    <a:lvl4pPr marL="1371600" algn="l" rtl="0" fontAlgn="base">
      <a:spcBef>
        <a:spcPct val="0"/>
      </a:spcBef>
      <a:spcAft>
        <a:spcPct val="0"/>
      </a:spcAft>
      <a:defRPr sz="1200" kern="1200">
        <a:solidFill>
          <a:schemeClr val="tx1"/>
        </a:solidFill>
        <a:latin typeface="Trebuchet MS" pitchFamily="34" charset="0"/>
        <a:ea typeface="+mn-ea"/>
        <a:cs typeface="+mn-cs"/>
      </a:defRPr>
    </a:lvl4pPr>
    <a:lvl5pPr marL="1828800" algn="l" rtl="0" fontAlgn="base">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17" autoAdjust="0"/>
    <p:restoredTop sz="94576" autoAdjust="0"/>
  </p:normalViewPr>
  <p:slideViewPr>
    <p:cSldViewPr>
      <p:cViewPr varScale="1">
        <p:scale>
          <a:sx n="65" d="100"/>
          <a:sy n="65" d="100"/>
        </p:scale>
        <p:origin x="-1548" y="-108"/>
      </p:cViewPr>
      <p:guideLst>
        <p:guide orient="horz" pos="2160"/>
        <p:guide pos="2880"/>
      </p:guideLst>
    </p:cSldViewPr>
  </p:slideViewPr>
  <p:outlineViewPr>
    <p:cViewPr>
      <p:scale>
        <a:sx n="33" d="100"/>
        <a:sy n="33" d="100"/>
      </p:scale>
      <p:origin x="0" y="46170"/>
    </p:cViewPr>
  </p:outlineViewPr>
  <p:notesTextViewPr>
    <p:cViewPr>
      <p:scale>
        <a:sx n="100" d="100"/>
        <a:sy n="100" d="100"/>
      </p:scale>
      <p:origin x="0" y="0"/>
    </p:cViewPr>
  </p:notesTextViewPr>
  <p:sorterViewPr>
    <p:cViewPr>
      <p:scale>
        <a:sx n="66" d="100"/>
        <a:sy n="66" d="100"/>
      </p:scale>
      <p:origin x="0" y="153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47700" y="1447800"/>
            <a:ext cx="7848600" cy="1295400"/>
          </a:xfrm>
        </p:spPr>
        <p:txBody>
          <a:bodyPr/>
          <a:lstStyle>
            <a:lvl1pPr algn="ctr">
              <a:defRPr/>
            </a:lvl1pPr>
          </a:lstStyle>
          <a:p>
            <a:r>
              <a:rPr lang="en-US"/>
              <a:t>Click to edit Master title style</a:t>
            </a:r>
          </a:p>
        </p:txBody>
      </p:sp>
      <p:sp>
        <p:nvSpPr>
          <p:cNvPr id="155651" name="Rectangle 3"/>
          <p:cNvSpPr>
            <a:spLocks noGrp="1" noChangeArrowheads="1"/>
          </p:cNvSpPr>
          <p:nvPr>
            <p:ph type="subTitle" idx="1"/>
          </p:nvPr>
        </p:nvSpPr>
        <p:spPr>
          <a:xfrm>
            <a:off x="533400" y="3048000"/>
            <a:ext cx="8077200" cy="635000"/>
          </a:xfrm>
        </p:spPr>
        <p:txBody>
          <a:bodyPr/>
          <a:lstStyle>
            <a:lvl1pPr marL="0" indent="0" algn="ctr">
              <a:buFontTx/>
              <a:buNone/>
              <a:defRPr sz="3600"/>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b="0">
                <a:latin typeface="+mn-lt"/>
              </a:defRPr>
            </a:lvl1pPr>
          </a:lstStyle>
          <a:p>
            <a:pPr>
              <a:defRPr/>
            </a:pPr>
            <a:fld id="{855047B9-59CB-4725-A90D-6C58903902DB}" type="datetimeFigureOut">
              <a:rPr lang="en-US"/>
              <a:pPr>
                <a:defRPr/>
              </a:pPr>
              <a:t>2/23/2015</a:t>
            </a:fld>
            <a:endParaRPr lang="en-US"/>
          </a:p>
        </p:txBody>
      </p:sp>
      <p:sp>
        <p:nvSpPr>
          <p:cNvPr id="5" name="Rectangle 5"/>
          <p:cNvSpPr>
            <a:spLocks noGrp="1" noChangeArrowheads="1"/>
          </p:cNvSpPr>
          <p:nvPr>
            <p:ph type="ftr" sz="quarter" idx="11"/>
          </p:nvPr>
        </p:nvSpPr>
        <p:spPr/>
        <p:txBody>
          <a:bodyPr/>
          <a:lstStyle>
            <a:lvl1pPr>
              <a:defRPr b="0">
                <a:latin typeface="+mn-lt"/>
              </a:defRPr>
            </a:lvl1pPr>
          </a:lstStyle>
          <a:p>
            <a:pPr>
              <a:defRPr/>
            </a:pPr>
            <a:endParaRPr lang="en-US"/>
          </a:p>
        </p:txBody>
      </p:sp>
      <p:sp>
        <p:nvSpPr>
          <p:cNvPr id="6" name="Rectangle 6"/>
          <p:cNvSpPr>
            <a:spLocks noGrp="1" noChangeArrowheads="1"/>
          </p:cNvSpPr>
          <p:nvPr>
            <p:ph type="sldNum" sz="quarter" idx="12"/>
          </p:nvPr>
        </p:nvSpPr>
        <p:spPr/>
        <p:txBody>
          <a:bodyPr/>
          <a:lstStyle>
            <a:lvl1pPr>
              <a:defRPr b="0">
                <a:latin typeface="+mn-lt"/>
              </a:defRPr>
            </a:lvl1pPr>
          </a:lstStyle>
          <a:p>
            <a:pPr>
              <a:defRPr/>
            </a:pPr>
            <a:fld id="{C9B3E75D-1332-4367-A026-A0111D9AA84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C8FD193-E570-4DE6-BB13-6BB6BCAEA15D}" type="datetimeFigureOut">
              <a:rPr lang="en-US"/>
              <a:pPr>
                <a:defRPr/>
              </a:pPr>
              <a:t>2/23/2015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3FEE78-E790-4F48-ABAB-538143A65A6D}"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20193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59055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B824B36-5E99-4072-827F-1FB14DC46797}" type="datetimeFigureOut">
              <a:rPr lang="en-US"/>
              <a:pPr>
                <a:defRPr/>
              </a:pPr>
              <a:t>2/23/2015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0B82C-1BB0-4C02-8341-25A6FB13A68C}"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9050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2291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2AE6D65-7B96-474C-945A-D8E06F46C163}" type="datetimeFigureOut">
              <a:rPr lang="en-US"/>
              <a:pPr>
                <a:defRPr/>
              </a:pPr>
              <a:t>2/23/2015</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61FFC9A-F5B6-4597-8B46-C27431CB76A7}"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42291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CF1091D8-97AF-4500-BC58-87B0591751AB}" type="datetimeFigureOut">
              <a:rPr lang="en-US"/>
              <a:pPr>
                <a:defRPr/>
              </a:pPr>
              <a:t>2/23/2015</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F29F897-F3CD-4CC2-B732-82CBF9A899F8}"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C6B3129-D5A4-4834-953B-3A515159885F}"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064A02-92B6-4CA8-89EC-8090D37309E1}"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80772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229100"/>
            <a:ext cx="80772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C98C8AC-36E6-42F4-B8E4-5B526DD88686}"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647486-27BA-4280-8DFD-1701BA73005F}"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0772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7647948-4A5F-46CC-A8E1-8535CD6D41AC}" type="datetimeFigureOut">
              <a:rPr lang="en-US"/>
              <a:pPr>
                <a:defRPr/>
              </a:pPr>
              <a:t>2/23/2015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D467E5A-8C3F-4314-A83F-8092FDF5F49D}"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0" y="1905000"/>
            <a:ext cx="3962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260C26E-3CD4-4DD3-9ED9-A7376521BA29}"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65CF24-8B37-441D-B69E-E714B5968BBC}"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905000"/>
            <a:ext cx="396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4229100"/>
            <a:ext cx="80772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C141F383-C1D4-4C9E-BF9E-43F3653026CE}" type="datetimeFigureOut">
              <a:rPr lang="en-US"/>
              <a:pPr>
                <a:defRPr/>
              </a:pPr>
              <a:t>2/23/2015</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885F9601-513C-4B8C-BAD6-96E2FBBECAFE}"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288AE2B-EA9B-42CE-BAE4-BB05F1EEDFB8}" type="datetimeFigureOut">
              <a:rPr lang="en-US"/>
              <a:pPr>
                <a:defRPr/>
              </a:pPr>
              <a:t>2/23/2015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5E02D4-DD8C-49FB-A120-2AE211976E9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06B0EBA-E5ED-4167-A3E8-6240C7E3FF28}" type="datetimeFigureOut">
              <a:rPr lang="en-US"/>
              <a:pPr>
                <a:defRPr/>
              </a:pPr>
              <a:t>2/23/2015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195F24-3935-401F-BAF5-CC81C2F1B3F4}"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1E8F89F-4C1E-4888-A14C-C5C89E455A18}"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5256A9-7BE4-43BC-9EE4-75884D98166C}"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906141FF-48C3-49DA-812B-529FAE782193}" type="datetimeFigureOut">
              <a:rPr lang="en-US"/>
              <a:pPr>
                <a:defRPr/>
              </a:pPr>
              <a:t>2/23/2015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7357446-1EEA-4C06-87CA-F6BFA908F33F}"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48D75CDA-EB92-4E5F-9D85-6B23596150AC}" type="datetimeFigureOut">
              <a:rPr lang="en-US"/>
              <a:pPr>
                <a:defRPr/>
              </a:pPr>
              <a:t>2/23/2015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DC6A990-247C-45E9-86CF-BF8C0439B392}"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6267645-B34A-478E-961D-9F9DD84507B5}" type="datetimeFigureOut">
              <a:rPr lang="en-US"/>
              <a:pPr>
                <a:defRPr/>
              </a:pPr>
              <a:t>2/23/2015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C93348E-AC11-4832-88EB-954B8432FDFD}"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2068CBF-F998-4BE2-8EBD-502968381239}"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BC76DE-705D-444E-B0B8-904AC3222B1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4D23D5-50E9-47E7-A264-7660FFF0AD56}" type="datetimeFigureOut">
              <a:rPr lang="en-US"/>
              <a:pPr>
                <a:defRPr/>
              </a:pPr>
              <a:t>2/23/2015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1073A-2D63-47E9-82D9-535EE704F668}"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905000"/>
            <a:ext cx="80772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 bullet text</a:t>
            </a:r>
          </a:p>
          <a:p>
            <a:pPr lvl="2"/>
            <a:r>
              <a:rPr lang="en-US" smtClean="0"/>
              <a:t>Third level bullet text</a:t>
            </a:r>
          </a:p>
          <a:p>
            <a:pPr lvl="3"/>
            <a:r>
              <a:rPr lang="en-US" smtClean="0"/>
              <a:t> Fourth level bullet text</a:t>
            </a:r>
          </a:p>
          <a:p>
            <a:pPr lvl="4"/>
            <a:r>
              <a:rPr lang="en-US" smtClean="0"/>
              <a:t>Fifth level bullet text</a:t>
            </a:r>
          </a:p>
          <a:p>
            <a:pPr lvl="1"/>
            <a:endParaRPr lang="en-US" smtClean="0"/>
          </a:p>
          <a:p>
            <a:pPr lvl="2"/>
            <a:endParaRPr lang="en-US" smtClean="0"/>
          </a:p>
        </p:txBody>
      </p:sp>
      <p:sp>
        <p:nvSpPr>
          <p:cNvPr id="1027" name="Rectangle 3"/>
          <p:cNvSpPr>
            <a:spLocks noGrp="1" noChangeArrowheads="1"/>
          </p:cNvSpPr>
          <p:nvPr>
            <p:ph type="title"/>
          </p:nvPr>
        </p:nvSpPr>
        <p:spPr bwMode="auto">
          <a:xfrm>
            <a:off x="457200" y="685800"/>
            <a:ext cx="8077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46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b="1">
                <a:latin typeface="Arial" charset="0"/>
              </a:defRPr>
            </a:lvl1pPr>
          </a:lstStyle>
          <a:p>
            <a:pPr>
              <a:defRPr/>
            </a:pPr>
            <a:fld id="{D42FB9BD-CA72-41D9-804B-169F8A6C717C}" type="datetimeFigureOut">
              <a:rPr lang="en-US"/>
              <a:pPr>
                <a:defRPr/>
              </a:pPr>
              <a:t>2/23/2015</a:t>
            </a:fld>
            <a:endParaRPr lang="en-US"/>
          </a:p>
        </p:txBody>
      </p:sp>
      <p:sp>
        <p:nvSpPr>
          <p:cNvPr id="1546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b="1">
                <a:latin typeface="Arial" charset="0"/>
              </a:defRPr>
            </a:lvl1pPr>
          </a:lstStyle>
          <a:p>
            <a:pPr>
              <a:defRPr/>
            </a:pPr>
            <a:endParaRPr lang="en-US"/>
          </a:p>
        </p:txBody>
      </p:sp>
      <p:sp>
        <p:nvSpPr>
          <p:cNvPr id="1546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b="1">
                <a:latin typeface="Arial" charset="0"/>
              </a:defRPr>
            </a:lvl1pPr>
          </a:lstStyle>
          <a:p>
            <a:pPr>
              <a:defRPr/>
            </a:pPr>
            <a:fld id="{71E9A155-CC9C-4C74-9BE8-9160941D65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p:timing>
    <p:tnLst>
      <p:par>
        <p:cTn id="1" dur="indefinite" restart="never" nodeType="tmRoot"/>
      </p:par>
    </p:tnLst>
  </p:timing>
  <p:txStyles>
    <p:titleStyle>
      <a:lvl1pPr algn="l" rtl="0" eaLnBrk="0" fontAlgn="base" hangingPunct="0">
        <a:spcBef>
          <a:spcPct val="0"/>
        </a:spcBef>
        <a:spcAft>
          <a:spcPct val="0"/>
        </a:spcAft>
        <a:defRPr sz="4400">
          <a:solidFill>
            <a:srgbClr val="284C6A"/>
          </a:solidFill>
          <a:latin typeface="+mj-lt"/>
          <a:ea typeface="+mj-ea"/>
          <a:cs typeface="+mj-cs"/>
        </a:defRPr>
      </a:lvl1pPr>
      <a:lvl2pPr algn="l" rtl="0" eaLnBrk="0" fontAlgn="base" hangingPunct="0">
        <a:spcBef>
          <a:spcPct val="0"/>
        </a:spcBef>
        <a:spcAft>
          <a:spcPct val="0"/>
        </a:spcAft>
        <a:defRPr sz="4400">
          <a:solidFill>
            <a:srgbClr val="284C6A"/>
          </a:solidFill>
          <a:latin typeface="Trebuchet MS" pitchFamily="34" charset="0"/>
        </a:defRPr>
      </a:lvl2pPr>
      <a:lvl3pPr algn="l" rtl="0" eaLnBrk="0" fontAlgn="base" hangingPunct="0">
        <a:spcBef>
          <a:spcPct val="0"/>
        </a:spcBef>
        <a:spcAft>
          <a:spcPct val="0"/>
        </a:spcAft>
        <a:defRPr sz="4400">
          <a:solidFill>
            <a:srgbClr val="284C6A"/>
          </a:solidFill>
          <a:latin typeface="Trebuchet MS" pitchFamily="34" charset="0"/>
        </a:defRPr>
      </a:lvl3pPr>
      <a:lvl4pPr algn="l" rtl="0" eaLnBrk="0" fontAlgn="base" hangingPunct="0">
        <a:spcBef>
          <a:spcPct val="0"/>
        </a:spcBef>
        <a:spcAft>
          <a:spcPct val="0"/>
        </a:spcAft>
        <a:defRPr sz="4400">
          <a:solidFill>
            <a:srgbClr val="284C6A"/>
          </a:solidFill>
          <a:latin typeface="Trebuchet MS" pitchFamily="34" charset="0"/>
        </a:defRPr>
      </a:lvl4pPr>
      <a:lvl5pPr algn="l" rtl="0" eaLnBrk="0" fontAlgn="base" hangingPunct="0">
        <a:spcBef>
          <a:spcPct val="0"/>
        </a:spcBef>
        <a:spcAft>
          <a:spcPct val="0"/>
        </a:spcAft>
        <a:defRPr sz="4400">
          <a:solidFill>
            <a:srgbClr val="284C6A"/>
          </a:solidFill>
          <a:latin typeface="Trebuchet MS" pitchFamily="34" charset="0"/>
        </a:defRPr>
      </a:lvl5pPr>
      <a:lvl6pPr marL="457200" algn="l" rtl="0" fontAlgn="base">
        <a:spcBef>
          <a:spcPct val="0"/>
        </a:spcBef>
        <a:spcAft>
          <a:spcPct val="0"/>
        </a:spcAft>
        <a:defRPr sz="4400">
          <a:solidFill>
            <a:srgbClr val="284C6A"/>
          </a:solidFill>
          <a:latin typeface="Trebuchet MS" pitchFamily="34" charset="0"/>
        </a:defRPr>
      </a:lvl6pPr>
      <a:lvl7pPr marL="914400" algn="l" rtl="0" fontAlgn="base">
        <a:spcBef>
          <a:spcPct val="0"/>
        </a:spcBef>
        <a:spcAft>
          <a:spcPct val="0"/>
        </a:spcAft>
        <a:defRPr sz="4400">
          <a:solidFill>
            <a:srgbClr val="284C6A"/>
          </a:solidFill>
          <a:latin typeface="Trebuchet MS" pitchFamily="34" charset="0"/>
        </a:defRPr>
      </a:lvl7pPr>
      <a:lvl8pPr marL="1371600" algn="l" rtl="0" fontAlgn="base">
        <a:spcBef>
          <a:spcPct val="0"/>
        </a:spcBef>
        <a:spcAft>
          <a:spcPct val="0"/>
        </a:spcAft>
        <a:defRPr sz="4400">
          <a:solidFill>
            <a:srgbClr val="284C6A"/>
          </a:solidFill>
          <a:latin typeface="Trebuchet MS" pitchFamily="34" charset="0"/>
        </a:defRPr>
      </a:lvl8pPr>
      <a:lvl9pPr marL="1828800" algn="l" rtl="0" fontAlgn="base">
        <a:spcBef>
          <a:spcPct val="0"/>
        </a:spcBef>
        <a:spcAft>
          <a:spcPct val="0"/>
        </a:spcAft>
        <a:defRPr sz="4400">
          <a:solidFill>
            <a:srgbClr val="284C6A"/>
          </a:solidFill>
          <a:latin typeface="Trebuchet MS" pitchFamily="34" charset="0"/>
        </a:defRPr>
      </a:lvl9pPr>
    </p:titleStyle>
    <p:bodyStyle>
      <a:lvl1pPr marL="342900" indent="-342900" algn="l" rtl="0" eaLnBrk="0" fontAlgn="base" hangingPunct="0">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0" fontAlgn="base" hangingPunct="0">
        <a:spcBef>
          <a:spcPct val="20000"/>
        </a:spcBef>
        <a:spcAft>
          <a:spcPct val="0"/>
        </a:spcAft>
        <a:buFont typeface="Trebuchet MS"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rebuchet MS"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ores.com/courses/intro/chips/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idx="4294967295"/>
          </p:nvPr>
        </p:nvSpPr>
        <p:spPr>
          <a:xfrm>
            <a:off x="685800" y="2130425"/>
            <a:ext cx="7772400" cy="1470025"/>
          </a:xfrm>
        </p:spPr>
        <p:txBody>
          <a:bodyPr/>
          <a:lstStyle/>
          <a:p>
            <a:pPr algn="ctr" eaLnBrk="1" hangingPunct="1"/>
            <a:r>
              <a:rPr lang="en-US" smtClean="0"/>
              <a:t/>
            </a:r>
            <a:br>
              <a:rPr lang="en-US" smtClean="0"/>
            </a:br>
            <a:r>
              <a:rPr lang="en-US" smtClean="0"/>
              <a:t> TMS 320C6713 DSK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mtClean="0"/>
              <a:t>Registers</a:t>
            </a:r>
          </a:p>
        </p:txBody>
      </p:sp>
      <p:sp>
        <p:nvSpPr>
          <p:cNvPr id="35842" name="Rectangle 3"/>
          <p:cNvSpPr>
            <a:spLocks noGrp="1" noChangeArrowheads="1"/>
          </p:cNvSpPr>
          <p:nvPr>
            <p:ph type="body" idx="1"/>
          </p:nvPr>
        </p:nvSpPr>
        <p:spPr/>
        <p:txBody>
          <a:bodyPr/>
          <a:lstStyle/>
          <a:p>
            <a:pPr eaLnBrk="1" hangingPunct="1">
              <a:lnSpc>
                <a:spcPct val="105000"/>
              </a:lnSpc>
            </a:pPr>
            <a:r>
              <a:rPr lang="en-US" sz="2800" smtClean="0"/>
              <a:t>Each functional unit can read directly from or write directly to the register file within its own path. </a:t>
            </a:r>
          </a:p>
          <a:p>
            <a:pPr eaLnBrk="1" hangingPunct="1">
              <a:lnSpc>
                <a:spcPct val="105000"/>
              </a:lnSpc>
            </a:pPr>
            <a:r>
              <a:rPr lang="en-US" sz="2800" smtClean="0"/>
              <a:t>Each path includes a set of sixteen 32-bit registers, A0 through A15 and B0 through B15. </a:t>
            </a:r>
          </a:p>
          <a:p>
            <a:pPr eaLnBrk="1" hangingPunct="1">
              <a:lnSpc>
                <a:spcPct val="105000"/>
              </a:lnSpc>
            </a:pPr>
            <a:r>
              <a:rPr lang="en-US" sz="2800" smtClean="0"/>
              <a:t>There are 32 general purpose registers, but some of them are reserved for specific addressing or are used for conditional instructions.</a:t>
            </a:r>
          </a:p>
          <a:p>
            <a:pPr eaLnBrk="1" hangingPunct="1">
              <a:lnSpc>
                <a:spcPct val="105000"/>
              </a:lnSpc>
            </a:pPr>
            <a:endParaRPr lang="en-US" sz="28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lang="en-US" b="1" smtClean="0"/>
              <a:t>C6713 DSK Overview</a:t>
            </a:r>
          </a:p>
        </p:txBody>
      </p:sp>
      <p:sp>
        <p:nvSpPr>
          <p:cNvPr id="43010" name="Rectangle 3"/>
          <p:cNvSpPr>
            <a:spLocks noGrp="1" noChangeArrowheads="1"/>
          </p:cNvSpPr>
          <p:nvPr>
            <p:ph type="body" idx="4294967295"/>
          </p:nvPr>
        </p:nvSpPr>
        <p:spPr/>
        <p:txBody>
          <a:bodyPr/>
          <a:lstStyle/>
          <a:p>
            <a:pPr eaLnBrk="1" hangingPunct="1">
              <a:lnSpc>
                <a:spcPct val="115000"/>
              </a:lnSpc>
            </a:pPr>
            <a:r>
              <a:rPr lang="en-US" sz="2400" b="1" smtClean="0"/>
              <a:t>225 MHz TMS320C6713 </a:t>
            </a:r>
            <a:r>
              <a:rPr lang="en-US" sz="2400" b="1" i="1" smtClean="0"/>
              <a:t>floating point </a:t>
            </a:r>
            <a:r>
              <a:rPr lang="en-US" sz="2400" b="1" smtClean="0"/>
              <a:t>DSP</a:t>
            </a:r>
          </a:p>
          <a:p>
            <a:pPr eaLnBrk="1" hangingPunct="1">
              <a:lnSpc>
                <a:spcPct val="115000"/>
              </a:lnSpc>
            </a:pPr>
            <a:r>
              <a:rPr lang="en-US" sz="2400" b="1" smtClean="0"/>
              <a:t>AIC23 stereo codec (ADC and DAC)</a:t>
            </a:r>
          </a:p>
          <a:p>
            <a:pPr lvl="2" eaLnBrk="1" hangingPunct="1">
              <a:lnSpc>
                <a:spcPct val="90000"/>
              </a:lnSpc>
            </a:pPr>
            <a:r>
              <a:rPr lang="en-US" sz="1800" smtClean="0"/>
              <a:t>Ideal for audio applications</a:t>
            </a:r>
          </a:p>
          <a:p>
            <a:pPr lvl="2" eaLnBrk="1" hangingPunct="1">
              <a:lnSpc>
                <a:spcPct val="90000"/>
              </a:lnSpc>
            </a:pPr>
            <a:r>
              <a:rPr lang="en-US" sz="1800" smtClean="0"/>
              <a:t>8-96 kHz sample rates</a:t>
            </a:r>
          </a:p>
          <a:p>
            <a:pPr eaLnBrk="1" hangingPunct="1">
              <a:lnSpc>
                <a:spcPct val="115000"/>
              </a:lnSpc>
            </a:pPr>
            <a:r>
              <a:rPr lang="en-US" sz="2400" b="1" smtClean="0"/>
              <a:t>Memory</a:t>
            </a:r>
          </a:p>
          <a:p>
            <a:pPr lvl="2" eaLnBrk="1" hangingPunct="1">
              <a:lnSpc>
                <a:spcPct val="90000"/>
              </a:lnSpc>
            </a:pPr>
            <a:r>
              <a:rPr lang="en-US" sz="1800" smtClean="0"/>
              <a:t>16 MB dynamic RAM</a:t>
            </a:r>
          </a:p>
          <a:p>
            <a:pPr lvl="2" eaLnBrk="1" hangingPunct="1">
              <a:lnSpc>
                <a:spcPct val="90000"/>
              </a:lnSpc>
            </a:pPr>
            <a:r>
              <a:rPr lang="en-US" sz="1800" smtClean="0"/>
              <a:t>512 kB nonvolatile FLASH memory</a:t>
            </a:r>
          </a:p>
          <a:p>
            <a:pPr eaLnBrk="1" hangingPunct="1">
              <a:lnSpc>
                <a:spcPct val="115000"/>
              </a:lnSpc>
            </a:pPr>
            <a:r>
              <a:rPr lang="en-US" sz="2400" b="1" smtClean="0"/>
              <a:t>General purpose I/O</a:t>
            </a:r>
          </a:p>
          <a:p>
            <a:pPr lvl="2" eaLnBrk="1" hangingPunct="1">
              <a:lnSpc>
                <a:spcPct val="90000"/>
              </a:lnSpc>
            </a:pPr>
            <a:r>
              <a:rPr lang="en-US" sz="1800" smtClean="0"/>
              <a:t>4 LEDs</a:t>
            </a:r>
          </a:p>
          <a:p>
            <a:pPr lvl="2" eaLnBrk="1" hangingPunct="1">
              <a:lnSpc>
                <a:spcPct val="90000"/>
              </a:lnSpc>
            </a:pPr>
            <a:r>
              <a:rPr lang="en-US" sz="1800" smtClean="0"/>
              <a:t>4 DIP switches</a:t>
            </a:r>
          </a:p>
          <a:p>
            <a:pPr eaLnBrk="1" hangingPunct="1">
              <a:lnSpc>
                <a:spcPct val="115000"/>
              </a:lnSpc>
            </a:pPr>
            <a:r>
              <a:rPr lang="en-US" sz="2400" smtClean="0"/>
              <a:t>USB interface to PC</a:t>
            </a:r>
            <a:endParaRPr lang="en-US" sz="2400"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pPr eaLnBrk="1" hangingPunct="1"/>
            <a:r>
              <a:rPr lang="en-US" smtClean="0"/>
              <a:t>Functional Diagram</a:t>
            </a:r>
          </a:p>
        </p:txBody>
      </p:sp>
      <p:pic>
        <p:nvPicPr>
          <p:cNvPr id="44034" name="Picture 5"/>
          <p:cNvPicPr>
            <a:picLocks noGrp="1" noChangeAspect="1" noChangeArrowheads="1"/>
          </p:cNvPicPr>
          <p:nvPr>
            <p:ph idx="4294967295"/>
          </p:nvPr>
        </p:nvPicPr>
        <p:blipFill>
          <a:blip r:embed="rId2"/>
          <a:srcRect/>
          <a:stretch>
            <a:fillRect/>
          </a:stretch>
        </p:blipFill>
        <p:spPr>
          <a:xfrm>
            <a:off x="754063" y="2055813"/>
            <a:ext cx="7332662" cy="401161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6"/>
          <p:cNvPicPr>
            <a:picLocks noGrp="1" noChangeAspect="1" noChangeArrowheads="1"/>
          </p:cNvPicPr>
          <p:nvPr>
            <p:ph idx="4294967295"/>
          </p:nvPr>
        </p:nvPicPr>
        <p:blipFill>
          <a:blip r:embed="rId2"/>
          <a:srcRect/>
          <a:stretch>
            <a:fillRect/>
          </a:stretch>
        </p:blipFill>
        <p:spPr>
          <a:xfrm rot="5400000">
            <a:off x="1370807" y="-837407"/>
            <a:ext cx="6324600" cy="845661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mtClean="0"/>
              <a:t>AIC 23 Codec</a:t>
            </a:r>
          </a:p>
        </p:txBody>
      </p:sp>
      <p:sp>
        <p:nvSpPr>
          <p:cNvPr id="46082" name="Rectangle 4"/>
          <p:cNvSpPr>
            <a:spLocks noGrp="1" noChangeArrowheads="1"/>
          </p:cNvSpPr>
          <p:nvPr>
            <p:ph type="body" sz="half" idx="1"/>
          </p:nvPr>
        </p:nvSpPr>
        <p:spPr/>
        <p:txBody>
          <a:bodyPr/>
          <a:lstStyle/>
          <a:p>
            <a:pPr marL="0" indent="0" eaLnBrk="1" hangingPunct="1">
              <a:lnSpc>
                <a:spcPct val="115000"/>
              </a:lnSpc>
            </a:pPr>
            <a:r>
              <a:rPr lang="en-US" sz="2000" smtClean="0"/>
              <a:t>The codec samples analog signals on the microphone or line inputs and converts them into digital data that can be processed by the DSP.  </a:t>
            </a:r>
          </a:p>
          <a:p>
            <a:pPr marL="0" indent="0" eaLnBrk="1" hangingPunct="1">
              <a:lnSpc>
                <a:spcPct val="115000"/>
              </a:lnSpc>
            </a:pPr>
            <a:r>
              <a:rPr lang="en-US" sz="2000" smtClean="0"/>
              <a:t>When the DSP is finished with the data it uses the codec to convert the samples back into analog signals on the line and headphone outputs so the user can hear the output.</a:t>
            </a:r>
          </a:p>
          <a:p>
            <a:pPr marL="0" indent="0" eaLnBrk="1" hangingPunct="1">
              <a:lnSpc>
                <a:spcPct val="115000"/>
              </a:lnSpc>
            </a:pPr>
            <a:endParaRPr lang="en-US" sz="2000" smtClean="0"/>
          </a:p>
          <a:p>
            <a:pPr marL="0" indent="0" eaLnBrk="1" hangingPunct="1">
              <a:lnSpc>
                <a:spcPct val="115000"/>
              </a:lnSpc>
            </a:pPr>
            <a:endParaRPr lang="en-US" sz="2000" smtClean="0"/>
          </a:p>
          <a:p>
            <a:pPr marL="0" indent="0" eaLnBrk="1" hangingPunct="1">
              <a:lnSpc>
                <a:spcPct val="115000"/>
              </a:lnSpc>
            </a:pPr>
            <a:endParaRPr lang="en-US" sz="2000" smtClean="0"/>
          </a:p>
          <a:p>
            <a:pPr marL="0" indent="0" eaLnBrk="1" hangingPunct="1">
              <a:lnSpc>
                <a:spcPct val="115000"/>
              </a:lnSpc>
            </a:pPr>
            <a:endParaRPr lang="en-US" sz="2000" smtClean="0"/>
          </a:p>
        </p:txBody>
      </p:sp>
      <p:pic>
        <p:nvPicPr>
          <p:cNvPr id="46083" name="Picture 6" descr="aic23"/>
          <p:cNvPicPr>
            <a:picLocks noGrp="1" noChangeAspect="1" noChangeArrowheads="1"/>
          </p:cNvPicPr>
          <p:nvPr>
            <p:ph sz="half" idx="2"/>
          </p:nvPr>
        </p:nvPicPr>
        <p:blipFill>
          <a:blip r:embed="rId2"/>
          <a:srcRect/>
          <a:stretch>
            <a:fillRect/>
          </a:stretch>
        </p:blipFill>
        <p:spPr>
          <a:xfrm>
            <a:off x="4572000" y="1905000"/>
            <a:ext cx="4419600" cy="44958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smtClean="0"/>
              <a:t>CPLD</a:t>
            </a:r>
          </a:p>
        </p:txBody>
      </p:sp>
      <p:sp>
        <p:nvSpPr>
          <p:cNvPr id="47106" name="Rectangle 3"/>
          <p:cNvSpPr>
            <a:spLocks noGrp="1" noChangeArrowheads="1"/>
          </p:cNvSpPr>
          <p:nvPr>
            <p:ph type="body" idx="1"/>
          </p:nvPr>
        </p:nvSpPr>
        <p:spPr/>
        <p:txBody>
          <a:bodyPr/>
          <a:lstStyle/>
          <a:p>
            <a:pPr eaLnBrk="1" hangingPunct="1"/>
            <a:r>
              <a:rPr lang="en-US" sz="2800" smtClean="0"/>
              <a:t>The C6713 DSK uses an Altera EPM3128TC100-10 Complex Programmable Logic Device (CPLD) device to implement:</a:t>
            </a:r>
          </a:p>
          <a:p>
            <a:pPr lvl="1" eaLnBrk="1" hangingPunct="1"/>
            <a:r>
              <a:rPr lang="en-US" sz="2400" smtClean="0"/>
              <a:t>4 Memory-mapped control/status registers that allow software control of various board features.</a:t>
            </a:r>
          </a:p>
          <a:p>
            <a:pPr lvl="1" eaLnBrk="1" hangingPunct="1"/>
            <a:r>
              <a:rPr lang="en-US" sz="2400" smtClean="0"/>
              <a:t>Control of the daughter card interface and signals.</a:t>
            </a:r>
          </a:p>
          <a:p>
            <a:pPr lvl="1" eaLnBrk="1" hangingPunct="1"/>
            <a:r>
              <a:rPr lang="en-US" sz="2400" smtClean="0"/>
              <a:t>Assorted "glue" logic that ties the board components together.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mtClean="0"/>
              <a:t>Memory on DSK	</a:t>
            </a:r>
          </a:p>
        </p:txBody>
      </p:sp>
      <p:sp>
        <p:nvSpPr>
          <p:cNvPr id="48130" name="Rectangle 3"/>
          <p:cNvSpPr>
            <a:spLocks noGrp="1" noChangeArrowheads="1"/>
          </p:cNvSpPr>
          <p:nvPr>
            <p:ph type="body" idx="1"/>
          </p:nvPr>
        </p:nvSpPr>
        <p:spPr/>
        <p:txBody>
          <a:bodyPr/>
          <a:lstStyle/>
          <a:p>
            <a:pPr eaLnBrk="1" hangingPunct="1"/>
            <a:r>
              <a:rPr lang="en-US" smtClean="0"/>
              <a:t>The DSK uses a 64 megabit Synchronous DRAM (SDRAM) on the 32-bit EMIF. Total available memory is 16 megabytes.</a:t>
            </a:r>
          </a:p>
          <a:p>
            <a:pPr eaLnBrk="1" hangingPunct="1"/>
            <a:r>
              <a:rPr lang="en-US" smtClean="0"/>
              <a:t>The DSK uses a 512Kbyte external Flash as a boot option. </a:t>
            </a:r>
          </a:p>
          <a:p>
            <a:pPr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mtClean="0"/>
              <a:t>Onboard LEDs</a:t>
            </a:r>
          </a:p>
        </p:txBody>
      </p:sp>
      <p:sp>
        <p:nvSpPr>
          <p:cNvPr id="50178" name="Rectangle 3"/>
          <p:cNvSpPr>
            <a:spLocks noGrp="1" noChangeArrowheads="1"/>
          </p:cNvSpPr>
          <p:nvPr>
            <p:ph type="body" idx="1"/>
          </p:nvPr>
        </p:nvSpPr>
        <p:spPr/>
        <p:txBody>
          <a:bodyPr/>
          <a:lstStyle/>
          <a:p>
            <a:pPr eaLnBrk="1" hangingPunct="1">
              <a:lnSpc>
                <a:spcPct val="115000"/>
              </a:lnSpc>
            </a:pPr>
            <a:r>
              <a:rPr lang="en-US" sz="2400" smtClean="0"/>
              <a:t>The DSK has eight  LEDs made up of  four status indicators and four user defined LEDs. </a:t>
            </a:r>
          </a:p>
          <a:p>
            <a:pPr eaLnBrk="1" hangingPunct="1">
              <a:lnSpc>
                <a:spcPct val="115000"/>
              </a:lnSpc>
            </a:pPr>
            <a:r>
              <a:rPr lang="en-US" sz="2400" smtClean="0"/>
              <a:t>The status indicators monitor the following functions. </a:t>
            </a:r>
          </a:p>
          <a:p>
            <a:pPr lvl="1" eaLnBrk="1" hangingPunct="1">
              <a:lnSpc>
                <a:spcPct val="90000"/>
              </a:lnSpc>
            </a:pPr>
            <a:r>
              <a:rPr lang="en-US" sz="2000" smtClean="0"/>
              <a:t>The PWR LED is hardwired on the +5V supply and will illuminate whenever the power is connected. </a:t>
            </a:r>
          </a:p>
          <a:p>
            <a:pPr lvl="1" eaLnBrk="1" hangingPunct="1">
              <a:lnSpc>
                <a:spcPct val="90000"/>
              </a:lnSpc>
            </a:pPr>
            <a:r>
              <a:rPr lang="en-US" sz="2000" smtClean="0"/>
              <a:t>The RESET LED illuminates when the a RESET event occurs. </a:t>
            </a:r>
          </a:p>
          <a:p>
            <a:pPr lvl="1" eaLnBrk="1" hangingPunct="1">
              <a:lnSpc>
                <a:spcPct val="90000"/>
              </a:lnSpc>
            </a:pPr>
            <a:r>
              <a:rPr lang="en-US" sz="2000" smtClean="0"/>
              <a:t>The USB_IN_USE LED is on when USB emulation is used and goes off when an external emulator is applied. </a:t>
            </a:r>
          </a:p>
          <a:p>
            <a:pPr lvl="1" eaLnBrk="1" hangingPunct="1">
              <a:lnSpc>
                <a:spcPct val="90000"/>
              </a:lnSpc>
            </a:pPr>
            <a:r>
              <a:rPr lang="en-US" sz="2000" smtClean="0"/>
              <a:t>The USB BUSY LED indicates that the a USB emulator transaction is in progress.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mtClean="0"/>
              <a:t>Onboard Switches </a:t>
            </a:r>
          </a:p>
        </p:txBody>
      </p:sp>
      <p:sp>
        <p:nvSpPr>
          <p:cNvPr id="51202" name="Rectangle 3"/>
          <p:cNvSpPr>
            <a:spLocks noGrp="1" noChangeArrowheads="1"/>
          </p:cNvSpPr>
          <p:nvPr>
            <p:ph type="body" idx="1"/>
          </p:nvPr>
        </p:nvSpPr>
        <p:spPr/>
        <p:txBody>
          <a:bodyPr/>
          <a:lstStyle/>
          <a:p>
            <a:pPr eaLnBrk="1" hangingPunct="1">
              <a:lnSpc>
                <a:spcPct val="105000"/>
              </a:lnSpc>
            </a:pPr>
            <a:r>
              <a:rPr lang="en-US" sz="2400" smtClean="0"/>
              <a:t>The four DIP switches allow simple feedback from the user. </a:t>
            </a:r>
          </a:p>
          <a:p>
            <a:pPr eaLnBrk="1" hangingPunct="1">
              <a:lnSpc>
                <a:spcPct val="105000"/>
              </a:lnSpc>
            </a:pPr>
            <a:r>
              <a:rPr lang="en-US" sz="2400" smtClean="0"/>
              <a:t> The DIP switches can be read through the CPLD USER_REG register.</a:t>
            </a:r>
          </a:p>
          <a:p>
            <a:pPr eaLnBrk="1" hangingPunct="1">
              <a:lnSpc>
                <a:spcPct val="105000"/>
              </a:lnSpc>
            </a:pPr>
            <a:r>
              <a:rPr lang="en-US" sz="2400" smtClean="0"/>
              <a:t> The 6713 DSK has 4 configuration switches that allows users to control the operational state of the DSP when it is released from reset.  </a:t>
            </a:r>
          </a:p>
          <a:p>
            <a:pPr lvl="1" eaLnBrk="1" hangingPunct="1">
              <a:lnSpc>
                <a:spcPct val="80000"/>
              </a:lnSpc>
            </a:pPr>
            <a:r>
              <a:rPr lang="en-US" sz="2000" smtClean="0"/>
              <a:t>Configuration switch 1 controls the endianness of the DSP </a:t>
            </a:r>
          </a:p>
          <a:p>
            <a:pPr lvl="1" eaLnBrk="1" hangingPunct="1">
              <a:lnSpc>
                <a:spcPct val="80000"/>
              </a:lnSpc>
            </a:pPr>
            <a:r>
              <a:rPr lang="en-US" sz="2000" smtClean="0"/>
              <a:t>Switches 2 and 3 configure the boot mode that will be used when the DSP starts executing.  </a:t>
            </a:r>
          </a:p>
          <a:p>
            <a:pPr lvl="1" eaLnBrk="1" hangingPunct="1">
              <a:lnSpc>
                <a:spcPct val="80000"/>
              </a:lnSpc>
            </a:pPr>
            <a:r>
              <a:rPr lang="en-US" sz="2000" smtClean="0"/>
              <a:t>Switch 4 determines whether the HPI or McASP signals come out on shared pins.</a:t>
            </a:r>
          </a:p>
          <a:p>
            <a:pPr eaLnBrk="1" hangingPunct="1">
              <a:lnSpc>
                <a:spcPct val="105000"/>
              </a:lnSpc>
            </a:pPr>
            <a:endParaRPr lang="en-US" sz="24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sz="4000" b="1" smtClean="0"/>
              <a:t>CODE COMPOSER STUDIO</a:t>
            </a:r>
          </a:p>
        </p:txBody>
      </p:sp>
      <p:sp>
        <p:nvSpPr>
          <p:cNvPr id="53250" name="Rectangle 3"/>
          <p:cNvSpPr>
            <a:spLocks noGrp="1" noChangeArrowheads="1"/>
          </p:cNvSpPr>
          <p:nvPr>
            <p:ph type="body" idx="4294967295"/>
          </p:nvPr>
        </p:nvSpPr>
        <p:spPr>
          <a:xfrm>
            <a:off x="381000" y="1905000"/>
            <a:ext cx="8077200" cy="4495800"/>
          </a:xfrm>
        </p:spPr>
        <p:txBody>
          <a:bodyPr/>
          <a:lstStyle/>
          <a:p>
            <a:pPr eaLnBrk="1" hangingPunct="1">
              <a:lnSpc>
                <a:spcPct val="80000"/>
              </a:lnSpc>
            </a:pPr>
            <a:r>
              <a:rPr lang="en-US" sz="2000" smtClean="0"/>
              <a:t>CCS provides an IDE to incorporate the software tools required to work with the DSK .</a:t>
            </a:r>
          </a:p>
          <a:p>
            <a:pPr eaLnBrk="1" hangingPunct="1">
              <a:lnSpc>
                <a:spcPct val="80000"/>
              </a:lnSpc>
            </a:pPr>
            <a:r>
              <a:rPr lang="en-US" sz="2000" smtClean="0"/>
              <a:t>CCS includes tools for code generation, such as a C compiler, an assembler, and a linker. </a:t>
            </a:r>
          </a:p>
          <a:p>
            <a:pPr eaLnBrk="1" hangingPunct="1">
              <a:lnSpc>
                <a:spcPct val="80000"/>
              </a:lnSpc>
            </a:pPr>
            <a:r>
              <a:rPr lang="en-US" sz="2000" smtClean="0"/>
              <a:t>The C compiler compiles a C source program with extension .c to produce an assembly source file with extension.</a:t>
            </a:r>
            <a:r>
              <a:rPr lang="en-US" sz="2000" i="1" smtClean="0"/>
              <a:t>asm</a:t>
            </a:r>
            <a:r>
              <a:rPr lang="en-US" sz="2000" smtClean="0"/>
              <a:t>.</a:t>
            </a:r>
          </a:p>
          <a:p>
            <a:pPr eaLnBrk="1" hangingPunct="1">
              <a:lnSpc>
                <a:spcPct val="105000"/>
              </a:lnSpc>
            </a:pPr>
            <a:r>
              <a:rPr lang="en-US" sz="2000" smtClean="0"/>
              <a:t>The assembler assembles </a:t>
            </a:r>
            <a:r>
              <a:rPr lang="en-US" sz="2000" i="1" smtClean="0"/>
              <a:t>.asm </a:t>
            </a:r>
            <a:r>
              <a:rPr lang="en-US" sz="2000" smtClean="0"/>
              <a:t>source file to produce a machine language object file with extension </a:t>
            </a:r>
            <a:r>
              <a:rPr lang="en-US" sz="2000" i="1" smtClean="0"/>
              <a:t>.obj</a:t>
            </a:r>
            <a:r>
              <a:rPr lang="en-US" sz="2000" smtClean="0"/>
              <a:t>.</a:t>
            </a:r>
          </a:p>
          <a:p>
            <a:pPr eaLnBrk="1" hangingPunct="1">
              <a:lnSpc>
                <a:spcPct val="105000"/>
              </a:lnSpc>
            </a:pPr>
            <a:r>
              <a:rPr lang="en-US" sz="2000" smtClean="0"/>
              <a:t>The linker combines object files and object libraries as input to produce an executable file with extension </a:t>
            </a:r>
            <a:r>
              <a:rPr lang="en-US" sz="2000" i="1" smtClean="0"/>
              <a:t>.out</a:t>
            </a:r>
            <a:r>
              <a:rPr lang="en-US" sz="2000" smtClean="0"/>
              <a:t>. </a:t>
            </a:r>
          </a:p>
          <a:p>
            <a:pPr eaLnBrk="1" hangingPunct="1">
              <a:lnSpc>
                <a:spcPct val="105000"/>
              </a:lnSpc>
            </a:pPr>
            <a:r>
              <a:rPr lang="en-US" sz="2000" smtClean="0"/>
              <a:t>This executable file can be loaded and run directly on the C6713 processor.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a:lstStyle/>
          <a:p>
            <a:pPr eaLnBrk="1" hangingPunct="1"/>
            <a:r>
              <a:rPr lang="en-US" smtClean="0"/>
              <a:t>Digital Signal Processors		 </a:t>
            </a:r>
          </a:p>
        </p:txBody>
      </p:sp>
      <p:sp>
        <p:nvSpPr>
          <p:cNvPr id="26626" name="Rectangle 3"/>
          <p:cNvSpPr>
            <a:spLocks noGrp="1" noChangeArrowheads="1"/>
          </p:cNvSpPr>
          <p:nvPr>
            <p:ph type="body" idx="4294967295"/>
          </p:nvPr>
        </p:nvSpPr>
        <p:spPr/>
        <p:txBody>
          <a:bodyPr/>
          <a:lstStyle/>
          <a:p>
            <a:pPr eaLnBrk="1" hangingPunct="1">
              <a:lnSpc>
                <a:spcPct val="115000"/>
              </a:lnSpc>
            </a:pPr>
            <a:r>
              <a:rPr lang="en-US" b="1" smtClean="0"/>
              <a:t>Digital Signal Processor</a:t>
            </a:r>
            <a:r>
              <a:rPr lang="en-US" smtClean="0"/>
              <a:t> (</a:t>
            </a:r>
            <a:r>
              <a:rPr lang="en-US" b="1" smtClean="0"/>
              <a:t>DSP</a:t>
            </a:r>
            <a:r>
              <a:rPr lang="en-US" smtClean="0"/>
              <a:t>) - specialized microprocessor designed specifically for digital signal processing, (mostly in  real-time computing ). </a:t>
            </a:r>
          </a:p>
          <a:p>
            <a:pPr eaLnBrk="1" hangingPunct="1">
              <a:lnSpc>
                <a:spcPct val="115000"/>
              </a:lnSpc>
            </a:pPr>
            <a:r>
              <a:rPr lang="en-US" smtClean="0"/>
              <a:t>Features </a:t>
            </a:r>
          </a:p>
          <a:p>
            <a:pPr lvl="2" eaLnBrk="1" hangingPunct="1">
              <a:lnSpc>
                <a:spcPct val="90000"/>
              </a:lnSpc>
            </a:pPr>
            <a:r>
              <a:rPr lang="en-US" smtClean="0"/>
              <a:t>Specialized Design for real-time process</a:t>
            </a:r>
          </a:p>
          <a:p>
            <a:pPr lvl="2" eaLnBrk="1" hangingPunct="1">
              <a:lnSpc>
                <a:spcPct val="90000"/>
              </a:lnSpc>
            </a:pPr>
            <a:r>
              <a:rPr lang="en-US" smtClean="0"/>
              <a:t>Specialized High Speed Arithmetic</a:t>
            </a:r>
          </a:p>
          <a:p>
            <a:pPr lvl="2" eaLnBrk="1" hangingPunct="1">
              <a:lnSpc>
                <a:spcPct val="90000"/>
              </a:lnSpc>
            </a:pPr>
            <a:r>
              <a:rPr lang="en-US" smtClean="0"/>
              <a:t>Multiple Memory access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smtClean="0"/>
              <a:t>References 	</a:t>
            </a:r>
          </a:p>
        </p:txBody>
      </p:sp>
      <p:sp>
        <p:nvSpPr>
          <p:cNvPr id="109570" name="Content Placeholder 2"/>
          <p:cNvSpPr>
            <a:spLocks noGrp="1"/>
          </p:cNvSpPr>
          <p:nvPr>
            <p:ph idx="1"/>
          </p:nvPr>
        </p:nvSpPr>
        <p:spPr/>
        <p:txBody>
          <a:bodyPr/>
          <a:lstStyle/>
          <a:p>
            <a:r>
              <a:rPr lang="en-US" smtClean="0"/>
              <a:t>Website -&gt; DSP Tutorial -&gt; </a:t>
            </a:r>
            <a:r>
              <a:rPr lang="en-US" smtClean="0">
                <a:hlinkClick r:id="rId2"/>
              </a:rPr>
              <a:t>http://www.bores.com/courses/intro/chips/index.htm</a:t>
            </a:r>
            <a:endParaRPr lang="en-US" smtClean="0"/>
          </a:p>
          <a:p>
            <a:r>
              <a:rPr lang="en-US" smtClean="0"/>
              <a:t>Rulph Chassaing –&gt; “Digital Signal Processing and Applications with c6713”</a:t>
            </a:r>
          </a:p>
          <a:p>
            <a:r>
              <a:rPr lang="en-US" smtClean="0"/>
              <a:t>Data sheets provided by TI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912" t="13542" r="18594" b="9375"/>
          <a:stretch>
            <a:fillRect/>
          </a:stretch>
        </p:blipFill>
        <p:spPr bwMode="auto">
          <a:xfrm>
            <a:off x="381000" y="762000"/>
            <a:ext cx="8001000" cy="5638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mtClean="0"/>
              <a:t>Fixed vs Floating Point</a:t>
            </a:r>
          </a:p>
        </p:txBody>
      </p:sp>
      <p:sp>
        <p:nvSpPr>
          <p:cNvPr id="28674" name="Rectangle 4"/>
          <p:cNvSpPr>
            <a:spLocks noGrp="1" noChangeArrowheads="1"/>
          </p:cNvSpPr>
          <p:nvPr>
            <p:ph type="body" sz="half" idx="1"/>
          </p:nvPr>
        </p:nvSpPr>
        <p:spPr/>
        <p:txBody>
          <a:bodyPr/>
          <a:lstStyle/>
          <a:p>
            <a:pPr marL="0" indent="0" eaLnBrk="1" hangingPunct="1"/>
            <a:r>
              <a:rPr lang="en-US" sz="2800" smtClean="0"/>
              <a:t>Fixed Point - </a:t>
            </a:r>
            <a:r>
              <a:rPr lang="en-US" sz="1800" smtClean="0"/>
              <a:t>Fixed number of digits before and after the radix point</a:t>
            </a:r>
            <a:r>
              <a:rPr lang="en-US" sz="2400" smtClean="0"/>
              <a:t> </a:t>
            </a:r>
          </a:p>
          <a:p>
            <a:pPr marL="0" indent="0" eaLnBrk="1" hangingPunct="1"/>
            <a:r>
              <a:rPr lang="en-US" sz="2400" smtClean="0"/>
              <a:t>Floating Point - </a:t>
            </a:r>
            <a:r>
              <a:rPr lang="en-US" sz="1800" smtClean="0"/>
              <a:t>Radix point can be placed anywhere relative to the digits.</a:t>
            </a:r>
          </a:p>
        </p:txBody>
      </p:sp>
      <p:pic>
        <p:nvPicPr>
          <p:cNvPr id="28675" name="Picture 8"/>
          <p:cNvPicPr>
            <a:picLocks noGrp="1" noChangeAspect="1" noChangeArrowheads="1"/>
          </p:cNvPicPr>
          <p:nvPr>
            <p:ph sz="quarter" idx="3"/>
          </p:nvPr>
        </p:nvPicPr>
        <p:blipFill>
          <a:blip r:embed="rId2"/>
          <a:srcRect/>
          <a:stretch>
            <a:fillRect/>
          </a:stretch>
        </p:blipFill>
        <p:spPr>
          <a:xfrm>
            <a:off x="4724400" y="3200400"/>
            <a:ext cx="4267200" cy="914400"/>
          </a:xfrm>
        </p:spPr>
      </p:pic>
      <p:pic>
        <p:nvPicPr>
          <p:cNvPr id="28676" name="Picture 9" descr="fixed point"/>
          <p:cNvPicPr>
            <a:picLocks noChangeAspect="1" noChangeArrowheads="1"/>
          </p:cNvPicPr>
          <p:nvPr/>
        </p:nvPicPr>
        <p:blipFill>
          <a:blip r:embed="rId3"/>
          <a:srcRect/>
          <a:stretch>
            <a:fillRect/>
          </a:stretch>
        </p:blipFill>
        <p:spPr bwMode="auto">
          <a:xfrm>
            <a:off x="5257800" y="2133600"/>
            <a:ext cx="3695700" cy="962025"/>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4000" smtClean="0"/>
              <a:t>Comparison of  Fixed , Floating Point DSPs</a:t>
            </a:r>
          </a:p>
        </p:txBody>
      </p:sp>
      <p:sp>
        <p:nvSpPr>
          <p:cNvPr id="29698" name="Rectangle 4"/>
          <p:cNvSpPr>
            <a:spLocks noGrp="1" noChangeArrowheads="1"/>
          </p:cNvSpPr>
          <p:nvPr>
            <p:ph type="body" sz="half" idx="1"/>
          </p:nvPr>
        </p:nvSpPr>
        <p:spPr/>
        <p:txBody>
          <a:bodyPr/>
          <a:lstStyle/>
          <a:p>
            <a:pPr marL="0" indent="0" algn="ctr" eaLnBrk="1" hangingPunct="1">
              <a:lnSpc>
                <a:spcPct val="115000"/>
              </a:lnSpc>
              <a:buFontTx/>
              <a:buNone/>
            </a:pPr>
            <a:r>
              <a:rPr lang="en-US" sz="2400" u="sng" smtClean="0"/>
              <a:t>Floating Point</a:t>
            </a:r>
          </a:p>
          <a:p>
            <a:pPr marL="0" indent="0" eaLnBrk="1" hangingPunct="1">
              <a:lnSpc>
                <a:spcPct val="115000"/>
              </a:lnSpc>
            </a:pPr>
            <a:r>
              <a:rPr lang="en-US" smtClean="0"/>
              <a:t>Dynamic Range </a:t>
            </a:r>
          </a:p>
          <a:p>
            <a:pPr marL="0" indent="0" eaLnBrk="1" hangingPunct="1">
              <a:lnSpc>
                <a:spcPct val="115000"/>
              </a:lnSpc>
            </a:pPr>
            <a:r>
              <a:rPr lang="en-US" smtClean="0"/>
              <a:t>High SNR</a:t>
            </a:r>
          </a:p>
          <a:p>
            <a:pPr marL="0" indent="0" eaLnBrk="1" hangingPunct="1">
              <a:lnSpc>
                <a:spcPct val="115000"/>
              </a:lnSpc>
            </a:pPr>
            <a:r>
              <a:rPr lang="en-US" smtClean="0"/>
              <a:t>Costly</a:t>
            </a:r>
          </a:p>
          <a:p>
            <a:pPr marL="0" indent="0" eaLnBrk="1" hangingPunct="1">
              <a:lnSpc>
                <a:spcPct val="115000"/>
              </a:lnSpc>
            </a:pPr>
            <a:r>
              <a:rPr lang="en-US" smtClean="0"/>
              <a:t>Easier Design </a:t>
            </a:r>
          </a:p>
          <a:p>
            <a:pPr marL="0" indent="0" eaLnBrk="1" hangingPunct="1">
              <a:lnSpc>
                <a:spcPct val="115000"/>
              </a:lnSpc>
            </a:pPr>
            <a:r>
              <a:rPr lang="en-US" smtClean="0"/>
              <a:t>Slower </a:t>
            </a:r>
          </a:p>
          <a:p>
            <a:pPr marL="0" indent="0" eaLnBrk="1" hangingPunct="1">
              <a:lnSpc>
                <a:spcPct val="115000"/>
              </a:lnSpc>
            </a:pPr>
            <a:r>
              <a:rPr lang="en-US" smtClean="0"/>
              <a:t>Audio Processing , Radar</a:t>
            </a:r>
            <a:r>
              <a:rPr lang="en-US" sz="2400" smtClean="0"/>
              <a:t> </a:t>
            </a:r>
          </a:p>
        </p:txBody>
      </p:sp>
      <p:sp>
        <p:nvSpPr>
          <p:cNvPr id="29699" name="Rectangle 6"/>
          <p:cNvSpPr>
            <a:spLocks noGrp="1" noChangeArrowheads="1"/>
          </p:cNvSpPr>
          <p:nvPr>
            <p:ph type="body" sz="half" idx="2"/>
          </p:nvPr>
        </p:nvSpPr>
        <p:spPr/>
        <p:txBody>
          <a:bodyPr/>
          <a:lstStyle/>
          <a:p>
            <a:pPr marL="0" indent="0" algn="ctr" eaLnBrk="1" hangingPunct="1">
              <a:lnSpc>
                <a:spcPct val="90000"/>
              </a:lnSpc>
              <a:buFontTx/>
              <a:buNone/>
            </a:pPr>
            <a:r>
              <a:rPr lang="en-US" u="sng" smtClean="0"/>
              <a:t>Fixed Point                 </a:t>
            </a:r>
          </a:p>
          <a:p>
            <a:pPr marL="0" indent="0" eaLnBrk="1" hangingPunct="1">
              <a:lnSpc>
                <a:spcPct val="100000"/>
              </a:lnSpc>
            </a:pPr>
            <a:r>
              <a:rPr lang="en-US" smtClean="0"/>
              <a:t>Limited Range </a:t>
            </a:r>
          </a:p>
          <a:p>
            <a:pPr marL="0" indent="0" eaLnBrk="1" hangingPunct="1">
              <a:lnSpc>
                <a:spcPct val="100000"/>
              </a:lnSpc>
            </a:pPr>
            <a:r>
              <a:rPr lang="en-US" smtClean="0"/>
              <a:t>Low SNR</a:t>
            </a:r>
          </a:p>
          <a:p>
            <a:pPr marL="0" indent="0" eaLnBrk="1" hangingPunct="1">
              <a:lnSpc>
                <a:spcPct val="100000"/>
              </a:lnSpc>
            </a:pPr>
            <a:r>
              <a:rPr lang="en-US" smtClean="0"/>
              <a:t>Lower Cost</a:t>
            </a:r>
          </a:p>
          <a:p>
            <a:pPr marL="0" indent="0" eaLnBrk="1" hangingPunct="1">
              <a:lnSpc>
                <a:spcPct val="100000"/>
              </a:lnSpc>
            </a:pPr>
            <a:r>
              <a:rPr lang="en-US" smtClean="0"/>
              <a:t>Difficult Design (Over flow / Under flow)</a:t>
            </a:r>
          </a:p>
          <a:p>
            <a:pPr marL="0" indent="0" eaLnBrk="1" hangingPunct="1">
              <a:lnSpc>
                <a:spcPct val="100000"/>
              </a:lnSpc>
            </a:pPr>
            <a:r>
              <a:rPr lang="en-US" smtClean="0"/>
              <a:t>Faster</a:t>
            </a:r>
          </a:p>
          <a:p>
            <a:pPr marL="0" indent="0" eaLnBrk="1" hangingPunct="1">
              <a:lnSpc>
                <a:spcPct val="100000"/>
              </a:lnSpc>
            </a:pPr>
            <a:r>
              <a:rPr lang="en-US" smtClean="0"/>
              <a:t>Image , Video Processing</a:t>
            </a:r>
            <a:r>
              <a:rPr lang="en-US" sz="2400" smtClean="0"/>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endParaRPr lang="en-US" dirty="0" smtClean="0"/>
          </a:p>
        </p:txBody>
      </p:sp>
      <p:sp>
        <p:nvSpPr>
          <p:cNvPr id="30722" name="Rectangle 3"/>
          <p:cNvSpPr>
            <a:spLocks noGrp="1" noChangeArrowheads="1"/>
          </p:cNvSpPr>
          <p:nvPr>
            <p:ph type="body" idx="1"/>
          </p:nvPr>
        </p:nvSpPr>
        <p:spPr/>
        <p:txBody>
          <a:bodyPr/>
          <a:lstStyle/>
          <a:p>
            <a:pPr marL="609600" indent="-609600" eaLnBrk="1" hangingPunct="1">
              <a:lnSpc>
                <a:spcPct val="115000"/>
              </a:lnSpc>
              <a:buFontTx/>
              <a:buNone/>
            </a:pPr>
            <a:r>
              <a:rPr lang="en-US" dirty="0" smtClean="0"/>
              <a:t>Introduction to DSK C6713 </a:t>
            </a:r>
          </a:p>
          <a:p>
            <a:pPr marL="990600" lvl="1" indent="-533400" eaLnBrk="1" hangingPunct="1">
              <a:lnSpc>
                <a:spcPct val="90000"/>
              </a:lnSpc>
              <a:buFontTx/>
              <a:buAutoNum type="arabicPeriod"/>
            </a:pPr>
            <a:r>
              <a:rPr lang="en-US" dirty="0" smtClean="0"/>
              <a:t>TMS 320C6713 Digital Signal Processor </a:t>
            </a:r>
          </a:p>
          <a:p>
            <a:pPr marL="2209800" lvl="4" indent="-381000" eaLnBrk="1" hangingPunct="1">
              <a:lnSpc>
                <a:spcPct val="90000"/>
              </a:lnSpc>
            </a:pPr>
            <a:r>
              <a:rPr lang="en-US" dirty="0" smtClean="0"/>
              <a:t>Overview</a:t>
            </a:r>
          </a:p>
          <a:p>
            <a:pPr marL="2209800" lvl="4" indent="-381000" eaLnBrk="1" hangingPunct="1">
              <a:lnSpc>
                <a:spcPct val="90000"/>
              </a:lnSpc>
            </a:pPr>
            <a:r>
              <a:rPr lang="en-US" dirty="0" smtClean="0"/>
              <a:t>Architecture</a:t>
            </a:r>
          </a:p>
          <a:p>
            <a:pPr marL="2209800" lvl="4" indent="-381000" eaLnBrk="1" hangingPunct="1">
              <a:lnSpc>
                <a:spcPct val="90000"/>
              </a:lnSpc>
              <a:buNone/>
            </a:pPr>
            <a:endParaRPr lang="en-US" dirty="0" smtClean="0"/>
          </a:p>
          <a:p>
            <a:pPr marL="990600" lvl="1" indent="-533400" eaLnBrk="1" hangingPunct="1">
              <a:lnSpc>
                <a:spcPct val="90000"/>
              </a:lnSpc>
              <a:buFontTx/>
              <a:buAutoNum type="arabicPeriod"/>
            </a:pPr>
            <a:r>
              <a:rPr lang="en-US" dirty="0" smtClean="0"/>
              <a:t>TMS 320C6713 Digital Signal Processing Kit</a:t>
            </a:r>
          </a:p>
          <a:p>
            <a:pPr marL="2209800" lvl="4" indent="-381000" eaLnBrk="1" hangingPunct="1">
              <a:lnSpc>
                <a:spcPct val="90000"/>
              </a:lnSpc>
            </a:pPr>
            <a:r>
              <a:rPr lang="en-US" dirty="0" smtClean="0"/>
              <a:t>Overview</a:t>
            </a:r>
          </a:p>
          <a:p>
            <a:pPr marL="2209800" lvl="4" indent="-381000" eaLnBrk="1" hangingPunct="1">
              <a:lnSpc>
                <a:spcPct val="90000"/>
              </a:lnSpc>
            </a:pPr>
            <a:r>
              <a:rPr lang="en-US" dirty="0" smtClean="0"/>
              <a:t>Components </a:t>
            </a:r>
          </a:p>
          <a:p>
            <a:pPr marL="990600" lvl="1" indent="-533400" eaLnBrk="1" hangingPunct="1">
              <a:lnSpc>
                <a:spcPct val="90000"/>
              </a:lnSpc>
              <a:buFontTx/>
              <a:buAutoNum type="arabicPeriod"/>
            </a:pPr>
            <a:r>
              <a:rPr lang="en-US" dirty="0" smtClean="0"/>
              <a:t>Code Composer Studio</a:t>
            </a:r>
          </a:p>
          <a:p>
            <a:pPr marL="2209800" lvl="4" indent="-381000" eaLnBrk="1" hangingPunct="1">
              <a:lnSpc>
                <a:spcPct val="90000"/>
              </a:lnSpc>
            </a:pPr>
            <a:r>
              <a:rPr lang="en-US" dirty="0" smtClean="0"/>
              <a:t>Overview</a:t>
            </a:r>
          </a:p>
          <a:p>
            <a:pPr marL="2209800" lvl="4" indent="-381000" eaLnBrk="1" hangingPunct="1">
              <a:lnSpc>
                <a:spcPct val="90000"/>
              </a:lnSpc>
            </a:pPr>
            <a:r>
              <a:rPr lang="en-US" dirty="0" smtClean="0"/>
              <a:t>Features</a:t>
            </a:r>
          </a:p>
          <a:p>
            <a:pPr marL="2209800" lvl="4" indent="-381000"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pPr eaLnBrk="1" hangingPunct="1"/>
            <a:r>
              <a:rPr lang="en-US" sz="4000" b="1" smtClean="0"/>
              <a:t>TMS320C6713 Digital Signal Processor</a:t>
            </a:r>
          </a:p>
        </p:txBody>
      </p:sp>
      <p:sp>
        <p:nvSpPr>
          <p:cNvPr id="31746" name="Rectangle 3"/>
          <p:cNvSpPr>
            <a:spLocks noGrp="1" noChangeArrowheads="1"/>
          </p:cNvSpPr>
          <p:nvPr>
            <p:ph type="body" idx="4294967295"/>
          </p:nvPr>
        </p:nvSpPr>
        <p:spPr/>
        <p:txBody>
          <a:bodyPr/>
          <a:lstStyle/>
          <a:p>
            <a:pPr eaLnBrk="1" hangingPunct="1">
              <a:lnSpc>
                <a:spcPct val="105000"/>
              </a:lnSpc>
            </a:pPr>
            <a:r>
              <a:rPr lang="en-US" sz="2000" smtClean="0"/>
              <a:t>VLIW architecture Instruction </a:t>
            </a:r>
          </a:p>
          <a:p>
            <a:pPr lvl="2" eaLnBrk="1" hangingPunct="1">
              <a:lnSpc>
                <a:spcPct val="80000"/>
              </a:lnSpc>
            </a:pPr>
            <a:r>
              <a:rPr lang="en-US" sz="1600" smtClean="0"/>
              <a:t>Word Length 256 bits = 8 x 32 bit instructions </a:t>
            </a:r>
          </a:p>
          <a:p>
            <a:pPr lvl="2" eaLnBrk="1" hangingPunct="1">
              <a:lnSpc>
                <a:spcPct val="80000"/>
              </a:lnSpc>
            </a:pPr>
            <a:r>
              <a:rPr lang="en-US" sz="1600" smtClean="0"/>
              <a:t>Eight instructions can be fetched every cycle</a:t>
            </a:r>
          </a:p>
          <a:p>
            <a:pPr eaLnBrk="1" hangingPunct="1">
              <a:lnSpc>
                <a:spcPct val="105000"/>
              </a:lnSpc>
            </a:pPr>
            <a:r>
              <a:rPr lang="en-US" sz="2000" smtClean="0"/>
              <a:t>264 kB of internal memory</a:t>
            </a:r>
          </a:p>
          <a:p>
            <a:pPr lvl="3" eaLnBrk="1" hangingPunct="1">
              <a:lnSpc>
                <a:spcPct val="80000"/>
              </a:lnSpc>
            </a:pPr>
            <a:r>
              <a:rPr lang="en-US" sz="1400" smtClean="0"/>
              <a:t>4kB as L1Program Cache and 4kB as L1Data Cache </a:t>
            </a:r>
          </a:p>
          <a:p>
            <a:pPr lvl="3" eaLnBrk="1" hangingPunct="1">
              <a:lnSpc>
                <a:spcPct val="80000"/>
              </a:lnSpc>
            </a:pPr>
            <a:r>
              <a:rPr lang="en-US" sz="1400" smtClean="0"/>
              <a:t>256kB as L2 memory shared between program and data</a:t>
            </a:r>
          </a:p>
          <a:p>
            <a:pPr eaLnBrk="1" hangingPunct="1">
              <a:lnSpc>
                <a:spcPct val="105000"/>
              </a:lnSpc>
            </a:pPr>
            <a:r>
              <a:rPr lang="en-US" sz="2000" smtClean="0"/>
              <a:t>Eight functional or execution units </a:t>
            </a:r>
          </a:p>
          <a:p>
            <a:pPr lvl="3" eaLnBrk="1" hangingPunct="1">
              <a:lnSpc>
                <a:spcPct val="80000"/>
              </a:lnSpc>
            </a:pPr>
            <a:r>
              <a:rPr lang="en-US" sz="1400" smtClean="0"/>
              <a:t>six arithmetic-logic units (ALUs) and two multiplier units</a:t>
            </a:r>
          </a:p>
          <a:p>
            <a:pPr lvl="3" eaLnBrk="1" hangingPunct="1">
              <a:lnSpc>
                <a:spcPct val="80000"/>
              </a:lnSpc>
            </a:pPr>
            <a:r>
              <a:rPr lang="en-US" sz="1400" smtClean="0"/>
              <a:t>2 sets  of  L , S , D , M  Units </a:t>
            </a:r>
          </a:p>
          <a:p>
            <a:pPr eaLnBrk="1" hangingPunct="1">
              <a:lnSpc>
                <a:spcPct val="105000"/>
              </a:lnSpc>
            </a:pPr>
            <a:r>
              <a:rPr lang="en-US" sz="2000" smtClean="0"/>
              <a:t>Two sets of 16  32-bit general-purpose registers.</a:t>
            </a:r>
          </a:p>
          <a:p>
            <a:pPr eaLnBrk="1" hangingPunct="1">
              <a:lnSpc>
                <a:spcPct val="105000"/>
              </a:lnSpc>
            </a:pPr>
            <a:r>
              <a:rPr lang="en-US" sz="2000" smtClean="0"/>
              <a:t>Internal buses include </a:t>
            </a:r>
          </a:p>
          <a:p>
            <a:pPr lvl="2" eaLnBrk="1" hangingPunct="1">
              <a:lnSpc>
                <a:spcPct val="80000"/>
              </a:lnSpc>
            </a:pPr>
            <a:r>
              <a:rPr lang="en-US" sz="1600" smtClean="0"/>
              <a:t>32-bit program address bus, a 256-bit program data bus to accommodate eight 32-bit instructions</a:t>
            </a:r>
          </a:p>
          <a:p>
            <a:pPr lvl="2" eaLnBrk="1" hangingPunct="1">
              <a:lnSpc>
                <a:spcPct val="80000"/>
              </a:lnSpc>
            </a:pPr>
            <a:r>
              <a:rPr lang="en-US" sz="1600" smtClean="0"/>
              <a:t> two 32-bit data address buses, two 64-bit data buses ,and two 64-bit store data buses.</a:t>
            </a:r>
          </a:p>
          <a:p>
            <a:pPr eaLnBrk="1" hangingPunct="1">
              <a:lnSpc>
                <a:spcPct val="80000"/>
              </a:lnSpc>
            </a:pPr>
            <a:endParaRPr lang="en-US" sz="2000" smtClean="0"/>
          </a:p>
        </p:txBody>
      </p:sp>
      <p:pic>
        <p:nvPicPr>
          <p:cNvPr id="31747" name="Picture 6" descr="Chip"/>
          <p:cNvPicPr>
            <a:picLocks noChangeAspect="1" noChangeArrowheads="1"/>
          </p:cNvPicPr>
          <p:nvPr/>
        </p:nvPicPr>
        <p:blipFill>
          <a:blip r:embed="rId2"/>
          <a:srcRect/>
          <a:stretch>
            <a:fillRect/>
          </a:stretch>
        </p:blipFill>
        <p:spPr bwMode="auto">
          <a:xfrm>
            <a:off x="7467600" y="304800"/>
            <a:ext cx="1489075"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p:txBody>
          <a:bodyPr/>
          <a:lstStyle/>
          <a:p>
            <a:pPr eaLnBrk="1" hangingPunct="1">
              <a:lnSpc>
                <a:spcPct val="105000"/>
              </a:lnSpc>
            </a:pPr>
            <a:r>
              <a:rPr lang="en-US" sz="1600" dirty="0" smtClean="0"/>
              <a:t>On-chip PLL – generates processor clock rate .</a:t>
            </a:r>
          </a:p>
          <a:p>
            <a:pPr eaLnBrk="1" hangingPunct="1">
              <a:lnSpc>
                <a:spcPct val="105000"/>
              </a:lnSpc>
            </a:pPr>
            <a:r>
              <a:rPr lang="en-US" sz="1600" dirty="0" smtClean="0"/>
              <a:t>2 Timers – generates periodic timer events as a function of the processor clock.</a:t>
            </a:r>
          </a:p>
          <a:p>
            <a:pPr eaLnBrk="1" hangingPunct="1">
              <a:lnSpc>
                <a:spcPct val="105000"/>
              </a:lnSpc>
            </a:pPr>
            <a:r>
              <a:rPr lang="en-US" sz="1600" smtClean="0"/>
              <a:t>2 </a:t>
            </a:r>
            <a:r>
              <a:rPr lang="en-US" sz="1600" dirty="0" err="1" smtClean="0"/>
              <a:t>McBSPs</a:t>
            </a:r>
            <a:r>
              <a:rPr lang="en-US" sz="1600" dirty="0" smtClean="0"/>
              <a:t> – Multichannel buffered serial ports.  Each </a:t>
            </a:r>
            <a:r>
              <a:rPr lang="en-US" sz="1600" dirty="0" err="1" smtClean="0"/>
              <a:t>McBSP</a:t>
            </a:r>
            <a:r>
              <a:rPr lang="en-US" sz="1600" dirty="0" smtClean="0"/>
              <a:t> can be used for high speed serial data transmission with external devices or reprogrammed as general purpose I/Os.  </a:t>
            </a:r>
          </a:p>
          <a:p>
            <a:pPr lvl="1" eaLnBrk="1" hangingPunct="1">
              <a:lnSpc>
                <a:spcPct val="105000"/>
              </a:lnSpc>
            </a:pPr>
            <a:r>
              <a:rPr lang="en-US" sz="1400" dirty="0" smtClean="0"/>
              <a:t>McBSP1 is used to transmit and receive audio data from the AIC23 stereo codec. </a:t>
            </a:r>
          </a:p>
          <a:p>
            <a:pPr lvl="1" eaLnBrk="1" hangingPunct="1">
              <a:lnSpc>
                <a:spcPct val="105000"/>
              </a:lnSpc>
            </a:pPr>
            <a:r>
              <a:rPr lang="en-US" sz="1400" dirty="0" smtClean="0"/>
              <a:t> McBSP0 is used to control the codec through its serial control port. </a:t>
            </a:r>
          </a:p>
          <a:p>
            <a:pPr eaLnBrk="1" hangingPunct="1">
              <a:lnSpc>
                <a:spcPct val="105000"/>
              </a:lnSpc>
            </a:pPr>
            <a:r>
              <a:rPr lang="en-US" sz="1600" dirty="0" smtClean="0"/>
              <a:t>2 </a:t>
            </a:r>
            <a:r>
              <a:rPr lang="en-US" sz="1600" dirty="0" err="1" smtClean="0"/>
              <a:t>McASPs</a:t>
            </a:r>
            <a:r>
              <a:rPr lang="en-US" sz="1600" dirty="0" smtClean="0"/>
              <a:t> – Multichannel audio serial ports.  Used for multi-channel and professional audio applications. </a:t>
            </a:r>
          </a:p>
          <a:p>
            <a:pPr eaLnBrk="1" hangingPunct="1">
              <a:lnSpc>
                <a:spcPct val="105000"/>
              </a:lnSpc>
            </a:pPr>
            <a:r>
              <a:rPr lang="en-US" sz="1600" dirty="0" smtClean="0"/>
              <a:t>2 x I2C Interfaces – Inter-Integrated Circuit Bus.  An I2C bus is a serial bus format that can support several standard devices per bus.</a:t>
            </a:r>
          </a:p>
          <a:p>
            <a:pPr eaLnBrk="1" hangingPunct="1">
              <a:lnSpc>
                <a:spcPct val="105000"/>
              </a:lnSpc>
            </a:pPr>
            <a:r>
              <a:rPr lang="en-US" sz="1600" dirty="0" smtClean="0"/>
              <a:t>EMIF – External Memory Interface.  A 32-bit bus on which external memories and other devices can be connected.  </a:t>
            </a:r>
          </a:p>
        </p:txBody>
      </p:sp>
      <p:sp>
        <p:nvSpPr>
          <p:cNvPr id="32770" name="Rectangle 2"/>
          <p:cNvSpPr>
            <a:spLocks noChangeArrowheads="1"/>
          </p:cNvSpPr>
          <p:nvPr/>
        </p:nvSpPr>
        <p:spPr bwMode="auto">
          <a:xfrm>
            <a:off x="457200" y="685800"/>
            <a:ext cx="8077200" cy="914400"/>
          </a:xfrm>
          <a:prstGeom prst="rect">
            <a:avLst/>
          </a:prstGeom>
          <a:noFill/>
          <a:ln w="9525">
            <a:noFill/>
            <a:miter lim="800000"/>
            <a:headEnd/>
            <a:tailEnd/>
          </a:ln>
        </p:spPr>
        <p:txBody>
          <a:bodyPr anchor="ctr"/>
          <a:lstStyle/>
          <a:p>
            <a:r>
              <a:rPr lang="en-US" sz="4000" b="1">
                <a:solidFill>
                  <a:srgbClr val="284C6A"/>
                </a:solidFill>
              </a:rPr>
              <a:t>TMS320C6713 Digital Signal Processor</a:t>
            </a:r>
          </a:p>
        </p:txBody>
      </p:sp>
      <p:pic>
        <p:nvPicPr>
          <p:cNvPr id="32771" name="Picture 5" descr="Chip"/>
          <p:cNvPicPr>
            <a:picLocks noChangeAspect="1" noChangeArrowheads="1"/>
          </p:cNvPicPr>
          <p:nvPr/>
        </p:nvPicPr>
        <p:blipFill>
          <a:blip r:embed="rId2"/>
          <a:srcRect/>
          <a:stretch>
            <a:fillRect/>
          </a:stretch>
        </p:blipFill>
        <p:spPr bwMode="auto">
          <a:xfrm>
            <a:off x="7467600" y="304800"/>
            <a:ext cx="1489075" cy="1524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mtClean="0"/>
              <a:t>Functional Units + Registers </a:t>
            </a:r>
          </a:p>
        </p:txBody>
      </p:sp>
      <p:sp>
        <p:nvSpPr>
          <p:cNvPr id="34818" name="Rectangle 3"/>
          <p:cNvSpPr>
            <a:spLocks noGrp="1" noChangeArrowheads="1"/>
          </p:cNvSpPr>
          <p:nvPr>
            <p:ph type="body" idx="1"/>
          </p:nvPr>
        </p:nvSpPr>
        <p:spPr/>
        <p:txBody>
          <a:bodyPr/>
          <a:lstStyle/>
          <a:p>
            <a:pPr eaLnBrk="1" hangingPunct="1">
              <a:lnSpc>
                <a:spcPct val="115000"/>
              </a:lnSpc>
            </a:pPr>
            <a:r>
              <a:rPr lang="en-US" sz="2400" dirty="0" smtClean="0"/>
              <a:t>The CPU consists of eight independent functional units.</a:t>
            </a:r>
          </a:p>
          <a:p>
            <a:pPr eaLnBrk="1" hangingPunct="1">
              <a:lnSpc>
                <a:spcPct val="115000"/>
              </a:lnSpc>
            </a:pPr>
            <a:r>
              <a:rPr lang="en-US" sz="2400" dirty="0" smtClean="0"/>
              <a:t>Thus Units are </a:t>
            </a:r>
          </a:p>
          <a:p>
            <a:pPr lvl="2" eaLnBrk="1" hangingPunct="1">
              <a:lnSpc>
                <a:spcPct val="90000"/>
              </a:lnSpc>
            </a:pPr>
            <a:r>
              <a:rPr lang="en-US" sz="1800" dirty="0" smtClean="0"/>
              <a:t>multiply operations (.M), floating/fixed-point multipliers </a:t>
            </a:r>
          </a:p>
          <a:p>
            <a:pPr lvl="2" eaLnBrk="1" hangingPunct="1">
              <a:lnSpc>
                <a:spcPct val="90000"/>
              </a:lnSpc>
            </a:pPr>
            <a:r>
              <a:rPr lang="en-US" sz="1800" dirty="0" smtClean="0"/>
              <a:t>logical and arithmetic operations (.L), floating/fixed-point ALUs </a:t>
            </a:r>
          </a:p>
          <a:p>
            <a:pPr lvl="2" eaLnBrk="1" hangingPunct="1">
              <a:lnSpc>
                <a:spcPct val="90000"/>
              </a:lnSpc>
            </a:pPr>
            <a:r>
              <a:rPr lang="en-US" sz="1800" dirty="0" smtClean="0"/>
              <a:t>branch, bit manipulation, and </a:t>
            </a:r>
            <a:r>
              <a:rPr lang="en-US" sz="1800" dirty="0" err="1" smtClean="0"/>
              <a:t>arithmeticoperations</a:t>
            </a:r>
            <a:r>
              <a:rPr lang="en-US" sz="1800" dirty="0" smtClean="0"/>
              <a:t> (.S), floating/fixed-point ALUs </a:t>
            </a:r>
          </a:p>
          <a:p>
            <a:pPr lvl="2" eaLnBrk="1" hangingPunct="1">
              <a:lnSpc>
                <a:spcPct val="90000"/>
              </a:lnSpc>
            </a:pPr>
            <a:r>
              <a:rPr lang="en-US" sz="1800" dirty="0" smtClean="0"/>
              <a:t>loading/storing and arithmetic operations (.D). All data transfers make use of the .D units. fixed-point ALUs </a:t>
            </a:r>
          </a:p>
          <a:p>
            <a:pPr eaLnBrk="1" hangingPunct="1">
              <a:lnSpc>
                <a:spcPct val="115000"/>
              </a:lnSpc>
            </a:pPr>
            <a:r>
              <a:rPr lang="en-US" sz="2400" dirty="0" smtClean="0"/>
              <a:t>The arithmetic operations, such as subtract or add (SUB or ADD), can be performed by all the units, except the .M units.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l" defTabSz="914400" rtl="0" eaLnBrk="1" fontAlgn="base" latinLnBrk="0" hangingPunct="1">
          <a:lnSpc>
            <a:spcPct val="80000"/>
          </a:lnSpc>
          <a:spcBef>
            <a:spcPct val="20000"/>
          </a:spcBef>
          <a:spcAft>
            <a:spcPct val="0"/>
          </a:spcAft>
          <a:buClrTx/>
          <a:buSzTx/>
          <a:buFont typeface="Trebuchet MS" pitchFamily="34" charset="0"/>
          <a:buChar char="−"/>
          <a:tabLst/>
          <a:defRPr kumimoji="0" lang="en-US" sz="1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l" defTabSz="914400" rtl="0" eaLnBrk="1" fontAlgn="base" latinLnBrk="0" hangingPunct="1">
          <a:lnSpc>
            <a:spcPct val="80000"/>
          </a:lnSpc>
          <a:spcBef>
            <a:spcPct val="20000"/>
          </a:spcBef>
          <a:spcAft>
            <a:spcPct val="0"/>
          </a:spcAft>
          <a:buClrTx/>
          <a:buSzTx/>
          <a:buFont typeface="Trebuchet MS" pitchFamily="34" charset="0"/>
          <a:buChar char="−"/>
          <a:tabLst/>
          <a:defRPr kumimoji="0" lang="en-US" sz="1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06256168</Template>
  <TotalTime>2514</TotalTime>
  <Words>1081</Words>
  <Application>Microsoft PowerPoint</Application>
  <PresentationFormat>On-screen Show (4:3)</PresentationFormat>
  <Paragraphs>122</Paragraphs>
  <Slides>20</Slides>
  <Notes>0</Notes>
  <HiddenSlides>4</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Cloud skipper design template</vt:lpstr>
      <vt:lpstr>  TMS 320C6713 DSK</vt:lpstr>
      <vt:lpstr>Digital Signal Processors   </vt:lpstr>
      <vt:lpstr>Slide 3</vt:lpstr>
      <vt:lpstr>Fixed vs Floating Point</vt:lpstr>
      <vt:lpstr>Comparison of  Fixed , Floating Point DSPs</vt:lpstr>
      <vt:lpstr>Slide 6</vt:lpstr>
      <vt:lpstr>TMS320C6713 Digital Signal Processor</vt:lpstr>
      <vt:lpstr>Slide 8</vt:lpstr>
      <vt:lpstr>Functional Units + Registers </vt:lpstr>
      <vt:lpstr>Registers</vt:lpstr>
      <vt:lpstr>C6713 DSK Overview</vt:lpstr>
      <vt:lpstr>Functional Diagram</vt:lpstr>
      <vt:lpstr>Slide 13</vt:lpstr>
      <vt:lpstr>AIC 23 Codec</vt:lpstr>
      <vt:lpstr>CPLD</vt:lpstr>
      <vt:lpstr>Memory on DSK </vt:lpstr>
      <vt:lpstr>Onboard LEDs</vt:lpstr>
      <vt:lpstr>Onboard Switches </vt:lpstr>
      <vt:lpstr>CODE COMPOSER STUDIO</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kaleem</cp:lastModifiedBy>
  <cp:revision>172</cp:revision>
  <cp:lastPrinted>1601-01-01T00:00:00Z</cp:lastPrinted>
  <dcterms:created xsi:type="dcterms:W3CDTF">1601-01-01T00:00:00Z</dcterms:created>
  <dcterms:modified xsi:type="dcterms:W3CDTF">2015-02-23T18:49:20Z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