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1" d="100"/>
          <a:sy n="91" d="100"/>
        </p:scale>
        <p:origin x="372" y="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3/3/2021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3/3/2021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PK" b="1" dirty="0"/>
              <a:t>Data Science BootCamp </a:t>
            </a:r>
            <a:r>
              <a:rPr lang="en-PK" b="1" dirty="0" smtClean="0"/>
              <a:t>1</a:t>
            </a:r>
            <a:r>
              <a:rPr lang="en-US" b="1" dirty="0" smtClean="0"/>
              <a:t/>
            </a:r>
            <a:br>
              <a:rPr lang="en-US" b="1" dirty="0" smtClean="0"/>
            </a:br>
            <a:r>
              <a:rPr lang="en-US" b="1" dirty="0" smtClean="0"/>
              <a:t>by</a:t>
            </a:r>
            <a:br>
              <a:rPr lang="en-US" b="1" dirty="0" smtClean="0"/>
            </a:br>
            <a:r>
              <a:rPr lang="en-US" b="1" dirty="0" smtClean="0"/>
              <a:t>Deep Learning Tech</a:t>
            </a:r>
            <a:endParaRPr lang="en-US" dirty="0"/>
          </a:p>
        </p:txBody>
      </p:sp>
      <p:sp>
        <p:nvSpPr>
          <p:cNvPr id="3" name="Subtitle 2"/>
          <p:cNvSpPr>
            <a:spLocks noGrp="1"/>
          </p:cNvSpPr>
          <p:nvPr>
            <p:ph type="subTitle" idx="1"/>
          </p:nvPr>
        </p:nvSpPr>
        <p:spPr/>
        <p:txBody>
          <a:bodyPr>
            <a:normAutofit fontScale="70000" lnSpcReduction="20000"/>
          </a:bodyPr>
          <a:lstStyle/>
          <a:p>
            <a:r>
              <a:rPr lang="en-US" sz="4800" b="1" dirty="0" smtClean="0"/>
              <a:t>Project 1 Summary: Ecommerce Dataset </a:t>
            </a:r>
          </a:p>
          <a:p>
            <a:r>
              <a:rPr lang="en-US" sz="4000" b="1" dirty="0" smtClean="0"/>
              <a:t>Saad Iqbal</a:t>
            </a:r>
          </a:p>
          <a:p>
            <a:r>
              <a:rPr lang="en-US" b="1" dirty="0"/>
              <a:t>e</a:t>
            </a:r>
            <a:r>
              <a:rPr lang="en-US" b="1" dirty="0" smtClean="0"/>
              <a:t>mail: siqbal_a@hotmail.com</a:t>
            </a:r>
            <a:endParaRPr lang="en-US" dirty="0"/>
          </a:p>
        </p:txBody>
      </p:sp>
      <p:pic>
        <p:nvPicPr>
          <p:cNvPr id="1026" name="Picture 2" descr="https://yt3.ggpht.com/ytc/AAUvwnjDgYNa6novkCSgT7PDLA4dnSPyp8NuIcCaH_qg=s176-c-k-c0x00ffffff-no-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35" y="20133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79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 Selling Item Categories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12" y="1963021"/>
            <a:ext cx="4387407" cy="469783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005816" y="576190"/>
            <a:ext cx="4706225" cy="7429559"/>
          </a:xfrm>
          <a:prstGeom prst="rect">
            <a:avLst/>
          </a:prstGeom>
        </p:spPr>
      </p:pic>
    </p:spTree>
    <p:extLst>
      <p:ext uri="{BB962C8B-B14F-4D97-AF65-F5344CB8AC3E}">
        <p14:creationId xmlns:p14="http://schemas.microsoft.com/office/powerpoint/2010/main" val="642035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24" y="284176"/>
            <a:ext cx="11073468" cy="1508760"/>
          </a:xfrm>
        </p:spPr>
        <p:txBody>
          <a:bodyPr/>
          <a:lstStyle/>
          <a:p>
            <a:pPr algn="ctr"/>
            <a:r>
              <a:rPr lang="en-US" dirty="0" smtClean="0"/>
              <a:t>Correlation b/w Order &amp; Payment Method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51" y="1892810"/>
            <a:ext cx="6231842" cy="4893884"/>
          </a:xfrm>
        </p:spPr>
      </p:pic>
      <p:sp>
        <p:nvSpPr>
          <p:cNvPr id="4" name="Text Placeholder 3"/>
          <p:cNvSpPr>
            <a:spLocks noGrp="1"/>
          </p:cNvSpPr>
          <p:nvPr>
            <p:ph type="body" sz="half" idx="2"/>
          </p:nvPr>
        </p:nvSpPr>
        <p:spPr>
          <a:xfrm>
            <a:off x="6530828" y="1933662"/>
            <a:ext cx="5494789" cy="4794309"/>
          </a:xfrm>
        </p:spPr>
        <p:txBody>
          <a:bodyPr/>
          <a:lstStyle/>
          <a:p>
            <a:pPr algn="just"/>
            <a:endParaRPr lang="en-US" b="1" dirty="0" smtClean="0"/>
          </a:p>
          <a:p>
            <a:pPr algn="just"/>
            <a:r>
              <a:rPr lang="en-US" b="1" dirty="0" smtClean="0"/>
              <a:t>1- </a:t>
            </a:r>
            <a:r>
              <a:rPr lang="en-US" b="1" dirty="0"/>
              <a:t>Positive Correlation between Orders Completion and Payment Methods based on Credit such as Cash on Delivery, Credit Cards and Discount Vouchers</a:t>
            </a:r>
          </a:p>
          <a:p>
            <a:pPr algn="just"/>
            <a:endParaRPr lang="en-US" b="1" dirty="0" smtClean="0"/>
          </a:p>
          <a:p>
            <a:pPr algn="just"/>
            <a:r>
              <a:rPr lang="en-US" b="1" dirty="0" smtClean="0"/>
              <a:t>2- </a:t>
            </a:r>
            <a:r>
              <a:rPr lang="en-US" b="1" dirty="0"/>
              <a:t>Negative Correlation between Orders Completion and Advance Payment Methods </a:t>
            </a:r>
            <a:r>
              <a:rPr lang="en-US" b="1" dirty="0" smtClean="0"/>
              <a:t>such as </a:t>
            </a:r>
            <a:r>
              <a:rPr lang="en-US" b="1" dirty="0"/>
              <a:t>Internet Banking, Mobile Banking </a:t>
            </a:r>
            <a:r>
              <a:rPr lang="en-US" b="1" dirty="0" err="1"/>
              <a:t>etc</a:t>
            </a: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1788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lstStyle/>
          <a:p>
            <a:pPr algn="ctr"/>
            <a:r>
              <a:rPr lang="en-US" dirty="0"/>
              <a:t>correlation </a:t>
            </a:r>
            <a:r>
              <a:rPr lang="en-US" dirty="0" smtClean="0"/>
              <a:t>B/W </a:t>
            </a:r>
            <a:r>
              <a:rPr lang="en-US" dirty="0"/>
              <a:t>order date </a:t>
            </a:r>
            <a:r>
              <a:rPr lang="en-US" dirty="0"/>
              <a:t>&amp;</a:t>
            </a:r>
            <a:r>
              <a:rPr lang="en-US" dirty="0" smtClean="0"/>
              <a:t> </a:t>
            </a:r>
            <a:r>
              <a:rPr lang="en-US" dirty="0"/>
              <a:t>item category</a:t>
            </a:r>
            <a:endParaRPr lang="en-US" dirty="0"/>
          </a:p>
        </p:txBody>
      </p:sp>
      <p:sp>
        <p:nvSpPr>
          <p:cNvPr id="4" name="Text Placeholder 3"/>
          <p:cNvSpPr>
            <a:spLocks noGrp="1"/>
          </p:cNvSpPr>
          <p:nvPr>
            <p:ph type="body" sz="half" idx="2"/>
          </p:nvPr>
        </p:nvSpPr>
        <p:spPr>
          <a:xfrm>
            <a:off x="6530828" y="1933662"/>
            <a:ext cx="5494789" cy="4794309"/>
          </a:xfrm>
        </p:spPr>
        <p:txBody>
          <a:bodyPr/>
          <a:lstStyle/>
          <a:p>
            <a:pPr algn="just"/>
            <a:endParaRPr lang="en-US" b="1" dirty="0" smtClean="0"/>
          </a:p>
          <a:p>
            <a:r>
              <a:rPr lang="en-US" b="1" dirty="0"/>
              <a:t>Plotted top 5 item categories graphs against the order dates.</a:t>
            </a:r>
          </a:p>
          <a:p>
            <a:r>
              <a:rPr lang="en-US" b="1" dirty="0" smtClean="0"/>
              <a:t>Correlation </a:t>
            </a:r>
            <a:r>
              <a:rPr lang="en-US" b="1" dirty="0"/>
              <a:t>between order date and item category seems to be positive due to high peaks i.e. annual product sale at the end of the year supported by mid year high selling season</a:t>
            </a:r>
            <a:r>
              <a:rPr lang="en-US" b="1" dirty="0" smtClean="0"/>
              <a:t>.</a:t>
            </a:r>
            <a:endParaRPr lang="en-US" b="1" dirty="0"/>
          </a:p>
          <a:p>
            <a:pPr marL="285750" indent="-285750">
              <a:buFont typeface="Arial" panose="020B0604020202020204" pitchFamily="34" charset="0"/>
              <a:buChar char="•"/>
            </a:pP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72" y="1933661"/>
            <a:ext cx="5082305" cy="4794309"/>
          </a:xfrm>
        </p:spPr>
      </p:pic>
    </p:spTree>
    <p:extLst>
      <p:ext uri="{BB962C8B-B14F-4D97-AF65-F5344CB8AC3E}">
        <p14:creationId xmlns:p14="http://schemas.microsoft.com/office/powerpoint/2010/main" val="136827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lstStyle/>
          <a:p>
            <a:pPr algn="ctr"/>
            <a:r>
              <a:rPr lang="en-US" dirty="0"/>
              <a:t>Customer </a:t>
            </a:r>
            <a:r>
              <a:rPr lang="en-US" dirty="0" err="1"/>
              <a:t>Liftime</a:t>
            </a:r>
            <a:r>
              <a:rPr lang="en-US" dirty="0"/>
              <a:t> Value: RFM Score</a:t>
            </a:r>
          </a:p>
        </p:txBody>
      </p:sp>
      <p:sp>
        <p:nvSpPr>
          <p:cNvPr id="4" name="Text Placeholder 3"/>
          <p:cNvSpPr>
            <a:spLocks noGrp="1"/>
          </p:cNvSpPr>
          <p:nvPr>
            <p:ph type="body" sz="half" idx="2"/>
          </p:nvPr>
        </p:nvSpPr>
        <p:spPr>
          <a:xfrm>
            <a:off x="6530828" y="1933662"/>
            <a:ext cx="5494789" cy="4794309"/>
          </a:xfrm>
        </p:spPr>
        <p:txBody>
          <a:bodyPr/>
          <a:lstStyle/>
          <a:p>
            <a:pPr algn="just"/>
            <a:endParaRPr lang="en-US" b="1" dirty="0" smtClean="0"/>
          </a:p>
          <a:p>
            <a:pPr marL="285750" indent="-285750">
              <a:buFont typeface="Arial" panose="020B0604020202020204" pitchFamily="34" charset="0"/>
              <a:buChar char="•"/>
            </a:pPr>
            <a:r>
              <a:rPr lang="en-US" dirty="0"/>
              <a:t>RECENCY (R): Days since last purchase </a:t>
            </a:r>
            <a:endParaRPr lang="en-US" dirty="0" smtClean="0"/>
          </a:p>
          <a:p>
            <a:pPr marL="285750" indent="-285750">
              <a:buFont typeface="Arial" panose="020B0604020202020204" pitchFamily="34" charset="0"/>
              <a:buChar char="•"/>
            </a:pPr>
            <a:r>
              <a:rPr lang="en-US" dirty="0" smtClean="0"/>
              <a:t>FREQUENCY </a:t>
            </a:r>
            <a:r>
              <a:rPr lang="en-US" dirty="0"/>
              <a:t>(F): Total number of purchases </a:t>
            </a:r>
            <a:endParaRPr lang="en-US" dirty="0" smtClean="0"/>
          </a:p>
          <a:p>
            <a:pPr marL="285750" indent="-285750">
              <a:buFont typeface="Arial" panose="020B0604020202020204" pitchFamily="34" charset="0"/>
              <a:buChar char="•"/>
            </a:pPr>
            <a:r>
              <a:rPr lang="en-US" dirty="0" smtClean="0"/>
              <a:t>MONETARY </a:t>
            </a:r>
            <a:r>
              <a:rPr lang="en-US" dirty="0"/>
              <a:t>VALUE (M): Total money this customer spent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06" y="1933662"/>
            <a:ext cx="5456013" cy="4844643"/>
          </a:xfrm>
          <a:prstGeom prst="rect">
            <a:avLst/>
          </a:prstGeom>
        </p:spPr>
      </p:pic>
    </p:spTree>
    <p:extLst>
      <p:ext uri="{BB962C8B-B14F-4D97-AF65-F5344CB8AC3E}">
        <p14:creationId xmlns:p14="http://schemas.microsoft.com/office/powerpoint/2010/main" val="267018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Top 10 best customers! </a:t>
            </a:r>
            <a:br>
              <a:rPr lang="en-US" b="1" dirty="0" smtClean="0"/>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7879335"/>
              </p:ext>
            </p:extLst>
          </p:nvPr>
        </p:nvGraphicFramePr>
        <p:xfrm>
          <a:off x="1192830" y="2375835"/>
          <a:ext cx="9794169" cy="4043348"/>
        </p:xfrm>
        <a:graphic>
          <a:graphicData uri="http://schemas.openxmlformats.org/presentationml/2006/ole">
            <mc:AlternateContent xmlns:mc="http://schemas.openxmlformats.org/markup-compatibility/2006">
              <mc:Choice xmlns:v="urn:schemas-microsoft-com:vml" Requires="v">
                <p:oleObj spid="_x0000_s3081" name="Worksheet" r:id="rId3" imgW="4899594" imgH="2023110" progId="Excel.Sheet.12">
                  <p:embed/>
                </p:oleObj>
              </mc:Choice>
              <mc:Fallback>
                <p:oleObj name="Worksheet" r:id="rId3" imgW="4899594" imgH="2023110" progId="Excel.Sheet.12">
                  <p:embed/>
                  <p:pic>
                    <p:nvPicPr>
                      <p:cNvPr id="0" name=""/>
                      <p:cNvPicPr/>
                      <p:nvPr/>
                    </p:nvPicPr>
                    <p:blipFill>
                      <a:blip r:embed="rId4"/>
                      <a:stretch>
                        <a:fillRect/>
                      </a:stretch>
                    </p:blipFill>
                    <p:spPr>
                      <a:xfrm>
                        <a:off x="1192830" y="2375835"/>
                        <a:ext cx="9794169" cy="4043348"/>
                      </a:xfrm>
                      <a:prstGeom prst="rect">
                        <a:avLst/>
                      </a:prstGeom>
                    </p:spPr>
                  </p:pic>
                </p:oleObj>
              </mc:Fallback>
            </mc:AlternateContent>
          </a:graphicData>
        </a:graphic>
      </p:graphicFrame>
    </p:spTree>
    <p:extLst>
      <p:ext uri="{BB962C8B-B14F-4D97-AF65-F5344CB8AC3E}">
        <p14:creationId xmlns:p14="http://schemas.microsoft.com/office/powerpoint/2010/main" val="58693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lstStyle/>
          <a:p>
            <a:pPr algn="ctr"/>
            <a:r>
              <a:rPr lang="en-US" dirty="0" smtClean="0"/>
              <a:t>Order Fulfilment Status</a:t>
            </a:r>
            <a:endParaRPr lang="en-US" dirty="0"/>
          </a:p>
        </p:txBody>
      </p:sp>
      <p:sp>
        <p:nvSpPr>
          <p:cNvPr id="4" name="Text Placeholder 3"/>
          <p:cNvSpPr>
            <a:spLocks noGrp="1"/>
          </p:cNvSpPr>
          <p:nvPr>
            <p:ph type="body" sz="half" idx="2"/>
          </p:nvPr>
        </p:nvSpPr>
        <p:spPr>
          <a:xfrm>
            <a:off x="6530828" y="1933662"/>
            <a:ext cx="5494789" cy="4794309"/>
          </a:xfrm>
        </p:spPr>
        <p:txBody>
          <a:bodyPr/>
          <a:lstStyle/>
          <a:p>
            <a:pPr algn="just"/>
            <a:endParaRPr lang="en-US" b="1" dirty="0" smtClean="0"/>
          </a:p>
          <a:p>
            <a:pPr marL="285750" indent="-285750">
              <a:buFont typeface="Arial" panose="020B0604020202020204" pitchFamily="34" charset="0"/>
              <a:buChar char="•"/>
            </a:pP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021778780"/>
              </p:ext>
            </p:extLst>
          </p:nvPr>
        </p:nvGraphicFramePr>
        <p:xfrm>
          <a:off x="6953876" y="1874744"/>
          <a:ext cx="3742822" cy="4912142"/>
        </p:xfrm>
        <a:graphic>
          <a:graphicData uri="http://schemas.openxmlformats.org/presentationml/2006/ole">
            <mc:AlternateContent xmlns:mc="http://schemas.openxmlformats.org/markup-compatibility/2006">
              <mc:Choice xmlns:v="urn:schemas-microsoft-com:vml" Requires="v">
                <p:oleObj spid="_x0000_s4105" name="Worksheet" r:id="rId3" imgW="2377440" imgH="3120390" progId="Excel.Sheet.12">
                  <p:embed/>
                </p:oleObj>
              </mc:Choice>
              <mc:Fallback>
                <p:oleObj name="Worksheet" r:id="rId3" imgW="2377440" imgH="3120390" progId="Excel.Sheet.12">
                  <p:embed/>
                  <p:pic>
                    <p:nvPicPr>
                      <p:cNvPr id="0" name=""/>
                      <p:cNvPicPr/>
                      <p:nvPr/>
                    </p:nvPicPr>
                    <p:blipFill>
                      <a:blip r:embed="rId4"/>
                      <a:stretch>
                        <a:fillRect/>
                      </a:stretch>
                    </p:blipFill>
                    <p:spPr>
                      <a:xfrm>
                        <a:off x="6953876" y="1874744"/>
                        <a:ext cx="3742822" cy="4912142"/>
                      </a:xfrm>
                      <a:prstGeom prst="rect">
                        <a:avLst/>
                      </a:prstGeom>
                    </p:spPr>
                  </p:pic>
                </p:oleObj>
              </mc:Fallback>
            </mc:AlternateContent>
          </a:graphicData>
        </a:graphic>
      </p:graphicFrame>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12" y="1874744"/>
            <a:ext cx="5761736" cy="4912142"/>
          </a:xfrm>
          <a:prstGeom prst="rect">
            <a:avLst/>
          </a:prstGeom>
        </p:spPr>
      </p:pic>
    </p:spTree>
    <p:extLst>
      <p:ext uri="{BB962C8B-B14F-4D97-AF65-F5344CB8AC3E}">
        <p14:creationId xmlns:p14="http://schemas.microsoft.com/office/powerpoint/2010/main" val="310053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9382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80</TotalTime>
  <Words>159</Words>
  <Application>Microsoft Office PowerPoint</Application>
  <PresentationFormat>Widescreen</PresentationFormat>
  <Paragraphs>22</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Corbel</vt:lpstr>
      <vt:lpstr>Wingdings</vt:lpstr>
      <vt:lpstr>Banded</vt:lpstr>
      <vt:lpstr>Microsoft Excel Worksheet</vt:lpstr>
      <vt:lpstr>Data Science BootCamp 1 by Deep Learning Tech</vt:lpstr>
      <vt:lpstr>Top Selling Item Categories</vt:lpstr>
      <vt:lpstr>Correlation b/w Order &amp; Payment Method</vt:lpstr>
      <vt:lpstr>correlation B/W order date &amp; item category</vt:lpstr>
      <vt:lpstr>Customer Liftime Value: RFM Score</vt:lpstr>
      <vt:lpstr>Top 10 best customers!  </vt:lpstr>
      <vt:lpstr>Order Fulfilment Status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 1 by Deep Learning Tech</dc:title>
  <dc:creator>Saad Iqbal</dc:creator>
  <cp:lastModifiedBy>Saad Iqbal</cp:lastModifiedBy>
  <cp:revision>19</cp:revision>
  <dcterms:created xsi:type="dcterms:W3CDTF">2021-03-03T00:15:29Z</dcterms:created>
  <dcterms:modified xsi:type="dcterms:W3CDTF">2021-03-03T01:36:09Z</dcterms:modified>
</cp:coreProperties>
</file>