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sldIdLst>
    <p:sldId id="272" r:id="rId2"/>
    <p:sldId id="263" r:id="rId3"/>
    <p:sldId id="262" r:id="rId4"/>
    <p:sldId id="265" r:id="rId5"/>
    <p:sldId id="266" r:id="rId6"/>
    <p:sldId id="273" r:id="rId7"/>
    <p:sldId id="274" r:id="rId8"/>
    <p:sldId id="270" r:id="rId9"/>
    <p:sldId id="275" r:id="rId10"/>
    <p:sldId id="276" r:id="rId11"/>
    <p:sldId id="271" r:id="rId12"/>
    <p:sldId id="277" r:id="rId13"/>
    <p:sldId id="278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127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AEE8D-4F4D-4F0D-A942-B2536D01363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CC8D8-D804-4770-9271-E5EA0133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9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CC8D8-D804-4770-9271-E5EA01337F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1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868" y="990600"/>
            <a:ext cx="9396268" cy="3816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066" y="432117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892969" y="354508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600"/>
            </a:lvl1pPr>
            <a:lvl2pPr marL="0" indent="160729" algn="ctr">
              <a:spcBef>
                <a:spcPts val="0"/>
              </a:spcBef>
              <a:buSzTx/>
              <a:buNone/>
              <a:defRPr sz="2600"/>
            </a:lvl2pPr>
            <a:lvl3pPr marL="0" indent="321457" algn="ctr">
              <a:spcBef>
                <a:spcPts val="0"/>
              </a:spcBef>
              <a:buSzTx/>
              <a:buNone/>
              <a:defRPr sz="2600"/>
            </a:lvl3pPr>
            <a:lvl4pPr marL="0" indent="482186" algn="ctr">
              <a:spcBef>
                <a:spcPts val="0"/>
              </a:spcBef>
              <a:buSzTx/>
              <a:buNone/>
              <a:defRPr sz="2600"/>
            </a:lvl4pPr>
            <a:lvl5pPr marL="0" indent="642915" algn="ctr">
              <a:spcBef>
                <a:spcPts val="0"/>
              </a:spcBef>
              <a:buSzTx/>
              <a:buNone/>
              <a:defRPr sz="2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266" y="6328483"/>
            <a:ext cx="1303735" cy="52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177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716" y="6242069"/>
            <a:ext cx="1516497" cy="6159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adIqbalGH/Deep-Learning-CNN-Transfer-Learning/blob/main/OCT_Retina_VGG16%2BImageAugmentation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adIqbalGH/Deep-Learning-CNN-Transfer-Learning/blob/main/OCT_Retina_Custom%20CNN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adIqbalGH/Deep-Learning-CNN-Transfer-Learning/blob/main/OCT_Retina_VGG16%2BBottleneck_Features_Extraction_without_Augmentation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12066" y="4625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Project: Classification of DME &amp; AMD from OCT Images using CNN </a:t>
            </a:r>
            <a:br>
              <a:rPr lang="en-US" b="1" dirty="0" smtClean="0"/>
            </a:br>
            <a:r>
              <a:rPr lang="en-US" b="1" dirty="0" smtClean="0"/>
              <a:t>Name: </a:t>
            </a:r>
            <a:r>
              <a:rPr lang="en-US" sz="3600" b="1" dirty="0" smtClean="0"/>
              <a:t>Saad Iqbal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0898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Algorithms used for Modeling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b="1" dirty="0" smtClean="0">
                <a:latin typeface="+mj-lt"/>
                <a:ea typeface="Verdana" pitchFamily="34" charset="0"/>
                <a:cs typeface="Verdana" pitchFamily="34" charset="0"/>
              </a:rPr>
              <a:t>Model 3: VGG16 with Augmentation, </a:t>
            </a:r>
            <a:r>
              <a:rPr lang="en-US" sz="2000" b="1" dirty="0">
                <a:ea typeface="Verdana" pitchFamily="34" charset="0"/>
                <a:cs typeface="Verdana" pitchFamily="34" charset="0"/>
              </a:rPr>
              <a:t>T</a:t>
            </a:r>
            <a:r>
              <a:rPr lang="en-US" sz="2000" b="1" dirty="0" smtClean="0">
                <a:ea typeface="Verdana" pitchFamily="34" charset="0"/>
                <a:cs typeface="Verdana" pitchFamily="34" charset="0"/>
              </a:rPr>
              <a:t>est </a:t>
            </a:r>
            <a:r>
              <a:rPr lang="en-US" sz="2000" b="1" dirty="0">
                <a:ea typeface="Verdana" pitchFamily="34" charset="0"/>
                <a:cs typeface="Verdana" pitchFamily="34" charset="0"/>
              </a:rPr>
              <a:t>A</a:t>
            </a:r>
            <a:r>
              <a:rPr lang="en-US" sz="2000" b="1" dirty="0" smtClean="0">
                <a:ea typeface="Verdana" pitchFamily="34" charset="0"/>
                <a:cs typeface="Verdana" pitchFamily="34" charset="0"/>
              </a:rPr>
              <a:t>ccuracy </a:t>
            </a:r>
            <a:r>
              <a:rPr lang="en-US" sz="2000" b="1" dirty="0">
                <a:ea typeface="Verdana" pitchFamily="34" charset="0"/>
                <a:cs typeface="Verdana" pitchFamily="34" charset="0"/>
              </a:rPr>
              <a:t>= </a:t>
            </a:r>
            <a:r>
              <a:rPr lang="en-US" sz="2000" b="1" dirty="0" smtClean="0">
                <a:ea typeface="Verdana" pitchFamily="34" charset="0"/>
                <a:cs typeface="Verdana" pitchFamily="34" charset="0"/>
              </a:rPr>
              <a:t>96.46%</a:t>
            </a:r>
            <a:endParaRPr lang="en-US" sz="2000" b="1" dirty="0"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Dense layers: 256, 3</a:t>
            </a: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Dropout</a:t>
            </a:r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 </a:t>
            </a: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Activation: </a:t>
            </a:r>
            <a:r>
              <a:rPr lang="en-US" sz="2000" dirty="0" err="1">
                <a:latin typeface="+mj-lt"/>
                <a:ea typeface="Verdana" pitchFamily="34" charset="0"/>
                <a:cs typeface="Verdana" pitchFamily="34" charset="0"/>
              </a:rPr>
              <a:t>R</a:t>
            </a:r>
            <a:r>
              <a:rPr lang="en-US" sz="2000" dirty="0" err="1" smtClean="0">
                <a:latin typeface="+mj-lt"/>
                <a:ea typeface="Verdana" pitchFamily="34" charset="0"/>
                <a:cs typeface="Verdana" pitchFamily="34" charset="0"/>
              </a:rPr>
              <a:t>elu</a:t>
            </a:r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, </a:t>
            </a:r>
            <a:r>
              <a:rPr lang="en-US" sz="2000" dirty="0" err="1" smtClean="0">
                <a:latin typeface="+mj-lt"/>
                <a:ea typeface="Verdana" pitchFamily="34" charset="0"/>
                <a:cs typeface="Verdana" pitchFamily="34" charset="0"/>
              </a:rPr>
              <a:t>Softmax</a:t>
            </a:r>
            <a:endParaRPr lang="en-US" sz="2000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Optimizer: </a:t>
            </a:r>
            <a:r>
              <a:rPr lang="en-US" sz="2000" dirty="0" err="1" smtClean="0">
                <a:latin typeface="+mj-lt"/>
                <a:ea typeface="Verdana" pitchFamily="34" charset="0"/>
                <a:cs typeface="Verdana" pitchFamily="34" charset="0"/>
              </a:rPr>
              <a:t>rmsprop</a:t>
            </a:r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 </a:t>
            </a:r>
          </a:p>
          <a:p>
            <a:pPr lvl="1"/>
            <a:r>
              <a:rPr lang="en-US" sz="2000" dirty="0">
                <a:ea typeface="Verdana" pitchFamily="34" charset="0"/>
              </a:rPr>
              <a:t>Cost function: Categorical </a:t>
            </a:r>
            <a:r>
              <a:rPr lang="en-US" sz="2000" dirty="0" err="1">
                <a:ea typeface="Verdana" pitchFamily="34" charset="0"/>
              </a:rPr>
              <a:t>Crossentropy</a:t>
            </a:r>
            <a:endParaRPr lang="en-US" sz="2000" dirty="0">
              <a:ea typeface="Verdana" pitchFamily="34" charset="0"/>
            </a:endParaRP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</a:rPr>
              <a:t>Epochs = 20</a:t>
            </a:r>
          </a:p>
          <a:p>
            <a:pPr marL="457200" lvl="1" indent="0">
              <a:buNone/>
            </a:pPr>
            <a:endParaRPr lang="en-US" sz="2000" dirty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lvl="1" indent="0">
              <a:buNone/>
            </a:pPr>
            <a:r>
              <a:rPr lang="en-US" sz="2000" b="1" i="1" dirty="0" err="1" smtClean="0">
                <a:latin typeface="+mj-lt"/>
                <a:ea typeface="Verdana" pitchFamily="34" charset="0"/>
                <a:cs typeface="Verdana" pitchFamily="34" charset="0"/>
              </a:rPr>
              <a:t>Codel</a:t>
            </a:r>
            <a:r>
              <a:rPr lang="en-US" sz="2000" b="1" i="1" dirty="0" smtClean="0"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i="1" dirty="0">
                <a:latin typeface="+mj-lt"/>
                <a:ea typeface="Verdana" pitchFamily="34" charset="0"/>
                <a:cs typeface="Verdana" pitchFamily="34" charset="0"/>
              </a:rPr>
              <a:t>Link: </a:t>
            </a:r>
            <a:endParaRPr lang="en-US" sz="2000" b="1" i="1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+mj-lt"/>
                <a:ea typeface="Verdana" pitchFamily="34" charset="0"/>
                <a:cs typeface="Verdana" pitchFamily="34" charset="0"/>
                <a:hlinkClick r:id="rId2"/>
              </a:rPr>
              <a:t>https://</a:t>
            </a:r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  <a:hlinkClick r:id="rId2"/>
              </a:rPr>
              <a:t>github.com/SaadIqbalGH/Deep-Learning-CNN-Transfer-Learning/blob/main/OCT_Retina_VGG16%2BImageAugmentation.ipynb</a:t>
            </a:r>
            <a:endParaRPr lang="en-US" sz="2000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93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Results – Model 1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ctr">
              <a:buNone/>
            </a:pPr>
            <a:r>
              <a:rPr lang="en-US" sz="2400" b="1" dirty="0">
                <a:ea typeface="Verdana" pitchFamily="34" charset="0"/>
                <a:cs typeface="Verdana" pitchFamily="34" charset="0"/>
              </a:rPr>
              <a:t>Model 1: Custom CNN - </a:t>
            </a:r>
            <a:r>
              <a:rPr lang="en-US" sz="2000" b="1" dirty="0">
                <a:ea typeface="Verdana" pitchFamily="34" charset="0"/>
                <a:cs typeface="Verdana" pitchFamily="34" charset="0"/>
              </a:rPr>
              <a:t>Test Accuracy = 99.69</a:t>
            </a:r>
            <a:r>
              <a:rPr lang="en-US" sz="2000" b="1" dirty="0" smtClean="0">
                <a:ea typeface="Verdana" pitchFamily="34" charset="0"/>
                <a:cs typeface="Verdana" pitchFamily="34" charset="0"/>
              </a:rPr>
              <a:t>%</a:t>
            </a:r>
          </a:p>
          <a:p>
            <a:pPr marL="0" lvl="1" indent="0">
              <a:buNone/>
            </a:pPr>
            <a:endParaRPr lang="en-US" sz="2000" b="1" dirty="0">
              <a:ea typeface="Verdana" pitchFamily="34" charset="0"/>
              <a:cs typeface="Verdana" pitchFamily="34" charset="0"/>
            </a:endParaRPr>
          </a:p>
          <a:p>
            <a:pPr marL="0" lvl="1" indent="0">
              <a:buNone/>
            </a:pPr>
            <a:endParaRPr lang="en-US" sz="2000" b="1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7720"/>
            <a:ext cx="7003334" cy="286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3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Results – Model 2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b="1" dirty="0">
                <a:ea typeface="Verdana" pitchFamily="34" charset="0"/>
                <a:cs typeface="Verdana" pitchFamily="34" charset="0"/>
              </a:rPr>
              <a:t>Model 2: VGG16 without Augmentation, </a:t>
            </a:r>
            <a:r>
              <a:rPr lang="en-US" sz="2000" b="1" dirty="0">
                <a:ea typeface="Verdana" pitchFamily="34" charset="0"/>
                <a:cs typeface="Verdana" pitchFamily="34" charset="0"/>
              </a:rPr>
              <a:t>Test Accuracy = 99.23%</a:t>
            </a:r>
          </a:p>
          <a:p>
            <a:pPr marL="0" lvl="1" indent="0">
              <a:buNone/>
            </a:pPr>
            <a:endParaRPr lang="en-US" sz="2000" b="1" dirty="0">
              <a:ea typeface="Verdana" pitchFamily="34" charset="0"/>
              <a:cs typeface="Verdana" pitchFamily="34" charset="0"/>
            </a:endParaRPr>
          </a:p>
          <a:p>
            <a:pPr marL="0" lvl="1" indent="0">
              <a:buNone/>
            </a:pPr>
            <a:endParaRPr lang="en-US" sz="2000" b="1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7463858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3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Results -  Model 3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ctr">
              <a:buNone/>
            </a:pPr>
            <a:r>
              <a:rPr lang="en-US" sz="2400" b="1" dirty="0">
                <a:ea typeface="Verdana" pitchFamily="34" charset="0"/>
                <a:cs typeface="Verdana" pitchFamily="34" charset="0"/>
              </a:rPr>
              <a:t>Model 3: VGG16 with Augmentation, </a:t>
            </a:r>
            <a:r>
              <a:rPr lang="en-US" sz="2000" b="1" dirty="0">
                <a:ea typeface="Verdana" pitchFamily="34" charset="0"/>
                <a:cs typeface="Verdana" pitchFamily="34" charset="0"/>
              </a:rPr>
              <a:t>Test Accuracy = </a:t>
            </a:r>
            <a:r>
              <a:rPr lang="en-US" sz="2000" b="1" dirty="0" smtClean="0">
                <a:ea typeface="Verdana" pitchFamily="34" charset="0"/>
                <a:cs typeface="Verdana" pitchFamily="34" charset="0"/>
              </a:rPr>
              <a:t>96.46%</a:t>
            </a:r>
            <a:endParaRPr lang="en-US" sz="2000" b="1" dirty="0">
              <a:ea typeface="Verdana" pitchFamily="34" charset="0"/>
              <a:cs typeface="Verdana" pitchFamily="34" charset="0"/>
            </a:endParaRPr>
          </a:p>
          <a:p>
            <a:pPr marL="0" lvl="1" indent="0">
              <a:buNone/>
            </a:pPr>
            <a:endParaRPr lang="en-US" sz="2000" b="1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90800"/>
            <a:ext cx="7262314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Futu</a:t>
            </a:r>
            <a:r>
              <a:rPr lang="en-US" sz="4400" b="0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re</a:t>
            </a:r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 Improvement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sz="2000" dirty="0" smtClean="0">
                <a:ea typeface="Verdana" pitchFamily="34" charset="0"/>
                <a:cs typeface="Verdana" pitchFamily="34" charset="0"/>
              </a:rPr>
              <a:t>Deal with Class Imbalance using </a:t>
            </a:r>
            <a:r>
              <a:rPr lang="en-US" sz="2000" dirty="0" err="1" smtClean="0">
                <a:ea typeface="Verdana" pitchFamily="34" charset="0"/>
                <a:cs typeface="Verdana" pitchFamily="34" charset="0"/>
              </a:rPr>
              <a:t>RandomunderSampler</a:t>
            </a:r>
            <a:endParaRPr lang="en-US" sz="2000" dirty="0" smtClean="0">
              <a:ea typeface="Verdana" pitchFamily="34" charset="0"/>
              <a:cs typeface="Verdana" pitchFamily="34" charset="0"/>
            </a:endParaRPr>
          </a:p>
          <a:p>
            <a:pPr marL="342900" lvl="1" indent="-342900"/>
            <a:r>
              <a:rPr lang="en-US" sz="2000" dirty="0" smtClean="0">
                <a:ea typeface="Verdana" pitchFamily="34" charset="0"/>
                <a:cs typeface="Verdana" pitchFamily="34" charset="0"/>
              </a:rPr>
              <a:t>Reduce </a:t>
            </a:r>
            <a:r>
              <a:rPr lang="en-US" sz="2000" dirty="0">
                <a:ea typeface="Verdana" pitchFamily="34" charset="0"/>
                <a:cs typeface="Verdana" pitchFamily="34" charset="0"/>
              </a:rPr>
              <a:t>noise from </a:t>
            </a:r>
            <a:r>
              <a:rPr lang="en-US" sz="2000" dirty="0" smtClean="0">
                <a:ea typeface="Verdana" pitchFamily="34" charset="0"/>
                <a:cs typeface="Verdana" pitchFamily="34" charset="0"/>
              </a:rPr>
              <a:t>images </a:t>
            </a:r>
            <a:r>
              <a:rPr lang="en-US" sz="2000" dirty="0">
                <a:ea typeface="Verdana" pitchFamily="34" charset="0"/>
                <a:cs typeface="Verdana" pitchFamily="34" charset="0"/>
              </a:rPr>
              <a:t>using Auto Encoders (CNN-guided BM3D-Net</a:t>
            </a:r>
            <a:r>
              <a:rPr lang="en-US" sz="2000" dirty="0" smtClean="0">
                <a:ea typeface="Verdana" pitchFamily="34" charset="0"/>
                <a:cs typeface="Verdana" pitchFamily="34" charset="0"/>
              </a:rPr>
              <a:t>)</a:t>
            </a:r>
          </a:p>
          <a:p>
            <a:pPr marL="342900" lvl="1" indent="-342900"/>
            <a:r>
              <a:rPr lang="en-US" sz="2000" dirty="0">
                <a:ea typeface="Verdana" pitchFamily="34" charset="0"/>
                <a:cs typeface="Verdana" pitchFamily="34" charset="0"/>
              </a:rPr>
              <a:t>Map grayscale images to RGB color space using the HSV color </a:t>
            </a:r>
            <a:r>
              <a:rPr lang="en-US" sz="2000" dirty="0" smtClean="0">
                <a:ea typeface="Verdana" pitchFamily="34" charset="0"/>
                <a:cs typeface="Verdana" pitchFamily="34" charset="0"/>
              </a:rPr>
              <a:t>map</a:t>
            </a:r>
          </a:p>
          <a:p>
            <a:pPr marL="342900" lvl="1" indent="-342900"/>
            <a:r>
              <a:rPr lang="en-US" sz="2000" dirty="0" smtClean="0">
                <a:ea typeface="Verdana" pitchFamily="34" charset="0"/>
                <a:cs typeface="Verdana" pitchFamily="34" charset="0"/>
              </a:rPr>
              <a:t>Fine tuning VGG16 results to </a:t>
            </a:r>
            <a:r>
              <a:rPr lang="en-US" sz="2000" dirty="0">
                <a:ea typeface="Verdana" pitchFamily="34" charset="0"/>
                <a:cs typeface="Verdana" pitchFamily="34" charset="0"/>
              </a:rPr>
              <a:t>achieve same results on less number of </a:t>
            </a:r>
            <a:r>
              <a:rPr lang="en-US" sz="2000" dirty="0" smtClean="0">
                <a:ea typeface="Verdana" pitchFamily="34" charset="0"/>
                <a:cs typeface="Verdana" pitchFamily="34" charset="0"/>
              </a:rPr>
              <a:t>epochs</a:t>
            </a:r>
          </a:p>
          <a:p>
            <a:pPr marL="742950" lvl="2" indent="-342900"/>
            <a:r>
              <a:rPr lang="en-US" sz="1600" dirty="0">
                <a:ea typeface="Verdana" pitchFamily="34" charset="0"/>
                <a:cs typeface="Verdana" pitchFamily="34" charset="0"/>
              </a:rPr>
              <a:t>Unfroze model weights</a:t>
            </a:r>
          </a:p>
          <a:p>
            <a:pPr marL="742950" lvl="2" indent="-342900"/>
            <a:r>
              <a:rPr lang="en-US" sz="1600" dirty="0">
                <a:ea typeface="Verdana" pitchFamily="34" charset="0"/>
                <a:cs typeface="Verdana" pitchFamily="34" charset="0"/>
              </a:rPr>
              <a:t>Reduced learning </a:t>
            </a:r>
            <a:r>
              <a:rPr lang="en-US" sz="1600" dirty="0" smtClean="0">
                <a:ea typeface="Verdana" pitchFamily="34" charset="0"/>
                <a:cs typeface="Verdana" pitchFamily="34" charset="0"/>
              </a:rPr>
              <a:t>rate</a:t>
            </a:r>
          </a:p>
          <a:p>
            <a:pPr marL="342900" lvl="1" indent="-342900"/>
            <a:r>
              <a:rPr lang="en-US" sz="2000" dirty="0">
                <a:ea typeface="Verdana" pitchFamily="34" charset="0"/>
                <a:cs typeface="Verdana" pitchFamily="34" charset="0"/>
              </a:rPr>
              <a:t>Experiment with other optimizers and other pre-trained models such as </a:t>
            </a:r>
            <a:r>
              <a:rPr lang="en-US" sz="2000" dirty="0" err="1">
                <a:ea typeface="Verdana" pitchFamily="34" charset="0"/>
                <a:cs typeface="Verdana" pitchFamily="34" charset="0"/>
              </a:rPr>
              <a:t>EfficientNet</a:t>
            </a:r>
            <a:r>
              <a:rPr lang="en-US" sz="2000" dirty="0">
                <a:ea typeface="Verdana" pitchFamily="34" charset="0"/>
                <a:cs typeface="Verdana" pitchFamily="34" charset="0"/>
              </a:rPr>
              <a:t>, </a:t>
            </a:r>
            <a:r>
              <a:rPr lang="en-US" sz="2000" dirty="0" err="1">
                <a:ea typeface="Verdana" pitchFamily="34" charset="0"/>
                <a:cs typeface="Verdana" pitchFamily="34" charset="0"/>
              </a:rPr>
              <a:t>ResNet</a:t>
            </a:r>
            <a:r>
              <a:rPr lang="en-US" sz="2000" dirty="0">
                <a:ea typeface="Verdana" pitchFamily="34" charset="0"/>
                <a:cs typeface="Verdana" pitchFamily="34" charset="0"/>
              </a:rPr>
              <a:t>, InceptionResNetV2 etc.</a:t>
            </a:r>
          </a:p>
          <a:p>
            <a:pPr marL="342900" lvl="1" indent="-342900"/>
            <a:r>
              <a:rPr lang="en-US" sz="2000" dirty="0">
                <a:ea typeface="Verdana" pitchFamily="34" charset="0"/>
                <a:cs typeface="Verdana" pitchFamily="34" charset="0"/>
              </a:rPr>
              <a:t>Use Ensemble models</a:t>
            </a:r>
          </a:p>
          <a:p>
            <a:pPr marL="342900" lvl="1" indent="-342900"/>
            <a:endParaRPr lang="en-US" sz="2000" dirty="0" smtClean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05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Problem </a:t>
            </a:r>
            <a:r>
              <a:rPr lang="en-US" sz="4000" b="1" dirty="0" smtClean="0">
                <a:solidFill>
                  <a:srgbClr val="FFC000"/>
                </a:solidFill>
              </a:rPr>
              <a:t>Statement and Assumptions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800" dirty="0"/>
              <a:t>To design a system for the identification and classification of OCT Scans of patients suffering from Age-Related Macular Degeneration (AMD) and Diabetic Macular Edema (DME) from Normal </a:t>
            </a:r>
            <a:r>
              <a:rPr lang="en-US" sz="2800" dirty="0" smtClean="0"/>
              <a:t>Patients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r>
              <a:rPr lang="en-US" sz="3000" dirty="0" smtClean="0"/>
              <a:t>Assumptions:</a:t>
            </a:r>
          </a:p>
          <a:p>
            <a:pPr lvl="1"/>
            <a:r>
              <a:rPr lang="en-US" sz="2600" dirty="0" smtClean="0"/>
              <a:t>Dataset images does not require De-Noising to achieve desired accuracy</a:t>
            </a:r>
          </a:p>
          <a:p>
            <a:pPr lvl="1"/>
            <a:r>
              <a:rPr lang="en-US" sz="2600" dirty="0" smtClean="0"/>
              <a:t>Given small dataset prone to </a:t>
            </a:r>
            <a:r>
              <a:rPr lang="en-US" sz="2600" dirty="0" err="1" smtClean="0"/>
              <a:t>Overfitting</a:t>
            </a:r>
            <a:r>
              <a:rPr lang="en-US" sz="2600" dirty="0" smtClean="0"/>
              <a:t> &amp; low accuracy on prediction</a:t>
            </a:r>
          </a:p>
          <a:p>
            <a:pPr lvl="1"/>
            <a:r>
              <a:rPr lang="en-US" sz="2600" dirty="0" smtClean="0"/>
              <a:t>Greyscale </a:t>
            </a:r>
            <a:r>
              <a:rPr lang="en-US" sz="2600" dirty="0"/>
              <a:t>medical </a:t>
            </a:r>
            <a:r>
              <a:rPr lang="en-US" sz="2600" dirty="0" smtClean="0"/>
              <a:t>images: Average Pooling in CNN</a:t>
            </a:r>
          </a:p>
          <a:p>
            <a:pPr lvl="1"/>
            <a:r>
              <a:rPr lang="en-US" sz="2600" dirty="0" smtClean="0"/>
              <a:t>Image Augmentation is risky due to lack of domain knowledge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3655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rgbClr val="FFC000"/>
                </a:solidFill>
              </a:rPr>
              <a:t>Objective</a:t>
            </a:r>
            <a:endParaRPr lang="en-US" sz="44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/>
              <a:t>To achieve 99.67 Percent Accuracy using the custom model and 75 per cent using Transfer Learning Model.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627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Insights from the Data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Total Images: 3231</a:t>
            </a:r>
          </a:p>
          <a:p>
            <a:pPr marL="0" indent="0">
              <a:buNone/>
            </a:pPr>
            <a:r>
              <a:rPr lang="en-US" sz="3000" dirty="0" smtClean="0"/>
              <a:t>AMD: 723</a:t>
            </a:r>
          </a:p>
          <a:p>
            <a:pPr marL="0" indent="0">
              <a:buNone/>
            </a:pPr>
            <a:r>
              <a:rPr lang="en-US" sz="3000" dirty="0" smtClean="0"/>
              <a:t>DME: 1101</a:t>
            </a:r>
          </a:p>
          <a:p>
            <a:pPr marL="0" indent="0">
              <a:buNone/>
            </a:pPr>
            <a:r>
              <a:rPr lang="en-US" sz="3000" dirty="0" smtClean="0"/>
              <a:t>Normal: 1407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8192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Data Preprocessing </a:t>
            </a:r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Steps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u="sng" dirty="0" smtClean="0">
                <a:solidFill>
                  <a:srgbClr val="FF0000"/>
                </a:solidFill>
              </a:rPr>
              <a:t>Custom CNN Model</a:t>
            </a:r>
          </a:p>
          <a:p>
            <a:pPr lvl="1"/>
            <a:r>
              <a:rPr lang="en-US" sz="2000" dirty="0" smtClean="0"/>
              <a:t>Open CV used to read the </a:t>
            </a:r>
            <a:r>
              <a:rPr lang="en-US" sz="2000" dirty="0" err="1" smtClean="0"/>
              <a:t>tif</a:t>
            </a:r>
            <a:r>
              <a:rPr lang="en-US" sz="2000" dirty="0" smtClean="0"/>
              <a:t> images &amp; convert them to Greyscale</a:t>
            </a:r>
          </a:p>
          <a:p>
            <a:pPr lvl="1"/>
            <a:r>
              <a:rPr lang="en-US" sz="2000" dirty="0" smtClean="0"/>
              <a:t>Resized images to 128 x 128</a:t>
            </a:r>
          </a:p>
          <a:p>
            <a:pPr lvl="1"/>
            <a:r>
              <a:rPr lang="en-US" sz="2000" dirty="0" smtClean="0"/>
              <a:t>Converted these to floating point tensors</a:t>
            </a:r>
          </a:p>
          <a:p>
            <a:pPr lvl="1"/>
            <a:r>
              <a:rPr lang="en-US" sz="2000" dirty="0"/>
              <a:t>Rescale the pixel values (between 0 and 255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Flatten </a:t>
            </a:r>
            <a:r>
              <a:rPr lang="en-US" sz="2000" dirty="0"/>
              <a:t>the </a:t>
            </a:r>
            <a:r>
              <a:rPr lang="en-US" sz="2000" dirty="0" smtClean="0"/>
              <a:t>images into a </a:t>
            </a:r>
            <a:r>
              <a:rPr lang="en-US" sz="2000" dirty="0"/>
              <a:t>list of raw pixel </a:t>
            </a:r>
            <a:r>
              <a:rPr lang="en-US" sz="2000" dirty="0" smtClean="0"/>
              <a:t>intensities</a:t>
            </a:r>
          </a:p>
          <a:p>
            <a:pPr lvl="1"/>
            <a:r>
              <a:rPr lang="en-US" sz="2000" dirty="0" smtClean="0"/>
              <a:t>Converted the labels to binary matrix using </a:t>
            </a:r>
            <a:r>
              <a:rPr lang="en-US" sz="2000" dirty="0" err="1" smtClean="0"/>
              <a:t>to_Categorical</a:t>
            </a:r>
            <a:r>
              <a:rPr lang="en-US" sz="2000" dirty="0" smtClean="0"/>
              <a:t> for use with categorical </a:t>
            </a:r>
            <a:r>
              <a:rPr lang="en-US" sz="2000" dirty="0" err="1" smtClean="0"/>
              <a:t>crossentropy</a:t>
            </a:r>
            <a:r>
              <a:rPr lang="en-US" sz="2000" dirty="0" smtClean="0"/>
              <a:t>  </a:t>
            </a:r>
            <a:r>
              <a:rPr lang="en-US" sz="2000" dirty="0"/>
              <a:t>	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Test data allocation was set at 20%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873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Data Preprocessing </a:t>
            </a:r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Steps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2- </a:t>
            </a:r>
            <a:r>
              <a:rPr lang="en-US" sz="4000" dirty="0" err="1" smtClean="0">
                <a:solidFill>
                  <a:srgbClr val="FF0000"/>
                </a:solidFill>
              </a:rPr>
              <a:t>Pretrained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VGG16 without Image Augmentation</a:t>
            </a:r>
          </a:p>
          <a:p>
            <a:pPr marL="514350" indent="-514350">
              <a:buFont typeface="+mj-lt"/>
              <a:buAutoNum type="arabicPeriod"/>
            </a:pPr>
            <a:endParaRPr lang="en-US" sz="3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800" dirty="0" smtClean="0"/>
              <a:t>To get 3 class labels only for the entire dataset. All images were renamed and for each class’s 15 folders were merged into single class respectively.</a:t>
            </a:r>
          </a:p>
          <a:p>
            <a:pPr marL="514350" indent="-514350">
              <a:buFont typeface="+mj-lt"/>
              <a:buAutoNum type="arabicPeriod"/>
            </a:pPr>
            <a:endParaRPr lang="en-US" sz="3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800" dirty="0" smtClean="0"/>
              <a:t>These 3 folders were then split into train, validation and test sets using </a:t>
            </a:r>
            <a:r>
              <a:rPr lang="en-US" sz="3800" dirty="0" err="1" smtClean="0"/>
              <a:t>splitfolder</a:t>
            </a:r>
            <a:r>
              <a:rPr lang="en-US" sz="3800" dirty="0" smtClean="0"/>
              <a:t> function as per following: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US" sz="2600" dirty="0" smtClean="0"/>
              <a:t>Train image dataset: 2260 (distributed in 3 classes)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US" sz="2600" dirty="0" smtClean="0"/>
              <a:t>Validation image dataset: 322 </a:t>
            </a:r>
            <a:r>
              <a:rPr lang="en-US" sz="2600" dirty="0"/>
              <a:t>(distributed in 3 classes)</a:t>
            </a:r>
            <a:endParaRPr lang="en-US" sz="2600" dirty="0" smtClean="0"/>
          </a:p>
          <a:p>
            <a:pPr marL="1314450" lvl="2" indent="-514350">
              <a:buFont typeface="+mj-lt"/>
              <a:buAutoNum type="romanUcPeriod"/>
            </a:pPr>
            <a:r>
              <a:rPr lang="en-US" sz="2600" dirty="0" smtClean="0"/>
              <a:t>Test image dataset: 649 </a:t>
            </a:r>
            <a:r>
              <a:rPr lang="en-US" sz="2600" dirty="0"/>
              <a:t>(distributed in 3 classes</a:t>
            </a:r>
            <a:r>
              <a:rPr lang="en-US" sz="2600" dirty="0" smtClean="0"/>
              <a:t>)</a:t>
            </a:r>
          </a:p>
          <a:p>
            <a:pPr marL="800100" lvl="2" indent="0">
              <a:buNone/>
            </a:pPr>
            <a:endParaRPr lang="en-US" sz="2600" dirty="0" smtClean="0"/>
          </a:p>
          <a:p>
            <a:pPr marL="536575" indent="-536575">
              <a:buFont typeface="+mj-lt"/>
              <a:buAutoNum type="arabicPeriod"/>
            </a:pPr>
            <a:r>
              <a:rPr lang="en-US" sz="3800" dirty="0" smtClean="0"/>
              <a:t>For image Pre-processing </a:t>
            </a:r>
            <a:r>
              <a:rPr lang="en-US" sz="2900" dirty="0" smtClean="0"/>
              <a:t>used </a:t>
            </a:r>
            <a:r>
              <a:rPr lang="en-US" sz="2900" dirty="0" err="1" smtClean="0"/>
              <a:t>ImageDataGenerator</a:t>
            </a:r>
            <a:r>
              <a:rPr lang="en-US" sz="2900" dirty="0" smtClean="0"/>
              <a:t> class from module </a:t>
            </a:r>
            <a:r>
              <a:rPr lang="en-US" sz="3800" dirty="0" err="1" smtClean="0"/>
              <a:t>keras.preprocessing.image</a:t>
            </a:r>
            <a:r>
              <a:rPr lang="en-US" sz="3800" dirty="0" smtClean="0"/>
              <a:t> for</a:t>
            </a:r>
          </a:p>
          <a:p>
            <a:pPr lvl="2"/>
            <a:r>
              <a:rPr lang="en-US" sz="2900" dirty="0" err="1" smtClean="0"/>
              <a:t>Tif</a:t>
            </a:r>
            <a:r>
              <a:rPr lang="en-US" sz="2900" dirty="0" smtClean="0"/>
              <a:t> image reading in batches of 20</a:t>
            </a:r>
          </a:p>
          <a:p>
            <a:pPr lvl="2"/>
            <a:r>
              <a:rPr lang="en-US" sz="2900" dirty="0" smtClean="0"/>
              <a:t>Resizing to 150 x150</a:t>
            </a:r>
          </a:p>
          <a:p>
            <a:pPr lvl="2"/>
            <a:r>
              <a:rPr lang="en-US" sz="2900" dirty="0"/>
              <a:t>Converted to RGB to used with VGG16</a:t>
            </a:r>
          </a:p>
          <a:p>
            <a:pPr lvl="2"/>
            <a:r>
              <a:rPr lang="en-US" sz="2900" dirty="0" smtClean="0"/>
              <a:t>Normalization of image </a:t>
            </a:r>
            <a:r>
              <a:rPr lang="en-US" sz="2900" dirty="0" err="1" smtClean="0"/>
              <a:t>pixles</a:t>
            </a:r>
            <a:endParaRPr lang="en-US" sz="2900" dirty="0" smtClean="0"/>
          </a:p>
          <a:p>
            <a:pPr lvl="2"/>
            <a:r>
              <a:rPr lang="en-US" sz="2900" dirty="0" smtClean="0"/>
              <a:t>Converting </a:t>
            </a:r>
            <a:r>
              <a:rPr lang="en-US" sz="2900" dirty="0"/>
              <a:t>the labels to binary </a:t>
            </a:r>
            <a:r>
              <a:rPr lang="en-US" sz="2900" dirty="0" smtClean="0"/>
              <a:t>matrix</a:t>
            </a:r>
          </a:p>
          <a:p>
            <a:r>
              <a:rPr lang="en-US" sz="3700" dirty="0" smtClean="0"/>
              <a:t>Flattened the tensors </a:t>
            </a:r>
            <a:endParaRPr lang="en-US" sz="3700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275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Data Preprocessing </a:t>
            </a:r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Steps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3- </a:t>
            </a:r>
            <a:r>
              <a:rPr lang="en-US" sz="4000" dirty="0" err="1" smtClean="0">
                <a:solidFill>
                  <a:srgbClr val="FF0000"/>
                </a:solidFill>
              </a:rPr>
              <a:t>Pretrained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VGG16 </a:t>
            </a:r>
            <a:r>
              <a:rPr lang="en-US" sz="4000" dirty="0" smtClean="0">
                <a:solidFill>
                  <a:srgbClr val="FF0000"/>
                </a:solidFill>
              </a:rPr>
              <a:t>with </a:t>
            </a:r>
            <a:r>
              <a:rPr lang="en-US" sz="4000" dirty="0">
                <a:solidFill>
                  <a:srgbClr val="FF0000"/>
                </a:solidFill>
              </a:rPr>
              <a:t>Image </a:t>
            </a:r>
            <a:r>
              <a:rPr lang="en-US" sz="4000" dirty="0" smtClean="0">
                <a:solidFill>
                  <a:srgbClr val="FF0000"/>
                </a:solidFill>
              </a:rPr>
              <a:t>Augmentation</a:t>
            </a:r>
          </a:p>
          <a:p>
            <a:pPr marL="0" indent="0">
              <a:buNone/>
            </a:pPr>
            <a:endParaRPr lang="en-US" sz="40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To get 3 class labels only for the entire dataset. All images were renamed and for each class’s 15 folders were merged into single class respectively.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These 3 folders were then split into train, validation and test sets using </a:t>
            </a:r>
            <a:r>
              <a:rPr lang="en-US" sz="4000" dirty="0" err="1" smtClean="0"/>
              <a:t>splitfolder</a:t>
            </a:r>
            <a:r>
              <a:rPr lang="en-US" sz="4000" dirty="0" smtClean="0"/>
              <a:t> function as per following: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US" sz="3100" dirty="0" smtClean="0"/>
              <a:t>Train image dataset: 2260 (distributed in 3 classes)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US" sz="3100" dirty="0" smtClean="0"/>
              <a:t>Validation image dataset: 322 </a:t>
            </a:r>
            <a:r>
              <a:rPr lang="en-US" sz="3100" dirty="0"/>
              <a:t>(distributed in 3 classes)</a:t>
            </a:r>
            <a:endParaRPr lang="en-US" sz="3100" dirty="0" smtClean="0"/>
          </a:p>
          <a:p>
            <a:pPr marL="1314450" lvl="2" indent="-514350">
              <a:buFont typeface="+mj-lt"/>
              <a:buAutoNum type="romanUcPeriod"/>
            </a:pPr>
            <a:r>
              <a:rPr lang="en-US" sz="3100" dirty="0" smtClean="0"/>
              <a:t>Test image dataset: 649 </a:t>
            </a:r>
            <a:r>
              <a:rPr lang="en-US" sz="3100" dirty="0"/>
              <a:t>(distributed in 3 classes</a:t>
            </a:r>
            <a:r>
              <a:rPr lang="en-US" sz="3100" dirty="0" smtClean="0"/>
              <a:t>)</a:t>
            </a:r>
          </a:p>
          <a:p>
            <a:pPr marL="800100" lvl="2" indent="0">
              <a:buNone/>
            </a:pPr>
            <a:endParaRPr lang="en-US" sz="2800" dirty="0" smtClean="0"/>
          </a:p>
          <a:p>
            <a:pPr marL="536575" indent="-536575">
              <a:buFont typeface="+mj-lt"/>
              <a:buAutoNum type="arabicPeriod"/>
            </a:pPr>
            <a:r>
              <a:rPr lang="en-US" sz="4000" dirty="0"/>
              <a:t>Used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/>
              <a:t>ImageDataGenerator</a:t>
            </a:r>
            <a:r>
              <a:rPr lang="en-US" sz="4000" dirty="0"/>
              <a:t> for Image </a:t>
            </a:r>
            <a:r>
              <a:rPr lang="en-US" sz="4000" dirty="0" smtClean="0"/>
              <a:t>Augmentation </a:t>
            </a:r>
            <a:r>
              <a:rPr lang="en-US" sz="3000" dirty="0" smtClean="0"/>
              <a:t>( </a:t>
            </a:r>
            <a:r>
              <a:rPr lang="en-US" sz="3000" dirty="0"/>
              <a:t>rescale= 1./255</a:t>
            </a:r>
            <a:r>
              <a:rPr lang="en-US" sz="3000" dirty="0" smtClean="0"/>
              <a:t>, </a:t>
            </a:r>
            <a:r>
              <a:rPr lang="en-US" sz="3000" dirty="0" err="1" smtClean="0"/>
              <a:t>zoom_range</a:t>
            </a:r>
            <a:r>
              <a:rPr lang="en-US" sz="3000" dirty="0"/>
              <a:t>= (0.73, 0.9</a:t>
            </a:r>
            <a:r>
              <a:rPr lang="en-US" sz="3000" dirty="0" smtClean="0"/>
              <a:t>), </a:t>
            </a:r>
            <a:r>
              <a:rPr lang="en-US" sz="3000" dirty="0" err="1" smtClean="0"/>
              <a:t>horizontal_flip</a:t>
            </a:r>
            <a:r>
              <a:rPr lang="en-US" sz="3000" dirty="0"/>
              <a:t>= True</a:t>
            </a:r>
            <a:r>
              <a:rPr lang="en-US" sz="3000" dirty="0" smtClean="0"/>
              <a:t>, </a:t>
            </a:r>
            <a:r>
              <a:rPr lang="en-US" sz="3000" dirty="0" err="1" smtClean="0"/>
              <a:t>rotation_range</a:t>
            </a:r>
            <a:r>
              <a:rPr lang="en-US" sz="3000" dirty="0"/>
              <a:t>= 10</a:t>
            </a:r>
            <a:r>
              <a:rPr lang="en-US" sz="3000" dirty="0" smtClean="0"/>
              <a:t>,    </a:t>
            </a:r>
            <a:r>
              <a:rPr lang="en-US" sz="3000" dirty="0" err="1"/>
              <a:t>width_shift_range</a:t>
            </a:r>
            <a:r>
              <a:rPr lang="en-US" sz="3000" dirty="0"/>
              <a:t>= 0.10</a:t>
            </a:r>
            <a:r>
              <a:rPr lang="en-US" sz="3000" dirty="0" smtClean="0"/>
              <a:t>, </a:t>
            </a:r>
            <a:r>
              <a:rPr lang="en-US" sz="3000" dirty="0" err="1" smtClean="0"/>
              <a:t>fill_mode</a:t>
            </a:r>
            <a:r>
              <a:rPr lang="en-US" sz="3000" dirty="0"/>
              <a:t>= 'constant</a:t>
            </a:r>
            <a:r>
              <a:rPr lang="en-US" sz="3000" dirty="0" smtClean="0"/>
              <a:t>',     </a:t>
            </a:r>
            <a:r>
              <a:rPr lang="en-US" sz="3000" dirty="0" err="1"/>
              <a:t>height_shift_range</a:t>
            </a:r>
            <a:r>
              <a:rPr lang="en-US" sz="3000" dirty="0"/>
              <a:t>= 0.10, </a:t>
            </a:r>
            <a:r>
              <a:rPr lang="en-US" sz="3000" dirty="0" err="1" smtClean="0"/>
              <a:t>brightness_range</a:t>
            </a:r>
            <a:r>
              <a:rPr lang="en-US" sz="3000" dirty="0"/>
              <a:t>= (0.55, </a:t>
            </a:r>
            <a:r>
              <a:rPr lang="en-US" sz="3000" dirty="0" smtClean="0"/>
              <a:t>0.9))</a:t>
            </a:r>
          </a:p>
          <a:p>
            <a:pPr marL="536575" indent="-536575">
              <a:buFont typeface="+mj-lt"/>
              <a:buAutoNum type="arabicPeriod"/>
            </a:pPr>
            <a:endParaRPr lang="en-US" sz="4000" dirty="0" smtClean="0">
              <a:solidFill>
                <a:srgbClr val="FF0000"/>
              </a:solidFill>
            </a:endParaRPr>
          </a:p>
          <a:p>
            <a:pPr marL="536575" indent="-536575">
              <a:buFont typeface="+mj-lt"/>
              <a:buAutoNum type="arabicPeriod"/>
            </a:pPr>
            <a:r>
              <a:rPr lang="en-US" sz="4000" dirty="0" smtClean="0"/>
              <a:t>For image Pre-processing </a:t>
            </a:r>
            <a:r>
              <a:rPr lang="en-US" sz="3500" dirty="0" smtClean="0"/>
              <a:t>used </a:t>
            </a:r>
            <a:r>
              <a:rPr lang="en-US" sz="3500" dirty="0" err="1" smtClean="0"/>
              <a:t>ImageDataGenerator</a:t>
            </a:r>
            <a:r>
              <a:rPr lang="en-US" sz="3500" dirty="0" smtClean="0"/>
              <a:t> class from module </a:t>
            </a:r>
            <a:r>
              <a:rPr lang="en-US" sz="4000" dirty="0" err="1" smtClean="0"/>
              <a:t>keras.preprocessing.image</a:t>
            </a:r>
            <a:r>
              <a:rPr lang="en-US" sz="4000" dirty="0" smtClean="0"/>
              <a:t> for</a:t>
            </a:r>
          </a:p>
          <a:p>
            <a:pPr lvl="2"/>
            <a:r>
              <a:rPr lang="en-US" sz="3500" dirty="0" err="1" smtClean="0"/>
              <a:t>Tif</a:t>
            </a:r>
            <a:r>
              <a:rPr lang="en-US" sz="3500" dirty="0" smtClean="0"/>
              <a:t> image reading in batches of 32</a:t>
            </a:r>
          </a:p>
          <a:p>
            <a:pPr lvl="2"/>
            <a:r>
              <a:rPr lang="en-US" sz="3500" dirty="0" smtClean="0"/>
              <a:t>Resizing to 150 x150</a:t>
            </a:r>
          </a:p>
          <a:p>
            <a:pPr lvl="2"/>
            <a:r>
              <a:rPr lang="en-US" sz="3500" dirty="0" smtClean="0"/>
              <a:t>Converted to RGB to used with VGG16</a:t>
            </a:r>
          </a:p>
          <a:p>
            <a:pPr lvl="2"/>
            <a:r>
              <a:rPr lang="en-US" sz="3500" dirty="0" smtClean="0"/>
              <a:t>Converting </a:t>
            </a:r>
            <a:r>
              <a:rPr lang="en-US" sz="3500" dirty="0"/>
              <a:t>the labels to binary </a:t>
            </a:r>
            <a:r>
              <a:rPr lang="en-US" sz="3500" dirty="0" smtClean="0"/>
              <a:t>matrix</a:t>
            </a:r>
            <a:endParaRPr lang="en-US" sz="3500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37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Algorithms used for Modeling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1" indent="0">
              <a:buNone/>
            </a:pPr>
            <a:r>
              <a:rPr lang="en-US" sz="2400" b="1" dirty="0" smtClean="0">
                <a:latin typeface="+mj-lt"/>
                <a:ea typeface="Verdana" pitchFamily="34" charset="0"/>
                <a:cs typeface="Verdana" pitchFamily="34" charset="0"/>
              </a:rPr>
              <a:t>Model 1: Custom CNN - </a:t>
            </a:r>
            <a:r>
              <a:rPr lang="en-US" sz="2000" b="1" dirty="0">
                <a:ea typeface="Verdana" pitchFamily="34" charset="0"/>
                <a:cs typeface="Verdana" pitchFamily="34" charset="0"/>
              </a:rPr>
              <a:t>T</a:t>
            </a:r>
            <a:r>
              <a:rPr lang="en-US" sz="2000" b="1" dirty="0" smtClean="0">
                <a:ea typeface="Verdana" pitchFamily="34" charset="0"/>
                <a:cs typeface="Verdana" pitchFamily="34" charset="0"/>
              </a:rPr>
              <a:t>est </a:t>
            </a:r>
            <a:r>
              <a:rPr lang="en-US" sz="2000" b="1" dirty="0">
                <a:ea typeface="Verdana" pitchFamily="34" charset="0"/>
                <a:cs typeface="Verdana" pitchFamily="34" charset="0"/>
              </a:rPr>
              <a:t>A</a:t>
            </a:r>
            <a:r>
              <a:rPr lang="en-US" sz="2000" b="1" dirty="0" smtClean="0">
                <a:ea typeface="Verdana" pitchFamily="34" charset="0"/>
                <a:cs typeface="Verdana" pitchFamily="34" charset="0"/>
              </a:rPr>
              <a:t>ccuracy </a:t>
            </a:r>
            <a:r>
              <a:rPr lang="en-US" sz="2000" b="1" dirty="0">
                <a:ea typeface="Verdana" pitchFamily="34" charset="0"/>
                <a:cs typeface="Verdana" pitchFamily="34" charset="0"/>
              </a:rPr>
              <a:t>= </a:t>
            </a:r>
            <a:r>
              <a:rPr lang="en-US" sz="2000" b="1" dirty="0" smtClean="0">
                <a:ea typeface="Verdana" pitchFamily="34" charset="0"/>
                <a:cs typeface="Verdana" pitchFamily="34" charset="0"/>
              </a:rPr>
              <a:t>99.69%</a:t>
            </a:r>
            <a:endParaRPr lang="en-US" sz="2000" b="1" dirty="0"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Conv2D 3x3 filters: 32, 64, 128</a:t>
            </a: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Dense layers: 128, 64, 32, 16, 8, 3</a:t>
            </a: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Average Pooling (2x2)</a:t>
            </a: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Batch Normalization, Dropout, </a:t>
            </a:r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L2 regularization </a:t>
            </a: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Activation: </a:t>
            </a:r>
            <a:r>
              <a:rPr lang="en-US" sz="2000" dirty="0" err="1" smtClean="0">
                <a:latin typeface="+mj-lt"/>
                <a:ea typeface="Verdana" pitchFamily="34" charset="0"/>
                <a:cs typeface="Verdana" pitchFamily="34" charset="0"/>
              </a:rPr>
              <a:t>Relu</a:t>
            </a:r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, </a:t>
            </a:r>
            <a:r>
              <a:rPr lang="en-US" sz="2000" dirty="0" err="1" smtClean="0">
                <a:latin typeface="+mj-lt"/>
                <a:ea typeface="Verdana" pitchFamily="34" charset="0"/>
                <a:cs typeface="Verdana" pitchFamily="34" charset="0"/>
              </a:rPr>
              <a:t>Softmax</a:t>
            </a:r>
            <a:endParaRPr lang="en-US" sz="2000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Optimizer: </a:t>
            </a:r>
            <a:r>
              <a:rPr lang="en-US" sz="2000" dirty="0">
                <a:ea typeface="Verdana" pitchFamily="34" charset="0"/>
                <a:cs typeface="Verdana" pitchFamily="34" charset="0"/>
              </a:rPr>
              <a:t>Adam with learning rate= 0.0001 </a:t>
            </a:r>
            <a:endParaRPr lang="en-US" sz="2000" dirty="0" smtClean="0"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</a:rPr>
              <a:t>Cost function: Categorical </a:t>
            </a:r>
            <a:r>
              <a:rPr lang="en-US" sz="2000" dirty="0" err="1" smtClean="0">
                <a:latin typeface="+mj-lt"/>
                <a:ea typeface="Verdana" pitchFamily="34" charset="0"/>
              </a:rPr>
              <a:t>Crossentropy</a:t>
            </a:r>
            <a:endParaRPr lang="en-US" sz="2000" dirty="0" smtClean="0">
              <a:latin typeface="+mj-lt"/>
              <a:ea typeface="Verdana" pitchFamily="34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To achieve higher accuracy we used deep network, this </a:t>
            </a:r>
            <a:r>
              <a:rPr lang="en-US" sz="2000" dirty="0" err="1" smtClean="0">
                <a:latin typeface="+mj-lt"/>
                <a:ea typeface="Verdana" pitchFamily="34" charset="0"/>
                <a:cs typeface="Verdana" pitchFamily="34" charset="0"/>
              </a:rPr>
              <a:t>alongwith</a:t>
            </a:r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 smaller dataset was prone to </a:t>
            </a:r>
            <a:r>
              <a:rPr lang="en-US" sz="2000" dirty="0" err="1" smtClean="0">
                <a:latin typeface="+mj-lt"/>
                <a:ea typeface="Verdana" pitchFamily="34" charset="0"/>
                <a:cs typeface="Verdana" pitchFamily="34" charset="0"/>
              </a:rPr>
              <a:t>overfittin</a:t>
            </a:r>
            <a:r>
              <a:rPr lang="en-US" sz="2000" dirty="0" err="1" smtClean="0">
                <a:latin typeface="+mj-lt"/>
                <a:ea typeface="Verdana" pitchFamily="34" charset="0"/>
                <a:cs typeface="Verdana" pitchFamily="34" charset="0"/>
              </a:rPr>
              <a:t>g</a:t>
            </a:r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, so we used stringent measure to minimize the possible </a:t>
            </a:r>
            <a:r>
              <a:rPr lang="en-US" sz="2000" dirty="0" err="1" smtClean="0">
                <a:latin typeface="+mj-lt"/>
                <a:ea typeface="Verdana" pitchFamily="34" charset="0"/>
                <a:cs typeface="Verdana" pitchFamily="34" charset="0"/>
              </a:rPr>
              <a:t>overfitting</a:t>
            </a:r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. We had to train the model on epochs = 60 </a:t>
            </a:r>
          </a:p>
          <a:p>
            <a:pPr marL="457200" lvl="1" indent="0">
              <a:buNone/>
            </a:pPr>
            <a:r>
              <a:rPr lang="en-US" sz="2000" b="1" i="1" dirty="0" smtClean="0">
                <a:latin typeface="+mj-lt"/>
                <a:ea typeface="Verdana" pitchFamily="34" charset="0"/>
                <a:cs typeface="Verdana" pitchFamily="34" charset="0"/>
              </a:rPr>
              <a:t>Code </a:t>
            </a:r>
            <a:r>
              <a:rPr lang="en-US" sz="2000" b="1" i="1" dirty="0">
                <a:latin typeface="+mj-lt"/>
                <a:ea typeface="Verdana" pitchFamily="34" charset="0"/>
                <a:cs typeface="Verdana" pitchFamily="34" charset="0"/>
              </a:rPr>
              <a:t>Link: </a:t>
            </a:r>
            <a:r>
              <a:rPr lang="en-US" sz="2000" b="1" i="1" dirty="0">
                <a:latin typeface="+mj-lt"/>
                <a:ea typeface="Verdana" pitchFamily="34" charset="0"/>
                <a:cs typeface="Verdana" pitchFamily="34" charset="0"/>
                <a:hlinkClick r:id="rId2"/>
              </a:rPr>
              <a:t>https://</a:t>
            </a:r>
            <a:r>
              <a:rPr lang="en-US" sz="2000" b="1" i="1" dirty="0" smtClean="0">
                <a:latin typeface="+mj-lt"/>
                <a:ea typeface="Verdana" pitchFamily="34" charset="0"/>
                <a:cs typeface="Verdana" pitchFamily="34" charset="0"/>
                <a:hlinkClick r:id="rId2"/>
              </a:rPr>
              <a:t>github.com/SaadIqbalGH/Deep-Learning-CNN-Transfer-Learning/blob/main/OCT_Retina_Custom%20CNN.ipynb</a:t>
            </a:r>
            <a:endParaRPr lang="en-US" sz="2000" b="1" i="1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a typeface="Verdana" pitchFamily="34" charset="0"/>
                <a:cs typeface="Verdana" pitchFamily="34" charset="0"/>
              </a:rPr>
              <a:t>Algorithms used for Modeling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b="1" dirty="0" smtClean="0">
                <a:latin typeface="+mj-lt"/>
                <a:ea typeface="Verdana" pitchFamily="34" charset="0"/>
                <a:cs typeface="Verdana" pitchFamily="34" charset="0"/>
              </a:rPr>
              <a:t>Model 2: VGG16 without Augmentation, </a:t>
            </a:r>
            <a:r>
              <a:rPr lang="en-US" sz="2000" b="1" dirty="0">
                <a:ea typeface="Verdana" pitchFamily="34" charset="0"/>
                <a:cs typeface="Verdana" pitchFamily="34" charset="0"/>
              </a:rPr>
              <a:t>T</a:t>
            </a:r>
            <a:r>
              <a:rPr lang="en-US" sz="2000" b="1" dirty="0" smtClean="0">
                <a:ea typeface="Verdana" pitchFamily="34" charset="0"/>
                <a:cs typeface="Verdana" pitchFamily="34" charset="0"/>
              </a:rPr>
              <a:t>est </a:t>
            </a:r>
            <a:r>
              <a:rPr lang="en-US" sz="2000" b="1" dirty="0">
                <a:ea typeface="Verdana" pitchFamily="34" charset="0"/>
                <a:cs typeface="Verdana" pitchFamily="34" charset="0"/>
              </a:rPr>
              <a:t>A</a:t>
            </a:r>
            <a:r>
              <a:rPr lang="en-US" sz="2000" b="1" dirty="0" smtClean="0">
                <a:ea typeface="Verdana" pitchFamily="34" charset="0"/>
                <a:cs typeface="Verdana" pitchFamily="34" charset="0"/>
              </a:rPr>
              <a:t>ccuracy </a:t>
            </a:r>
            <a:r>
              <a:rPr lang="en-US" sz="2000" b="1" dirty="0">
                <a:ea typeface="Verdana" pitchFamily="34" charset="0"/>
                <a:cs typeface="Verdana" pitchFamily="34" charset="0"/>
              </a:rPr>
              <a:t>= </a:t>
            </a:r>
            <a:r>
              <a:rPr lang="en-US" sz="2000" b="1" dirty="0" smtClean="0">
                <a:ea typeface="Verdana" pitchFamily="34" charset="0"/>
                <a:cs typeface="Verdana" pitchFamily="34" charset="0"/>
              </a:rPr>
              <a:t>99.23%</a:t>
            </a:r>
            <a:endParaRPr lang="en-US" sz="2000" b="1" dirty="0"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Dense layers: 256, 3</a:t>
            </a: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Dropout</a:t>
            </a:r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 </a:t>
            </a: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Activation: </a:t>
            </a:r>
            <a:r>
              <a:rPr lang="en-US" sz="2000" dirty="0" err="1" smtClean="0">
                <a:latin typeface="+mj-lt"/>
                <a:ea typeface="Verdana" pitchFamily="34" charset="0"/>
                <a:cs typeface="Verdana" pitchFamily="34" charset="0"/>
              </a:rPr>
              <a:t>Relu</a:t>
            </a:r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, </a:t>
            </a:r>
            <a:r>
              <a:rPr lang="en-US" sz="2000" dirty="0" err="1" smtClean="0">
                <a:latin typeface="+mj-lt"/>
                <a:ea typeface="Verdana" pitchFamily="34" charset="0"/>
                <a:cs typeface="Verdana" pitchFamily="34" charset="0"/>
              </a:rPr>
              <a:t>Softmax</a:t>
            </a:r>
            <a:endParaRPr lang="en-US" sz="2000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Optimizer: </a:t>
            </a:r>
            <a:r>
              <a:rPr lang="en-US" sz="2000" dirty="0" err="1" smtClean="0">
                <a:latin typeface="+mj-lt"/>
                <a:ea typeface="Verdana" pitchFamily="34" charset="0"/>
                <a:cs typeface="Verdana" pitchFamily="34" charset="0"/>
              </a:rPr>
              <a:t>rmsprop</a:t>
            </a:r>
            <a:r>
              <a:rPr lang="en-US" sz="2000" dirty="0" smtClean="0">
                <a:latin typeface="+mj-lt"/>
                <a:ea typeface="Verdana" pitchFamily="34" charset="0"/>
                <a:cs typeface="Verdana" pitchFamily="34" charset="0"/>
              </a:rPr>
              <a:t> </a:t>
            </a:r>
          </a:p>
          <a:p>
            <a:pPr lvl="1"/>
            <a:r>
              <a:rPr lang="en-US" sz="2000" dirty="0">
                <a:ea typeface="Verdana" pitchFamily="34" charset="0"/>
              </a:rPr>
              <a:t>Cost function: Categorical </a:t>
            </a:r>
            <a:r>
              <a:rPr lang="en-US" sz="2000" dirty="0" err="1">
                <a:ea typeface="Verdana" pitchFamily="34" charset="0"/>
              </a:rPr>
              <a:t>Crossentropy</a:t>
            </a:r>
            <a:endParaRPr lang="en-US" sz="2000" dirty="0">
              <a:ea typeface="Verdana" pitchFamily="34" charset="0"/>
            </a:endParaRPr>
          </a:p>
          <a:p>
            <a:pPr lvl="1"/>
            <a:r>
              <a:rPr lang="en-US" sz="2000" dirty="0" smtClean="0">
                <a:latin typeface="+mj-lt"/>
                <a:ea typeface="Verdana" pitchFamily="34" charset="0"/>
              </a:rPr>
              <a:t>Epochs = 20</a:t>
            </a:r>
          </a:p>
          <a:p>
            <a:pPr marL="457200" lvl="1" indent="0">
              <a:buNone/>
            </a:pPr>
            <a:endParaRPr lang="en-US" sz="2000" dirty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lvl="1" indent="0">
              <a:buNone/>
            </a:pPr>
            <a:r>
              <a:rPr lang="en-US" sz="2000" b="1" i="1" dirty="0" smtClean="0">
                <a:latin typeface="+mj-lt"/>
                <a:ea typeface="Verdana" pitchFamily="34" charset="0"/>
                <a:cs typeface="Verdana" pitchFamily="34" charset="0"/>
              </a:rPr>
              <a:t>Code</a:t>
            </a:r>
            <a:r>
              <a:rPr lang="en-US" sz="2000" b="1" i="1" dirty="0" smtClean="0"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i="1" dirty="0">
                <a:latin typeface="+mj-lt"/>
                <a:ea typeface="Verdana" pitchFamily="34" charset="0"/>
                <a:cs typeface="Verdana" pitchFamily="34" charset="0"/>
              </a:rPr>
              <a:t>Link: </a:t>
            </a:r>
            <a:endParaRPr lang="en-US" sz="2000" b="1" i="1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lvl="1" indent="0">
              <a:buNone/>
            </a:pPr>
            <a:r>
              <a:rPr lang="en-US" sz="2000" b="1" i="1" dirty="0" smtClean="0">
                <a:latin typeface="+mj-lt"/>
                <a:ea typeface="Verdana" pitchFamily="34" charset="0"/>
                <a:cs typeface="Verdana" pitchFamily="34" charset="0"/>
                <a:hlinkClick r:id="rId2"/>
              </a:rPr>
              <a:t>https</a:t>
            </a:r>
            <a:r>
              <a:rPr lang="en-US" sz="2000" b="1" i="1" dirty="0">
                <a:latin typeface="+mj-lt"/>
                <a:ea typeface="Verdana" pitchFamily="34" charset="0"/>
                <a:cs typeface="Verdana" pitchFamily="34" charset="0"/>
                <a:hlinkClick r:id="rId2"/>
              </a:rPr>
              <a:t>://</a:t>
            </a:r>
            <a:r>
              <a:rPr lang="en-US" sz="2000" b="1" i="1" dirty="0" smtClean="0">
                <a:latin typeface="+mj-lt"/>
                <a:ea typeface="Verdana" pitchFamily="34" charset="0"/>
                <a:cs typeface="Verdana" pitchFamily="34" charset="0"/>
                <a:hlinkClick r:id="rId2"/>
              </a:rPr>
              <a:t>github.com/SaadIqbalGH/Deep-Learning-CNN-Transfer-Learning/blob/main/OCT_Retina_VGG16%2BBottleneck_Features_Extraction_without_Augmentation.ipynb</a:t>
            </a:r>
            <a:endParaRPr lang="en-US" sz="2000" b="1" i="1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06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ific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Classification</Template>
  <TotalTime>12668</TotalTime>
  <Words>812</Words>
  <Application>Microsoft Office PowerPoint</Application>
  <PresentationFormat>On-screen Show (4:3)</PresentationFormat>
  <Paragraphs>111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Helvetica Neue Thin</vt:lpstr>
      <vt:lpstr>Verdana</vt:lpstr>
      <vt:lpstr>Classification</vt:lpstr>
      <vt:lpstr>Project: Classification of DME &amp; AMD from OCT Images using CNN  Name: Saad Iqbal</vt:lpstr>
      <vt:lpstr>Problem Statement and Assumptions</vt:lpstr>
      <vt:lpstr>Objective</vt:lpstr>
      <vt:lpstr>Insights from the Data</vt:lpstr>
      <vt:lpstr>Data Preprocessing Steps</vt:lpstr>
      <vt:lpstr>Data Preprocessing Steps</vt:lpstr>
      <vt:lpstr>Data Preprocessing Steps</vt:lpstr>
      <vt:lpstr>Algorithms used for Modeling</vt:lpstr>
      <vt:lpstr>Algorithms used for Modeling</vt:lpstr>
      <vt:lpstr>Algorithms used for Modeling</vt:lpstr>
      <vt:lpstr>Results – Model 1</vt:lpstr>
      <vt:lpstr>Results – Model 2</vt:lpstr>
      <vt:lpstr>Results -  Model 3</vt:lpstr>
      <vt:lpstr>Future Improvement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Screen Analysis</dc:title>
  <dc:creator>Salar Masood</dc:creator>
  <cp:lastModifiedBy>Saad Iqbal</cp:lastModifiedBy>
  <cp:revision>171</cp:revision>
  <dcterms:created xsi:type="dcterms:W3CDTF">2006-08-16T00:00:00Z</dcterms:created>
  <dcterms:modified xsi:type="dcterms:W3CDTF">2021-08-04T01:29:15Z</dcterms:modified>
</cp:coreProperties>
</file>