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62" r:id="rId3"/>
    <p:sldId id="279" r:id="rId4"/>
    <p:sldId id="277" r:id="rId5"/>
    <p:sldId id="284" r:id="rId6"/>
    <p:sldId id="282" r:id="rId7"/>
    <p:sldId id="283" r:id="rId8"/>
    <p:sldId id="280" r:id="rId9"/>
    <p:sldId id="281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61" autoAdjust="0"/>
  </p:normalViewPr>
  <p:slideViewPr>
    <p:cSldViewPr>
      <p:cViewPr>
        <p:scale>
          <a:sx n="80" d="100"/>
          <a:sy n="80" d="100"/>
        </p:scale>
        <p:origin x="744" y="2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MobileNetV2_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ResNet152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-DCGAN/blob/main/Skin_Cancer_CN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5006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Adv. Machine Learning Project </a:t>
            </a:r>
            <a:br>
              <a:rPr lang="en-US" b="1" dirty="0" smtClean="0"/>
            </a:br>
            <a:r>
              <a:rPr lang="en-US" b="1" dirty="0" smtClean="0"/>
              <a:t>Skin Cancer Classification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Saad Iqbal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3: MobileNetV2 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93.89%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Feature Extraction Conv2D layers: MobileNetV2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Classification Layers: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Dense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layers: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128, 64, 32,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7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>
                <a:ea typeface="Verdana" pitchFamily="34" charset="0"/>
                <a:cs typeface="Verdana" pitchFamily="34" charset="0"/>
              </a:rPr>
              <a:t>Batch Normalization, Dropout, L2 regularization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Activation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0.001 </a:t>
            </a:r>
            <a:endParaRPr lang="en-US" sz="1600" dirty="0" smtClean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16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16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https://github.com/SaadIqbalGH/Deep-Learning-CNN-Transfer-Learning-DCGAN/blob/main/Skin_Cancer_MobileNetV2_.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– </a:t>
            </a:r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MobilenetV2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3962401"/>
            <a:ext cx="7258588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4724400" cy="27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Problem Statement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Skin Cancer image classification into 7 categories using dataset of 10,015 images using 2 pre-trained models:</a:t>
            </a:r>
          </a:p>
          <a:p>
            <a:pPr marL="400050" lvl="1" indent="0">
              <a:buNone/>
            </a:pPr>
            <a:r>
              <a:rPr lang="en-US" sz="1600" dirty="0" smtClean="0"/>
              <a:t>1- ResNet152</a:t>
            </a:r>
          </a:p>
          <a:p>
            <a:pPr marL="400050" lvl="1" indent="0">
              <a:buNone/>
            </a:pPr>
            <a:r>
              <a:rPr lang="en-US" sz="1600" dirty="0" smtClean="0"/>
              <a:t>2- InceptionV3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Performance comparison of these two models was also done with custom CNN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Steps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Null  values in Age column of was filled with mean value</a:t>
            </a:r>
          </a:p>
          <a:p>
            <a:r>
              <a:rPr lang="en-US" sz="2000" dirty="0" smtClean="0"/>
              <a:t>Class imbalance is handle by oversampling of minority classes </a:t>
            </a:r>
          </a:p>
          <a:p>
            <a:r>
              <a:rPr lang="en-US" sz="2000" dirty="0" smtClean="0"/>
              <a:t>Categorical encoding of image labels was performed</a:t>
            </a:r>
          </a:p>
          <a:p>
            <a:r>
              <a:rPr lang="en-US" sz="2000" dirty="0" smtClean="0"/>
              <a:t>File paths of images from two folders were into meta data file to use 10,015 images </a:t>
            </a:r>
          </a:p>
          <a:p>
            <a:r>
              <a:rPr lang="en-US" sz="2000" dirty="0" smtClean="0"/>
              <a:t>Image Resize: CNN – 28x28; ResNet152 – 64x64; InceptionV3-128x128</a:t>
            </a:r>
          </a:p>
          <a:p>
            <a:r>
              <a:rPr lang="en-US" sz="2000" dirty="0" smtClean="0"/>
              <a:t>For image Preprocessing and </a:t>
            </a:r>
            <a:r>
              <a:rPr lang="en-US" sz="2000" dirty="0"/>
              <a:t>uploading used </a:t>
            </a:r>
            <a:r>
              <a:rPr lang="en-US" sz="2000" dirty="0" err="1"/>
              <a:t>ImageDataGenerator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3009942" cy="2065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67" y="4114800"/>
            <a:ext cx="3306611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61722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(10,015)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61722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(45,756)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Pre Trained Models</a:t>
            </a:r>
            <a:endParaRPr lang="en-US" sz="44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3130116" cy="3276600"/>
          </a:xfrm>
          <a:prstGeom prst="rect">
            <a:avLst/>
          </a:prstGeom>
        </p:spPr>
      </p:pic>
      <p:pic>
        <p:nvPicPr>
          <p:cNvPr id="2054" name="Picture 6" descr="How to interpert ResNet50 Layer Types - Data Science Stack Exch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2825401" cy="45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97124" y="5638800"/>
            <a:ext cx="244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Resnet</a:t>
            </a:r>
            <a:r>
              <a:rPr lang="en-US" dirty="0" smtClean="0"/>
              <a:t> 152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Models’ Performance Comparison</a:t>
            </a:r>
            <a:endParaRPr lang="en-US" sz="4400" dirty="0">
              <a:solidFill>
                <a:srgbClr val="FFC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29708"/>
              </p:ext>
            </p:extLst>
          </p:nvPr>
        </p:nvGraphicFramePr>
        <p:xfrm>
          <a:off x="461962" y="1427163"/>
          <a:ext cx="825916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6145298" imgH="2777490" progId="Excel.Sheet.12">
                  <p:embed/>
                </p:oleObj>
              </mc:Choice>
              <mc:Fallback>
                <p:oleObj name="Worksheet" r:id="rId3" imgW="6145298" imgH="2777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2" y="1427163"/>
                        <a:ext cx="825916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4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</a:t>
            </a:r>
            <a:r>
              <a:rPr lang="en-US" sz="2400" b="1" dirty="0">
                <a:latin typeface="+mj-lt"/>
                <a:ea typeface="Verdana" pitchFamily="34" charset="0"/>
                <a:cs typeface="Verdana" pitchFamily="34" charset="0"/>
              </a:rPr>
              <a:t>1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: ResNet152 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97.88%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Feature Extraction Conv2D layers: ResNet152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Classification Layers: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Dense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layers: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128, 64, 32, 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7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>
                <a:ea typeface="Verdana" pitchFamily="34" charset="0"/>
                <a:cs typeface="Verdana" pitchFamily="34" charset="0"/>
              </a:rPr>
              <a:t>Batch Normalization, Dropout, L2 regularization </a:t>
            </a: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Activation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0.001 </a:t>
            </a:r>
            <a:endParaRPr lang="en-US" sz="1600" dirty="0" smtClean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6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16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16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github.com/SaadIqbalGH/Deep-Learning-CNN-Transfer-Learning-DCGAN/blob/main/Skin_Cancer_ResNet152.ipynb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–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ResNet152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191000"/>
            <a:ext cx="7467600" cy="2317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55383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2: </a:t>
            </a: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Custom CNN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97.98%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Conv2D 3x3 filters: 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16, 32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64, 128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Dense layers: 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64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32, </a:t>
            </a:r>
            <a:r>
              <a:rPr lang="en-US" sz="2000" dirty="0">
                <a:latin typeface="+mj-lt"/>
                <a:ea typeface="Verdana" pitchFamily="34" charset="0"/>
                <a:cs typeface="Verdana" pitchFamily="34" charset="0"/>
              </a:rPr>
              <a:t>7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Max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Pooling (2x2)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Activation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Adam with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Initial learning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rate=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0.001 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</a:rPr>
              <a:t>Cost function: </a:t>
            </a:r>
            <a:r>
              <a:rPr lang="en-US" sz="2000" dirty="0" err="1">
                <a:latin typeface="+mj-lt"/>
                <a:ea typeface="Verdana" pitchFamily="34" charset="0"/>
              </a:rPr>
              <a:t>sparse_categorical_crossentropy</a:t>
            </a:r>
            <a:endParaRPr lang="en-US" sz="20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github.com/SaadIqbalGH/Deep-Learning-CNN-Transfer-Learning-DCGAN/blob/main/Skin_Cancer_CNN.ipynb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Performance Matrix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– </a:t>
            </a:r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Custom CNN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86200"/>
            <a:ext cx="5562600" cy="272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4303"/>
            <a:ext cx="5791200" cy="29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12522</TotalTime>
  <Words>329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 Thin</vt:lpstr>
      <vt:lpstr>Verdana</vt:lpstr>
      <vt:lpstr>Classification</vt:lpstr>
      <vt:lpstr>Microsoft Excel Worksheet</vt:lpstr>
      <vt:lpstr>Adv. Machine Learning Project  Skin Cancer Classification  Saad Iqbal </vt:lpstr>
      <vt:lpstr>Problem Statement</vt:lpstr>
      <vt:lpstr>Data Preprocessing Steps</vt:lpstr>
      <vt:lpstr>Pre Trained Models</vt:lpstr>
      <vt:lpstr>Models’ Performance Comparison</vt:lpstr>
      <vt:lpstr>Algorithms used for Modeling</vt:lpstr>
      <vt:lpstr>Performance Matrix – ResNet152</vt:lpstr>
      <vt:lpstr>Algorithms used for Modeling</vt:lpstr>
      <vt:lpstr>Performance Matrix – Custom CNN</vt:lpstr>
      <vt:lpstr>Algorithms used for Modeling</vt:lpstr>
      <vt:lpstr>Performance Matrix – MobilenetV2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Saad Iqbal</cp:lastModifiedBy>
  <cp:revision>131</cp:revision>
  <dcterms:created xsi:type="dcterms:W3CDTF">2006-08-16T00:00:00Z</dcterms:created>
  <dcterms:modified xsi:type="dcterms:W3CDTF">2021-08-16T15:59:18Z</dcterms:modified>
</cp:coreProperties>
</file>