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Lst>
  <p:sldIdLst>
    <p:sldId id="256" r:id="rId12"/>
    <p:sldId id="257" r:id="rId13"/>
    <p:sldId id="258" r:id="rId14"/>
    <p:sldId id="259" r:id="rId15"/>
    <p:sldId id="260" r:id="rId16"/>
    <p:sldId id="261" r:id="rId17"/>
    <p:sldId id="262" r:id="rId18"/>
    <p:sldId id="263" r:id="rId19"/>
    <p:sldId id="264" r:id="rId20"/>
    <p:sldId id="273" r:id="rId21"/>
    <p:sldId id="270" r:id="rId22"/>
    <p:sldId id="272" r:id="rId23"/>
    <p:sldId id="265" r:id="rId24"/>
    <p:sldId id="266" r:id="rId25"/>
    <p:sldId id="271" r:id="rId26"/>
    <p:sldId id="269" r:id="rId2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6"/>
  </p:normalViewPr>
  <p:slideViewPr>
    <p:cSldViewPr snapToGrid="0" snapToObjects="1">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27BA838F-33F6-4612-8E6F-9937DA78FFBD}"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C30B954D-1E99-44E9-AAF7-4FD3298F10A3}"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CBF5777C-7D12-4CF0-9323-822643DA25CD}"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B031F7B9-4379-4A98-A6C2-E8E4E65C6501}"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0C0C8E66-47A1-4CFA-AD85-9C7C1B62525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D48F487-1E76-4036-85CB-F9786A3E78A8}"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7117C1F5-C593-409B-8568-77869F0E8619}"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D9839EEF-5577-49A3-88DE-8BDB859D788C}"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36D754D4-5ECD-44DE-9183-5DA291198AE7}"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E9420356-C752-42B4-A092-E10A3E48B522}"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05F7E89A-F3F1-4D0B-A188-4302D188A0D8}"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 </a:t>
            </a:r>
            <a:endParaRPr lang="en-US"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2E9FEBE0-643A-423A-B493-158BD4102E59}"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strike="noStrike" spc="-1">
                <a:solidFill>
                  <a:schemeClr val="dk1"/>
                </a:solidFill>
                <a:latin typeface="Calibri Light"/>
              </a:rPr>
              <a:t>Click to edit Master title style</a:t>
            </a:r>
            <a:endParaRPr lang="en-US" sz="3200" b="0" strike="noStrike" spc="-1">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8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Fifth level</a:t>
            </a: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strike="noStrike" spc="-1">
                <a:solidFill>
                  <a:schemeClr val="dk1"/>
                </a:solidFill>
                <a:latin typeface="Calibri"/>
              </a:rPr>
              <a:t>Edit Master text styles</a:t>
            </a: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A152110F-8F95-4003-B4B5-59AA3F8ED33E}"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tIns="45720" rIns="91440" bIns="45720" anchor="b">
            <a:noAutofit/>
          </a:bodyPr>
          <a:lstStyle/>
          <a:p>
            <a:pPr indent="0" defTabSz="914400">
              <a:lnSpc>
                <a:spcPct val="90000"/>
              </a:lnSpc>
              <a:buNone/>
            </a:pPr>
            <a:r>
              <a:rPr lang="en-US" sz="3200" b="0" strike="noStrike" spc="-1">
                <a:solidFill>
                  <a:schemeClr val="dk1"/>
                </a:solidFill>
                <a:latin typeface="Calibri Light"/>
              </a:rPr>
              <a:t>Click to edit Master title style</a:t>
            </a:r>
            <a:endParaRPr lang="en-US" sz="3200" b="0" strike="noStrike" spc="-1">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tIns="45000" rIns="90000" bIns="45000" anchor="t">
            <a:noAutofit/>
          </a:bodyPr>
          <a:lstStyle/>
          <a:p>
            <a:pPr marL="432000" indent="-324000">
              <a:lnSpc>
                <a:spcPct val="90000"/>
              </a:lnSpc>
              <a:spcBef>
                <a:spcPts val="1417"/>
              </a:spcBef>
              <a:buClr>
                <a:srgbClr val="000000"/>
              </a:buClr>
              <a:buSzPct val="45000"/>
              <a:buFont typeface="Wingdings" charset="2"/>
              <a:buChar char=""/>
            </a:pPr>
            <a:r>
              <a:rPr lang="en-US" sz="32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32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32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32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3200" b="0" strike="noStrike" spc="-1">
                <a:solidFill>
                  <a:schemeClr val="dk1"/>
                </a:solidFill>
                <a:latin typeface="Calibri"/>
              </a:rPr>
              <a:t>Seventh Outline Level</a:t>
            </a: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1600" b="0" strike="noStrike" spc="-1">
                <a:solidFill>
                  <a:schemeClr val="dk1"/>
                </a:solidFill>
                <a:latin typeface="Calibri"/>
              </a:rPr>
              <a:t>Edit Master text styles</a:t>
            </a: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B1D0E915-EA53-4CE3-9ED6-A2E03F697CD6}"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B3FCBC78-0844-4CD2-A85E-7C8EB94209D6}"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0164E14A-4D23-495C-AAEE-54D457147914}"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9B586BDE-ECD8-45A1-9748-FAD90B1B9F24}"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pPr>
            <a:r>
              <a:rPr lang="en-US" sz="2400" b="0" strike="noStrike" spc="-1">
                <a:solidFill>
                  <a:schemeClr val="dk1">
                    <a:tint val="75000"/>
                  </a:schemeClr>
                </a:solidFill>
                <a:latin typeface="Calibri"/>
              </a:rPr>
              <a:t>Edit Master text styles</a:t>
            </a:r>
            <a:endParaRPr lang="en-US" sz="2400" b="0" strike="noStrike" spc="-1">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10253C99-8C8E-476D-8EF3-B8CCC24C54E1}"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4FB16955-6A30-4214-A170-51F524FDC630}"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strike="noStrike" spc="-1">
                <a:solidFill>
                  <a:schemeClr val="dk1"/>
                </a:solidFill>
                <a:latin typeface="Calibri"/>
              </a:rPr>
              <a:t>Edit Master text styles</a:t>
            </a:r>
            <a:endParaRPr lang="en-US" sz="2400" b="0" strike="noStrike" spc="-1">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pPr>
            <a:r>
              <a:rPr lang="en-US" sz="2400" b="1" strike="noStrike" spc="-1">
                <a:solidFill>
                  <a:schemeClr val="dk1"/>
                </a:solidFill>
                <a:latin typeface="Calibri"/>
              </a:rPr>
              <a:t>Edit Master text styles</a:t>
            </a:r>
            <a:endParaRPr lang="en-US" sz="2400" b="0" strike="noStrike" spc="-1">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22614B92-280E-4D1F-947B-D7C21F531BDD}"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1F766B25-F2F8-4546-9EEB-6D3E58CFD7DA}"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Calibri"/>
              </a:defRPr>
            </a:lvl1pPr>
          </a:lstStyle>
          <a:p>
            <a:pPr indent="0" defTabSz="914400">
              <a:lnSpc>
                <a:spcPct val="100000"/>
              </a:lnSpc>
              <a:buNone/>
            </a:pPr>
            <a:r>
              <a:rPr lang="en-US" sz="1200" b="0" strike="noStrike" spc="-1">
                <a:solidFill>
                  <a:schemeClr val="dk1">
                    <a:tint val="75000"/>
                  </a:schemeClr>
                </a:solidFill>
                <a:latin typeface="Calibri"/>
              </a:rPr>
              <a:t>&lt;date/time&gt;</a:t>
            </a:r>
            <a:endParaRPr lang="en-US" sz="1200" b="0" strike="noStrike" spc="-1">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pPr>
            <a:r>
              <a:rPr lang="en-US" sz="1400" b="0" strike="noStrike" spc="-1">
                <a:solidFill>
                  <a:srgbClr val="000000"/>
                </a:solidFill>
                <a:latin typeface="Times New Roman"/>
              </a:rPr>
              <a:t>&lt;footer&gt;</a:t>
            </a: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Calibri"/>
              </a:defRPr>
            </a:lvl1pPr>
          </a:lstStyle>
          <a:p>
            <a:pPr indent="0" algn="r" defTabSz="914400">
              <a:lnSpc>
                <a:spcPct val="100000"/>
              </a:lnSpc>
              <a:buNone/>
            </a:pPr>
            <a:fld id="{65B04A85-8EE2-4AA5-BD87-A5590A13E884}" type="slidenum">
              <a:rPr lang="en-US" sz="1200" b="0" strike="noStrike" spc="-1">
                <a:solidFill>
                  <a:schemeClr val="dk1">
                    <a:tint val="75000"/>
                  </a:schemeClr>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viso.ai/applications/computer-vision-applications-in-surveillance-and-security/"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22860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1" strike="noStrike" spc="-1" dirty="0">
                <a:solidFill>
                  <a:schemeClr val="dk1"/>
                </a:solidFill>
                <a:latin typeface="Times New Roman"/>
              </a:rPr>
              <a:t>AI Smart Weapon Detection</a:t>
            </a:r>
          </a:p>
        </p:txBody>
      </p:sp>
      <p:sp>
        <p:nvSpPr>
          <p:cNvPr id="67" name="PlaceHolder 2"/>
          <p:cNvSpPr>
            <a:spLocks noGrp="1"/>
          </p:cNvSpPr>
          <p:nvPr>
            <p:ph type="subTitle"/>
          </p:nvPr>
        </p:nvSpPr>
        <p:spPr>
          <a:xfrm>
            <a:off x="685800" y="3145320"/>
            <a:ext cx="9143640" cy="3255480"/>
          </a:xfrm>
          <a:prstGeom prst="rect">
            <a:avLst/>
          </a:prstGeom>
          <a:noFill/>
          <a:ln w="0">
            <a:noFill/>
          </a:ln>
        </p:spPr>
        <p:txBody>
          <a:bodyPr lIns="91440" tIns="45720" rIns="91440" bIns="45720" anchor="t">
            <a:normAutofit/>
          </a:bodyPr>
          <a:lstStyle/>
          <a:p>
            <a:pPr indent="0" defTabSz="914400">
              <a:lnSpc>
                <a:spcPct val="90000"/>
              </a:lnSpc>
              <a:spcBef>
                <a:spcPts val="1001"/>
              </a:spcBef>
              <a:buNone/>
              <a:tabLst>
                <a:tab pos="0" algn="l"/>
              </a:tabLst>
            </a:pPr>
            <a:r>
              <a:rPr lang="en-US" sz="2200" b="1" strike="noStrike" spc="-1" dirty="0">
                <a:solidFill>
                  <a:schemeClr val="dk1"/>
                </a:solidFill>
                <a:latin typeface="times new roman"/>
              </a:rPr>
              <a:t>By:</a:t>
            </a:r>
            <a:r>
              <a:rPr lang="en-US" sz="2200" b="0" strike="noStrike" spc="-1" dirty="0">
                <a:solidFill>
                  <a:schemeClr val="dk1"/>
                </a:solidFill>
                <a:latin typeface="times new roman"/>
              </a:rPr>
              <a:t> </a:t>
            </a:r>
            <a:endParaRPr lang="en-US" sz="2200" b="0" strike="noStrike" spc="-1" dirty="0">
              <a:solidFill>
                <a:srgbClr val="000000"/>
              </a:solidFill>
              <a:latin typeface="times new roman"/>
            </a:endParaRPr>
          </a:p>
          <a:p>
            <a:pPr indent="0" defTabSz="914400">
              <a:lnSpc>
                <a:spcPct val="90000"/>
              </a:lnSpc>
              <a:spcBef>
                <a:spcPts val="1001"/>
              </a:spcBef>
              <a:buNone/>
              <a:tabLst>
                <a:tab pos="0" algn="l"/>
              </a:tabLst>
            </a:pPr>
            <a:r>
              <a:rPr lang="en-US" sz="2200" b="0" strike="noStrike" spc="-1" dirty="0">
                <a:solidFill>
                  <a:schemeClr val="dk1"/>
                </a:solidFill>
                <a:latin typeface="times new roman"/>
              </a:rPr>
              <a:t>Saad Amir (Fa-21/BSCS/051)</a:t>
            </a:r>
            <a:endParaRPr lang="en-US" sz="2200" b="0" strike="noStrike" spc="-1" dirty="0">
              <a:solidFill>
                <a:srgbClr val="000000"/>
              </a:solidFill>
              <a:latin typeface="times new roman"/>
            </a:endParaRPr>
          </a:p>
          <a:p>
            <a:pPr indent="0" defTabSz="914400">
              <a:lnSpc>
                <a:spcPct val="90000"/>
              </a:lnSpc>
              <a:spcBef>
                <a:spcPts val="1001"/>
              </a:spcBef>
              <a:buNone/>
              <a:tabLst>
                <a:tab pos="0" algn="l"/>
              </a:tabLst>
            </a:pPr>
            <a:r>
              <a:rPr lang="en-US" sz="2200" b="0" strike="noStrike" spc="-1" dirty="0">
                <a:solidFill>
                  <a:schemeClr val="dk1"/>
                </a:solidFill>
                <a:latin typeface="times new roman"/>
              </a:rPr>
              <a:t>Nawab Iftikhar (Fa-21/BSCS/076)</a:t>
            </a:r>
            <a:endParaRPr lang="en-US" sz="2200" b="0" strike="noStrike" spc="-1" dirty="0">
              <a:solidFill>
                <a:srgbClr val="000000"/>
              </a:solidFill>
              <a:latin typeface="times new roman"/>
            </a:endParaRPr>
          </a:p>
          <a:p>
            <a:pPr indent="0" defTabSz="914400">
              <a:lnSpc>
                <a:spcPct val="90000"/>
              </a:lnSpc>
              <a:spcBef>
                <a:spcPts val="1001"/>
              </a:spcBef>
              <a:buNone/>
              <a:tabLst>
                <a:tab pos="0" algn="l"/>
              </a:tabLst>
            </a:pPr>
            <a:endParaRPr lang="en-US" sz="2000" b="0" strike="noStrike" spc="-1" dirty="0">
              <a:solidFill>
                <a:srgbClr val="000000"/>
              </a:solidFill>
              <a:latin typeface="times new roman"/>
            </a:endParaRPr>
          </a:p>
          <a:p>
            <a:pPr indent="0" defTabSz="914400">
              <a:lnSpc>
                <a:spcPct val="90000"/>
              </a:lnSpc>
              <a:spcBef>
                <a:spcPts val="1001"/>
              </a:spcBef>
              <a:buNone/>
              <a:tabLst>
                <a:tab pos="0" algn="l"/>
              </a:tabLst>
            </a:pPr>
            <a:r>
              <a:rPr lang="en-US" sz="2200" b="1" strike="noStrike" spc="-1" dirty="0">
                <a:solidFill>
                  <a:schemeClr val="dk1"/>
                </a:solidFill>
                <a:latin typeface="times new roman"/>
              </a:rPr>
              <a:t>Supervised By:</a:t>
            </a:r>
            <a:endParaRPr lang="en-US" sz="2200" b="0" strike="noStrike" spc="-1" dirty="0">
              <a:solidFill>
                <a:srgbClr val="000000"/>
              </a:solidFill>
              <a:latin typeface="times new roman"/>
            </a:endParaRPr>
          </a:p>
          <a:p>
            <a:pPr indent="0" defTabSz="914400">
              <a:lnSpc>
                <a:spcPct val="90000"/>
              </a:lnSpc>
              <a:spcBef>
                <a:spcPts val="1001"/>
              </a:spcBef>
              <a:buNone/>
              <a:tabLst>
                <a:tab pos="0" algn="l"/>
              </a:tabLst>
            </a:pPr>
            <a:r>
              <a:rPr lang="en-US" sz="2200" b="0" strike="noStrike" spc="-1" dirty="0">
                <a:solidFill>
                  <a:schemeClr val="dk1"/>
                </a:solidFill>
                <a:latin typeface="times new roman"/>
              </a:rPr>
              <a:t>Ma’am </a:t>
            </a:r>
            <a:r>
              <a:rPr lang="en-US" sz="2200" b="0" strike="noStrike" spc="-1" dirty="0" err="1">
                <a:solidFill>
                  <a:schemeClr val="dk1"/>
                </a:solidFill>
                <a:latin typeface="times new roman"/>
              </a:rPr>
              <a:t>Anila</a:t>
            </a:r>
            <a:r>
              <a:rPr lang="en-US" sz="2200" b="0" strike="noStrike" spc="-1" dirty="0">
                <a:solidFill>
                  <a:schemeClr val="dk1"/>
                </a:solidFill>
                <a:latin typeface="times new roman"/>
              </a:rPr>
              <a:t> Amjad</a:t>
            </a:r>
            <a:endParaRPr lang="en-US" sz="2200" b="0" strike="noStrike" spc="-1" dirty="0">
              <a:solidFill>
                <a:srgbClr val="000000"/>
              </a:solidFill>
              <a:latin typeface="times new roman"/>
            </a:endParaRPr>
          </a:p>
        </p:txBody>
      </p:sp>
      <p:pic>
        <p:nvPicPr>
          <p:cNvPr id="68" name="Picture 4"/>
          <p:cNvPicPr/>
          <p:nvPr/>
        </p:nvPicPr>
        <p:blipFill>
          <a:blip r:embed="rId2"/>
          <a:stretch/>
        </p:blipFill>
        <p:spPr>
          <a:xfrm>
            <a:off x="6896160" y="2971800"/>
            <a:ext cx="4076640" cy="28569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BC56-6A3E-0443-9E79-6F93754E423A}"/>
              </a:ext>
            </a:extLst>
          </p:cNvPr>
          <p:cNvSpPr>
            <a:spLocks noGrp="1"/>
          </p:cNvSpPr>
          <p:nvPr>
            <p:ph type="title"/>
          </p:nvPr>
        </p:nvSpPr>
        <p:spPr/>
        <p:txBody>
          <a:bodyPr/>
          <a:lstStyle/>
          <a:p>
            <a:r>
              <a:rPr lang="en-PK" b="1" dirty="0">
                <a:latin typeface="Times New Roman" panose="02020603050405020304" pitchFamily="18" charset="0"/>
                <a:cs typeface="Times New Roman" panose="02020603050405020304" pitchFamily="18" charset="0"/>
              </a:rPr>
              <a:t>Methodology</a:t>
            </a:r>
          </a:p>
        </p:txBody>
      </p:sp>
      <p:pic>
        <p:nvPicPr>
          <p:cNvPr id="12" name="Content Placeholder 11">
            <a:extLst>
              <a:ext uri="{FF2B5EF4-FFF2-40B4-BE49-F238E27FC236}">
                <a16:creationId xmlns:a16="http://schemas.microsoft.com/office/drawing/2014/main" id="{AAE2389D-DC44-C34B-A06F-E78FC67011CA}"/>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862954" y="2316213"/>
            <a:ext cx="10929278" cy="2436066"/>
          </a:xfrm>
        </p:spPr>
      </p:pic>
    </p:spTree>
    <p:extLst>
      <p:ext uri="{BB962C8B-B14F-4D97-AF65-F5344CB8AC3E}">
        <p14:creationId xmlns:p14="http://schemas.microsoft.com/office/powerpoint/2010/main" val="444347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8A569-6D03-5CD6-CFB4-556A9FD4A61A}"/>
              </a:ext>
            </a:extLst>
          </p:cNvPr>
          <p:cNvSpPr>
            <a:spLocks noGrp="1"/>
          </p:cNvSpPr>
          <p:nvPr>
            <p:ph type="title"/>
          </p:nvPr>
        </p:nvSpPr>
        <p:spPr>
          <a:xfrm>
            <a:off x="498111" y="-127329"/>
            <a:ext cx="10515240" cy="1325160"/>
          </a:xfrm>
        </p:spPr>
        <p:txBody>
          <a:bodyPr/>
          <a:lstStyle/>
          <a:p>
            <a:r>
              <a:rPr lang="en-US" b="1" dirty="0">
                <a:latin typeface="Times New Roman"/>
                <a:ea typeface="+mj-lt"/>
                <a:cs typeface="+mj-lt"/>
              </a:rPr>
              <a:t>Desktop Application UI Design</a:t>
            </a:r>
          </a:p>
        </p:txBody>
      </p:sp>
      <p:pic>
        <p:nvPicPr>
          <p:cNvPr id="4" name="Content Placeholder 3" descr="A screenshot of a computer&#10;&#10;AI-generated content may be incorrect.">
            <a:extLst>
              <a:ext uri="{FF2B5EF4-FFF2-40B4-BE49-F238E27FC236}">
                <a16:creationId xmlns:a16="http://schemas.microsoft.com/office/drawing/2014/main" id="{9237CB9D-51EF-9D40-AC6A-85A11557291F}"/>
              </a:ext>
            </a:extLst>
          </p:cNvPr>
          <p:cNvPicPr>
            <a:picLocks noGrp="1" noChangeAspect="1"/>
          </p:cNvPicPr>
          <p:nvPr>
            <p:ph/>
          </p:nvPr>
        </p:nvPicPr>
        <p:blipFill>
          <a:blip r:embed="rId2"/>
          <a:stretch>
            <a:fillRect/>
          </a:stretch>
        </p:blipFill>
        <p:spPr>
          <a:xfrm>
            <a:off x="1534152" y="1711731"/>
            <a:ext cx="4561657" cy="2896635"/>
          </a:xfrm>
        </p:spPr>
      </p:pic>
      <p:pic>
        <p:nvPicPr>
          <p:cNvPr id="5" name="Picture 4" descr="A screenshot of a computer&#10;&#10;AI-generated content may be incorrect.">
            <a:extLst>
              <a:ext uri="{FF2B5EF4-FFF2-40B4-BE49-F238E27FC236}">
                <a16:creationId xmlns:a16="http://schemas.microsoft.com/office/drawing/2014/main" id="{804F07D4-CA0D-DF6A-3378-5721AAA6E36F}"/>
              </a:ext>
            </a:extLst>
          </p:cNvPr>
          <p:cNvPicPr>
            <a:picLocks noChangeAspect="1"/>
          </p:cNvPicPr>
          <p:nvPr/>
        </p:nvPicPr>
        <p:blipFill>
          <a:blip r:embed="rId3"/>
          <a:stretch>
            <a:fillRect/>
          </a:stretch>
        </p:blipFill>
        <p:spPr>
          <a:xfrm>
            <a:off x="6876288" y="1711731"/>
            <a:ext cx="4447692" cy="2885869"/>
          </a:xfrm>
          <a:prstGeom prst="rect">
            <a:avLst/>
          </a:prstGeom>
        </p:spPr>
      </p:pic>
    </p:spTree>
    <p:extLst>
      <p:ext uri="{BB962C8B-B14F-4D97-AF65-F5344CB8AC3E}">
        <p14:creationId xmlns:p14="http://schemas.microsoft.com/office/powerpoint/2010/main" val="285975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06DC-2EDB-A84A-9F92-6724287D3DC6}"/>
              </a:ext>
            </a:extLst>
          </p:cNvPr>
          <p:cNvSpPr>
            <a:spLocks noGrp="1"/>
          </p:cNvSpPr>
          <p:nvPr>
            <p:ph type="title"/>
          </p:nvPr>
        </p:nvSpPr>
        <p:spPr/>
        <p:txBody>
          <a:bodyPr/>
          <a:lstStyle/>
          <a:p>
            <a:r>
              <a:rPr lang="en-PK" b="1" dirty="0">
                <a:latin typeface="Times New Roman" panose="02020603050405020304" pitchFamily="18" charset="0"/>
                <a:cs typeface="Times New Roman" panose="02020603050405020304" pitchFamily="18" charset="0"/>
              </a:rPr>
              <a:t>UI Design</a:t>
            </a:r>
          </a:p>
        </p:txBody>
      </p:sp>
      <p:pic>
        <p:nvPicPr>
          <p:cNvPr id="4" name="Content Placeholder 3" descr="A person holding an object&#10;&#10;AI-generated content may be incorrect.">
            <a:extLst>
              <a:ext uri="{FF2B5EF4-FFF2-40B4-BE49-F238E27FC236}">
                <a16:creationId xmlns:a16="http://schemas.microsoft.com/office/drawing/2014/main" id="{A6451065-0655-2845-9C62-1A5A7C450C4C}"/>
              </a:ext>
            </a:extLst>
          </p:cNvPr>
          <p:cNvPicPr>
            <a:picLocks noGrp="1" noChangeAspect="1"/>
          </p:cNvPicPr>
          <p:nvPr>
            <p:ph/>
          </p:nvPr>
        </p:nvPicPr>
        <p:blipFill>
          <a:blip r:embed="rId2"/>
          <a:stretch>
            <a:fillRect/>
          </a:stretch>
        </p:blipFill>
        <p:spPr>
          <a:xfrm>
            <a:off x="1115314" y="1975915"/>
            <a:ext cx="5935268" cy="3709543"/>
          </a:xfrm>
          <a:prstGeom prst="rect">
            <a:avLst/>
          </a:prstGeom>
        </p:spPr>
      </p:pic>
      <p:pic>
        <p:nvPicPr>
          <p:cNvPr id="5" name="Picture 4" descr="A screenshot of a device&#10;&#10;AI-generated content may be incorrect.">
            <a:extLst>
              <a:ext uri="{FF2B5EF4-FFF2-40B4-BE49-F238E27FC236}">
                <a16:creationId xmlns:a16="http://schemas.microsoft.com/office/drawing/2014/main" id="{D59D6676-F87D-D241-AAF4-432808945C0D}"/>
              </a:ext>
            </a:extLst>
          </p:cNvPr>
          <p:cNvPicPr>
            <a:picLocks noChangeAspect="1"/>
          </p:cNvPicPr>
          <p:nvPr/>
        </p:nvPicPr>
        <p:blipFill>
          <a:blip r:embed="rId3"/>
          <a:stretch>
            <a:fillRect/>
          </a:stretch>
        </p:blipFill>
        <p:spPr>
          <a:xfrm>
            <a:off x="7803247" y="1833599"/>
            <a:ext cx="3706001" cy="3994177"/>
          </a:xfrm>
          <a:prstGeom prst="rect">
            <a:avLst/>
          </a:prstGeom>
        </p:spPr>
      </p:pic>
    </p:spTree>
    <p:extLst>
      <p:ext uri="{BB962C8B-B14F-4D97-AF65-F5344CB8AC3E}">
        <p14:creationId xmlns:p14="http://schemas.microsoft.com/office/powerpoint/2010/main" val="2788909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2860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1" strike="noStrike" spc="-1">
                <a:solidFill>
                  <a:schemeClr val="dk1"/>
                </a:solidFill>
                <a:latin typeface="times new roman"/>
              </a:rPr>
              <a:t>Tools and Languages</a:t>
            </a:r>
            <a:endParaRPr lang="en-US" sz="4400" b="0" strike="noStrike" spc="-1">
              <a:solidFill>
                <a:schemeClr val="dk1"/>
              </a:solidFill>
              <a:latin typeface="times new roman"/>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85339" lnSpcReduction="10000"/>
          </a:bodyPr>
          <a:lstStyle/>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Jupyter</a:t>
            </a:r>
            <a:r>
              <a:rPr lang="en-US" sz="2800" b="0" strike="noStrike" spc="-1" dirty="0">
                <a:solidFill>
                  <a:schemeClr val="dk1"/>
                </a:solidFill>
                <a:latin typeface="times new roman"/>
              </a:rPr>
              <a:t> Notebook</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Python</a:t>
            </a:r>
          </a:p>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opencv</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pytorch</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spc="-1" dirty="0" err="1">
                <a:solidFill>
                  <a:schemeClr val="dk1"/>
                </a:solidFill>
                <a:latin typeface="times new roman"/>
              </a:rPr>
              <a:t>robo</a:t>
            </a:r>
            <a:r>
              <a:rPr lang="en-US" sz="2800" b="0" strike="noStrike" spc="-1" dirty="0" err="1">
                <a:solidFill>
                  <a:schemeClr val="dk1"/>
                </a:solidFill>
                <a:latin typeface="times new roman"/>
              </a:rPr>
              <a:t>flow</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numpy</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sklearn</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selenium</a:t>
            </a:r>
          </a:p>
          <a:p>
            <a:pPr marL="228600" indent="-228600" defTabSz="914400">
              <a:lnSpc>
                <a:spcPct val="90000"/>
              </a:lnSpc>
              <a:spcBef>
                <a:spcPts val="1001"/>
              </a:spcBef>
              <a:buClr>
                <a:srgbClr val="000000"/>
              </a:buClr>
              <a:buFont typeface="Arial"/>
              <a:buChar char="•"/>
            </a:pPr>
            <a:r>
              <a:rPr lang="en-US" sz="2800" b="0" strike="noStrike" spc="-1" dirty="0" err="1">
                <a:solidFill>
                  <a:schemeClr val="dk1"/>
                </a:solidFill>
                <a:latin typeface="times new roman"/>
              </a:rPr>
              <a:t>beautifulsoup</a:t>
            </a:r>
            <a:r>
              <a:rPr lang="en-US" sz="2800" b="0" strike="noStrike" spc="-1" dirty="0">
                <a:solidFill>
                  <a:schemeClr val="dk1"/>
                </a:solidFill>
                <a:latin typeface="times new roman"/>
              </a:rPr>
              <a:t> (BS4)</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Scrapy</a:t>
            </a:r>
          </a:p>
          <a:p>
            <a:pPr indent="0" defTabSz="914400">
              <a:lnSpc>
                <a:spcPct val="90000"/>
              </a:lnSpc>
              <a:spcBef>
                <a:spcPts val="1001"/>
              </a:spcBef>
              <a:buNone/>
            </a:pPr>
            <a:endParaRPr lang="en-US" sz="2800" b="0" strike="noStrike" spc="-1" dirty="0">
              <a:solidFill>
                <a:schemeClr val="dk1"/>
              </a:solidFill>
              <a:latin typeface="times new roman"/>
            </a:endParaRPr>
          </a:p>
        </p:txBody>
      </p:sp>
      <p:pic>
        <p:nvPicPr>
          <p:cNvPr id="94" name="Picture 2"/>
          <p:cNvPicPr/>
          <p:nvPr/>
        </p:nvPicPr>
        <p:blipFill>
          <a:blip r:embed="rId2"/>
          <a:stretch/>
        </p:blipFill>
        <p:spPr>
          <a:xfrm>
            <a:off x="5391360" y="1389600"/>
            <a:ext cx="1564920" cy="1582200"/>
          </a:xfrm>
          <a:prstGeom prst="rect">
            <a:avLst/>
          </a:prstGeom>
          <a:ln w="0">
            <a:noFill/>
          </a:ln>
        </p:spPr>
      </p:pic>
      <p:pic>
        <p:nvPicPr>
          <p:cNvPr id="95" name="Picture 3"/>
          <p:cNvPicPr/>
          <p:nvPr/>
        </p:nvPicPr>
        <p:blipFill>
          <a:blip r:embed="rId3"/>
          <a:stretch/>
        </p:blipFill>
        <p:spPr>
          <a:xfrm>
            <a:off x="7290720" y="1024200"/>
            <a:ext cx="1893240" cy="1752120"/>
          </a:xfrm>
          <a:prstGeom prst="rect">
            <a:avLst/>
          </a:prstGeom>
          <a:ln w="0">
            <a:noFill/>
          </a:ln>
        </p:spPr>
      </p:pic>
      <p:pic>
        <p:nvPicPr>
          <p:cNvPr id="96" name="Picture 5" descr="Learning PyTorch: The Basic Program Structure | by Dagang Wei | Medium"/>
          <p:cNvPicPr/>
          <p:nvPr/>
        </p:nvPicPr>
        <p:blipFill>
          <a:blip r:embed="rId4"/>
          <a:stretch/>
        </p:blipFill>
        <p:spPr>
          <a:xfrm>
            <a:off x="5139720" y="3063240"/>
            <a:ext cx="2356200" cy="1177920"/>
          </a:xfrm>
          <a:prstGeom prst="rect">
            <a:avLst/>
          </a:prstGeom>
          <a:ln w="0">
            <a:noFill/>
          </a:ln>
        </p:spPr>
      </p:pic>
      <p:pic>
        <p:nvPicPr>
          <p:cNvPr id="98" name="Picture 8"/>
          <p:cNvPicPr/>
          <p:nvPr/>
        </p:nvPicPr>
        <p:blipFill>
          <a:blip r:embed="rId5"/>
          <a:stretch/>
        </p:blipFill>
        <p:spPr>
          <a:xfrm>
            <a:off x="9291240" y="1077480"/>
            <a:ext cx="2524680" cy="1762920"/>
          </a:xfrm>
          <a:prstGeom prst="rect">
            <a:avLst/>
          </a:prstGeom>
          <a:ln w="0">
            <a:noFill/>
          </a:ln>
        </p:spPr>
      </p:pic>
      <p:pic>
        <p:nvPicPr>
          <p:cNvPr id="99" name="Picture 10" descr="GitHub - scrapy/scrapy: Scrapy, a fast high-level web crawling &amp; scraping  framework for Python."/>
          <p:cNvPicPr/>
          <p:nvPr/>
        </p:nvPicPr>
        <p:blipFill>
          <a:blip r:embed="rId6"/>
          <a:stretch/>
        </p:blipFill>
        <p:spPr>
          <a:xfrm>
            <a:off x="8004600" y="3517920"/>
            <a:ext cx="2893680" cy="1446480"/>
          </a:xfrm>
          <a:prstGeom prst="rect">
            <a:avLst/>
          </a:prstGeom>
          <a:ln w="0">
            <a:noFill/>
          </a:ln>
        </p:spPr>
      </p:pic>
      <p:pic>
        <p:nvPicPr>
          <p:cNvPr id="100" name="Picture 11"/>
          <p:cNvPicPr/>
          <p:nvPr/>
        </p:nvPicPr>
        <p:blipFill>
          <a:blip r:embed="rId7"/>
          <a:stretch/>
        </p:blipFill>
        <p:spPr>
          <a:xfrm>
            <a:off x="5756760" y="4525920"/>
            <a:ext cx="1685520" cy="16822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1" strike="noStrike" spc="-1">
                <a:solidFill>
                  <a:schemeClr val="dk1"/>
                </a:solidFill>
                <a:latin typeface="Times new roman"/>
              </a:rPr>
              <a:t>Flowchart Diagram:</a:t>
            </a:r>
            <a:endParaRPr lang="en-US" sz="4400" b="0" strike="noStrike" spc="-1">
              <a:solidFill>
                <a:schemeClr val="dk1"/>
              </a:solidFill>
              <a:latin typeface="Times new roman"/>
            </a:endParaRPr>
          </a:p>
        </p:txBody>
      </p:sp>
      <p:pic>
        <p:nvPicPr>
          <p:cNvPr id="102" name="Picture 101"/>
          <p:cNvPicPr/>
          <p:nvPr/>
        </p:nvPicPr>
        <p:blipFill>
          <a:blip r:embed="rId2"/>
          <a:stretch/>
        </p:blipFill>
        <p:spPr>
          <a:xfrm>
            <a:off x="3200400" y="1355760"/>
            <a:ext cx="5257800" cy="51793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5F94-B828-9C41-9A0B-576B1A264FCC}"/>
              </a:ext>
            </a:extLst>
          </p:cNvPr>
          <p:cNvSpPr>
            <a:spLocks noGrp="1"/>
          </p:cNvSpPr>
          <p:nvPr>
            <p:ph type="title"/>
          </p:nvPr>
        </p:nvSpPr>
        <p:spPr/>
        <p:txBody>
          <a:bodyPr/>
          <a:lstStyle/>
          <a:p>
            <a:r>
              <a:rPr lang="en-PK"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C112A51-F706-D249-8977-2B11D4F90F5A}"/>
              </a:ext>
            </a:extLst>
          </p:cNvPr>
          <p:cNvSpPr>
            <a:spLocks noGrp="1"/>
          </p:cNvSpPr>
          <p:nvPr>
            <p:ph/>
          </p:nvPr>
        </p:nvSpPr>
        <p:spPr/>
        <p:txBody>
          <a:bodyPr/>
          <a:lstStyle/>
          <a:p>
            <a:r>
              <a:rPr lang="en-PK" dirty="0">
                <a:effectLst/>
                <a:latin typeface="Times New Roman" panose="02020603050405020304" pitchFamily="18" charset="0"/>
                <a:ea typeface="Times New Roman" panose="02020603050405020304" pitchFamily="18" charset="0"/>
              </a:rPr>
              <a:t>The proposed weapon detection system successfully addresses the problem stated in the introduction providing an automated, efficient, and reliable tool to detect weapons in images, videos, and real-time streams. By integrating a YOLO-based deep learning model into a user-friendly desktop application, the system enables rapid identification of weapons and immediate response through alert generation and video recording.</a:t>
            </a:r>
          </a:p>
          <a:p>
            <a:endParaRPr lang="en-PK" dirty="0"/>
          </a:p>
        </p:txBody>
      </p:sp>
    </p:spTree>
    <p:extLst>
      <p:ext uri="{BB962C8B-B14F-4D97-AF65-F5344CB8AC3E}">
        <p14:creationId xmlns:p14="http://schemas.microsoft.com/office/powerpoint/2010/main" val="2379984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1" strike="noStrike" spc="-1">
                <a:solidFill>
                  <a:schemeClr val="dk1"/>
                </a:solidFill>
                <a:latin typeface="times new roman"/>
              </a:rPr>
              <a:t>References</a:t>
            </a:r>
            <a:endParaRPr lang="en-US" sz="4400" b="0" strike="noStrike" spc="-1">
              <a:solidFill>
                <a:schemeClr val="dk1"/>
              </a:solidFill>
              <a:latin typeface="times new roman"/>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3550" lnSpcReduction="10000"/>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times new roman"/>
              </a:rPr>
              <a:t>Here is the list of publications that we take inspiration from:</a:t>
            </a:r>
          </a:p>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times new roman"/>
              </a:rPr>
              <a:t>This link is a reference, where  importance of computer vision is discussed, furthermore by reading this article we gained insight on existing models and decided to create a model that will help with security:</a:t>
            </a:r>
          </a:p>
          <a:p>
            <a:pPr indent="0" defTabSz="914400">
              <a:lnSpc>
                <a:spcPct val="90000"/>
              </a:lnSpc>
              <a:spcBef>
                <a:spcPts val="1001"/>
              </a:spcBef>
              <a:buNone/>
              <a:tabLst>
                <a:tab pos="0" algn="l"/>
              </a:tabLst>
            </a:pPr>
            <a:r>
              <a:rPr lang="en-US" sz="2800" b="0" strike="noStrike" spc="-1">
                <a:solidFill>
                  <a:schemeClr val="dk1"/>
                </a:solidFill>
                <a:latin typeface="times new roman"/>
              </a:rPr>
              <a:t>   </a:t>
            </a:r>
            <a:r>
              <a:rPr lang="en-US" sz="2800" b="0" u="sng" strike="noStrike" spc="-1">
                <a:solidFill>
                  <a:schemeClr val="dk1"/>
                </a:solidFill>
                <a:uFillTx/>
                <a:latin typeface="times new roman"/>
              </a:rPr>
              <a:t>“https://viso.ai/applications/computer-vision-in-smart-city-applications/”</a:t>
            </a:r>
            <a:endParaRPr lang="en-US" sz="2800" b="0" strike="noStrike" spc="-1">
              <a:solidFill>
                <a:schemeClr val="dk1"/>
              </a:solidFill>
              <a:latin typeface="times new roman"/>
            </a:endParaRPr>
          </a:p>
          <a:p>
            <a:pPr marL="228600" indent="-228600" defTabSz="914400">
              <a:lnSpc>
                <a:spcPct val="90000"/>
              </a:lnSpc>
              <a:spcBef>
                <a:spcPts val="1001"/>
              </a:spcBef>
              <a:buClr>
                <a:srgbClr val="000000"/>
              </a:buClr>
              <a:buFont typeface="Arial"/>
              <a:buChar char="•"/>
              <a:tabLst>
                <a:tab pos="0" algn="l"/>
              </a:tabLst>
            </a:pPr>
            <a:r>
              <a:rPr lang="en-US" sz="2800" b="0" strike="noStrike" spc="-1">
                <a:solidFill>
                  <a:schemeClr val="dk1"/>
                </a:solidFill>
                <a:latin typeface="times new roman"/>
              </a:rPr>
              <a:t>Another reference link that emphasizes the importance of a surveillance system: “</a:t>
            </a:r>
            <a:r>
              <a:rPr lang="en-US" sz="2800" b="0" u="sng" strike="noStrike" spc="-1">
                <a:solidFill>
                  <a:schemeClr val="dk1"/>
                </a:solidFill>
                <a:uFillTx/>
                <a:latin typeface="times new roman"/>
                <a:hlinkClick r:id="rId2"/>
              </a:rPr>
              <a:t>https://viso.ai/applications/computer-vision-applications-in-surveillance-and-security/</a:t>
            </a:r>
            <a:endParaRPr lang="en-US" sz="2800" b="0" strike="noStrike" spc="-1">
              <a:solidFill>
                <a:schemeClr val="dk1"/>
              </a:solidFill>
              <a:latin typeface="times new roman"/>
            </a:endParaRPr>
          </a:p>
          <a:p>
            <a:pPr marL="228600" indent="-228600" defTabSz="914400">
              <a:lnSpc>
                <a:spcPct val="90000"/>
              </a:lnSpc>
              <a:spcBef>
                <a:spcPts val="1001"/>
              </a:spcBef>
              <a:buClr>
                <a:srgbClr val="000000"/>
              </a:buClr>
              <a:buFont typeface="Arial"/>
              <a:buChar char="•"/>
              <a:tabLst>
                <a:tab pos="0" algn="l"/>
              </a:tabLst>
            </a:pPr>
            <a:r>
              <a:rPr lang="en-US" sz="2800" b="0" strike="noStrike" spc="-1">
                <a:solidFill>
                  <a:schemeClr val="dk1"/>
                </a:solidFill>
                <a:latin typeface="times new roman"/>
              </a:rPr>
              <a:t>Here is another article that talks about stealing and robbery detection: “</a:t>
            </a:r>
            <a:r>
              <a:rPr lang="en-US" sz="2800" b="0" u="sng" strike="noStrike" spc="-1">
                <a:solidFill>
                  <a:schemeClr val="dk1"/>
                </a:solidFill>
                <a:uFillTx/>
                <a:latin typeface="times new roman"/>
              </a:rPr>
              <a:t>https://medium.com/analytics-vidhya/theft-detection-using-machine-learning-a4232ea51f1c/”</a:t>
            </a:r>
            <a:endParaRPr lang="en-US" sz="2800" b="0" strike="noStrike" spc="-1">
              <a:solidFill>
                <a:schemeClr val="dk1"/>
              </a:solidFill>
              <a:latin typeface="times new roman"/>
            </a:endParaRPr>
          </a:p>
          <a:p>
            <a:pPr indent="0" defTabSz="914400">
              <a:lnSpc>
                <a:spcPct val="90000"/>
              </a:lnSpc>
              <a:spcBef>
                <a:spcPts val="1001"/>
              </a:spcBef>
              <a:buNone/>
              <a:tabLst>
                <a:tab pos="0" algn="l"/>
              </a:tabLst>
            </a:pPr>
            <a:endParaRPr lang="en-US" sz="2800" b="0" strike="noStrike" spc="-1">
              <a:solidFill>
                <a:schemeClr val="dk1"/>
              </a:solidFill>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800" b="1" strike="noStrike" spc="-1">
                <a:solidFill>
                  <a:schemeClr val="dk1"/>
                </a:solidFill>
                <a:latin typeface="times new roman"/>
              </a:rPr>
              <a:t>Agenda:</a:t>
            </a:r>
          </a:p>
        </p:txBody>
      </p:sp>
      <p:sp>
        <p:nvSpPr>
          <p:cNvPr id="70"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lnSpcReduction="10000"/>
          </a:bodyPr>
          <a:lstStyle/>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Abstract</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Introduction</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Problem Statement</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Project Scope</a:t>
            </a: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Methodology</a:t>
            </a:r>
          </a:p>
          <a:p>
            <a:pPr marL="228600" indent="-228600" defTabSz="914400">
              <a:lnSpc>
                <a:spcPct val="90000"/>
              </a:lnSpc>
              <a:spcBef>
                <a:spcPts val="1001"/>
              </a:spcBef>
              <a:buClr>
                <a:srgbClr val="000000"/>
              </a:buClr>
              <a:buFont typeface="Arial"/>
              <a:buChar char="•"/>
            </a:pPr>
            <a:r>
              <a:rPr lang="en-US" sz="2800" dirty="0">
                <a:latin typeface="Times New Roman"/>
                <a:ea typeface="+mj-lt"/>
                <a:cs typeface="+mj-lt"/>
              </a:rPr>
              <a:t>Desktop Application UI design</a:t>
            </a:r>
          </a:p>
          <a:p>
            <a:pPr marL="228600" indent="-228600" defTabSz="914400">
              <a:lnSpc>
                <a:spcPct val="90000"/>
              </a:lnSpc>
              <a:spcBef>
                <a:spcPts val="1001"/>
              </a:spcBef>
              <a:buClr>
                <a:srgbClr val="000000"/>
              </a:buClr>
              <a:buFont typeface="Arial"/>
              <a:buChar char="•"/>
            </a:pPr>
            <a:r>
              <a:rPr lang="en-US" sz="2800" strike="noStrike" spc="-1" dirty="0">
                <a:solidFill>
                  <a:schemeClr val="dk1"/>
                </a:solidFill>
                <a:latin typeface="times new roman"/>
              </a:rPr>
              <a:t>Tools and Languages</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Conclusion</a:t>
            </a:r>
            <a:endParaRPr lang="en-US" sz="28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References</a:t>
            </a:r>
          </a:p>
          <a:p>
            <a:pPr indent="0" defTabSz="914400">
              <a:lnSpc>
                <a:spcPct val="90000"/>
              </a:lnSpc>
              <a:spcBef>
                <a:spcPts val="1001"/>
              </a:spcBef>
              <a:buNone/>
            </a:pPr>
            <a:endParaRPr lang="en-US" sz="2800" b="0" strike="noStrike" spc="-1" dirty="0">
              <a:solidFill>
                <a:schemeClr val="dk1"/>
              </a:solidFill>
              <a:latin typeface="times new roman"/>
            </a:endParaRPr>
          </a:p>
        </p:txBody>
      </p:sp>
      <p:sp>
        <p:nvSpPr>
          <p:cNvPr id="71" name="AutoShape 2"/>
          <p:cNvSpPr/>
          <p:nvPr/>
        </p:nvSpPr>
        <p:spPr>
          <a:xfrm>
            <a:off x="155520" y="-144360"/>
            <a:ext cx="304560" cy="30456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defTabSz="914400">
              <a:lnSpc>
                <a:spcPct val="100000"/>
              </a:lnSpc>
            </a:pPr>
            <a:endParaRPr lang="en-US" sz="1800" b="0" strike="noStrike" spc="-1">
              <a:solidFill>
                <a:schemeClr val="dk1"/>
              </a:solidFill>
              <a:latin typeface="Calibri"/>
            </a:endParaRPr>
          </a:p>
        </p:txBody>
      </p:sp>
      <p:sp>
        <p:nvSpPr>
          <p:cNvPr id="72" name="AutoShape 4"/>
          <p:cNvSpPr/>
          <p:nvPr/>
        </p:nvSpPr>
        <p:spPr>
          <a:xfrm>
            <a:off x="307800" y="7920"/>
            <a:ext cx="304560" cy="30456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defTabSz="914400">
              <a:lnSpc>
                <a:spcPct val="100000"/>
              </a:lnSpc>
            </a:pPr>
            <a:endParaRPr lang="en-US" sz="1800" b="0" strike="noStrike" spc="-1">
              <a:solidFill>
                <a:schemeClr val="dk1"/>
              </a:solidFill>
              <a:latin typeface="Calibri"/>
            </a:endParaRPr>
          </a:p>
        </p:txBody>
      </p:sp>
      <p:sp>
        <p:nvSpPr>
          <p:cNvPr id="73" name="AutoShape 6"/>
          <p:cNvSpPr/>
          <p:nvPr/>
        </p:nvSpPr>
        <p:spPr>
          <a:xfrm>
            <a:off x="460440" y="160200"/>
            <a:ext cx="304560" cy="304560"/>
          </a:xfrm>
          <a:prstGeom prst="rect">
            <a:avLst/>
          </a:prstGeom>
          <a:noFill/>
          <a:ln w="0">
            <a:noFill/>
          </a:ln>
        </p:spPr>
        <p:style>
          <a:lnRef idx="0">
            <a:scrgbClr r="0" g="0" b="0"/>
          </a:lnRef>
          <a:fillRef idx="0">
            <a:scrgbClr r="0" g="0" b="0"/>
          </a:fillRef>
          <a:effectRef idx="0">
            <a:scrgbClr r="0" g="0" b="0"/>
          </a:effectRef>
          <a:fontRef idx="minor"/>
        </p:style>
        <p:txBody>
          <a:bodyPr numCol="1" spcCol="0" anchor="t">
            <a:noAutofit/>
          </a:bodyPr>
          <a:lstStyle/>
          <a:p>
            <a:pPr defTabSz="914400">
              <a:lnSpc>
                <a:spcPct val="100000"/>
              </a:lnSpc>
            </a:pPr>
            <a:endParaRPr lang="en-US" sz="1800" b="0" strike="noStrike" spc="-1">
              <a:solidFill>
                <a:schemeClr val="dk1"/>
              </a:solidFill>
              <a:latin typeface="Calibri"/>
            </a:endParaRPr>
          </a:p>
        </p:txBody>
      </p:sp>
      <p:pic>
        <p:nvPicPr>
          <p:cNvPr id="74" name="Picture 7"/>
          <p:cNvPicPr/>
          <p:nvPr/>
        </p:nvPicPr>
        <p:blipFill>
          <a:blip r:embed="rId2"/>
          <a:stretch/>
        </p:blipFill>
        <p:spPr>
          <a:xfrm>
            <a:off x="6064560" y="2086560"/>
            <a:ext cx="5416200" cy="373320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5400" b="1" strike="noStrike" spc="-1">
                <a:solidFill>
                  <a:schemeClr val="dk1"/>
                </a:solidFill>
                <a:latin typeface="times new roman"/>
              </a:rPr>
              <a:t>Abstract</a:t>
            </a:r>
            <a:endParaRPr lang="en-US" sz="5400" b="0" strike="noStrike" spc="-1">
              <a:solidFill>
                <a:schemeClr val="dk1"/>
              </a:solidFill>
              <a:latin typeface="times new roman"/>
            </a:endParaRPr>
          </a:p>
        </p:txBody>
      </p:sp>
      <p:sp>
        <p:nvSpPr>
          <p:cNvPr id="7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b="0" strike="noStrike" spc="-1">
                <a:solidFill>
                  <a:schemeClr val="dk1"/>
                </a:solidFill>
                <a:latin typeface="times new roman"/>
              </a:rPr>
              <a:t>Security and surveillance systems play a critical role in ensuring public safety and safeguard assets around the word, but these systems are often challenged by the overwhelming amount of data which they have to monitor and analyze. </a:t>
            </a:r>
          </a:p>
          <a:p>
            <a:pPr marL="228600" indent="-228600" algn="just"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The program is comprised of advanced technologies including artificial intelligence (AI), machine learning (ML), computer vision, data mining, digital image processing, feature engineering to analyze patterns, detect anomalies and anticipate potential threats. By integrating these technologies, the system can process vast amount of data from various sources such as camera, sensors to report any unusual activity taking place at that moment of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5400" b="1" strike="noStrike" spc="-1">
                <a:solidFill>
                  <a:schemeClr val="dk1"/>
                </a:solidFill>
                <a:latin typeface="times new roman"/>
              </a:rPr>
              <a:t>Introduction</a:t>
            </a:r>
          </a:p>
        </p:txBody>
      </p:sp>
      <p:sp>
        <p:nvSpPr>
          <p:cNvPr id="78"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algn="just"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In today’s modern world, safety and security is a big concern, cameras to some extent assist in this regard but that requires a person who monitors it almost all the time. </a:t>
            </a:r>
          </a:p>
          <a:p>
            <a:pPr marL="228600" indent="-228600" algn="just" defTabSz="914400">
              <a:lnSpc>
                <a:spcPct val="90000"/>
              </a:lnSpc>
              <a:spcBef>
                <a:spcPts val="1001"/>
              </a:spcBef>
              <a:buClr>
                <a:srgbClr val="000000"/>
              </a:buClr>
              <a:buFont typeface="Arial"/>
              <a:buChar char="•"/>
            </a:pPr>
            <a:r>
              <a:rPr lang="en-US" sz="2800" b="0" strike="noStrike" spc="-1" dirty="0">
                <a:solidFill>
                  <a:schemeClr val="dk1"/>
                </a:solidFill>
                <a:latin typeface="times new roman"/>
              </a:rPr>
              <a:t>What if we don’t have to do any hustle just one time installation and we would get all the potential threat warnings on our smart devices or sent directly to security department depending on you, with rising crime rates there must be a solution to this problem and that’s where this project helps, it does this by analyzing people behavior in proposed places where security is of key importance and if they do anything suspicious or are in danger or in need of help the program informs the appropriate authorities.</a:t>
            </a:r>
          </a:p>
          <a:p>
            <a:pPr indent="0" algn="just" defTabSz="914400">
              <a:lnSpc>
                <a:spcPct val="90000"/>
              </a:lnSpc>
              <a:spcBef>
                <a:spcPts val="1001"/>
              </a:spcBef>
              <a:buNone/>
            </a:pPr>
            <a:endParaRPr lang="en-US" sz="2800" b="0" strike="noStrike" spc="-1" dirty="0">
              <a:solidFill>
                <a:schemeClr val="dk1"/>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457200"/>
            <a:ext cx="4800600" cy="914400"/>
          </a:xfrm>
          <a:prstGeom prst="rect">
            <a:avLst/>
          </a:prstGeom>
          <a:noFill/>
          <a:ln w="0">
            <a:noFill/>
          </a:ln>
        </p:spPr>
        <p:txBody>
          <a:bodyPr lIns="91440" tIns="45720" rIns="91440" bIns="45720" anchor="b">
            <a:noAutofit/>
          </a:bodyPr>
          <a:lstStyle/>
          <a:p>
            <a:pPr indent="0" defTabSz="914400">
              <a:lnSpc>
                <a:spcPct val="90000"/>
              </a:lnSpc>
              <a:buNone/>
            </a:pPr>
            <a:r>
              <a:rPr lang="en-US" sz="3600" b="1" strike="noStrike" spc="-1">
                <a:solidFill>
                  <a:schemeClr val="dk1"/>
                </a:solidFill>
                <a:latin typeface="times new roman"/>
              </a:rPr>
              <a:t>Problem Statement</a:t>
            </a:r>
            <a:endParaRPr lang="en-US" sz="3600" b="0" strike="noStrike" spc="-1">
              <a:solidFill>
                <a:schemeClr val="dk1"/>
              </a:solidFill>
              <a:latin typeface="times new roman"/>
            </a:endParaRPr>
          </a:p>
        </p:txBody>
      </p:sp>
      <p:sp>
        <p:nvSpPr>
          <p:cNvPr id="80" name="PlaceHolder 2"/>
          <p:cNvSpPr>
            <a:spLocks noGrp="1"/>
          </p:cNvSpPr>
          <p:nvPr>
            <p:ph/>
          </p:nvPr>
        </p:nvSpPr>
        <p:spPr>
          <a:xfrm>
            <a:off x="457200" y="1600200"/>
            <a:ext cx="4846320" cy="4572000"/>
          </a:xfrm>
          <a:prstGeom prst="rect">
            <a:avLst/>
          </a:prstGeom>
          <a:noFill/>
          <a:ln w="0">
            <a:noFill/>
          </a:ln>
        </p:spPr>
        <p:txBody>
          <a:bodyPr lIns="91440" tIns="45720" rIns="91440" bIns="45720" anchor="t">
            <a:noAutofit/>
          </a:bodyPr>
          <a:lstStyle/>
          <a:p>
            <a:pPr marL="285840" indent="-285840" defTabSz="914400">
              <a:lnSpc>
                <a:spcPct val="90000"/>
              </a:lnSpc>
              <a:spcBef>
                <a:spcPts val="1001"/>
              </a:spcBef>
              <a:buClr>
                <a:srgbClr val="000000"/>
              </a:buClr>
              <a:buFont typeface="Arial"/>
              <a:buChar char="•"/>
            </a:pPr>
            <a:r>
              <a:rPr lang="en-US" sz="2600" b="0" strike="noStrike" spc="-1" dirty="0">
                <a:solidFill>
                  <a:schemeClr val="dk1"/>
                </a:solidFill>
                <a:latin typeface="times new roman"/>
              </a:rPr>
              <a:t>Increased Crime Rates</a:t>
            </a:r>
          </a:p>
          <a:p>
            <a:pPr marL="285840" indent="-285840" defTabSz="914400">
              <a:lnSpc>
                <a:spcPct val="90000"/>
              </a:lnSpc>
              <a:spcBef>
                <a:spcPts val="1001"/>
              </a:spcBef>
              <a:buClr>
                <a:srgbClr val="000000"/>
              </a:buClr>
              <a:buFont typeface="Arial"/>
              <a:buChar char="•"/>
            </a:pPr>
            <a:r>
              <a:rPr lang="en-US" sz="2600" spc="-1" dirty="0">
                <a:solidFill>
                  <a:schemeClr val="dk1"/>
                </a:solidFill>
                <a:latin typeface="times new roman"/>
              </a:rPr>
              <a:t>Surveillance Issues</a:t>
            </a:r>
            <a:endParaRPr lang="en-US" sz="2600" b="0" strike="noStrike" spc="-1" dirty="0">
              <a:solidFill>
                <a:schemeClr val="dk1"/>
              </a:solidFill>
              <a:latin typeface="times new roman"/>
            </a:endParaRPr>
          </a:p>
          <a:p>
            <a:pPr marL="285840" indent="-285840" defTabSz="914400">
              <a:lnSpc>
                <a:spcPct val="90000"/>
              </a:lnSpc>
              <a:spcBef>
                <a:spcPts val="1001"/>
              </a:spcBef>
              <a:buClr>
                <a:srgbClr val="000000"/>
              </a:buClr>
              <a:buFont typeface="Arial"/>
              <a:buChar char="•"/>
            </a:pPr>
            <a:r>
              <a:rPr lang="en-US" sz="2600" b="0" strike="noStrike" spc="-1" dirty="0">
                <a:solidFill>
                  <a:schemeClr val="dk1"/>
                </a:solidFill>
                <a:latin typeface="times new roman"/>
              </a:rPr>
              <a:t>More security guards needed</a:t>
            </a:r>
          </a:p>
          <a:p>
            <a:pPr marL="285840" indent="-285840" defTabSz="914400">
              <a:lnSpc>
                <a:spcPct val="90000"/>
              </a:lnSpc>
              <a:spcBef>
                <a:spcPts val="1001"/>
              </a:spcBef>
              <a:buClr>
                <a:srgbClr val="000000"/>
              </a:buClr>
              <a:buFont typeface="Arial"/>
              <a:buChar char="•"/>
            </a:pPr>
            <a:r>
              <a:rPr lang="en-US" sz="2600" spc="-1" dirty="0">
                <a:solidFill>
                  <a:schemeClr val="dk1"/>
                </a:solidFill>
                <a:latin typeface="times new roman"/>
              </a:rPr>
              <a:t>Prevents oversight in manual surveillance</a:t>
            </a:r>
          </a:p>
          <a:p>
            <a:pPr marL="285840" indent="-285840" defTabSz="914400">
              <a:lnSpc>
                <a:spcPct val="90000"/>
              </a:lnSpc>
              <a:spcBef>
                <a:spcPts val="1001"/>
              </a:spcBef>
              <a:buClr>
                <a:srgbClr val="000000"/>
              </a:buClr>
              <a:buFont typeface="Arial"/>
              <a:buChar char="•"/>
            </a:pPr>
            <a:r>
              <a:rPr lang="en-US" sz="2600" spc="-1" dirty="0">
                <a:solidFill>
                  <a:schemeClr val="dk1"/>
                </a:solidFill>
                <a:latin typeface="times new roman"/>
              </a:rPr>
              <a:t>Shoplifting </a:t>
            </a:r>
          </a:p>
          <a:p>
            <a:pPr marL="285840" indent="-285840" defTabSz="914400">
              <a:lnSpc>
                <a:spcPct val="90000"/>
              </a:lnSpc>
              <a:spcBef>
                <a:spcPts val="1001"/>
              </a:spcBef>
              <a:buClr>
                <a:srgbClr val="000000"/>
              </a:buClr>
              <a:buFont typeface="Arial"/>
              <a:buChar char="•"/>
            </a:pPr>
            <a:r>
              <a:rPr lang="en-US" sz="2600" b="0" strike="noStrike" spc="-1" dirty="0">
                <a:solidFill>
                  <a:schemeClr val="dk1"/>
                </a:solidFill>
                <a:latin typeface="times new roman"/>
              </a:rPr>
              <a:t>Robberies</a:t>
            </a:r>
          </a:p>
          <a:p>
            <a:pPr marL="285840" indent="-285840" defTabSz="914400">
              <a:lnSpc>
                <a:spcPct val="90000"/>
              </a:lnSpc>
              <a:spcBef>
                <a:spcPts val="1001"/>
              </a:spcBef>
              <a:buClr>
                <a:srgbClr val="000000"/>
              </a:buClr>
              <a:buFont typeface="Arial"/>
              <a:buChar char="•"/>
            </a:pPr>
            <a:endParaRPr lang="en-US" sz="1600" spc="-1" dirty="0">
              <a:solidFill>
                <a:schemeClr val="dk1"/>
              </a:solidFill>
              <a:latin typeface="times new roman"/>
            </a:endParaRPr>
          </a:p>
          <a:p>
            <a:pPr marL="285840" indent="-285840" defTabSz="914400">
              <a:lnSpc>
                <a:spcPct val="90000"/>
              </a:lnSpc>
              <a:spcBef>
                <a:spcPts val="1001"/>
              </a:spcBef>
              <a:buClr>
                <a:srgbClr val="000000"/>
              </a:buClr>
              <a:buFont typeface="Arial"/>
              <a:buChar char="•"/>
            </a:pPr>
            <a:endParaRPr lang="en-US" sz="2600" b="0" strike="noStrike" spc="-1" dirty="0">
              <a:solidFill>
                <a:schemeClr val="dk1"/>
              </a:solidFill>
              <a:latin typeface="times new roman"/>
            </a:endParaRPr>
          </a:p>
        </p:txBody>
      </p:sp>
      <p:pic>
        <p:nvPicPr>
          <p:cNvPr id="81" name="Picture 3"/>
          <p:cNvPicPr/>
          <p:nvPr/>
        </p:nvPicPr>
        <p:blipFill>
          <a:blip r:embed="rId2"/>
          <a:stretch/>
        </p:blipFill>
        <p:spPr>
          <a:xfrm>
            <a:off x="6003720" y="722520"/>
            <a:ext cx="4969080" cy="49924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1" strike="noStrike" spc="-1">
                <a:solidFill>
                  <a:schemeClr val="dk1"/>
                </a:solidFill>
                <a:latin typeface="times new roman"/>
              </a:rPr>
              <a:t>Problem Statement</a:t>
            </a:r>
            <a:endParaRPr lang="en-US" sz="4400" b="0" strike="noStrike" spc="-1">
              <a:solidFill>
                <a:schemeClr val="dk1"/>
              </a:solidFill>
              <a:latin typeface="times new roman"/>
            </a:endParaRPr>
          </a:p>
        </p:txBody>
      </p:sp>
      <p:sp>
        <p:nvSpPr>
          <p:cNvPr id="83"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3200" b="0" strike="noStrike" spc="-1">
                <a:solidFill>
                  <a:schemeClr val="dk1"/>
                </a:solidFill>
                <a:latin typeface="times new roman"/>
              </a:rPr>
              <a:t>A lot of security personnel are required for surveillance and security. An ML model will help a lot in this regard. </a:t>
            </a:r>
          </a:p>
          <a:p>
            <a:pPr indent="0" defTabSz="914400">
              <a:lnSpc>
                <a:spcPct val="90000"/>
              </a:lnSpc>
              <a:spcBef>
                <a:spcPts val="1001"/>
              </a:spcBef>
              <a:buNone/>
            </a:pPr>
            <a:endParaRPr lang="en-US" sz="2800" b="0" strike="noStrike" spc="-1">
              <a:solidFill>
                <a:schemeClr val="dk1"/>
              </a:solidFill>
              <a:latin typeface="times new roman"/>
            </a:endParaRPr>
          </a:p>
        </p:txBody>
      </p:sp>
      <p:pic>
        <p:nvPicPr>
          <p:cNvPr id="84" name="Picture 2" descr="Why CCTV Is Important for Your Business - Bleuwire"/>
          <p:cNvPicPr/>
          <p:nvPr/>
        </p:nvPicPr>
        <p:blipFill>
          <a:blip r:embed="rId2"/>
          <a:stretch/>
        </p:blipFill>
        <p:spPr>
          <a:xfrm>
            <a:off x="3052104" y="3026880"/>
            <a:ext cx="4924440" cy="32850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800" b="1" strike="noStrike" spc="-1">
                <a:solidFill>
                  <a:schemeClr val="dk1"/>
                </a:solidFill>
                <a:latin typeface="times new roman"/>
              </a:rPr>
              <a:t>Project Scope</a:t>
            </a:r>
            <a:endParaRPr lang="en-US" sz="4800" b="0" strike="noStrike" spc="-1">
              <a:solidFill>
                <a:schemeClr val="dk1"/>
              </a:solidFill>
              <a:latin typeface="times new roman"/>
            </a:endParaRPr>
          </a:p>
        </p:txBody>
      </p:sp>
      <p:sp>
        <p:nvSpPr>
          <p:cNvPr id="86" name="PlaceHolder 2"/>
          <p:cNvSpPr>
            <a:spLocks noGrp="1"/>
          </p:cNvSpPr>
          <p:nvPr>
            <p:ph/>
          </p:nvPr>
        </p:nvSpPr>
        <p:spPr>
          <a:xfrm>
            <a:off x="685800" y="1592640"/>
            <a:ext cx="10515240" cy="435096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3200" b="0" strike="noStrike" spc="-1" dirty="0">
                <a:solidFill>
                  <a:schemeClr val="dk1"/>
                </a:solidFill>
                <a:latin typeface="times new roman"/>
              </a:rPr>
              <a:t>This project will aid in reducing robberies</a:t>
            </a:r>
          </a:p>
          <a:p>
            <a:pPr marL="228600" indent="-228600" defTabSz="914400">
              <a:lnSpc>
                <a:spcPct val="90000"/>
              </a:lnSpc>
              <a:spcBef>
                <a:spcPts val="1001"/>
              </a:spcBef>
              <a:buClr>
                <a:srgbClr val="000000"/>
              </a:buClr>
              <a:buFont typeface="Arial"/>
              <a:buChar char="•"/>
            </a:pPr>
            <a:r>
              <a:rPr lang="en-US" sz="3200" spc="-1" dirty="0">
                <a:solidFill>
                  <a:schemeClr val="dk1"/>
                </a:solidFill>
                <a:latin typeface="times new roman"/>
              </a:rPr>
              <a:t>A</a:t>
            </a:r>
            <a:r>
              <a:rPr lang="en-US" sz="3200" b="0" strike="noStrike" spc="-1" dirty="0">
                <a:solidFill>
                  <a:schemeClr val="dk1"/>
                </a:solidFill>
                <a:latin typeface="times new roman"/>
              </a:rPr>
              <a:t>ccurate Detection</a:t>
            </a:r>
          </a:p>
          <a:p>
            <a:pPr marL="228600" indent="-228600" defTabSz="914400">
              <a:lnSpc>
                <a:spcPct val="90000"/>
              </a:lnSpc>
              <a:spcBef>
                <a:spcPts val="1001"/>
              </a:spcBef>
              <a:buClr>
                <a:srgbClr val="000000"/>
              </a:buClr>
              <a:buFont typeface="Arial"/>
              <a:buChar char="•"/>
            </a:pPr>
            <a:r>
              <a:rPr lang="en-US" sz="3200" spc="-1" dirty="0">
                <a:solidFill>
                  <a:schemeClr val="dk1"/>
                </a:solidFill>
                <a:latin typeface="times new roman"/>
              </a:rPr>
              <a:t>Recording system for enhanced surveillance</a:t>
            </a:r>
            <a:endParaRPr lang="en-US" sz="3200" b="0" strike="noStrike" spc="-1" dirty="0">
              <a:solidFill>
                <a:schemeClr val="dk1"/>
              </a:solidFill>
              <a:latin typeface="times new roman"/>
            </a:endParaRPr>
          </a:p>
          <a:p>
            <a:pPr marL="228600" indent="-228600" defTabSz="914400">
              <a:lnSpc>
                <a:spcPct val="90000"/>
              </a:lnSpc>
              <a:spcBef>
                <a:spcPts val="1001"/>
              </a:spcBef>
              <a:buClr>
                <a:srgbClr val="000000"/>
              </a:buClr>
              <a:buFont typeface="Arial"/>
              <a:buChar char="•"/>
            </a:pPr>
            <a:r>
              <a:rPr lang="en-US" sz="3200" spc="-1" dirty="0">
                <a:solidFill>
                  <a:schemeClr val="dk1"/>
                </a:solidFill>
                <a:latin typeface="times new roman"/>
              </a:rPr>
              <a:t>Alarm System</a:t>
            </a:r>
          </a:p>
          <a:p>
            <a:pPr marL="228600" indent="-228600" defTabSz="914400">
              <a:lnSpc>
                <a:spcPct val="90000"/>
              </a:lnSpc>
              <a:spcBef>
                <a:spcPts val="1001"/>
              </a:spcBef>
              <a:buClr>
                <a:srgbClr val="000000"/>
              </a:buClr>
              <a:buFont typeface="Arial"/>
              <a:buChar char="•"/>
            </a:pPr>
            <a:r>
              <a:rPr lang="en-US" sz="3200" spc="-1" dirty="0">
                <a:solidFill>
                  <a:schemeClr val="dk1"/>
                </a:solidFill>
                <a:latin typeface="times new roman"/>
              </a:rPr>
              <a:t>User friendly interface</a:t>
            </a:r>
          </a:p>
          <a:p>
            <a:pPr defTabSz="914400">
              <a:lnSpc>
                <a:spcPct val="90000"/>
              </a:lnSpc>
              <a:spcBef>
                <a:spcPts val="1001"/>
              </a:spcBef>
              <a:buClr>
                <a:srgbClr val="000000"/>
              </a:buClr>
            </a:pPr>
            <a:endParaRPr lang="en-US" sz="3200" b="1" strike="noStrike" spc="-1" dirty="0">
              <a:solidFill>
                <a:schemeClr val="dk1"/>
              </a:solidFill>
              <a:latin typeface="times new roman"/>
            </a:endParaRPr>
          </a:p>
          <a:p>
            <a:pPr indent="0" defTabSz="914400">
              <a:lnSpc>
                <a:spcPct val="90000"/>
              </a:lnSpc>
              <a:spcBef>
                <a:spcPts val="1001"/>
              </a:spcBef>
              <a:buNone/>
            </a:pPr>
            <a:endParaRPr lang="en-US" sz="2800" b="1" strike="noStrike" spc="-1" dirty="0">
              <a:solidFill>
                <a:schemeClr val="dk1"/>
              </a:solidFill>
              <a:latin typeface="times new roman"/>
            </a:endParaRPr>
          </a:p>
        </p:txBody>
      </p:sp>
      <p:pic>
        <p:nvPicPr>
          <p:cNvPr id="87" name="Picture 5" descr="Gun Detection System | Scylla"/>
          <p:cNvPicPr/>
          <p:nvPr/>
        </p:nvPicPr>
        <p:blipFill>
          <a:blip r:embed="rId2"/>
          <a:stretch/>
        </p:blipFill>
        <p:spPr>
          <a:xfrm>
            <a:off x="4316400" y="3866400"/>
            <a:ext cx="7346520" cy="25635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rmAutofit/>
          </a:bodyPr>
          <a:lstStyle/>
          <a:p>
            <a:pPr indent="0" defTabSz="914400">
              <a:lnSpc>
                <a:spcPct val="90000"/>
              </a:lnSpc>
              <a:buNone/>
            </a:pPr>
            <a:r>
              <a:rPr lang="en-US" sz="4800" b="1" strike="noStrike" spc="-1">
                <a:solidFill>
                  <a:schemeClr val="dk1"/>
                </a:solidFill>
                <a:latin typeface="times new roman"/>
              </a:rPr>
              <a:t>Project Scope</a:t>
            </a:r>
            <a:endParaRPr lang="en-US" sz="4800" b="0" strike="noStrike" spc="-1">
              <a:solidFill>
                <a:schemeClr val="dk1"/>
              </a:solidFill>
              <a:latin typeface="times new roman"/>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defTabSz="914400">
              <a:lnSpc>
                <a:spcPct val="90000"/>
              </a:lnSpc>
              <a:spcBef>
                <a:spcPts val="1001"/>
              </a:spcBef>
              <a:buClr>
                <a:srgbClr val="000000"/>
              </a:buClr>
            </a:pPr>
            <a:r>
              <a:rPr lang="en-US" sz="3200" b="0" strike="noStrike" spc="-1" dirty="0">
                <a:solidFill>
                  <a:schemeClr val="dk1"/>
                </a:solidFill>
                <a:latin typeface="times new roman"/>
              </a:rPr>
              <a:t>Useful for:</a:t>
            </a:r>
          </a:p>
          <a:p>
            <a:pPr marL="457200" indent="-457200">
              <a:spcBef>
                <a:spcPts val="1001"/>
              </a:spcBef>
              <a:buClr>
                <a:srgbClr val="000000"/>
              </a:buClr>
              <a:buFont typeface="Arial" panose="020B0604020202020204" pitchFamily="34" charset="0"/>
              <a:buChar char="•"/>
            </a:pPr>
            <a:r>
              <a:rPr lang="en-US" sz="3200" spc="-1" dirty="0">
                <a:solidFill>
                  <a:schemeClr val="dk1"/>
                </a:solidFill>
                <a:latin typeface="times new roman"/>
              </a:rPr>
              <a:t>Banks</a:t>
            </a:r>
          </a:p>
          <a:p>
            <a:pPr marL="457200" indent="-457200">
              <a:spcBef>
                <a:spcPts val="1001"/>
              </a:spcBef>
              <a:buClr>
                <a:srgbClr val="000000"/>
              </a:buClr>
              <a:buFont typeface="Arial" panose="020B0604020202020204" pitchFamily="34" charset="0"/>
              <a:buChar char="•"/>
            </a:pPr>
            <a:r>
              <a:rPr lang="en-US" sz="3200" spc="-1" dirty="0">
                <a:solidFill>
                  <a:schemeClr val="dk1"/>
                </a:solidFill>
                <a:latin typeface="times new roman"/>
              </a:rPr>
              <a:t>Schools</a:t>
            </a:r>
          </a:p>
          <a:p>
            <a:pPr marL="457200" indent="-457200">
              <a:spcBef>
                <a:spcPts val="1001"/>
              </a:spcBef>
              <a:buClr>
                <a:srgbClr val="000000"/>
              </a:buClr>
              <a:buFont typeface="Arial" panose="020B0604020202020204" pitchFamily="34" charset="0"/>
              <a:buChar char="•"/>
            </a:pPr>
            <a:r>
              <a:rPr lang="en-US" sz="3200" spc="-1" dirty="0" err="1">
                <a:solidFill>
                  <a:schemeClr val="dk1"/>
                </a:solidFill>
                <a:latin typeface="times new roman"/>
              </a:rPr>
              <a:t>Jewelery</a:t>
            </a:r>
            <a:r>
              <a:rPr lang="en-US" sz="3200" spc="-1" dirty="0">
                <a:solidFill>
                  <a:schemeClr val="dk1"/>
                </a:solidFill>
                <a:latin typeface="times new roman"/>
              </a:rPr>
              <a:t> Stores</a:t>
            </a:r>
          </a:p>
          <a:p>
            <a:pPr marL="457200" indent="-457200">
              <a:spcBef>
                <a:spcPts val="1001"/>
              </a:spcBef>
              <a:buClr>
                <a:srgbClr val="000000"/>
              </a:buClr>
              <a:buFont typeface="Arial" panose="020B0604020202020204" pitchFamily="34" charset="0"/>
              <a:buChar char="•"/>
            </a:pPr>
            <a:r>
              <a:rPr lang="en-US" sz="3200" spc="-1" dirty="0">
                <a:solidFill>
                  <a:schemeClr val="dk1"/>
                </a:solidFill>
                <a:latin typeface="times new roman"/>
              </a:rPr>
              <a:t>Grocery Stores</a:t>
            </a:r>
          </a:p>
          <a:p>
            <a:pPr marL="457200" indent="-457200">
              <a:spcBef>
                <a:spcPts val="1001"/>
              </a:spcBef>
              <a:buClr>
                <a:srgbClr val="000000"/>
              </a:buClr>
              <a:buFont typeface="Arial" panose="020B0604020202020204" pitchFamily="34" charset="0"/>
              <a:buChar char="•"/>
            </a:pPr>
            <a:r>
              <a:rPr lang="en-US" sz="3200" spc="-1" dirty="0">
                <a:solidFill>
                  <a:schemeClr val="dk1"/>
                </a:solidFill>
                <a:latin typeface="times new roman"/>
              </a:rPr>
              <a:t>Secure Facilities i.e. government buildings</a:t>
            </a:r>
            <a:br>
              <a:rPr sz="3200" dirty="0"/>
            </a:br>
            <a:r>
              <a:rPr lang="en-US" sz="3200" b="0" strike="noStrike" spc="-1" dirty="0">
                <a:solidFill>
                  <a:schemeClr val="dk1"/>
                </a:solidFill>
                <a:latin typeface="times new roman"/>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1" strike="noStrike" spc="-1" dirty="0">
                <a:solidFill>
                  <a:schemeClr val="dk1"/>
                </a:solidFill>
                <a:latin typeface="Times New Roman"/>
                <a:cs typeface="Times New Roman"/>
              </a:rPr>
              <a:t>Methodology</a:t>
            </a:r>
          </a:p>
        </p:txBody>
      </p:sp>
      <p:sp>
        <p:nvSpPr>
          <p:cNvPr id="91" name="PlaceHolder 2"/>
          <p:cNvSpPr>
            <a:spLocks noGrp="1"/>
          </p:cNvSpPr>
          <p:nvPr>
            <p:ph/>
          </p:nvPr>
        </p:nvSpPr>
        <p:spPr>
          <a:xfrm>
            <a:off x="838080" y="1825560"/>
            <a:ext cx="10515240" cy="4350960"/>
          </a:xfrm>
          <a:prstGeom prst="rect">
            <a:avLst/>
          </a:prstGeom>
          <a:noFill/>
          <a:ln w="0">
            <a:noFill/>
          </a:ln>
        </p:spPr>
        <p:txBody>
          <a:bodyPr lIns="91440" tIns="45720" rIns="91440" bIns="45720" anchor="t">
            <a:normAutofit fontScale="94980"/>
          </a:bodyPr>
          <a:lstStyle/>
          <a:p>
            <a:pPr defTabSz="914400">
              <a:lnSpc>
                <a:spcPct val="90000"/>
              </a:lnSpc>
              <a:spcBef>
                <a:spcPts val="1001"/>
              </a:spcBef>
              <a:buClr>
                <a:srgbClr val="000000"/>
              </a:buClr>
            </a:pPr>
            <a:r>
              <a:rPr lang="en-US" sz="2800" b="0" strike="noStrike" spc="-1" dirty="0">
                <a:solidFill>
                  <a:schemeClr val="dk1"/>
                </a:solidFill>
                <a:latin typeface="times new roman"/>
              </a:rPr>
              <a:t>The project is based on a plethora of concepts such as</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C</a:t>
            </a:r>
            <a:r>
              <a:rPr lang="en-US" sz="2800" b="0" strike="noStrike" spc="-1" dirty="0">
                <a:solidFill>
                  <a:schemeClr val="dk1"/>
                </a:solidFill>
                <a:latin typeface="times new roman"/>
              </a:rPr>
              <a:t>omputer </a:t>
            </a:r>
            <a:r>
              <a:rPr lang="en-US" sz="2800" spc="-1" dirty="0">
                <a:solidFill>
                  <a:schemeClr val="dk1"/>
                </a:solidFill>
                <a:latin typeface="times new roman"/>
              </a:rPr>
              <a:t>V</a:t>
            </a:r>
            <a:r>
              <a:rPr lang="en-US" sz="2800" b="0" strike="noStrike" spc="-1" dirty="0">
                <a:solidFill>
                  <a:schemeClr val="dk1"/>
                </a:solidFill>
                <a:latin typeface="times new roman"/>
              </a:rPr>
              <a:t>ision</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M</a:t>
            </a:r>
            <a:r>
              <a:rPr lang="en-US" sz="2800" b="0" strike="noStrike" spc="-1" dirty="0">
                <a:solidFill>
                  <a:schemeClr val="dk1"/>
                </a:solidFill>
                <a:latin typeface="times new roman"/>
              </a:rPr>
              <a:t>achine </a:t>
            </a:r>
            <a:r>
              <a:rPr lang="en-US" sz="2800" spc="-1" dirty="0">
                <a:solidFill>
                  <a:schemeClr val="dk1"/>
                </a:solidFill>
                <a:latin typeface="times new roman"/>
              </a:rPr>
              <a:t>L</a:t>
            </a:r>
            <a:r>
              <a:rPr lang="en-US" sz="2800" b="0" strike="noStrike" spc="-1" dirty="0">
                <a:solidFill>
                  <a:schemeClr val="dk1"/>
                </a:solidFill>
                <a:latin typeface="times new roman"/>
              </a:rPr>
              <a:t>earning</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D</a:t>
            </a:r>
            <a:r>
              <a:rPr lang="en-US" sz="2800" b="0" strike="noStrike" spc="-1" dirty="0">
                <a:solidFill>
                  <a:schemeClr val="dk1"/>
                </a:solidFill>
                <a:latin typeface="times new roman"/>
              </a:rPr>
              <a:t>igital </a:t>
            </a:r>
            <a:r>
              <a:rPr lang="en-US" sz="2800" spc="-1" dirty="0">
                <a:solidFill>
                  <a:schemeClr val="dk1"/>
                </a:solidFill>
                <a:latin typeface="times new roman"/>
              </a:rPr>
              <a:t>I</a:t>
            </a:r>
            <a:r>
              <a:rPr lang="en-US" sz="2800" b="0" strike="noStrike" spc="-1" dirty="0">
                <a:solidFill>
                  <a:schemeClr val="dk1"/>
                </a:solidFill>
                <a:latin typeface="times new roman"/>
              </a:rPr>
              <a:t>mage </a:t>
            </a:r>
            <a:r>
              <a:rPr lang="en-US" sz="2800" spc="-1" dirty="0">
                <a:solidFill>
                  <a:schemeClr val="dk1"/>
                </a:solidFill>
                <a:latin typeface="times new roman"/>
              </a:rPr>
              <a:t>P</a:t>
            </a:r>
            <a:r>
              <a:rPr lang="en-US" sz="2800" b="0" strike="noStrike" spc="-1" dirty="0">
                <a:solidFill>
                  <a:schemeClr val="dk1"/>
                </a:solidFill>
                <a:latin typeface="times new roman"/>
              </a:rPr>
              <a:t>rocessing</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W</a:t>
            </a:r>
            <a:r>
              <a:rPr lang="en-US" sz="2800" b="0" strike="noStrike" spc="-1" dirty="0">
                <a:solidFill>
                  <a:schemeClr val="dk1"/>
                </a:solidFill>
                <a:latin typeface="times new roman"/>
              </a:rPr>
              <a:t>eb </a:t>
            </a:r>
            <a:r>
              <a:rPr lang="en-US" sz="2800" spc="-1" dirty="0">
                <a:solidFill>
                  <a:schemeClr val="dk1"/>
                </a:solidFill>
                <a:latin typeface="times new roman"/>
              </a:rPr>
              <a:t>S</a:t>
            </a:r>
            <a:r>
              <a:rPr lang="en-US" sz="2800" b="0" strike="noStrike" spc="-1" dirty="0">
                <a:solidFill>
                  <a:schemeClr val="dk1"/>
                </a:solidFill>
                <a:latin typeface="times new roman"/>
              </a:rPr>
              <a:t>craping</a:t>
            </a:r>
          </a:p>
          <a:p>
            <a:pPr marL="228600" indent="-228600" defTabSz="914400">
              <a:lnSpc>
                <a:spcPct val="90000"/>
              </a:lnSpc>
              <a:spcBef>
                <a:spcPts val="1001"/>
              </a:spcBef>
              <a:buClr>
                <a:srgbClr val="000000"/>
              </a:buClr>
              <a:buFont typeface="Arial"/>
              <a:buChar char="•"/>
            </a:pPr>
            <a:r>
              <a:rPr lang="en-US" sz="2800" spc="-1" dirty="0">
                <a:solidFill>
                  <a:schemeClr val="dk1"/>
                </a:solidFill>
                <a:latin typeface="times new roman"/>
              </a:rPr>
              <a:t>Feature Engineering</a:t>
            </a:r>
            <a:endParaRPr lang="en-US" sz="2800" b="0" strike="noStrike" spc="-1" dirty="0">
              <a:solidFill>
                <a:schemeClr val="dk1"/>
              </a:solidFill>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TotalTime>
  <Words>599</Words>
  <Application>Microsoft Macintosh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16</vt:i4>
      </vt:variant>
    </vt:vector>
  </HeadingPairs>
  <TitlesOfParts>
    <vt:vector size="35" baseType="lpstr">
      <vt:lpstr>Arial</vt:lpstr>
      <vt:lpstr>Calibri</vt:lpstr>
      <vt:lpstr>Calibri Light</vt:lpstr>
      <vt:lpstr>Symbol</vt:lpstr>
      <vt:lpstr>Times New Roman</vt:lpstr>
      <vt:lpstr>Times New Roman</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AI Smart Weapon Detection</vt:lpstr>
      <vt:lpstr>Agenda:</vt:lpstr>
      <vt:lpstr>Abstract</vt:lpstr>
      <vt:lpstr>Introduction</vt:lpstr>
      <vt:lpstr>Problem Statement</vt:lpstr>
      <vt:lpstr>Problem Statement</vt:lpstr>
      <vt:lpstr>Project Scope</vt:lpstr>
      <vt:lpstr>Project Scope</vt:lpstr>
      <vt:lpstr>Methodology</vt:lpstr>
      <vt:lpstr>Methodology</vt:lpstr>
      <vt:lpstr>Desktop Application UI Design</vt:lpstr>
      <vt:lpstr>UI Design</vt:lpstr>
      <vt:lpstr>Tools and Languages</vt:lpstr>
      <vt:lpstr>Flowchart Diagram:</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subject/>
  <dc:creator>Hp</dc:creator>
  <dc:description/>
  <cp:lastModifiedBy>Microsoft Office User</cp:lastModifiedBy>
  <cp:revision>93</cp:revision>
  <dcterms:created xsi:type="dcterms:W3CDTF">2024-12-19T10:10:35Z</dcterms:created>
  <dcterms:modified xsi:type="dcterms:W3CDTF">2025-05-23T06:13:33Z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14</vt:i4>
  </property>
</Properties>
</file>