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4"/>
  </p:notesMasterIdLst>
  <p:sldIdLst>
    <p:sldId id="256" r:id="rId3"/>
    <p:sldId id="276" r:id="rId4"/>
    <p:sldId id="257" r:id="rId5"/>
    <p:sldId id="280" r:id="rId6"/>
    <p:sldId id="277" r:id="rId7"/>
    <p:sldId id="258" r:id="rId8"/>
    <p:sldId id="260" r:id="rId9"/>
    <p:sldId id="266" r:id="rId10"/>
    <p:sldId id="262" r:id="rId11"/>
    <p:sldId id="278" r:id="rId12"/>
    <p:sldId id="264" r:id="rId13"/>
    <p:sldId id="272" r:id="rId14"/>
    <p:sldId id="273" r:id="rId15"/>
    <p:sldId id="268" r:id="rId16"/>
    <p:sldId id="274" r:id="rId17"/>
    <p:sldId id="269" r:id="rId18"/>
    <p:sldId id="270" r:id="rId19"/>
    <p:sldId id="271" r:id="rId20"/>
    <p:sldId id="275" r:id="rId21"/>
    <p:sldId id="265" r:id="rId22"/>
    <p:sldId id="279" r:id="rId23"/>
  </p:sldIdLst>
  <p:sldSz cx="12192000" cy="6858000"/>
  <p:notesSz cx="6858000" cy="9144000"/>
  <p:embeddedFontLst>
    <p:embeddedFont>
      <p:font typeface="Questrial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lks\Documents\dbo_Rew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lks\Documents\dbo_Rew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lks\Documents\dbo_Rew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Active Mobile Banking Userrs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Active_Mobile_Banking_Userrs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28.571428571428573</c:v>
                </c:pt>
                <c:pt idx="1">
                  <c:v>21.428571428571427</c:v>
                </c:pt>
                <c:pt idx="2">
                  <c:v>0</c:v>
                </c:pt>
                <c:pt idx="3">
                  <c:v>14.285714285714286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1-4788-B154-B4AE003F7E0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63970847"/>
        <c:axId val="2007234351"/>
      </c:barChart>
      <c:catAx>
        <c:axId val="18639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34351"/>
        <c:crosses val="autoZero"/>
        <c:auto val="1"/>
        <c:lblAlgn val="ctr"/>
        <c:lblOffset val="100"/>
        <c:noMultiLvlLbl val="0"/>
      </c:catAx>
      <c:valAx>
        <c:axId val="200723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9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Call</a:t>
            </a:r>
            <a:r>
              <a:rPr lang="en-US" baseline="0"/>
              <a:t> </a:t>
            </a:r>
            <a:r>
              <a:rPr lang="en-US"/>
              <a:t>Volume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Call_Volume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8-41F6-93A8-74849ECB4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6940159"/>
        <c:axId val="2110906991"/>
      </c:barChart>
      <c:catAx>
        <c:axId val="199694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906991"/>
        <c:crosses val="autoZero"/>
        <c:auto val="1"/>
        <c:lblAlgn val="ctr"/>
        <c:lblOffset val="100"/>
        <c:noMultiLvlLbl val="0"/>
      </c:catAx>
      <c:valAx>
        <c:axId val="211090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94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Loan Served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Loan_Served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Sheet4!$A$2:$A$5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Sheet4!$B$2:$B$5</c:f>
              <c:numCache>
                <c:formatCode>General</c:formatCode>
                <c:ptCount val="4"/>
                <c:pt idx="0">
                  <c:v>52100</c:v>
                </c:pt>
                <c:pt idx="1">
                  <c:v>25600</c:v>
                </c:pt>
                <c:pt idx="2">
                  <c:v>26600</c:v>
                </c:pt>
                <c:pt idx="3">
                  <c:v>20300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4-4460-9177-653B756AC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4153455"/>
        <c:axId val="87801343"/>
      </c:barChart>
      <c:catAx>
        <c:axId val="200415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01343"/>
        <c:crosses val="autoZero"/>
        <c:auto val="1"/>
        <c:lblAlgn val="ctr"/>
        <c:lblOffset val="100"/>
        <c:noMultiLvlLbl val="0"/>
      </c:catAx>
      <c:valAx>
        <c:axId val="8780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Community And Industry Awards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No_Of_Awards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D-4ED8-A69F-DAF187EDD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43209199"/>
        <c:axId val="71742703"/>
      </c:barChart>
      <c:catAx>
        <c:axId val="194320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42703"/>
        <c:crosses val="autoZero"/>
        <c:auto val="1"/>
        <c:lblAlgn val="ctr"/>
        <c:lblOffset val="100"/>
        <c:noMultiLvlLbl val="0"/>
      </c:catAx>
      <c:valAx>
        <c:axId val="7174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20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Talk Channels Calls Per Teller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Talk_Transactions_Per_Teller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Sheet3!$A$2:$A$5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Sheet3!$B$2:$B$5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0-4FB8-BA6F-728651C22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6549055"/>
        <c:axId val="2007233935"/>
      </c:barChart>
      <c:catAx>
        <c:axId val="185654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33935"/>
        <c:crosses val="autoZero"/>
        <c:auto val="1"/>
        <c:lblAlgn val="ctr"/>
        <c:lblOffset val="100"/>
        <c:noMultiLvlLbl val="0"/>
      </c:catAx>
      <c:valAx>
        <c:axId val="200723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549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Walk Transactions Per Teller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Walk_Transactions_Per_Teller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D-4024-9008-B7658D169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7484399"/>
        <c:axId val="2007231023"/>
      </c:barChart>
      <c:catAx>
        <c:axId val="200748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31023"/>
        <c:crosses val="autoZero"/>
        <c:auto val="1"/>
        <c:lblAlgn val="ctr"/>
        <c:lblOffset val="100"/>
        <c:noMultiLvlLbl val="0"/>
      </c:catAx>
      <c:valAx>
        <c:axId val="200723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484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77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72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01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9" descr="\\DROBO-FS\QuickDrops\JB\PPTX NG\Droplets\LightingOverlay.png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3" name="Google Shape;23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8" name="Google Shape;23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0" name="Google Shape;24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1" name="Google Shape;24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46" name="Google Shape;24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9" name="Google Shape;24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7" name="Google Shape;25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6" name="Google Shape;26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8" name="Google Shape;26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>
            <a:spLocks noGrp="1"/>
          </p:cNvSpPr>
          <p:nvPr>
            <p:ph type="ctrTitle"/>
          </p:nvPr>
        </p:nvSpPr>
        <p:spPr>
          <a:xfrm>
            <a:off x="94268" y="177554"/>
            <a:ext cx="12009747" cy="75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 u="sng" dirty="0"/>
              <a:t>ELEVATIONS CREDIT UNION</a:t>
            </a:r>
            <a:endParaRPr dirty="0"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1"/>
          </p:nvPr>
        </p:nvSpPr>
        <p:spPr>
          <a:xfrm>
            <a:off x="94268" y="4548037"/>
            <a:ext cx="12009747" cy="226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b="1" u="sng" dirty="0">
                <a:solidFill>
                  <a:schemeClr val="bg1"/>
                </a:solidFill>
              </a:rPr>
              <a:t>GROUP MEMBERS</a:t>
            </a:r>
            <a:endParaRPr b="1" u="sng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b="1" dirty="0">
                <a:solidFill>
                  <a:schemeClr val="bg1"/>
                </a:solidFill>
              </a:rPr>
              <a:t>DIGVIJAY SINGH DEORA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b="1" dirty="0">
                <a:solidFill>
                  <a:schemeClr val="bg1"/>
                </a:solidFill>
              </a:rPr>
              <a:t>SWAPNIL NIKAM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b="1" dirty="0">
                <a:solidFill>
                  <a:schemeClr val="bg1"/>
                </a:solidFill>
              </a:rPr>
              <a:t>SHUBHANKAR  JATHAR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b="1" dirty="0">
                <a:solidFill>
                  <a:schemeClr val="bg1"/>
                </a:solidFill>
              </a:rPr>
              <a:t>MOHAMMED SAAD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elevations credit union">
            <a:extLst>
              <a:ext uri="{FF2B5EF4-FFF2-40B4-BE49-F238E27FC236}">
                <a16:creationId xmlns:a16="http://schemas.microsoft.com/office/drawing/2014/main" id="{7D08FB9E-3C98-4F94-B3DE-C7EF0384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96" y="933856"/>
            <a:ext cx="3810000" cy="268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863CBB-38C7-4F5D-9A90-8DA116555457}"/>
              </a:ext>
            </a:extLst>
          </p:cNvPr>
          <p:cNvSpPr txBox="1"/>
          <p:nvPr/>
        </p:nvSpPr>
        <p:spPr>
          <a:xfrm>
            <a:off x="4379068" y="3973400"/>
            <a:ext cx="343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Questrial" panose="020B0604020202020204" charset="0"/>
              </a:rPr>
              <a:t>IST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sz="2000" b="1" u="sng" dirty="0">
                <a:solidFill>
                  <a:schemeClr val="bg1"/>
                </a:solidFill>
                <a:latin typeface="Questrial"/>
                <a:sym typeface="Questrial"/>
              </a:rPr>
              <a:t>647 | </a:t>
            </a:r>
            <a:r>
              <a:rPr lang="en-US" sz="2000" b="1" u="sng" dirty="0" err="1">
                <a:solidFill>
                  <a:schemeClr val="bg1"/>
                </a:solidFill>
                <a:latin typeface="Questrial"/>
                <a:sym typeface="Questrial"/>
              </a:rPr>
              <a:t>Dr.Conrad</a:t>
            </a:r>
            <a:r>
              <a:rPr lang="en-US" sz="2000" b="1" u="sng" dirty="0">
                <a:solidFill>
                  <a:schemeClr val="bg1"/>
                </a:solidFill>
                <a:latin typeface="Questrial"/>
                <a:sym typeface="Questrial"/>
              </a:rPr>
              <a:t> </a:t>
            </a:r>
            <a:r>
              <a:rPr lang="en-US" sz="2000" b="1" u="sng" dirty="0" err="1">
                <a:solidFill>
                  <a:schemeClr val="bg1"/>
                </a:solidFill>
                <a:latin typeface="Questrial"/>
                <a:sym typeface="Questrial"/>
              </a:rPr>
              <a:t>Shayo</a:t>
            </a:r>
            <a:endParaRPr lang="en-US" sz="2000" b="1" u="sng" dirty="0">
              <a:solidFill>
                <a:schemeClr val="bg1"/>
              </a:solidFill>
              <a:latin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1944687" cy="98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dirty="0"/>
              <a:t>FORMS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885F1D-283D-4266-BF75-13E51C5B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301" y="1803400"/>
            <a:ext cx="2298700" cy="3987801"/>
          </a:xfrm>
        </p:spPr>
        <p:txBody>
          <a:bodyPr/>
          <a:lstStyle/>
          <a:p>
            <a:r>
              <a:rPr lang="en-US" dirty="0"/>
              <a:t>An Example of Customer – Account 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A88E3-962B-4B1C-9C1D-4A4E47FD62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9300" y="424237"/>
            <a:ext cx="8331200" cy="5325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D2CAB-8686-44A5-8268-404603AB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509" y="-86955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900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dirty="0"/>
              <a:t>MENU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B1A50-7302-42FC-B291-065966A0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09" y="-67499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3F7885-975B-45A0-9B69-067A8833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749" y="1332689"/>
            <a:ext cx="8647890" cy="4786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9E4AA-3669-406C-8963-CEC5E26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30" y="2456745"/>
            <a:ext cx="9905998" cy="1478570"/>
          </a:xfrm>
        </p:spPr>
        <p:txBody>
          <a:bodyPr/>
          <a:lstStyle/>
          <a:p>
            <a:pPr algn="ctr"/>
            <a:r>
              <a:rPr lang="en-US" sz="6000" b="1" dirty="0"/>
              <a:t>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E4276-AED7-46C5-BC47-033B04BE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781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582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DEDA-416B-4B86-9B9E-D85D1BF8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618518"/>
            <a:ext cx="10841041" cy="981682"/>
          </a:xfrm>
        </p:spPr>
        <p:txBody>
          <a:bodyPr/>
          <a:lstStyle/>
          <a:p>
            <a:pPr algn="ctr"/>
            <a:r>
              <a:rPr lang="en-US" dirty="0"/>
              <a:t>Active Mobile Banking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1FCEA-3E84-40A7-8312-4EA4AE90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2231797"/>
            <a:ext cx="4576664" cy="333944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CD8678-F0DB-4CDA-B87A-84CDAA885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253680"/>
              </p:ext>
            </p:extLst>
          </p:nvPr>
        </p:nvGraphicFramePr>
        <p:xfrm>
          <a:off x="6096000" y="2231797"/>
          <a:ext cx="5037056" cy="333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E1F0BA1-9D6E-43F0-82BF-2C30BD4FB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307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7AC-B0CB-4923-B99D-080EDA8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C2ED6-929D-456D-A809-D3BB3683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5" y="2097088"/>
            <a:ext cx="5613097" cy="3075118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7D6559-4736-4645-AAAC-37DD2E41A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03112"/>
              </p:ext>
            </p:extLst>
          </p:nvPr>
        </p:nvGraphicFramePr>
        <p:xfrm>
          <a:off x="6475410" y="2112456"/>
          <a:ext cx="4964317" cy="307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0E76D1-59FD-4346-8830-57F711AB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43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DEDA-416B-4B86-9B9E-D85D1BF8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618518"/>
            <a:ext cx="10841041" cy="981682"/>
          </a:xfrm>
        </p:spPr>
        <p:txBody>
          <a:bodyPr/>
          <a:lstStyle/>
          <a:p>
            <a:pPr algn="ctr"/>
            <a:r>
              <a:rPr lang="en-US" dirty="0"/>
              <a:t>Fee Revenue Per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E35C6-D765-4D1D-9B56-F2C95237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2231797"/>
            <a:ext cx="4986337" cy="3441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8FC03-27D8-4FC5-8D7E-04EF1A51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1797"/>
            <a:ext cx="5664205" cy="3441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07C61-8732-41F5-BDBC-7DED1A3B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56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DAC-F52B-4C48-8C41-21DA3986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F8B0C-C625-4A86-845F-E8EBED10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3" y="2271409"/>
            <a:ext cx="4396699" cy="27432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1171A9-9F0A-4BD3-B02C-E3A6FCAB6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41260"/>
              </p:ext>
            </p:extLst>
          </p:nvPr>
        </p:nvGraphicFramePr>
        <p:xfrm>
          <a:off x="6475411" y="22714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1B5650-240B-4598-9D52-8A1A2822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70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9791-3D5D-4AB8-AF9C-989E14E3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Community And Industry Awards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3C5BAD-699C-48D0-B34D-5D43FD93A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885249"/>
              </p:ext>
            </p:extLst>
          </p:nvPr>
        </p:nvGraphicFramePr>
        <p:xfrm>
          <a:off x="6582383" y="22616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2D32F4-2A58-4027-B667-D4AA0EF79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261680"/>
            <a:ext cx="4541769" cy="2743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C6B6F-D90A-4B7D-A906-D9D8E5134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54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DB7B-ADDC-428C-A3AF-BA8ECC6F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Talk Channels Calls Per Teller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A22B26-4288-4E95-A9DA-D08239E08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895779"/>
              </p:ext>
            </p:extLst>
          </p:nvPr>
        </p:nvGraphicFramePr>
        <p:xfrm>
          <a:off x="6475411" y="26041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36BFA4-A971-4FAC-B499-A5DCC545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7" y="2604155"/>
            <a:ext cx="542751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DD281-CF51-40AB-AEBF-A8202E26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913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DB7B-ADDC-428C-A3AF-BA8ECC6F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Walk Transactions Per Teller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0F0EF8-97F8-4689-96FB-510A4A5A7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843408"/>
              </p:ext>
            </p:extLst>
          </p:nvPr>
        </p:nvGraphicFramePr>
        <p:xfrm>
          <a:off x="6650476" y="26041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0AD99-5A5C-469D-B2F0-69ACF010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02" y="2604155"/>
            <a:ext cx="4712343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6A1FF-D019-451A-827B-14CB50E1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24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53A-DD83-4472-B1E5-CE836239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782265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773C-4F11-4AEE-BB5C-EAD47080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962" y="890080"/>
            <a:ext cx="9905999" cy="584145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Database Design View</a:t>
            </a:r>
          </a:p>
          <a:p>
            <a:r>
              <a:rPr lang="en-US" dirty="0"/>
              <a:t>User Requirement Specification Matrix</a:t>
            </a:r>
          </a:p>
          <a:p>
            <a:r>
              <a:rPr lang="en-US" dirty="0"/>
              <a:t>Conceptual View</a:t>
            </a:r>
          </a:p>
          <a:p>
            <a:r>
              <a:rPr lang="en-US" dirty="0"/>
              <a:t>Tables in SQL</a:t>
            </a:r>
          </a:p>
          <a:p>
            <a:r>
              <a:rPr lang="en-US" dirty="0" err="1"/>
              <a:t>SwitchBoard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4951379" y="2767012"/>
            <a:ext cx="6629431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5400" dirty="0"/>
              <a:t>Demo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41879-346A-4C20-B370-B2A43EA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3822699" y="2767012"/>
            <a:ext cx="7758111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5400" dirty="0"/>
              <a:t>THANK YOU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41879-346A-4C20-B370-B2A43EA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53" y="-57771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58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1339851" y="132743"/>
            <a:ext cx="917574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en-US" sz="3200" dirty="0"/>
              <a:t>User Requirement Specification Matrix</a:t>
            </a:r>
            <a:endParaRPr dirty="0"/>
          </a:p>
        </p:txBody>
      </p:sp>
      <p:grpSp>
        <p:nvGrpSpPr>
          <p:cNvPr id="298" name="Google Shape;298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9" name="Google Shape;299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2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2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6" name="Google Shape;306;p2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1" name="Google Shape;311;p2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Google Shape;313;p2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9" name="Google Shape;319;p2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2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2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2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50352B2-60A6-46D1-9291-398C7CE7A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325" y="10319"/>
            <a:ext cx="1590675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451A6-9094-45D9-8170-28FC642AD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" y="1668780"/>
            <a:ext cx="11102340" cy="4167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B052-796D-4474-9A76-CC49703D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90" y="222592"/>
            <a:ext cx="6718397" cy="625820"/>
          </a:xfrm>
        </p:spPr>
        <p:txBody>
          <a:bodyPr/>
          <a:lstStyle/>
          <a:p>
            <a:pPr algn="ctr"/>
            <a:r>
              <a:rPr lang="en-US" dirty="0"/>
              <a:t>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6C6E-D33D-4ED2-937A-7E8F0F1C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21206"/>
            <a:ext cx="9905999" cy="3541714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Business Process or Use Case       M                                                                                   Matrix</a:t>
            </a:r>
          </a:p>
          <a:p>
            <a:endParaRPr lang="en-US" dirty="0"/>
          </a:p>
          <a:p>
            <a:endParaRPr lang="en-US" dirty="0"/>
          </a:p>
          <a:p>
            <a:pPr marL="85725" indent="0">
              <a:buNone/>
            </a:pPr>
            <a:r>
              <a:rPr lang="en-US" dirty="0"/>
              <a:t>Processes &amp; Entity Matrix</a:t>
            </a:r>
          </a:p>
          <a:p>
            <a:endParaRPr lang="en-US" dirty="0"/>
          </a:p>
        </p:txBody>
      </p:sp>
      <p:pic>
        <p:nvPicPr>
          <p:cNvPr id="3074" name="Picture 2" descr="https://lh3.googleusercontent.com/JZujkCrqIFjzYJYK4Sjd4CeMDwjsaNVpjQ_CA0cPaesp3WncEMd9K6Xx4W0BtcdPDR05kpdG7mOLmQEr9HsaFCdbq09FhTcb3uDbdgkA3R9wEp_JyQ6tgIcBQxQqWOk8v_4uXSYbkGM99L_K-Q">
            <a:extLst>
              <a:ext uri="{FF2B5EF4-FFF2-40B4-BE49-F238E27FC236}">
                <a16:creationId xmlns:a16="http://schemas.microsoft.com/office/drawing/2014/main" id="{83043D1A-611C-4C95-906D-DFB5326B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12264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uRpGtnt6lq8rn4PvKtBdciI4X8KvA3S_cy-yQQ6fNB2Kb4li2asQfPiGdVmN3bAbGC6Hw3mzlBaB2eRRIqg1RT37gYmsSt_Gn6wh_zeQOIcHNkRvVlbrP931Vy0PxH342o0d6BKl3n7YZvKmJg">
            <a:extLst>
              <a:ext uri="{FF2B5EF4-FFF2-40B4-BE49-F238E27FC236}">
                <a16:creationId xmlns:a16="http://schemas.microsoft.com/office/drawing/2014/main" id="{B2D87947-CCB8-4AB5-B8AC-CE31704B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20" y="3876674"/>
            <a:ext cx="6344204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en-US" sz="3200"/>
              <a:t>DATABASE DESIGN VIEW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External level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Conceptual Level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Internal view</a:t>
            </a:r>
            <a:endParaRPr/>
          </a:p>
        </p:txBody>
      </p:sp>
      <p:pic>
        <p:nvPicPr>
          <p:cNvPr id="297" name="Google Shape;29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259275"/>
            <a:ext cx="5456279" cy="431450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98" name="Google Shape;298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9" name="Google Shape;299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2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2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6" name="Google Shape;306;p2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1" name="Google Shape;311;p2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Google Shape;313;p2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9" name="Google Shape;319;p2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2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2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2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50352B2-60A6-46D1-9291-398C7CE7A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10319"/>
            <a:ext cx="1590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7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252414" y="618518"/>
            <a:ext cx="3454270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estrial"/>
              <a:buNone/>
            </a:pPr>
            <a:r>
              <a:rPr lang="en-US" sz="3200" dirty="0">
                <a:solidFill>
                  <a:srgbClr val="FFFFFF"/>
                </a:solidFill>
              </a:rPr>
              <a:t>ER DIAGRAM –CONCEPTUAL VIEW 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1"/>
          </p:nvPr>
        </p:nvSpPr>
        <p:spPr>
          <a:xfrm>
            <a:off x="844620" y="2176463"/>
            <a:ext cx="2862444" cy="403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•"/>
            </a:pPr>
            <a:r>
              <a:rPr lang="en-US" sz="1400">
                <a:solidFill>
                  <a:srgbClr val="FFFFFF"/>
                </a:solidFill>
              </a:rPr>
              <a:t>The Diagram shows the conceptual model of our database design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50"/>
              <a:buChar char="•"/>
            </a:pPr>
            <a:r>
              <a:rPr lang="en-US" sz="1400">
                <a:solidFill>
                  <a:srgbClr val="FFFFFF"/>
                </a:solidFill>
              </a:rPr>
              <a:t>The Entity tables are connected in a star schema model showing all the relationships between the entities.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400">
              <a:solidFill>
                <a:srgbClr val="FFFFFF"/>
              </a:solidFill>
            </a:endParaRPr>
          </a:p>
        </p:txBody>
      </p:sp>
      <p:grpSp>
        <p:nvGrpSpPr>
          <p:cNvPr id="336" name="Google Shape;336;p23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37" name="Google Shape;337;p2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1" name="Google Shape;341;p2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3" name="Google Shape;343;p2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4" name="Google Shape;344;p2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2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2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9" name="Google Shape;349;p2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2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1" name="Google Shape;351;p2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2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2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9" name="Google Shape;359;p2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2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" name="Google Shape;364;p23" descr="https://lh6.googleusercontent.com/4bmqGnF7ECN7NddVox-_FSEDlGL55oeewMCxwkyMyAS2YuRglu5R5gHQgMAk8No3GbSoIZNDHcBh7S_U_w41n9bu5VazO9ZXR0LPFoT4yVm9ZL1Gbi5BiXC18ObUofGnWFgzn2n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1494" y="557044"/>
            <a:ext cx="6564868" cy="603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0A80BA-DAB6-4845-B301-830E429A9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325" y="-57774"/>
            <a:ext cx="1590675" cy="912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>
            <a:spLocks noGrp="1"/>
          </p:cNvSpPr>
          <p:nvPr>
            <p:ph type="title"/>
          </p:nvPr>
        </p:nvSpPr>
        <p:spPr>
          <a:xfrm>
            <a:off x="971730" y="468197"/>
            <a:ext cx="2445849" cy="365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dirty="0"/>
              <a:t>TABLES CREATED IN MS SQL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8E26-B5B6-4C11-9058-246AA4CD7DA2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D2478-D925-424A-A660-1EB553CE6C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42822" y="1065027"/>
            <a:ext cx="8564468" cy="5181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864BF-DB4D-4753-ADD4-9582AEAB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325" y="-135595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8B2-7406-42A4-9DDC-0B11125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LINKED TO MS ACCESS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F3FB47-F6FD-4865-AFA1-CC4B26D4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1919288"/>
            <a:ext cx="7829550" cy="348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37AF6-89F9-4076-B53F-5EEF01B1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09" y="-48043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78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4655090" y="102952"/>
            <a:ext cx="2881819" cy="98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dirty="0" err="1"/>
              <a:t>SwitchBoard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D2CAB-8686-44A5-8268-404603AB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509" y="-86955"/>
            <a:ext cx="1590675" cy="908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1B446-6DAD-419C-9C01-551E030D3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46" y="1608117"/>
            <a:ext cx="9377465" cy="3155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169</Words>
  <Application>Microsoft Office PowerPoint</Application>
  <PresentationFormat>Widescreen</PresentationFormat>
  <Paragraphs>53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Questrial</vt:lpstr>
      <vt:lpstr>Circuit</vt:lpstr>
      <vt:lpstr>Circuit</vt:lpstr>
      <vt:lpstr>ELEVATIONS CREDIT UNION</vt:lpstr>
      <vt:lpstr>Agenda</vt:lpstr>
      <vt:lpstr>User Requirement Specification Matrix</vt:lpstr>
      <vt:lpstr>Matrices</vt:lpstr>
      <vt:lpstr>DATABASE DESIGN VIEW</vt:lpstr>
      <vt:lpstr>ER DIAGRAM –CONCEPTUAL VIEW </vt:lpstr>
      <vt:lpstr>TABLES CREATED IN MS SQL</vt:lpstr>
      <vt:lpstr>TABLES LINKED TO MS ACCESS</vt:lpstr>
      <vt:lpstr>SwitchBoard</vt:lpstr>
      <vt:lpstr>FORMS</vt:lpstr>
      <vt:lpstr>MENU</vt:lpstr>
      <vt:lpstr>Reports</vt:lpstr>
      <vt:lpstr>Active Mobile Banking Users</vt:lpstr>
      <vt:lpstr>Call Volume</vt:lpstr>
      <vt:lpstr>Fee Revenue Per Account</vt:lpstr>
      <vt:lpstr>Loan Served</vt:lpstr>
      <vt:lpstr>Community And Industry Awards</vt:lpstr>
      <vt:lpstr>Talk Channels Calls Per Teller </vt:lpstr>
      <vt:lpstr>Walk Transactions Per Teller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ELEVATIONS CREDIT UNION</dc:title>
  <dc:creator>mohammed saad</dc:creator>
  <cp:lastModifiedBy>mohammed saad</cp:lastModifiedBy>
  <cp:revision>19</cp:revision>
  <dcterms:modified xsi:type="dcterms:W3CDTF">2019-03-15T02:17:48Z</dcterms:modified>
</cp:coreProperties>
</file>