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D486-87AB-4936-8AFC-CBE2E3EC17BA}">
  <a:tblStyle styleId="{9CC5D486-87AB-4936-8AFC-CBE2E3EC1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>
            <a:spLocks noGrp="1"/>
          </p:cNvSpPr>
          <p:nvPr>
            <p:ph type="pic" idx="2"/>
          </p:nvPr>
        </p:nvSpPr>
        <p:spPr>
          <a:xfrm>
            <a:off x="1" y="0"/>
            <a:ext cx="1065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2160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ctrTitle"/>
          </p:nvPr>
        </p:nvSpPr>
        <p:spPr>
          <a:xfrm>
            <a:off x="948293" y="3271757"/>
            <a:ext cx="4459800" cy="31467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25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sz="5000" b="1"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8" name="Google Shape;138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44" name="Google Shape;144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3"/>
          <p:cNvGrpSpPr/>
          <p:nvPr/>
        </p:nvGrpSpPr>
        <p:grpSpPr>
          <a:xfrm>
            <a:off x="9155392" y="1675"/>
            <a:ext cx="3023096" cy="3468901"/>
            <a:chOff x="6790514" y="1256"/>
            <a:chExt cx="2267379" cy="2601741"/>
          </a:xfrm>
        </p:grpSpPr>
        <p:grpSp>
          <p:nvGrpSpPr>
            <p:cNvPr id="151" name="Google Shape;151;p13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52" name="Google Shape;15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56" name="Google Shape;156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0" name="Google Shape;16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66" name="Google Shape;166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5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74" name="Google Shape;174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6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80" name="Google Shape;180;p1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1" name="Google Shape;181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1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86" name="Google Shape;186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92" name="Google Shape;192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97" name="Google Shape;197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1" name="Google Shape;201;p1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7" name="Google Shape;207;p1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1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12" name="Google Shape;212;p1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1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16" name="Google Shape;216;p1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22" name="Google Shape;222;p1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27" name="Google Shape;227;p1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" name="Google Shape;231;p1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32" name="Google Shape;232;p1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1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36" name="Google Shape;236;p1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1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1" name="Google Shape;241;p1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46" name="Google Shape;246;p1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1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52" name="Google Shape;252;p1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1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57" name="Google Shape;257;p1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1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1" name="Google Shape;261;p1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66" name="Google Shape;266;p1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1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72" name="Google Shape;272;p1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77" name="Google Shape;277;p1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1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1" name="Google Shape;281;p1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1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87" name="Google Shape;287;p1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92" name="Google Shape;292;p1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1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97" name="Google Shape;297;p1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1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1" name="Google Shape;301;p1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5" name="Google Shape;305;p16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">
  <p:cSld name="Divider Slide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-1" y="0"/>
            <a:ext cx="11795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864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800" cy="31467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25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sz="5000" b="1"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32000" y="6361483"/>
            <a:ext cx="5484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1727656" y="6277243"/>
            <a:ext cx="464400" cy="400200"/>
          </a:xfrm>
          <a:prstGeom prst="roundRect">
            <a:avLst>
              <a:gd name="adj" fmla="val 9526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hoto 1">
  <p:cSld name="Content Photo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6481149" y="1684742"/>
            <a:ext cx="4904700" cy="433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3"/>
          </p:nvPr>
        </p:nvSpPr>
        <p:spPr>
          <a:xfrm>
            <a:off x="432000" y="1511566"/>
            <a:ext cx="5472000" cy="4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32000" y="6361483"/>
            <a:ext cx="5484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>
            <a:spLocks noGrp="1"/>
          </p:cNvSpPr>
          <p:nvPr>
            <p:ph type="sldNum" idx="12"/>
          </p:nvPr>
        </p:nvSpPr>
        <p:spPr>
          <a:xfrm>
            <a:off x="11727656" y="6277243"/>
            <a:ext cx="464400" cy="400200"/>
          </a:xfrm>
          <a:prstGeom prst="roundRect">
            <a:avLst>
              <a:gd name="adj" fmla="val 9526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hoto 2">
  <p:cSld name="Content Photo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6282692" y="432000"/>
            <a:ext cx="55119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32000" y="1511566"/>
            <a:ext cx="5472000" cy="4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32000" y="6361483"/>
            <a:ext cx="54849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sldNum" idx="12"/>
          </p:nvPr>
        </p:nvSpPr>
        <p:spPr>
          <a:xfrm>
            <a:off x="11727656" y="6277243"/>
            <a:ext cx="464400" cy="400200"/>
          </a:xfrm>
          <a:prstGeom prst="roundRect">
            <a:avLst>
              <a:gd name="adj" fmla="val 9526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">
  <p:cSld name="Thank You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11793520" y="0"/>
            <a:ext cx="352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 rot="5400000">
            <a:off x="8740199" y="3406203"/>
            <a:ext cx="68580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1" y="0"/>
            <a:ext cx="1065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2160000" rIns="0" bIns="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ctrTitle"/>
          </p:nvPr>
        </p:nvSpPr>
        <p:spPr>
          <a:xfrm>
            <a:off x="7425293" y="2834640"/>
            <a:ext cx="4459800" cy="27204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25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sz="5000" b="1"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034849" y="3859066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8034849" y="4220189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8034849" y="4581312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5"/>
          </p:nvPr>
        </p:nvSpPr>
        <p:spPr>
          <a:xfrm>
            <a:off x="8034849" y="4942435"/>
            <a:ext cx="3521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48" name="Google Shape;48;p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49" name="Google Shape;49;p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55;p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66;p7"/>
          <p:cNvGrpSpPr/>
          <p:nvPr/>
        </p:nvGrpSpPr>
        <p:grpSpPr>
          <a:xfrm>
            <a:off x="6724502" y="0"/>
            <a:ext cx="5085303" cy="5118674"/>
            <a:chOff x="5043503" y="0"/>
            <a:chExt cx="3814072" cy="3839101"/>
          </a:xfrm>
        </p:grpSpPr>
        <p:sp>
          <p:nvSpPr>
            <p:cNvPr id="67" name="Google Shape;67;p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0" name="Google Shape;70;p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75" name="Google Shape;75;p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" name="Google Shape;77;p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195687" y="4541"/>
            <a:ext cx="1644244" cy="1846001"/>
            <a:chOff x="146769" y="3406"/>
            <a:chExt cx="1233214" cy="1384535"/>
          </a:xfrm>
        </p:grpSpPr>
        <p:grpSp>
          <p:nvGrpSpPr>
            <p:cNvPr id="88" name="Google Shape;88;p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89" name="Google Shape;89;p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92" name="Google Shape;92;p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96" name="Google Shape;96;p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" name="Google Shape;100;p8"/>
          <p:cNvGrpSpPr/>
          <p:nvPr/>
        </p:nvGrpSpPr>
        <p:grpSpPr>
          <a:xfrm>
            <a:off x="9033220" y="3871914"/>
            <a:ext cx="2914790" cy="2985925"/>
            <a:chOff x="6775084" y="2904008"/>
            <a:chExt cx="2186147" cy="2239500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9" name="Google Shape;109;p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14" name="Google Shape;114;p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3" name="Google Shape;12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0ay.online.tableau.com/#/site/csusbscm649/workbooks/576423/vie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25" r="162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333400" y="3816750"/>
            <a:ext cx="40005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ZA" sz="5000" b="1">
                <a:latin typeface="Maven Pro"/>
                <a:ea typeface="Maven Pro"/>
                <a:cs typeface="Maven Pro"/>
                <a:sym typeface="Maven Pro"/>
              </a:rPr>
              <a:t>Team:</a:t>
            </a:r>
            <a:endParaRPr sz="50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5000" b="1">
              <a:latin typeface="Maven Pro"/>
              <a:ea typeface="Maven Pro"/>
              <a:cs typeface="Maven Pro"/>
              <a:sym typeface="Maven Pr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/>
              <a:t>Jessica Martinez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/>
              <a:t>Mohammed Saad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/>
              <a:t>Scott Murray</a:t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174625" y="3667125"/>
            <a:ext cx="36990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ZA" sz="5000" b="1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Team:</a:t>
            </a:r>
            <a:endParaRPr sz="5000" b="1">
              <a:solidFill>
                <a:srgbClr val="F2F2F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5000" b="1">
              <a:solidFill>
                <a:srgbClr val="F2F2F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sz="2100">
                <a:solidFill>
                  <a:srgbClr val="F2F2F2"/>
                </a:solidFill>
                <a:latin typeface="Nunito"/>
                <a:ea typeface="Nunito"/>
                <a:cs typeface="Nunito"/>
                <a:sym typeface="Nunito"/>
              </a:rPr>
              <a:t>Jessica Martinez</a:t>
            </a:r>
            <a:endParaRPr sz="2100">
              <a:solidFill>
                <a:srgbClr val="F2F2F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sz="2100">
                <a:solidFill>
                  <a:srgbClr val="F2F2F2"/>
                </a:solidFill>
                <a:latin typeface="Nunito"/>
                <a:ea typeface="Nunito"/>
                <a:cs typeface="Nunito"/>
                <a:sym typeface="Nunito"/>
              </a:rPr>
              <a:t>Mohammed Saad</a:t>
            </a:r>
            <a:endParaRPr sz="2100">
              <a:solidFill>
                <a:srgbClr val="F2F2F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2F2F2"/>
              </a:buClr>
              <a:buSzPts val="2100"/>
              <a:buFont typeface="Arial"/>
              <a:buChar char="•"/>
            </a:pPr>
            <a:r>
              <a:rPr lang="en-ZA" sz="2100">
                <a:solidFill>
                  <a:srgbClr val="F2F2F2"/>
                </a:solidFill>
                <a:latin typeface="Nunito"/>
                <a:ea typeface="Nunito"/>
                <a:cs typeface="Nunito"/>
                <a:sym typeface="Nunito"/>
              </a:rPr>
              <a:t>Scott Murray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2F264B-9CE4-4221-AF41-3BDF015A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" y="998871"/>
            <a:ext cx="11419078" cy="5401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F320B-1C23-48FA-91D3-AE9B35E07A06}"/>
              </a:ext>
            </a:extLst>
          </p:cNvPr>
          <p:cNvSpPr txBox="1"/>
          <p:nvPr/>
        </p:nvSpPr>
        <p:spPr>
          <a:xfrm>
            <a:off x="4543646" y="257145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Dashboards and KPIs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689550" y="376125"/>
            <a:ext cx="1842900" cy="7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Tableau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1065700" y="965325"/>
            <a:ext cx="3000000" cy="7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Tableau Dashboard: </a:t>
            </a:r>
            <a:r>
              <a:rPr lang="en-ZA" sz="1100" u="sng">
                <a:solidFill>
                  <a:schemeClr val="hlink"/>
                </a:solidFill>
                <a:hlinkClick r:id="rId3"/>
              </a:rPr>
              <a:t>https://10ay.online.tableau.com/#/site/csusbscm649/workbooks/576423/views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1065700" y="1907489"/>
            <a:ext cx="7773300" cy="321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ZA" sz="1800">
                <a:latin typeface="Nunito"/>
                <a:ea typeface="Nunito"/>
                <a:cs typeface="Nunito"/>
                <a:sym typeface="Nunito"/>
              </a:rPr>
              <a:t>Top Artists by Income - Client: Music Producers, Media, Clothing Brands, Advertising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ZA" sz="1800">
                <a:latin typeface="Nunito"/>
                <a:ea typeface="Nunito"/>
                <a:cs typeface="Nunito"/>
                <a:sym typeface="Nunito"/>
              </a:rPr>
              <a:t>Top Streaming Artists (2017, 2018, &amp; Comibined) - Client: Sound Engineers, Musicians, Advertising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19">
            <a:extLst>
              <a:ext uri="{FF2B5EF4-FFF2-40B4-BE49-F238E27FC236}">
                <a16:creationId xmlns:a16="http://schemas.microsoft.com/office/drawing/2014/main" id="{35838416-FDB9-4609-A487-74A75ADFEF91}"/>
              </a:ext>
            </a:extLst>
          </p:cNvPr>
          <p:cNvSpPr txBox="1"/>
          <p:nvPr/>
        </p:nvSpPr>
        <p:spPr>
          <a:xfrm>
            <a:off x="689550" y="376125"/>
            <a:ext cx="1842900" cy="7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Power BI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326;p19">
            <a:extLst>
              <a:ext uri="{FF2B5EF4-FFF2-40B4-BE49-F238E27FC236}">
                <a16:creationId xmlns:a16="http://schemas.microsoft.com/office/drawing/2014/main" id="{6B1C2A59-1874-4DD4-A3D2-0A55F8AAC833}"/>
              </a:ext>
            </a:extLst>
          </p:cNvPr>
          <p:cNvSpPr txBox="1"/>
          <p:nvPr/>
        </p:nvSpPr>
        <p:spPr>
          <a:xfrm>
            <a:off x="1065700" y="965325"/>
            <a:ext cx="3000000" cy="7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Power BI Dashboard: </a:t>
            </a:r>
            <a:r>
              <a:rPr lang="en-ZA" sz="1100" u="sng" dirty="0">
                <a:solidFill>
                  <a:schemeClr val="hlink"/>
                </a:solidFill>
              </a:rPr>
              <a:t>https://app.powerbi.com/groups/f56e70ce-374c-472a-9e9f-9a2e4b73d4ce/reports/809e2755-f0e7-4fa9-a6a3-efb9a6671071?ctid=d73b9eaa-07c9-47c4-a6ce-f13bee0e8117</a:t>
            </a:r>
            <a:endParaRPr dirty="0"/>
          </a:p>
        </p:txBody>
      </p:sp>
      <p:sp>
        <p:nvSpPr>
          <p:cNvPr id="4" name="Google Shape;327;p19">
            <a:extLst>
              <a:ext uri="{FF2B5EF4-FFF2-40B4-BE49-F238E27FC236}">
                <a16:creationId xmlns:a16="http://schemas.microsoft.com/office/drawing/2014/main" id="{F3C8468F-A7C3-4D9C-B911-47F823A48E72}"/>
              </a:ext>
            </a:extLst>
          </p:cNvPr>
          <p:cNvSpPr txBox="1"/>
          <p:nvPr/>
        </p:nvSpPr>
        <p:spPr>
          <a:xfrm>
            <a:off x="1065700" y="2595061"/>
            <a:ext cx="7773300" cy="152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ZA" sz="1800" dirty="0">
                <a:latin typeface="Nunito"/>
                <a:ea typeface="Nunito"/>
                <a:cs typeface="Nunito"/>
                <a:sym typeface="Nunito"/>
              </a:rPr>
              <a:t>Relating multiple datasets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ZA" sz="1800" dirty="0">
                <a:latin typeface="Nunito"/>
                <a:ea typeface="Nunito"/>
                <a:cs typeface="Nunito"/>
                <a:sym typeface="Nunito"/>
              </a:rPr>
              <a:t>Regression Analysis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095" b="8095"/>
          <a:stretch/>
        </p:blipFill>
        <p:spPr>
          <a:xfrm>
            <a:off x="0" y="0"/>
            <a:ext cx="11953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37" name="Google Shape;337;p21" descr="User" title="Icon - Presenter Na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8512" y="3859066"/>
            <a:ext cx="218900" cy="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 descr="Smart Phone" title="Icon - Presenter Phone Numb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8512" y="4223565"/>
            <a:ext cx="218900" cy="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 descr="Envelope" title="Icon Presenter Emai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78512" y="4615862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>
            <a:spLocks noGrp="1"/>
          </p:cNvSpPr>
          <p:nvPr>
            <p:ph type="body" idx="4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F2F2F2"/>
              </a:buClr>
              <a:buSzPts val="1800"/>
              <a:buNone/>
            </a:pPr>
            <a:endParaRPr/>
          </a:p>
        </p:txBody>
      </p:sp>
      <p:pic>
        <p:nvPicPr>
          <p:cNvPr id="341" name="Google Shape;341;p21" descr="Link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1653" y="4942435"/>
            <a:ext cx="244786" cy="24478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F2F2F2"/>
              </a:buClr>
              <a:buSzPts val="1800"/>
              <a:buNone/>
            </a:pPr>
            <a:endParaRPr/>
          </a:p>
        </p:txBody>
      </p:sp>
      <p:sp>
        <p:nvSpPr>
          <p:cNvPr id="343" name="Google Shape;343;p21"/>
          <p:cNvSpPr>
            <a:spLocks noGrp="1"/>
          </p:cNvSpPr>
          <p:nvPr>
            <p:ph type="ctrTitle"/>
          </p:nvPr>
        </p:nvSpPr>
        <p:spPr>
          <a:xfrm>
            <a:off x="7393543" y="3859065"/>
            <a:ext cx="4459800" cy="2720400"/>
          </a:xfrm>
          <a:prstGeom prst="roundRect">
            <a:avLst>
              <a:gd name="adj" fmla="val 2139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288000" rIns="180000" bIns="1800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rPr lang="en-ZA"/>
              <a:t>Thank You</a:t>
            </a:r>
            <a:br>
              <a:rPr lang="en-ZA"/>
            </a:br>
            <a:br>
              <a:rPr lang="en-ZA"/>
            </a:br>
            <a:r>
              <a:rPr lang="en-ZA" sz="3200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Nunito</vt:lpstr>
      <vt:lpstr>Calibri</vt:lpstr>
      <vt:lpstr>Maven Pro</vt:lpstr>
      <vt:lpstr>Corbel</vt:lpstr>
      <vt:lpstr>Arial</vt:lpstr>
      <vt:lpstr>Times New Roman</vt:lpstr>
      <vt:lpstr>Momentum</vt:lpstr>
      <vt:lpstr>PowerPoint Presentation</vt:lpstr>
      <vt:lpstr>PowerPoint Presentation</vt:lpstr>
      <vt:lpstr>PowerPoint Presentation</vt:lpstr>
      <vt:lpstr>PowerPoint Presentation</vt:lpstr>
      <vt:lpstr>Thank You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Murray</dc:creator>
  <cp:lastModifiedBy>Scott Murray</cp:lastModifiedBy>
  <cp:revision>3</cp:revision>
  <dcterms:modified xsi:type="dcterms:W3CDTF">2019-05-11T15:51:15Z</dcterms:modified>
</cp:coreProperties>
</file>