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8" r:id="rId3"/>
    <p:sldId id="257" r:id="rId4"/>
    <p:sldId id="269" r:id="rId5"/>
    <p:sldId id="259" r:id="rId6"/>
    <p:sldId id="261" r:id="rId7"/>
    <p:sldId id="262" r:id="rId8"/>
    <p:sldId id="270" r:id="rId9"/>
    <p:sldId id="271" r:id="rId10"/>
    <p:sldId id="264" r:id="rId11"/>
    <p:sldId id="272" r:id="rId12"/>
    <p:sldId id="266" r:id="rId13"/>
    <p:sldId id="267"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5BEB20-1EDF-472E-A004-301EF75E25C2}"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12778-D064-4A86-B490-9AF7B755B9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71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5BEB20-1EDF-472E-A004-301EF75E25C2}"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12778-D064-4A86-B490-9AF7B755B956}" type="slidenum">
              <a:rPr lang="en-US" smtClean="0"/>
              <a:t>‹#›</a:t>
            </a:fld>
            <a:endParaRPr lang="en-US"/>
          </a:p>
        </p:txBody>
      </p:sp>
    </p:spTree>
    <p:extLst>
      <p:ext uri="{BB962C8B-B14F-4D97-AF65-F5344CB8AC3E}">
        <p14:creationId xmlns:p14="http://schemas.microsoft.com/office/powerpoint/2010/main" val="292943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5BEB20-1EDF-472E-A004-301EF75E25C2}"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12778-D064-4A86-B490-9AF7B755B956}" type="slidenum">
              <a:rPr lang="en-US" smtClean="0"/>
              <a:t>‹#›</a:t>
            </a:fld>
            <a:endParaRPr lang="en-US"/>
          </a:p>
        </p:txBody>
      </p:sp>
    </p:spTree>
    <p:extLst>
      <p:ext uri="{BB962C8B-B14F-4D97-AF65-F5344CB8AC3E}">
        <p14:creationId xmlns:p14="http://schemas.microsoft.com/office/powerpoint/2010/main" val="42842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5BEB20-1EDF-472E-A004-301EF75E25C2}"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12778-D064-4A86-B490-9AF7B755B956}" type="slidenum">
              <a:rPr lang="en-US" smtClean="0"/>
              <a:t>‹#›</a:t>
            </a:fld>
            <a:endParaRPr lang="en-US"/>
          </a:p>
        </p:txBody>
      </p:sp>
    </p:spTree>
    <p:extLst>
      <p:ext uri="{BB962C8B-B14F-4D97-AF65-F5344CB8AC3E}">
        <p14:creationId xmlns:p14="http://schemas.microsoft.com/office/powerpoint/2010/main" val="2165370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5BEB20-1EDF-472E-A004-301EF75E25C2}"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12778-D064-4A86-B490-9AF7B755B9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902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5BEB20-1EDF-472E-A004-301EF75E25C2}" type="datetimeFigureOut">
              <a:rPr lang="en-US" smtClean="0"/>
              <a:t>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12778-D064-4A86-B490-9AF7B755B956}" type="slidenum">
              <a:rPr lang="en-US" smtClean="0"/>
              <a:t>‹#›</a:t>
            </a:fld>
            <a:endParaRPr lang="en-US"/>
          </a:p>
        </p:txBody>
      </p:sp>
    </p:spTree>
    <p:extLst>
      <p:ext uri="{BB962C8B-B14F-4D97-AF65-F5344CB8AC3E}">
        <p14:creationId xmlns:p14="http://schemas.microsoft.com/office/powerpoint/2010/main" val="232232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5BEB20-1EDF-472E-A004-301EF75E25C2}" type="datetimeFigureOut">
              <a:rPr lang="en-US" smtClean="0"/>
              <a:t>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12778-D064-4A86-B490-9AF7B755B956}" type="slidenum">
              <a:rPr lang="en-US" smtClean="0"/>
              <a:t>‹#›</a:t>
            </a:fld>
            <a:endParaRPr lang="en-US"/>
          </a:p>
        </p:txBody>
      </p:sp>
    </p:spTree>
    <p:extLst>
      <p:ext uri="{BB962C8B-B14F-4D97-AF65-F5344CB8AC3E}">
        <p14:creationId xmlns:p14="http://schemas.microsoft.com/office/powerpoint/2010/main" val="269745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5BEB20-1EDF-472E-A004-301EF75E25C2}" type="datetimeFigureOut">
              <a:rPr lang="en-US" smtClean="0"/>
              <a:t>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12778-D064-4A86-B490-9AF7B755B956}" type="slidenum">
              <a:rPr lang="en-US" smtClean="0"/>
              <a:t>‹#›</a:t>
            </a:fld>
            <a:endParaRPr lang="en-US"/>
          </a:p>
        </p:txBody>
      </p:sp>
    </p:spTree>
    <p:extLst>
      <p:ext uri="{BB962C8B-B14F-4D97-AF65-F5344CB8AC3E}">
        <p14:creationId xmlns:p14="http://schemas.microsoft.com/office/powerpoint/2010/main" val="282430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5BEB20-1EDF-472E-A004-301EF75E25C2}" type="datetimeFigureOut">
              <a:rPr lang="en-US" smtClean="0"/>
              <a:t>1/3/2020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A712778-D064-4A86-B490-9AF7B755B956}" type="slidenum">
              <a:rPr lang="en-US" smtClean="0"/>
              <a:t>‹#›</a:t>
            </a:fld>
            <a:endParaRPr lang="en-US"/>
          </a:p>
        </p:txBody>
      </p:sp>
    </p:spTree>
    <p:extLst>
      <p:ext uri="{BB962C8B-B14F-4D97-AF65-F5344CB8AC3E}">
        <p14:creationId xmlns:p14="http://schemas.microsoft.com/office/powerpoint/2010/main" val="223215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5BEB20-1EDF-472E-A004-301EF75E25C2}" type="datetimeFigureOut">
              <a:rPr lang="en-US" smtClean="0"/>
              <a:t>1/3/2020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712778-D064-4A86-B490-9AF7B755B956}" type="slidenum">
              <a:rPr lang="en-US" smtClean="0"/>
              <a:t>‹#›</a:t>
            </a:fld>
            <a:endParaRPr lang="en-US"/>
          </a:p>
        </p:txBody>
      </p:sp>
    </p:spTree>
    <p:extLst>
      <p:ext uri="{BB962C8B-B14F-4D97-AF65-F5344CB8AC3E}">
        <p14:creationId xmlns:p14="http://schemas.microsoft.com/office/powerpoint/2010/main" val="44447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5BEB20-1EDF-472E-A004-301EF75E25C2}" type="datetimeFigureOut">
              <a:rPr lang="en-US" smtClean="0"/>
              <a:t>1/3/2020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712778-D064-4A86-B490-9AF7B755B956}" type="slidenum">
              <a:rPr lang="en-US" smtClean="0"/>
              <a:t>‹#›</a:t>
            </a:fld>
            <a:endParaRPr lang="en-US"/>
          </a:p>
        </p:txBody>
      </p:sp>
    </p:spTree>
    <p:extLst>
      <p:ext uri="{BB962C8B-B14F-4D97-AF65-F5344CB8AC3E}">
        <p14:creationId xmlns:p14="http://schemas.microsoft.com/office/powerpoint/2010/main" val="230214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25BEB20-1EDF-472E-A004-301EF75E25C2}" type="datetimeFigureOut">
              <a:rPr lang="en-US" smtClean="0"/>
              <a:t>1/3/2020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A712778-D064-4A86-B490-9AF7B755B95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8620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693638"/>
            <a:ext cx="10058400" cy="3434225"/>
          </a:xfrm>
        </p:spPr>
        <p:txBody>
          <a:bodyPr>
            <a:normAutofit/>
          </a:bodyPr>
          <a:lstStyle/>
          <a:p>
            <a:r>
              <a:rPr lang="en-US" sz="7200" b="1" dirty="0"/>
              <a:t>IBM Applied Data Science Capstone</a:t>
            </a:r>
            <a:endParaRPr lang="en-US" sz="7200" i="1" dirty="0"/>
          </a:p>
        </p:txBody>
      </p:sp>
      <p:sp>
        <p:nvSpPr>
          <p:cNvPr id="3" name="Subtitle 2"/>
          <p:cNvSpPr>
            <a:spLocks noGrp="1"/>
          </p:cNvSpPr>
          <p:nvPr>
            <p:ph type="subTitle" idx="1"/>
          </p:nvPr>
        </p:nvSpPr>
        <p:spPr/>
        <p:txBody>
          <a:bodyPr>
            <a:normAutofit/>
          </a:bodyPr>
          <a:lstStyle/>
          <a:p>
            <a:r>
              <a:rPr lang="en-US" sz="3200" b="1" cap="small" dirty="0"/>
              <a:t>Analyzing towns in Karachi and identifying potential business </a:t>
            </a:r>
            <a:r>
              <a:rPr lang="en-US" sz="3200" b="1" cap="small" dirty="0" smtClean="0"/>
              <a:t>opportunities</a:t>
            </a:r>
            <a:endParaRPr lang="en-US" sz="3200" b="1" dirty="0"/>
          </a:p>
        </p:txBody>
      </p:sp>
    </p:spTree>
    <p:extLst>
      <p:ext uri="{BB962C8B-B14F-4D97-AF65-F5344CB8AC3E}">
        <p14:creationId xmlns:p14="http://schemas.microsoft.com/office/powerpoint/2010/main" val="3438650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Discussion</a:t>
            </a:r>
            <a:endParaRPr lang="en-US" sz="4000"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It is been evident that restaurant is the most common venue of the city. </a:t>
            </a:r>
            <a:endParaRPr lang="en-US" dirty="0" smtClean="0"/>
          </a:p>
          <a:p>
            <a:pPr>
              <a:buFont typeface="Arial" panose="020B0604020202020204" pitchFamily="34" charset="0"/>
              <a:buChar char="•"/>
            </a:pPr>
            <a:r>
              <a:rPr lang="en-US" dirty="0" smtClean="0"/>
              <a:t>The </a:t>
            </a:r>
            <a:r>
              <a:rPr lang="en-US" dirty="0"/>
              <a:t>result for each district and cluster wise provide insights that each district have different venue </a:t>
            </a:r>
            <a:r>
              <a:rPr lang="en-US" dirty="0" smtClean="0"/>
              <a:t>proportions.</a:t>
            </a:r>
          </a:p>
          <a:p>
            <a:pPr>
              <a:buFont typeface="Arial" panose="020B0604020202020204" pitchFamily="34" charset="0"/>
              <a:buChar char="•"/>
            </a:pPr>
            <a:r>
              <a:rPr lang="en-US" dirty="0"/>
              <a:t>The limitations in this report is that </a:t>
            </a:r>
            <a:r>
              <a:rPr lang="en-US" dirty="0" err="1"/>
              <a:t>forsquare</a:t>
            </a:r>
            <a:r>
              <a:rPr lang="en-US" dirty="0"/>
              <a:t> has only provided data points of major chains and popular venues and real number of venues might be much greater, for further research google </a:t>
            </a:r>
            <a:r>
              <a:rPr lang="en-US" dirty="0" err="1"/>
              <a:t>api</a:t>
            </a:r>
            <a:r>
              <a:rPr lang="en-US" dirty="0"/>
              <a:t> can be used for much broader </a:t>
            </a:r>
            <a:r>
              <a:rPr lang="en-US" dirty="0" smtClean="0"/>
              <a:t>analysis</a:t>
            </a:r>
          </a:p>
          <a:p>
            <a:pPr>
              <a:buFont typeface="Arial" panose="020B0604020202020204" pitchFamily="34" charset="0"/>
              <a:buChar char="•"/>
            </a:pPr>
            <a:r>
              <a:rPr lang="en-US" dirty="0"/>
              <a:t>Moreover, the unavailability of data for the city is biggest limitation as most of the time consumed is to find and put together the data</a:t>
            </a:r>
            <a:endParaRPr lang="en-US" dirty="0" smtClean="0"/>
          </a:p>
        </p:txBody>
      </p:sp>
    </p:spTree>
    <p:extLst>
      <p:ext uri="{BB962C8B-B14F-4D97-AF65-F5344CB8AC3E}">
        <p14:creationId xmlns:p14="http://schemas.microsoft.com/office/powerpoint/2010/main" val="37966872"/>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DBSCAN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429" y="1846263"/>
            <a:ext cx="7811587" cy="4022725"/>
          </a:xfrm>
        </p:spPr>
      </p:pic>
    </p:spTree>
    <p:extLst>
      <p:ext uri="{BB962C8B-B14F-4D97-AF65-F5344CB8AC3E}">
        <p14:creationId xmlns:p14="http://schemas.microsoft.com/office/powerpoint/2010/main" val="1841947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Recommendations and Future Prospects</a:t>
            </a:r>
            <a:endParaRPr lang="en-US" sz="4000" dirty="0"/>
          </a:p>
        </p:txBody>
      </p:sp>
      <p:sp>
        <p:nvSpPr>
          <p:cNvPr id="3" name="Content Placeholder 2"/>
          <p:cNvSpPr>
            <a:spLocks noGrp="1"/>
          </p:cNvSpPr>
          <p:nvPr>
            <p:ph idx="1"/>
          </p:nvPr>
        </p:nvSpPr>
        <p:spPr/>
        <p:txBody>
          <a:bodyPr/>
          <a:lstStyle/>
          <a:p>
            <a:pPr>
              <a:buFont typeface="Arial" panose="020B0604020202020204" pitchFamily="34" charset="0"/>
              <a:buChar char="•"/>
            </a:pPr>
            <a:endParaRPr lang="en-US" dirty="0" smtClean="0"/>
          </a:p>
          <a:p>
            <a:pPr>
              <a:buFont typeface="Arial" panose="020B0604020202020204" pitchFamily="34" charset="0"/>
              <a:buChar char="•"/>
            </a:pPr>
            <a:r>
              <a:rPr lang="en-US" dirty="0" smtClean="0"/>
              <a:t> This </a:t>
            </a:r>
            <a:r>
              <a:rPr lang="en-US" dirty="0"/>
              <a:t>Project can be further enhanced by adding real time data collaborating several companies </a:t>
            </a:r>
            <a:endParaRPr lang="en-US" dirty="0" smtClean="0"/>
          </a:p>
          <a:p>
            <a:pPr>
              <a:buFont typeface="Arial" panose="020B0604020202020204" pitchFamily="34" charset="0"/>
              <a:buChar char="•"/>
            </a:pPr>
            <a:endParaRPr lang="en-US" dirty="0"/>
          </a:p>
          <a:p>
            <a:pPr>
              <a:buFont typeface="Arial" panose="020B0604020202020204" pitchFamily="34" charset="0"/>
              <a:buChar char="•"/>
            </a:pPr>
            <a:r>
              <a:rPr lang="en-US" dirty="0" smtClean="0"/>
              <a:t> Also, </a:t>
            </a:r>
            <a:r>
              <a:rPr lang="en-US" dirty="0"/>
              <a:t>government stake holders to check area wise real time monitoring of circulation of wealth, economics and potential business opportunity for any kind of business.</a:t>
            </a:r>
            <a:endParaRPr lang="en-US" dirty="0"/>
          </a:p>
          <a:p>
            <a:pPr marL="0" indent="0">
              <a:buNone/>
            </a:pPr>
            <a:endParaRPr lang="en-US" dirty="0"/>
          </a:p>
        </p:txBody>
      </p:sp>
    </p:spTree>
    <p:extLst>
      <p:ext uri="{BB962C8B-B14F-4D97-AF65-F5344CB8AC3E}">
        <p14:creationId xmlns:p14="http://schemas.microsoft.com/office/powerpoint/2010/main" val="1428511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Conclusion</a:t>
            </a:r>
            <a:endParaRPr lang="en-US" sz="4000" dirty="0"/>
          </a:p>
        </p:txBody>
      </p:sp>
      <p:sp>
        <p:nvSpPr>
          <p:cNvPr id="3" name="Content Placeholder 2"/>
          <p:cNvSpPr>
            <a:spLocks noGrp="1"/>
          </p:cNvSpPr>
          <p:nvPr>
            <p:ph idx="1"/>
          </p:nvPr>
        </p:nvSpPr>
        <p:spPr/>
        <p:txBody>
          <a:bodyPr/>
          <a:lstStyle/>
          <a:p>
            <a:endParaRPr lang="en-US" dirty="0" smtClean="0"/>
          </a:p>
          <a:p>
            <a:endParaRPr lang="en-US" dirty="0"/>
          </a:p>
          <a:p>
            <a:r>
              <a:rPr lang="en-US" dirty="0"/>
              <a:t>To conclude, Karachi’s each district has its own essence in terms of venues and by combining their analysis with DBSCAN it is indicated that what will be the feasible opportunity based on current venues in a cluster</a:t>
            </a:r>
            <a:endParaRPr lang="en-US" dirty="0"/>
          </a:p>
        </p:txBody>
      </p:sp>
    </p:spTree>
    <p:extLst>
      <p:ext uri="{BB962C8B-B14F-4D97-AF65-F5344CB8AC3E}">
        <p14:creationId xmlns:p14="http://schemas.microsoft.com/office/powerpoint/2010/main" val="332313070"/>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74" y="2401223"/>
            <a:ext cx="10515600" cy="1325563"/>
          </a:xfrm>
        </p:spPr>
        <p:txBody>
          <a:bodyPr/>
          <a:lstStyle/>
          <a:p>
            <a:pPr algn="ctr"/>
            <a:r>
              <a:rPr lang="en-US" dirty="0" smtClean="0"/>
              <a:t>Thankyou</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1541411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1966" y="931863"/>
            <a:ext cx="10136777" cy="4789668"/>
          </a:xfrm>
        </p:spPr>
      </p:pic>
    </p:spTree>
    <p:extLst>
      <p:ext uri="{BB962C8B-B14F-4D97-AF65-F5344CB8AC3E}">
        <p14:creationId xmlns:p14="http://schemas.microsoft.com/office/powerpoint/2010/main" val="424047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26460"/>
            <a:ext cx="10058400" cy="1409482"/>
          </a:xfrm>
        </p:spPr>
        <p:txBody>
          <a:bodyPr>
            <a:normAutofit/>
          </a:bodyPr>
          <a:lstStyle/>
          <a:p>
            <a:pPr algn="ctr"/>
            <a:r>
              <a:rPr lang="en-US" dirty="0" smtClean="0"/>
              <a:t> </a:t>
            </a:r>
            <a:r>
              <a:rPr lang="en-US" dirty="0" smtClean="0">
                <a:ln w="0"/>
                <a:effectLst>
                  <a:outerShdw blurRad="38100" dist="19050" dir="2700000" algn="tl" rotWithShape="0">
                    <a:schemeClr val="dk1">
                      <a:alpha val="40000"/>
                    </a:schemeClr>
                  </a:outerShdw>
                </a:effectLst>
              </a:rPr>
              <a:t>Business Problem</a:t>
            </a:r>
            <a:r>
              <a:rPr lang="en-US" dirty="0">
                <a:ln w="0"/>
                <a:effectLst>
                  <a:outerShdw blurRad="38100" dist="19050" dir="2700000" algn="tl" rotWithShape="0">
                    <a:schemeClr val="dk1">
                      <a:alpha val="40000"/>
                    </a:schemeClr>
                  </a:outerShdw>
                </a:effectLst>
              </a:rPr>
              <a:t/>
            </a:r>
            <a:br>
              <a:rPr lang="en-US" dirty="0">
                <a:ln w="0"/>
                <a:effectLst>
                  <a:outerShdw blurRad="38100" dist="19050" dir="2700000" algn="tl" rotWithShape="0">
                    <a:schemeClr val="dk1">
                      <a:alpha val="40000"/>
                    </a:schemeClr>
                  </a:outerShdw>
                </a:effectLst>
              </a:rPr>
            </a:b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TextBox 3"/>
          <p:cNvSpPr txBox="1"/>
          <p:nvPr/>
        </p:nvSpPr>
        <p:spPr>
          <a:xfrm>
            <a:off x="1097280" y="2335941"/>
            <a:ext cx="100584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Karachi, despite being the biggest city and commercial hub of the </a:t>
            </a:r>
            <a:r>
              <a:rPr lang="en-US" dirty="0" smtClean="0"/>
              <a:t>country, very </a:t>
            </a:r>
            <a:r>
              <a:rPr lang="en-US" dirty="0"/>
              <a:t>m</a:t>
            </a:r>
            <a:r>
              <a:rPr lang="en-US" dirty="0" smtClean="0"/>
              <a:t>inimal amount of data available for it and </a:t>
            </a:r>
            <a:r>
              <a:rPr lang="en-US" dirty="0"/>
              <a:t>what available is neither compact nor decision ready</a:t>
            </a:r>
            <a:r>
              <a:rPr lang="en-US" dirty="0" smtClean="0"/>
              <a:t> </a:t>
            </a:r>
          </a:p>
          <a:p>
            <a:endParaRPr lang="en-US" dirty="0" smtClean="0"/>
          </a:p>
          <a:p>
            <a:pPr marL="285750" indent="-285750">
              <a:buFont typeface="Arial" panose="020B0604020202020204" pitchFamily="34" charset="0"/>
              <a:buChar char="•"/>
            </a:pPr>
            <a:r>
              <a:rPr lang="en-US" dirty="0"/>
              <a:t>E</a:t>
            </a:r>
            <a:r>
              <a:rPr lang="en-US" dirty="0" smtClean="0"/>
              <a:t>xisting </a:t>
            </a:r>
            <a:r>
              <a:rPr lang="en-US" dirty="0"/>
              <a:t>and new both businesses of any type are having problem in finding a place which is both economically viable and suit their business </a:t>
            </a:r>
            <a:r>
              <a:rPr lang="en-US" dirty="0" smtClean="0"/>
              <a:t>model</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Several business and startups in the city have to research from scratch to find optimum locations or neighborhood for their product/services success with reasonable property valuation</a:t>
            </a:r>
            <a:endParaRPr lang="en-US" dirty="0" smtClean="0"/>
          </a:p>
        </p:txBody>
      </p:sp>
    </p:spTree>
    <p:extLst>
      <p:ext uri="{BB962C8B-B14F-4D97-AF65-F5344CB8AC3E}">
        <p14:creationId xmlns:p14="http://schemas.microsoft.com/office/powerpoint/2010/main" val="1020159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endParaRPr lang="en-US" dirty="0" smtClean="0"/>
          </a:p>
          <a:p>
            <a:pPr>
              <a:buFont typeface="Arial" panose="020B0604020202020204" pitchFamily="34" charset="0"/>
              <a:buChar char="•"/>
            </a:pPr>
            <a:r>
              <a:rPr lang="en-US" dirty="0" smtClean="0"/>
              <a:t> This </a:t>
            </a:r>
            <a:r>
              <a:rPr lang="en-US" dirty="0"/>
              <a:t>project can be utilized by several groups, mainly business owners and new startups also tourist and citizens can use this project to find places of any category near where they </a:t>
            </a:r>
            <a:r>
              <a:rPr lang="en-US" dirty="0" smtClean="0"/>
              <a:t>are</a:t>
            </a:r>
          </a:p>
          <a:p>
            <a:pPr>
              <a:buFont typeface="Arial" panose="020B0604020202020204" pitchFamily="34" charset="0"/>
              <a:buChar char="•"/>
            </a:pPr>
            <a:endParaRPr lang="en-US" dirty="0" smtClean="0"/>
          </a:p>
          <a:p>
            <a:pPr>
              <a:buFont typeface="Arial" panose="020B0604020202020204" pitchFamily="34" charset="0"/>
              <a:buChar char="•"/>
            </a:pPr>
            <a:r>
              <a:rPr lang="en-US" dirty="0"/>
              <a:t> </a:t>
            </a:r>
            <a:r>
              <a:rPr lang="en-US" dirty="0"/>
              <a:t>Government can also utilize this project to track a certain town growth and what measure the decision makers can take to further improve particular towns conditions and attractions</a:t>
            </a:r>
            <a:endParaRPr lang="en-US" dirty="0"/>
          </a:p>
        </p:txBody>
      </p:sp>
    </p:spTree>
    <p:extLst>
      <p:ext uri="{BB962C8B-B14F-4D97-AF65-F5344CB8AC3E}">
        <p14:creationId xmlns:p14="http://schemas.microsoft.com/office/powerpoint/2010/main" val="80529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Data</a:t>
            </a:r>
            <a:endParaRPr lang="en-US" sz="4000" dirty="0"/>
          </a:p>
        </p:txBody>
      </p:sp>
      <p:sp>
        <p:nvSpPr>
          <p:cNvPr id="3" name="Content Placeholder 2"/>
          <p:cNvSpPr>
            <a:spLocks noGrp="1"/>
          </p:cNvSpPr>
          <p:nvPr>
            <p:ph idx="1"/>
          </p:nvPr>
        </p:nvSpPr>
        <p:spPr>
          <a:xfrm>
            <a:off x="1069848" y="2369603"/>
            <a:ext cx="10058400" cy="4050792"/>
          </a:xfrm>
        </p:spPr>
        <p:txBody>
          <a:bodyPr/>
          <a:lstStyle/>
          <a:p>
            <a:r>
              <a:rPr lang="en-US" dirty="0"/>
              <a:t>Following data has been used to work on this </a:t>
            </a:r>
            <a:r>
              <a:rPr lang="en-US" dirty="0" smtClean="0"/>
              <a:t>plan</a:t>
            </a:r>
          </a:p>
          <a:p>
            <a:endParaRPr lang="en-US" dirty="0"/>
          </a:p>
          <a:p>
            <a:pPr lvl="0">
              <a:buFont typeface="Arial" panose="020B0604020202020204" pitchFamily="34" charset="0"/>
              <a:buChar char="•"/>
            </a:pPr>
            <a:r>
              <a:rPr lang="en-US" dirty="0" smtClean="0"/>
              <a:t> Postal </a:t>
            </a:r>
            <a:r>
              <a:rPr lang="en-US" dirty="0"/>
              <a:t>Codes of all </a:t>
            </a:r>
            <a:r>
              <a:rPr lang="en-US" dirty="0"/>
              <a:t>a</a:t>
            </a:r>
            <a:r>
              <a:rPr lang="en-US" dirty="0" smtClean="0"/>
              <a:t>reas </a:t>
            </a:r>
            <a:r>
              <a:rPr lang="en-US" dirty="0"/>
              <a:t>in </a:t>
            </a:r>
            <a:r>
              <a:rPr lang="en-US" dirty="0" smtClean="0"/>
              <a:t>Karachi</a:t>
            </a:r>
          </a:p>
          <a:p>
            <a:pPr lvl="0">
              <a:buFont typeface="Arial" panose="020B0604020202020204" pitchFamily="34" charset="0"/>
              <a:buChar char="•"/>
            </a:pPr>
            <a:endParaRPr lang="en-US" dirty="0" smtClean="0"/>
          </a:p>
          <a:p>
            <a:pPr>
              <a:buFont typeface="Arial" panose="020B0604020202020204" pitchFamily="34" charset="0"/>
              <a:buChar char="•"/>
            </a:pPr>
            <a:r>
              <a:rPr lang="en-US" dirty="0" smtClean="0"/>
              <a:t> Population </a:t>
            </a:r>
            <a:r>
              <a:rPr lang="en-US" dirty="0"/>
              <a:t>Statistics of each </a:t>
            </a:r>
            <a:r>
              <a:rPr lang="en-US" dirty="0" smtClean="0"/>
              <a:t>area</a:t>
            </a:r>
          </a:p>
          <a:p>
            <a:pPr>
              <a:buFont typeface="Arial" panose="020B0604020202020204" pitchFamily="34" charset="0"/>
              <a:buChar char="•"/>
            </a:pPr>
            <a:endParaRPr lang="en-US" dirty="0" smtClean="0"/>
          </a:p>
          <a:p>
            <a:pPr lvl="0">
              <a:buFont typeface="Arial" panose="020B0604020202020204" pitchFamily="34" charset="0"/>
              <a:buChar char="•"/>
            </a:pPr>
            <a:r>
              <a:rPr lang="en-US" dirty="0"/>
              <a:t> </a:t>
            </a:r>
            <a:r>
              <a:rPr lang="en-US" dirty="0"/>
              <a:t>Property estimated Value of each </a:t>
            </a:r>
            <a:r>
              <a:rPr lang="en-US" dirty="0" smtClean="0"/>
              <a:t>area</a:t>
            </a:r>
            <a:endParaRPr lang="en-US" dirty="0"/>
          </a:p>
          <a:p>
            <a:pPr>
              <a:buFont typeface="Arial" panose="020B0604020202020204" pitchFamily="34" charset="0"/>
              <a:buChar char="•"/>
            </a:pPr>
            <a:endParaRPr lang="en-US" dirty="0"/>
          </a:p>
          <a:p>
            <a:pPr lvl="0">
              <a:buFont typeface="Arial" panose="020B0604020202020204" pitchFamily="34" charset="0"/>
              <a:buChar char="•"/>
            </a:pPr>
            <a:endParaRPr lang="en-US" dirty="0"/>
          </a:p>
          <a:p>
            <a:pPr>
              <a:buFont typeface="Arial" panose="020B0604020202020204" pitchFamily="34" charset="0"/>
              <a:buChar char="•"/>
            </a:pPr>
            <a:endParaRPr lang="en-US" sz="2400" dirty="0" smtClean="0"/>
          </a:p>
          <a:p>
            <a:endParaRPr lang="en-US" dirty="0"/>
          </a:p>
        </p:txBody>
      </p:sp>
    </p:spTree>
    <p:extLst>
      <p:ext uri="{BB962C8B-B14F-4D97-AF65-F5344CB8AC3E}">
        <p14:creationId xmlns:p14="http://schemas.microsoft.com/office/powerpoint/2010/main" val="3372865690"/>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Methodology</a:t>
            </a:r>
            <a:endParaRPr lang="en-US" sz="4000" dirty="0"/>
          </a:p>
        </p:txBody>
      </p:sp>
      <p:sp>
        <p:nvSpPr>
          <p:cNvPr id="3" name="Content Placeholder 2"/>
          <p:cNvSpPr>
            <a:spLocks noGrp="1"/>
          </p:cNvSpPr>
          <p:nvPr>
            <p:ph idx="1"/>
          </p:nvPr>
        </p:nvSpPr>
        <p:spPr/>
        <p:txBody>
          <a:bodyPr>
            <a:normAutofit/>
          </a:bodyPr>
          <a:lstStyle/>
          <a:p>
            <a:r>
              <a:rPr lang="en-US" dirty="0" smtClean="0"/>
              <a:t>Includes:</a:t>
            </a:r>
          </a:p>
          <a:p>
            <a:pPr>
              <a:buFont typeface="Arial" panose="020B0604020202020204" pitchFamily="34" charset="0"/>
              <a:buChar char="•"/>
            </a:pPr>
            <a:r>
              <a:rPr lang="en-US" dirty="0" smtClean="0"/>
              <a:t> Web scraping for relevant data</a:t>
            </a:r>
          </a:p>
          <a:p>
            <a:pPr>
              <a:buFont typeface="Arial" panose="020B0604020202020204" pitchFamily="34" charset="0"/>
              <a:buChar char="•"/>
            </a:pPr>
            <a:r>
              <a:rPr lang="en-US" dirty="0"/>
              <a:t> </a:t>
            </a:r>
            <a:r>
              <a:rPr lang="en-US" dirty="0" smtClean="0"/>
              <a:t>Data wrangling and cleaning (Tidy data format)</a:t>
            </a:r>
          </a:p>
          <a:p>
            <a:pPr>
              <a:buFont typeface="Arial" panose="020B0604020202020204" pitchFamily="34" charset="0"/>
              <a:buChar char="•"/>
            </a:pPr>
            <a:r>
              <a:rPr lang="en-US" dirty="0"/>
              <a:t> </a:t>
            </a:r>
            <a:r>
              <a:rPr lang="en-US" dirty="0" smtClean="0"/>
              <a:t>Use of Foursquare API</a:t>
            </a:r>
          </a:p>
          <a:p>
            <a:pPr>
              <a:buFont typeface="Arial" panose="020B0604020202020204" pitchFamily="34" charset="0"/>
              <a:buChar char="•"/>
            </a:pPr>
            <a:r>
              <a:rPr lang="en-US" dirty="0"/>
              <a:t> </a:t>
            </a:r>
            <a:r>
              <a:rPr lang="en-US" dirty="0" smtClean="0"/>
              <a:t>Data visualization </a:t>
            </a:r>
            <a:r>
              <a:rPr lang="en-US" dirty="0"/>
              <a:t>using Folium, Waffle and </a:t>
            </a:r>
            <a:r>
              <a:rPr lang="en-US" dirty="0" err="1" smtClean="0"/>
              <a:t>WordCloud</a:t>
            </a:r>
            <a:r>
              <a:rPr lang="en-US" dirty="0" smtClean="0"/>
              <a:t>.</a:t>
            </a:r>
          </a:p>
          <a:p>
            <a:pPr>
              <a:buFont typeface="Arial" panose="020B0604020202020204" pitchFamily="34" charset="0"/>
              <a:buChar char="•"/>
            </a:pPr>
            <a:r>
              <a:rPr lang="en-US" dirty="0"/>
              <a:t> </a:t>
            </a:r>
            <a:r>
              <a:rPr lang="en-US" dirty="0" smtClean="0"/>
              <a:t>Applying unsupervised machine learning algorithm (DBSCAN)</a:t>
            </a:r>
          </a:p>
          <a:p>
            <a:pPr>
              <a:buFont typeface="Arial" panose="020B0604020202020204" pitchFamily="34" charset="0"/>
              <a:buChar char="•"/>
            </a:pPr>
            <a:endParaRPr lang="en-US" dirty="0" smtClean="0"/>
          </a:p>
          <a:p>
            <a:pPr marL="0" indent="0">
              <a:buNone/>
            </a:pPr>
            <a:endParaRPr lang="en-US" dirty="0" smtClean="0"/>
          </a:p>
        </p:txBody>
      </p:sp>
    </p:spTree>
    <p:extLst>
      <p:ext uri="{BB962C8B-B14F-4D97-AF65-F5344CB8AC3E}">
        <p14:creationId xmlns:p14="http://schemas.microsoft.com/office/powerpoint/2010/main" val="23072504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Results</a:t>
            </a:r>
            <a:endParaRPr lang="en-US" sz="4000" dirty="0"/>
          </a:p>
        </p:txBody>
      </p:sp>
      <p:sp>
        <p:nvSpPr>
          <p:cNvPr id="3" name="Content Placeholder 2"/>
          <p:cNvSpPr>
            <a:spLocks noGrp="1"/>
          </p:cNvSpPr>
          <p:nvPr>
            <p:ph idx="1"/>
          </p:nvPr>
        </p:nvSpPr>
        <p:spPr/>
        <p:txBody>
          <a:bodyPr>
            <a:normAutofit lnSpcReduction="10000"/>
          </a:bodyPr>
          <a:lstStyle/>
          <a:p>
            <a:pPr lvl="0">
              <a:buFont typeface="Arial" panose="020B0604020202020204" pitchFamily="34" charset="0"/>
              <a:buChar char="•"/>
            </a:pPr>
            <a:r>
              <a:rPr lang="en-US" dirty="0"/>
              <a:t>District Central is dominated by Fast food and Bakery, having the third highest population and No. of houses.</a:t>
            </a:r>
          </a:p>
          <a:p>
            <a:pPr lvl="0">
              <a:buFont typeface="Arial" panose="020B0604020202020204" pitchFamily="34" charset="0"/>
              <a:buChar char="•"/>
            </a:pPr>
            <a:r>
              <a:rPr lang="en-US" dirty="0"/>
              <a:t>District Korangi is favored by Fast Food and Burger Joints with second highest domination in both population and No. of houses.</a:t>
            </a:r>
          </a:p>
          <a:p>
            <a:pPr>
              <a:buFont typeface="Arial" panose="020B0604020202020204" pitchFamily="34" charset="0"/>
              <a:buChar char="•"/>
            </a:pPr>
            <a:r>
              <a:rPr lang="en-US" dirty="0"/>
              <a:t>District West has most beaches as venues and is the most populated district both in term of population and </a:t>
            </a:r>
            <a:r>
              <a:rPr lang="en-US" dirty="0" smtClean="0"/>
              <a:t>houses</a:t>
            </a:r>
          </a:p>
          <a:p>
            <a:pPr lvl="0">
              <a:buFont typeface="Arial" panose="020B0604020202020204" pitchFamily="34" charset="0"/>
              <a:buChar char="•"/>
            </a:pPr>
            <a:r>
              <a:rPr lang="en-US" dirty="0"/>
              <a:t>District South has most market and Hotels and has opportunity for future developments for both houses and population.</a:t>
            </a:r>
          </a:p>
          <a:p>
            <a:pPr lvl="0">
              <a:buFont typeface="Arial" panose="020B0604020202020204" pitchFamily="34" charset="0"/>
              <a:buChar char="•"/>
            </a:pPr>
            <a:r>
              <a:rPr lang="en-US" dirty="0"/>
              <a:t>District East also dominated by Fast Food and Pizza and is moderately populated and has opportunity for future growth</a:t>
            </a:r>
          </a:p>
          <a:p>
            <a:pPr lvl="0">
              <a:buFont typeface="Arial" panose="020B0604020202020204" pitchFamily="34" charset="0"/>
              <a:buChar char="•"/>
            </a:pPr>
            <a:r>
              <a:rPr lang="en-US" dirty="0"/>
              <a:t>District </a:t>
            </a:r>
            <a:r>
              <a:rPr lang="en-US" dirty="0" err="1"/>
              <a:t>Malir</a:t>
            </a:r>
            <a:r>
              <a:rPr lang="en-US" dirty="0"/>
              <a:t> has most Fast Food and Farm and has opportunity for future developments for both houses and population.</a:t>
            </a:r>
          </a:p>
          <a:p>
            <a:pPr>
              <a:buFont typeface="Arial" panose="020B0604020202020204" pitchFamily="34" charset="0"/>
              <a:buChar char="•"/>
            </a:pPr>
            <a:endParaRPr lang="en-US" dirty="0" smtClean="0"/>
          </a:p>
        </p:txBody>
      </p:sp>
    </p:spTree>
    <p:extLst>
      <p:ext uri="{BB962C8B-B14F-4D97-AF65-F5344CB8AC3E}">
        <p14:creationId xmlns:p14="http://schemas.microsoft.com/office/powerpoint/2010/main" val="42691510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257" y="3317805"/>
            <a:ext cx="10180320" cy="258660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406" y="685099"/>
            <a:ext cx="9980023" cy="2319358"/>
          </a:xfrm>
          <a:prstGeom prst="rect">
            <a:avLst/>
          </a:prstGeom>
        </p:spPr>
      </p:pic>
    </p:spTree>
    <p:extLst>
      <p:ext uri="{BB962C8B-B14F-4D97-AF65-F5344CB8AC3E}">
        <p14:creationId xmlns:p14="http://schemas.microsoft.com/office/powerpoint/2010/main" val="386298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680" y="862149"/>
            <a:ext cx="8046720" cy="4349931"/>
          </a:xfrm>
          <a:prstGeom prst="rect">
            <a:avLst/>
          </a:prstGeom>
        </p:spPr>
      </p:pic>
    </p:spTree>
    <p:extLst>
      <p:ext uri="{BB962C8B-B14F-4D97-AF65-F5344CB8AC3E}">
        <p14:creationId xmlns:p14="http://schemas.microsoft.com/office/powerpoint/2010/main" val="20565530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236</TotalTime>
  <Words>555</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IBM Applied Data Science Capstone</vt:lpstr>
      <vt:lpstr>PowerPoint Presentation</vt:lpstr>
      <vt:lpstr> Business Problem </vt:lpstr>
      <vt:lpstr>Target Audience</vt:lpstr>
      <vt:lpstr>Data</vt:lpstr>
      <vt:lpstr>Methodology</vt:lpstr>
      <vt:lpstr>Results</vt:lpstr>
      <vt:lpstr>PowerPoint Presentation</vt:lpstr>
      <vt:lpstr>PowerPoint Presentation</vt:lpstr>
      <vt:lpstr>Discussion</vt:lpstr>
      <vt:lpstr>DBSCAN OUTPUT</vt:lpstr>
      <vt:lpstr>Recommendations and Future Prospects</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During Gulshan NTP Execution</dc:title>
  <dc:creator>Muhammad Saad Uddin/Management Trainee/PTCL</dc:creator>
  <cp:lastModifiedBy>Muhammad Saad Uddin/ABM (Azizabad-1) Karachi/PTCL</cp:lastModifiedBy>
  <cp:revision>25</cp:revision>
  <dcterms:created xsi:type="dcterms:W3CDTF">2017-02-24T09:58:38Z</dcterms:created>
  <dcterms:modified xsi:type="dcterms:W3CDTF">2020-01-03T16:44:30Z</dcterms:modified>
</cp:coreProperties>
</file>