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73" r:id="rId9"/>
    <p:sldId id="263" r:id="rId10"/>
    <p:sldId id="274" r:id="rId11"/>
    <p:sldId id="275" r:id="rId12"/>
    <p:sldId id="276" r:id="rId13"/>
    <p:sldId id="264" r:id="rId14"/>
    <p:sldId id="265" r:id="rId15"/>
    <p:sldId id="271" r:id="rId16"/>
    <p:sldId id="266" r:id="rId17"/>
    <p:sldId id="267" r:id="rId18"/>
    <p:sldId id="270" r:id="rId19"/>
    <p:sldId id="27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476A-4BC5-4C96-8B51-4FFC7A411C9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3B-3FB9-45AF-B1B5-D7BE8FA56C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12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476A-4BC5-4C96-8B51-4FFC7A411C9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3B-3FB9-45AF-B1B5-D7BE8FA5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9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476A-4BC5-4C96-8B51-4FFC7A411C9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3B-3FB9-45AF-B1B5-D7BE8FA5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7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476A-4BC5-4C96-8B51-4FFC7A411C9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3B-3FB9-45AF-B1B5-D7BE8FA5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476A-4BC5-4C96-8B51-4FFC7A411C9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3B-3FB9-45AF-B1B5-D7BE8FA56C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476A-4BC5-4C96-8B51-4FFC7A411C9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3B-3FB9-45AF-B1B5-D7BE8FA5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476A-4BC5-4C96-8B51-4FFC7A411C9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3B-3FB9-45AF-B1B5-D7BE8FA5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476A-4BC5-4C96-8B51-4FFC7A411C9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3B-3FB9-45AF-B1B5-D7BE8FA5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0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476A-4BC5-4C96-8B51-4FFC7A411C9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3B-3FB9-45AF-B1B5-D7BE8FA5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1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49476A-4BC5-4C96-8B51-4FFC7A411C9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DEF3B-3FB9-45AF-B1B5-D7BE8FA5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6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476A-4BC5-4C96-8B51-4FFC7A411C9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EF3B-3FB9-45AF-B1B5-D7BE8FA5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49476A-4BC5-4C96-8B51-4FFC7A411C9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6DEF3B-3FB9-45AF-B1B5-D7BE8FA56C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6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chive.ics.uci.edu/ml/index.ph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dMuhammad/IBM-Advance-Data-Science-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Human Activity Recognition</a:t>
            </a:r>
            <a:r>
              <a:rPr lang="en-US" dirty="0" smtClean="0">
                <a:latin typeface="Bahnschrift SemiBold Condensed" panose="020B0502040204020203" pitchFamily="34" charset="0"/>
              </a:rPr>
              <a:t/>
            </a:r>
            <a:br>
              <a:rPr lang="en-US" dirty="0" smtClean="0">
                <a:latin typeface="Bahnschrift SemiBold Condensed" panose="020B0502040204020203" pitchFamily="34" charset="0"/>
              </a:rPr>
            </a:b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Muhammad Saad Uddin</a:t>
            </a: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IBM Advance Data Science Capstone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54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ata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Scatter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and 3D Plots for x,y &amp; z dimensions to check distribution of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data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27" y="2244437"/>
            <a:ext cx="6289964" cy="35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ata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Facet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Grids to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identify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Label and subject wise unique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traits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5" y="2364533"/>
            <a:ext cx="3858163" cy="3791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87" y="2364533"/>
            <a:ext cx="4010585" cy="3772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551" y="2364533"/>
            <a:ext cx="3696827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ata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pre-processing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399" cy="4022725"/>
          </a:xfrm>
        </p:spPr>
      </p:pic>
    </p:spTree>
    <p:extLst>
      <p:ext uri="{BB962C8B-B14F-4D97-AF65-F5344CB8AC3E}">
        <p14:creationId xmlns:p14="http://schemas.microsoft.com/office/powerpoint/2010/main" val="1436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eature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Label ‘0’ was dropped, since it was noise in the information set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Data was scaled using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                   * MinMax Scalar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                  * Power Transformer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odel performance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indicators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Accuracy was the metrics of choice to gauge performance of Models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Confusion Matrix is also employed to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view precision,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recall, f1 scores and visuals of True and Predicted Labels.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18" y="3338945"/>
            <a:ext cx="5056909" cy="25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 performance indicators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4" y="1884219"/>
            <a:ext cx="8562109" cy="3962400"/>
          </a:xfrm>
        </p:spPr>
      </p:pic>
    </p:spTree>
    <p:extLst>
      <p:ext uri="{BB962C8B-B14F-4D97-AF65-F5344CB8AC3E}">
        <p14:creationId xmlns:p14="http://schemas.microsoft.com/office/powerpoint/2010/main" val="313411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Model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From Supervised Learning XGBoost Classifier was selected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From Deep Learning Keras Sequential was Selected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Hyper Parameters was tuned for Supervised algorithm</a:t>
            </a:r>
          </a:p>
        </p:txBody>
      </p:sp>
    </p:spTree>
    <p:extLst>
      <p:ext uri="{BB962C8B-B14F-4D97-AF65-F5344CB8AC3E}">
        <p14:creationId xmlns:p14="http://schemas.microsoft.com/office/powerpoint/2010/main" val="18891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Result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Achieved 84.20% Accuracy on unseen data with XGBoost Classifier Model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Achieved 83% Accuracy on test data with Keras Model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Result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4497185"/>
          </a:xfrm>
        </p:spPr>
      </p:pic>
    </p:spTree>
    <p:extLst>
      <p:ext uri="{BB962C8B-B14F-4D97-AF65-F5344CB8AC3E}">
        <p14:creationId xmlns:p14="http://schemas.microsoft.com/office/powerpoint/2010/main" val="42149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 This </a:t>
            </a:r>
            <a:r>
              <a:rPr lang="en-US" dirty="0"/>
              <a:t>model can be further improved by adding new features like </a:t>
            </a:r>
            <a:r>
              <a:rPr lang="en-US" dirty="0" smtClean="0"/>
              <a:t>time period </a:t>
            </a:r>
            <a:r>
              <a:rPr lang="en-US" dirty="0"/>
              <a:t>and frequency of each activity or by adding more sensors </a:t>
            </a:r>
            <a:r>
              <a:rPr lang="en-US" dirty="0" smtClean="0"/>
              <a:t>points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 Also </a:t>
            </a:r>
            <a:r>
              <a:rPr lang="en-US" dirty="0"/>
              <a:t>a deep learning model with more layers or further tuned XGB or </a:t>
            </a:r>
            <a:r>
              <a:rPr lang="en-US" dirty="0" err="1"/>
              <a:t>LightGBM</a:t>
            </a:r>
            <a:r>
              <a:rPr lang="en-US" dirty="0"/>
              <a:t> model can provide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49660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304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Set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SzPct val="105000"/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This data set was taken from UCI Machine Learning Repository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archive.ics.uci.edu/ml/index.php</a:t>
            </a:r>
            <a:r>
              <a:rPr lang="en-US" dirty="0" smtClean="0"/>
              <a:t>)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2">
                  <a:lumMod val="50000"/>
                </a:schemeClr>
              </a:buClr>
              <a:buSzPct val="105000"/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dataset consist of 1.92 million samples in 3 dimensional form taken from 15 participants which capture human activity with 7 Labels. </a:t>
            </a:r>
          </a:p>
          <a:p>
            <a:pPr>
              <a:buClr>
                <a:schemeClr val="accent2">
                  <a:lumMod val="50000"/>
                </a:schemeClr>
              </a:buClr>
              <a:buSzPct val="105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5" y="3338945"/>
            <a:ext cx="7855526" cy="25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73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45734"/>
            <a:ext cx="10058400" cy="1371600"/>
          </a:xfr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Use Case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Mobile </a:t>
            </a:r>
            <a:r>
              <a:rPr lang="en-US" dirty="0"/>
              <a:t>apps for activity detection of </a:t>
            </a:r>
            <a:r>
              <a:rPr lang="en-US" dirty="0" smtClean="0"/>
              <a:t>humans </a:t>
            </a:r>
            <a:r>
              <a:rPr lang="en-US" dirty="0"/>
              <a:t>and guiding him what </a:t>
            </a:r>
            <a:r>
              <a:rPr lang="en-US" dirty="0" smtClean="0"/>
              <a:t>to </a:t>
            </a:r>
            <a:r>
              <a:rPr lang="en-US" dirty="0"/>
              <a:t>do next </a:t>
            </a:r>
            <a:r>
              <a:rPr lang="en-US" dirty="0" smtClean="0"/>
              <a:t>for example performing exercise.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Exhibit strong potential for VR/AR apps. For Example recognizing </a:t>
            </a:r>
            <a:r>
              <a:rPr lang="en-US" dirty="0"/>
              <a:t>human posture according to </a:t>
            </a:r>
            <a:r>
              <a:rPr lang="en-US" dirty="0" smtClean="0"/>
              <a:t>scene or game.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2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Solution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 Jupyter Notebook has been deployed on GitHub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.(</a:t>
            </a:r>
            <a:r>
              <a:rPr lang="en-US" dirty="0">
                <a:hlinkClick r:id="rId2"/>
              </a:rPr>
              <a:t>https://github.com/SaadMuhammad/IBM-Advance-Data-Science-Capstone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Multiple Model solution has been setup for both supervised and deep learning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4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chitectural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Jupyter Notebook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GitHub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UCI Data Repository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IBM Watson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6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ata quality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Data is highly skewed. Some Dimensions have even minimum value at 1 or 2 when mean is around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2000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9" y="2286000"/>
            <a:ext cx="7703127" cy="41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quality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wrong Label (Label 0) is found in the dataset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2536193"/>
            <a:ext cx="4012376" cy="26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quality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Imbalance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 Label types counts. Some labels have very few observations compared to other. Opening Window for Bias.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62" y="2632365"/>
            <a:ext cx="7273635" cy="30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3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ata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Box Plot Visualization for Outliers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8" y="2258290"/>
            <a:ext cx="7994073" cy="38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401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Bahnschrift SemiBold Condensed</vt:lpstr>
      <vt:lpstr>Calibri</vt:lpstr>
      <vt:lpstr>Calibri Light</vt:lpstr>
      <vt:lpstr>Wingdings</vt:lpstr>
      <vt:lpstr>Retrospect</vt:lpstr>
      <vt:lpstr>Human Activity Recognition </vt:lpstr>
      <vt:lpstr>Data Set</vt:lpstr>
      <vt:lpstr>Use Case</vt:lpstr>
      <vt:lpstr>Solution</vt:lpstr>
      <vt:lpstr>Architectural choices</vt:lpstr>
      <vt:lpstr>Data quality assessment</vt:lpstr>
      <vt:lpstr>Data quality assessment</vt:lpstr>
      <vt:lpstr>Data quality assessment</vt:lpstr>
      <vt:lpstr>Data pre-processing</vt:lpstr>
      <vt:lpstr>Data pre-processing</vt:lpstr>
      <vt:lpstr>Data pre-processing</vt:lpstr>
      <vt:lpstr>Data pre-processing</vt:lpstr>
      <vt:lpstr>Feature engineering</vt:lpstr>
      <vt:lpstr>Model performance indicators</vt:lpstr>
      <vt:lpstr>Model performance indicators</vt:lpstr>
      <vt:lpstr>Model algorithm</vt:lpstr>
      <vt:lpstr>Result</vt:lpstr>
      <vt:lpstr>Result</vt:lpstr>
      <vt:lpstr>Conclusion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Saad Uddin/ABM (Azizabad-1) Karachi/PTCL</dc:creator>
  <cp:lastModifiedBy>Muhammad Saad Uddin/ABM (Azizabad-1) Karachi/PTCL</cp:lastModifiedBy>
  <cp:revision>18</cp:revision>
  <dcterms:created xsi:type="dcterms:W3CDTF">2020-06-25T17:21:57Z</dcterms:created>
  <dcterms:modified xsi:type="dcterms:W3CDTF">2020-06-26T08:31:37Z</dcterms:modified>
</cp:coreProperties>
</file>