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9" r:id="rId1"/>
  </p:sldMasterIdLst>
  <p:notesMasterIdLst>
    <p:notesMasterId r:id="rId9"/>
  </p:notesMasterIdLst>
  <p:sldIdLst>
    <p:sldId id="270" r:id="rId2"/>
    <p:sldId id="273" r:id="rId3"/>
    <p:sldId id="274" r:id="rId4"/>
    <p:sldId id="279" r:id="rId5"/>
    <p:sldId id="276" r:id="rId6"/>
    <p:sldId id="277" r:id="rId7"/>
    <p:sldId id="278" r:id="rId8"/>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8B45"/>
    <a:srgbClr val="FD8D3C"/>
    <a:srgbClr val="0868AC"/>
    <a:srgbClr val="006D2C"/>
    <a:srgbClr val="810F7C"/>
    <a:srgbClr val="F8AE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4444" autoAdjust="0"/>
  </p:normalViewPr>
  <p:slideViewPr>
    <p:cSldViewPr snapToGrid="0">
      <p:cViewPr>
        <p:scale>
          <a:sx n="73" d="100"/>
          <a:sy n="73" d="100"/>
        </p:scale>
        <p:origin x="17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F967-C464-4942-BABC-5E7819AD52D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5F51375-5DA4-4843-8472-40B5D629C39D}">
      <dgm:prSet/>
      <dgm:spPr/>
      <dgm:t>
        <a:bodyPr/>
        <a:lstStyle/>
        <a:p>
          <a:pPr>
            <a:lnSpc>
              <a:spcPct val="100000"/>
            </a:lnSpc>
          </a:pPr>
          <a:r>
            <a:rPr lang="en-US" b="1" dirty="0"/>
            <a:t>Generic Butcher – An Introduction</a:t>
          </a:r>
          <a:endParaRPr lang="en-US" dirty="0"/>
        </a:p>
      </dgm:t>
    </dgm:pt>
    <dgm:pt modelId="{58DDC17A-F2F3-406F-8C68-AAEBA03C5A03}" type="parTrans" cxnId="{CB4961EB-0258-4717-B856-191FC64EA9EC}">
      <dgm:prSet/>
      <dgm:spPr/>
      <dgm:t>
        <a:bodyPr/>
        <a:lstStyle/>
        <a:p>
          <a:endParaRPr lang="en-US"/>
        </a:p>
      </dgm:t>
    </dgm:pt>
    <dgm:pt modelId="{D527BFD9-C10A-4497-982B-6B8A4CCD31CB}" type="sibTrans" cxnId="{CB4961EB-0258-4717-B856-191FC64EA9EC}">
      <dgm:prSet/>
      <dgm:spPr/>
      <dgm:t>
        <a:bodyPr/>
        <a:lstStyle/>
        <a:p>
          <a:endParaRPr lang="en-US"/>
        </a:p>
      </dgm:t>
    </dgm:pt>
    <dgm:pt modelId="{B0FE799A-4CDD-409B-BA00-B0F2EBD6146E}">
      <dgm:prSet/>
      <dgm:spPr/>
      <dgm:t>
        <a:bodyPr/>
        <a:lstStyle/>
        <a:p>
          <a:pPr>
            <a:lnSpc>
              <a:spcPct val="100000"/>
            </a:lnSpc>
          </a:pPr>
          <a:endParaRPr lang="en-US" dirty="0"/>
        </a:p>
      </dgm:t>
    </dgm:pt>
    <dgm:pt modelId="{86A704B7-7C0F-48BA-8DCA-6D4F7E02502E}" type="parTrans" cxnId="{2BC719C0-B380-4BE4-9DFA-F86DDE644F8D}">
      <dgm:prSet/>
      <dgm:spPr/>
      <dgm:t>
        <a:bodyPr/>
        <a:lstStyle/>
        <a:p>
          <a:endParaRPr lang="en-US"/>
        </a:p>
      </dgm:t>
    </dgm:pt>
    <dgm:pt modelId="{8B8DCF06-9C48-438B-99D2-975C9ABF5676}" type="sibTrans" cxnId="{2BC719C0-B380-4BE4-9DFA-F86DDE644F8D}">
      <dgm:prSet/>
      <dgm:spPr/>
      <dgm:t>
        <a:bodyPr/>
        <a:lstStyle/>
        <a:p>
          <a:endParaRPr lang="en-US"/>
        </a:p>
      </dgm:t>
    </dgm:pt>
    <dgm:pt modelId="{21718271-C5B2-476D-B398-5CD3C3FB5CA7}">
      <dgm:prSet/>
      <dgm:spPr/>
      <dgm:t>
        <a:bodyPr/>
        <a:lstStyle/>
        <a:p>
          <a:pPr>
            <a:lnSpc>
              <a:spcPct val="100000"/>
            </a:lnSpc>
          </a:pPr>
          <a:r>
            <a:rPr lang="en-US" b="1" dirty="0"/>
            <a:t>Project Overview</a:t>
          </a:r>
          <a:endParaRPr lang="en-US" dirty="0"/>
        </a:p>
      </dgm:t>
    </dgm:pt>
    <dgm:pt modelId="{CBFD8098-2578-4E98-8A79-9E67AF3067B2}" type="parTrans" cxnId="{315123A3-CFA5-4800-8D01-336A7685C6AD}">
      <dgm:prSet/>
      <dgm:spPr/>
      <dgm:t>
        <a:bodyPr/>
        <a:lstStyle/>
        <a:p>
          <a:endParaRPr lang="en-US"/>
        </a:p>
      </dgm:t>
    </dgm:pt>
    <dgm:pt modelId="{FED35BCE-AA4B-4D24-81E4-DD5BDF4ED8FB}" type="sibTrans" cxnId="{315123A3-CFA5-4800-8D01-336A7685C6AD}">
      <dgm:prSet/>
      <dgm:spPr/>
      <dgm:t>
        <a:bodyPr/>
        <a:lstStyle/>
        <a:p>
          <a:endParaRPr lang="en-US"/>
        </a:p>
      </dgm:t>
    </dgm:pt>
    <dgm:pt modelId="{BF812813-D2C0-420B-9847-45E5215FFF5B}">
      <dgm:prSet/>
      <dgm:spPr/>
      <dgm:t>
        <a:bodyPr/>
        <a:lstStyle/>
        <a:p>
          <a:pPr>
            <a:lnSpc>
              <a:spcPct val="100000"/>
            </a:lnSpc>
          </a:pPr>
          <a:endParaRPr lang="en-US" dirty="0"/>
        </a:p>
      </dgm:t>
    </dgm:pt>
    <dgm:pt modelId="{1F05BE1A-ADCE-4F24-BF9F-4819F9F53115}" type="parTrans" cxnId="{0B56A6F7-8B33-4572-B84F-5D2A9F8F034F}">
      <dgm:prSet/>
      <dgm:spPr/>
      <dgm:t>
        <a:bodyPr/>
        <a:lstStyle/>
        <a:p>
          <a:endParaRPr lang="en-US"/>
        </a:p>
      </dgm:t>
    </dgm:pt>
    <dgm:pt modelId="{0E6E6C41-437A-45CE-84D2-CB9536C785C1}" type="sibTrans" cxnId="{0B56A6F7-8B33-4572-B84F-5D2A9F8F034F}">
      <dgm:prSet/>
      <dgm:spPr/>
      <dgm:t>
        <a:bodyPr/>
        <a:lstStyle/>
        <a:p>
          <a:endParaRPr lang="en-US"/>
        </a:p>
      </dgm:t>
    </dgm:pt>
    <dgm:pt modelId="{3C5D12C5-BB29-4827-9022-104D4410E213}">
      <dgm:prSet/>
      <dgm:spPr/>
      <dgm:t>
        <a:bodyPr/>
        <a:lstStyle/>
        <a:p>
          <a:pPr>
            <a:lnSpc>
              <a:spcPct val="100000"/>
            </a:lnSpc>
          </a:pPr>
          <a:r>
            <a:rPr lang="en-US" b="1" dirty="0"/>
            <a:t>Product Demo – the GBC Solution</a:t>
          </a:r>
          <a:endParaRPr lang="en-US" dirty="0"/>
        </a:p>
      </dgm:t>
    </dgm:pt>
    <dgm:pt modelId="{9FEC540E-8627-4010-B790-E31787EC7361}" type="parTrans" cxnId="{16A7FC1E-D092-4412-B788-3C6CC4F65244}">
      <dgm:prSet/>
      <dgm:spPr/>
      <dgm:t>
        <a:bodyPr/>
        <a:lstStyle/>
        <a:p>
          <a:endParaRPr lang="en-US"/>
        </a:p>
      </dgm:t>
    </dgm:pt>
    <dgm:pt modelId="{F5BB2AAF-C8DA-4CFE-8725-7F04C5702ECF}" type="sibTrans" cxnId="{16A7FC1E-D092-4412-B788-3C6CC4F65244}">
      <dgm:prSet/>
      <dgm:spPr/>
      <dgm:t>
        <a:bodyPr/>
        <a:lstStyle/>
        <a:p>
          <a:endParaRPr lang="en-US"/>
        </a:p>
      </dgm:t>
    </dgm:pt>
    <dgm:pt modelId="{8847D012-7E01-4023-B286-30117E3CB49E}">
      <dgm:prSet/>
      <dgm:spPr/>
      <dgm:t>
        <a:bodyPr/>
        <a:lstStyle/>
        <a:p>
          <a:pPr>
            <a:lnSpc>
              <a:spcPct val="100000"/>
            </a:lnSpc>
          </a:pPr>
          <a:endParaRPr lang="en-US" dirty="0"/>
        </a:p>
      </dgm:t>
    </dgm:pt>
    <dgm:pt modelId="{8D6820A0-B7FF-4D3E-82BD-6A6C66A71E8B}" type="parTrans" cxnId="{1F752858-C2D3-45BC-A4E6-52165192642D}">
      <dgm:prSet/>
      <dgm:spPr/>
      <dgm:t>
        <a:bodyPr/>
        <a:lstStyle/>
        <a:p>
          <a:endParaRPr lang="en-US"/>
        </a:p>
      </dgm:t>
    </dgm:pt>
    <dgm:pt modelId="{C134D9F1-E582-4442-98A8-0F7F69F994CA}" type="sibTrans" cxnId="{1F752858-C2D3-45BC-A4E6-52165192642D}">
      <dgm:prSet/>
      <dgm:spPr/>
      <dgm:t>
        <a:bodyPr/>
        <a:lstStyle/>
        <a:p>
          <a:endParaRPr lang="en-US"/>
        </a:p>
      </dgm:t>
    </dgm:pt>
    <dgm:pt modelId="{1A2B36F7-4FAF-4A9E-A1C2-BB5E4DA9A416}">
      <dgm:prSet/>
      <dgm:spPr/>
      <dgm:t>
        <a:bodyPr/>
        <a:lstStyle/>
        <a:p>
          <a:pPr>
            <a:lnSpc>
              <a:spcPct val="100000"/>
            </a:lnSpc>
          </a:pPr>
          <a:endParaRPr lang="en-US" dirty="0"/>
        </a:p>
      </dgm:t>
    </dgm:pt>
    <dgm:pt modelId="{36C5D99F-7C41-400C-8660-C7924E408674}" type="parTrans" cxnId="{2004D656-0756-407F-A344-2F2D08EBB532}">
      <dgm:prSet/>
      <dgm:spPr/>
      <dgm:t>
        <a:bodyPr/>
        <a:lstStyle/>
        <a:p>
          <a:endParaRPr lang="en-US"/>
        </a:p>
      </dgm:t>
    </dgm:pt>
    <dgm:pt modelId="{78AD6119-E257-4CAB-AA33-C6A63FAA7D35}" type="sibTrans" cxnId="{2004D656-0756-407F-A344-2F2D08EBB532}">
      <dgm:prSet/>
      <dgm:spPr/>
      <dgm:t>
        <a:bodyPr/>
        <a:lstStyle/>
        <a:p>
          <a:endParaRPr lang="en-US"/>
        </a:p>
      </dgm:t>
    </dgm:pt>
    <dgm:pt modelId="{D01F0DBB-5366-4B00-BE6B-2BF7A013A2B1}">
      <dgm:prSet/>
      <dgm:spPr/>
      <dgm:t>
        <a:bodyPr/>
        <a:lstStyle/>
        <a:p>
          <a:pPr>
            <a:lnSpc>
              <a:spcPct val="100000"/>
            </a:lnSpc>
          </a:pPr>
          <a:r>
            <a:rPr lang="en-US" b="1" dirty="0"/>
            <a:t>Considerations and Future Features</a:t>
          </a:r>
          <a:endParaRPr lang="en-US" dirty="0"/>
        </a:p>
      </dgm:t>
    </dgm:pt>
    <dgm:pt modelId="{98BABCC9-44A8-458A-814C-9E0F64DF2744}" type="parTrans" cxnId="{8A1B0900-CACB-41DC-B8D7-502DE2AF4502}">
      <dgm:prSet/>
      <dgm:spPr/>
      <dgm:t>
        <a:bodyPr/>
        <a:lstStyle/>
        <a:p>
          <a:endParaRPr lang="en-US"/>
        </a:p>
      </dgm:t>
    </dgm:pt>
    <dgm:pt modelId="{28457A8D-AE8E-4CC4-8238-AC41FB799E00}" type="sibTrans" cxnId="{8A1B0900-CACB-41DC-B8D7-502DE2AF4502}">
      <dgm:prSet/>
      <dgm:spPr/>
      <dgm:t>
        <a:bodyPr/>
        <a:lstStyle/>
        <a:p>
          <a:endParaRPr lang="en-US"/>
        </a:p>
      </dgm:t>
    </dgm:pt>
    <dgm:pt modelId="{6716C2B5-9EBA-40A9-BE42-458DF0FBF274}">
      <dgm:prSet/>
      <dgm:spPr/>
      <dgm:t>
        <a:bodyPr/>
        <a:lstStyle/>
        <a:p>
          <a:pPr>
            <a:lnSpc>
              <a:spcPct val="100000"/>
            </a:lnSpc>
          </a:pPr>
          <a:endParaRPr lang="en-US" dirty="0"/>
        </a:p>
      </dgm:t>
    </dgm:pt>
    <dgm:pt modelId="{E8777128-FB2A-46EC-AE39-14A98CA73B32}" type="parTrans" cxnId="{A5A2B058-6919-4FE1-8B50-19D9B90A1059}">
      <dgm:prSet/>
      <dgm:spPr/>
      <dgm:t>
        <a:bodyPr/>
        <a:lstStyle/>
        <a:p>
          <a:endParaRPr lang="en-US"/>
        </a:p>
      </dgm:t>
    </dgm:pt>
    <dgm:pt modelId="{B03D5768-096A-4176-9D30-8EB43A8FE925}" type="sibTrans" cxnId="{A5A2B058-6919-4FE1-8B50-19D9B90A1059}">
      <dgm:prSet/>
      <dgm:spPr/>
      <dgm:t>
        <a:bodyPr/>
        <a:lstStyle/>
        <a:p>
          <a:endParaRPr lang="en-US"/>
        </a:p>
      </dgm:t>
    </dgm:pt>
    <dgm:pt modelId="{4784DF0D-BC27-4E5C-9B54-ACDB6F260FC9}">
      <dgm:prSet/>
      <dgm:spPr/>
      <dgm:t>
        <a:bodyPr/>
        <a:lstStyle/>
        <a:p>
          <a:pPr>
            <a:lnSpc>
              <a:spcPct val="100000"/>
            </a:lnSpc>
          </a:pPr>
          <a:r>
            <a:rPr lang="en-US" b="1"/>
            <a:t>Questions</a:t>
          </a:r>
          <a:endParaRPr lang="en-US"/>
        </a:p>
      </dgm:t>
    </dgm:pt>
    <dgm:pt modelId="{7EA5DC26-8E7E-42D2-820D-FBE1FF9E0725}" type="parTrans" cxnId="{43F2A028-F516-42CF-994A-FD576AC503CA}">
      <dgm:prSet/>
      <dgm:spPr/>
      <dgm:t>
        <a:bodyPr/>
        <a:lstStyle/>
        <a:p>
          <a:endParaRPr lang="en-US"/>
        </a:p>
      </dgm:t>
    </dgm:pt>
    <dgm:pt modelId="{98D4761A-69E5-42B4-B1FC-5E78D9802389}" type="sibTrans" cxnId="{43F2A028-F516-42CF-994A-FD576AC503CA}">
      <dgm:prSet/>
      <dgm:spPr/>
      <dgm:t>
        <a:bodyPr/>
        <a:lstStyle/>
        <a:p>
          <a:endParaRPr lang="en-US"/>
        </a:p>
      </dgm:t>
    </dgm:pt>
    <dgm:pt modelId="{08B61908-9C02-4834-88E6-A80B0A46707E}" type="pres">
      <dgm:prSet presAssocID="{3E4FF967-C464-4942-BABC-5E7819AD52D2}" presName="root" presStyleCnt="0">
        <dgm:presLayoutVars>
          <dgm:dir/>
          <dgm:resizeHandles val="exact"/>
        </dgm:presLayoutVars>
      </dgm:prSet>
      <dgm:spPr/>
    </dgm:pt>
    <dgm:pt modelId="{4E67BAA7-F73B-4410-8ED9-C36F2C05A4D3}" type="pres">
      <dgm:prSet presAssocID="{B5F51375-5DA4-4843-8472-40B5D629C39D}" presName="compNode" presStyleCnt="0"/>
      <dgm:spPr/>
    </dgm:pt>
    <dgm:pt modelId="{464B1397-E14A-4DE4-AD75-0AC18CD3BCEF}" type="pres">
      <dgm:prSet presAssocID="{B5F51375-5DA4-4843-8472-40B5D629C39D}" presName="bgRect" presStyleLbl="bgShp" presStyleIdx="0" presStyleCnt="5"/>
      <dgm:spPr/>
    </dgm:pt>
    <dgm:pt modelId="{95030337-E2A0-4D4E-A73C-5A99FCB02E8C}" type="pres">
      <dgm:prSet presAssocID="{B5F51375-5DA4-4843-8472-40B5D629C39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g"/>
        </a:ext>
      </dgm:extLst>
    </dgm:pt>
    <dgm:pt modelId="{0C84D657-7BE2-46AD-ADAD-AFDE0FFCFD93}" type="pres">
      <dgm:prSet presAssocID="{B5F51375-5DA4-4843-8472-40B5D629C39D}" presName="spaceRect" presStyleCnt="0"/>
      <dgm:spPr/>
    </dgm:pt>
    <dgm:pt modelId="{D99992D1-EC22-4353-9264-2C80C04647D5}" type="pres">
      <dgm:prSet presAssocID="{B5F51375-5DA4-4843-8472-40B5D629C39D}" presName="parTx" presStyleLbl="revTx" presStyleIdx="0" presStyleCnt="9">
        <dgm:presLayoutVars>
          <dgm:chMax val="0"/>
          <dgm:chPref val="0"/>
        </dgm:presLayoutVars>
      </dgm:prSet>
      <dgm:spPr/>
    </dgm:pt>
    <dgm:pt modelId="{446B28C2-BC30-4C19-94F4-E6AEE1EE4750}" type="pres">
      <dgm:prSet presAssocID="{B5F51375-5DA4-4843-8472-40B5D629C39D}" presName="desTx" presStyleLbl="revTx" presStyleIdx="1" presStyleCnt="9">
        <dgm:presLayoutVars/>
      </dgm:prSet>
      <dgm:spPr/>
    </dgm:pt>
    <dgm:pt modelId="{8FF419DC-5643-4717-A712-39C13CC2F13A}" type="pres">
      <dgm:prSet presAssocID="{D527BFD9-C10A-4497-982B-6B8A4CCD31CB}" presName="sibTrans" presStyleCnt="0"/>
      <dgm:spPr/>
    </dgm:pt>
    <dgm:pt modelId="{0B3F766C-FF97-4454-BD53-6AC85D1F186B}" type="pres">
      <dgm:prSet presAssocID="{21718271-C5B2-476D-B398-5CD3C3FB5CA7}" presName="compNode" presStyleCnt="0"/>
      <dgm:spPr/>
    </dgm:pt>
    <dgm:pt modelId="{AE0F623B-94EE-4D78-B5FD-A6EF42A2FD18}" type="pres">
      <dgm:prSet presAssocID="{21718271-C5B2-476D-B398-5CD3C3FB5CA7}" presName="bgRect" presStyleLbl="bgShp" presStyleIdx="1" presStyleCnt="5"/>
      <dgm:spPr/>
    </dgm:pt>
    <dgm:pt modelId="{82611B0E-BD60-451F-83B8-2F380618D022}" type="pres">
      <dgm:prSet presAssocID="{21718271-C5B2-476D-B398-5CD3C3FB5CA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88E69407-C59C-42DB-B614-30A775BFF50D}" type="pres">
      <dgm:prSet presAssocID="{21718271-C5B2-476D-B398-5CD3C3FB5CA7}" presName="spaceRect" presStyleCnt="0"/>
      <dgm:spPr/>
    </dgm:pt>
    <dgm:pt modelId="{A7D8AD90-5838-4A04-BED5-3A5751C3DC88}" type="pres">
      <dgm:prSet presAssocID="{21718271-C5B2-476D-B398-5CD3C3FB5CA7}" presName="parTx" presStyleLbl="revTx" presStyleIdx="2" presStyleCnt="9">
        <dgm:presLayoutVars>
          <dgm:chMax val="0"/>
          <dgm:chPref val="0"/>
        </dgm:presLayoutVars>
      </dgm:prSet>
      <dgm:spPr/>
    </dgm:pt>
    <dgm:pt modelId="{F91B4E5C-E8B5-42D9-B68E-149AF5B605D4}" type="pres">
      <dgm:prSet presAssocID="{21718271-C5B2-476D-B398-5CD3C3FB5CA7}" presName="desTx" presStyleLbl="revTx" presStyleIdx="3" presStyleCnt="9">
        <dgm:presLayoutVars/>
      </dgm:prSet>
      <dgm:spPr/>
    </dgm:pt>
    <dgm:pt modelId="{B404D41B-D151-468B-8281-C5CCF950ECFB}" type="pres">
      <dgm:prSet presAssocID="{FED35BCE-AA4B-4D24-81E4-DD5BDF4ED8FB}" presName="sibTrans" presStyleCnt="0"/>
      <dgm:spPr/>
    </dgm:pt>
    <dgm:pt modelId="{4D9B0D66-9C84-47CC-A349-2DC8E00FA0B8}" type="pres">
      <dgm:prSet presAssocID="{3C5D12C5-BB29-4827-9022-104D4410E213}" presName="compNode" presStyleCnt="0"/>
      <dgm:spPr/>
    </dgm:pt>
    <dgm:pt modelId="{982FCA7C-624B-47C0-9780-DA0C78ED7B3D}" type="pres">
      <dgm:prSet presAssocID="{3C5D12C5-BB29-4827-9022-104D4410E213}" presName="bgRect" presStyleLbl="bgShp" presStyleIdx="2" presStyleCnt="5"/>
      <dgm:spPr/>
    </dgm:pt>
    <dgm:pt modelId="{5986E409-B67C-4CFF-9E69-03B185F99AF1}" type="pres">
      <dgm:prSet presAssocID="{3C5D12C5-BB29-4827-9022-104D4410E21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itor"/>
        </a:ext>
      </dgm:extLst>
    </dgm:pt>
    <dgm:pt modelId="{0A6EA168-DB05-489E-810B-7F2D5C017B47}" type="pres">
      <dgm:prSet presAssocID="{3C5D12C5-BB29-4827-9022-104D4410E213}" presName="spaceRect" presStyleCnt="0"/>
      <dgm:spPr/>
    </dgm:pt>
    <dgm:pt modelId="{EDE20C6F-F331-4A4E-89A5-7F947AB20CD2}" type="pres">
      <dgm:prSet presAssocID="{3C5D12C5-BB29-4827-9022-104D4410E213}" presName="parTx" presStyleLbl="revTx" presStyleIdx="4" presStyleCnt="9">
        <dgm:presLayoutVars>
          <dgm:chMax val="0"/>
          <dgm:chPref val="0"/>
        </dgm:presLayoutVars>
      </dgm:prSet>
      <dgm:spPr/>
    </dgm:pt>
    <dgm:pt modelId="{235BE7CB-BC0D-422C-8D0E-981BFEC039D8}" type="pres">
      <dgm:prSet presAssocID="{3C5D12C5-BB29-4827-9022-104D4410E213}" presName="desTx" presStyleLbl="revTx" presStyleIdx="5" presStyleCnt="9">
        <dgm:presLayoutVars/>
      </dgm:prSet>
      <dgm:spPr/>
    </dgm:pt>
    <dgm:pt modelId="{BA3A83C1-7D3A-4A74-99B2-F48B0AB065B2}" type="pres">
      <dgm:prSet presAssocID="{F5BB2AAF-C8DA-4CFE-8725-7F04C5702ECF}" presName="sibTrans" presStyleCnt="0"/>
      <dgm:spPr/>
    </dgm:pt>
    <dgm:pt modelId="{6EEEAF0F-EB61-414E-A51C-6467ED5D6F93}" type="pres">
      <dgm:prSet presAssocID="{D01F0DBB-5366-4B00-BE6B-2BF7A013A2B1}" presName="compNode" presStyleCnt="0"/>
      <dgm:spPr/>
    </dgm:pt>
    <dgm:pt modelId="{B02DA7EE-72DF-428B-9267-8D4AFED3C41F}" type="pres">
      <dgm:prSet presAssocID="{D01F0DBB-5366-4B00-BE6B-2BF7A013A2B1}" presName="bgRect" presStyleLbl="bgShp" presStyleIdx="3" presStyleCnt="5"/>
      <dgm:spPr/>
    </dgm:pt>
    <dgm:pt modelId="{1C1B24C7-1A38-4A73-9324-99C4A754F47F}" type="pres">
      <dgm:prSet presAssocID="{D01F0DBB-5366-4B00-BE6B-2BF7A013A2B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8203F88C-49B2-450A-A4ED-2725923A1A4C}" type="pres">
      <dgm:prSet presAssocID="{D01F0DBB-5366-4B00-BE6B-2BF7A013A2B1}" presName="spaceRect" presStyleCnt="0"/>
      <dgm:spPr/>
    </dgm:pt>
    <dgm:pt modelId="{49231ABE-7BFF-4C4A-82DF-C0BA2EF1FE46}" type="pres">
      <dgm:prSet presAssocID="{D01F0DBB-5366-4B00-BE6B-2BF7A013A2B1}" presName="parTx" presStyleLbl="revTx" presStyleIdx="6" presStyleCnt="9">
        <dgm:presLayoutVars>
          <dgm:chMax val="0"/>
          <dgm:chPref val="0"/>
        </dgm:presLayoutVars>
      </dgm:prSet>
      <dgm:spPr/>
    </dgm:pt>
    <dgm:pt modelId="{CFC1D89A-C12C-4E00-A795-0545F08A3947}" type="pres">
      <dgm:prSet presAssocID="{D01F0DBB-5366-4B00-BE6B-2BF7A013A2B1}" presName="desTx" presStyleLbl="revTx" presStyleIdx="7" presStyleCnt="9">
        <dgm:presLayoutVars/>
      </dgm:prSet>
      <dgm:spPr/>
    </dgm:pt>
    <dgm:pt modelId="{35D17FF7-5267-4802-9800-F496D6FF854D}" type="pres">
      <dgm:prSet presAssocID="{28457A8D-AE8E-4CC4-8238-AC41FB799E00}" presName="sibTrans" presStyleCnt="0"/>
      <dgm:spPr/>
    </dgm:pt>
    <dgm:pt modelId="{04E760B5-6BD4-49AC-8FE6-F0D05BE540B6}" type="pres">
      <dgm:prSet presAssocID="{4784DF0D-BC27-4E5C-9B54-ACDB6F260FC9}" presName="compNode" presStyleCnt="0"/>
      <dgm:spPr/>
    </dgm:pt>
    <dgm:pt modelId="{E5921C29-911B-4A49-B974-783DC4897AC1}" type="pres">
      <dgm:prSet presAssocID="{4784DF0D-BC27-4E5C-9B54-ACDB6F260FC9}" presName="bgRect" presStyleLbl="bgShp" presStyleIdx="4" presStyleCnt="5"/>
      <dgm:spPr/>
    </dgm:pt>
    <dgm:pt modelId="{4CC86E01-24D9-4E43-98CA-ED831C6A3C68}" type="pres">
      <dgm:prSet presAssocID="{4784DF0D-BC27-4E5C-9B54-ACDB6F260FC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lp"/>
        </a:ext>
      </dgm:extLst>
    </dgm:pt>
    <dgm:pt modelId="{D7DEBD76-B520-415B-86B9-C40FE60C6FFE}" type="pres">
      <dgm:prSet presAssocID="{4784DF0D-BC27-4E5C-9B54-ACDB6F260FC9}" presName="spaceRect" presStyleCnt="0"/>
      <dgm:spPr/>
    </dgm:pt>
    <dgm:pt modelId="{FDE5B518-2C52-41AA-847B-D0EFF2DA2965}" type="pres">
      <dgm:prSet presAssocID="{4784DF0D-BC27-4E5C-9B54-ACDB6F260FC9}" presName="parTx" presStyleLbl="revTx" presStyleIdx="8" presStyleCnt="9">
        <dgm:presLayoutVars>
          <dgm:chMax val="0"/>
          <dgm:chPref val="0"/>
        </dgm:presLayoutVars>
      </dgm:prSet>
      <dgm:spPr/>
    </dgm:pt>
  </dgm:ptLst>
  <dgm:cxnLst>
    <dgm:cxn modelId="{8A1B0900-CACB-41DC-B8D7-502DE2AF4502}" srcId="{3E4FF967-C464-4942-BABC-5E7819AD52D2}" destId="{D01F0DBB-5366-4B00-BE6B-2BF7A013A2B1}" srcOrd="3" destOrd="0" parTransId="{98BABCC9-44A8-458A-814C-9E0F64DF2744}" sibTransId="{28457A8D-AE8E-4CC4-8238-AC41FB799E00}"/>
    <dgm:cxn modelId="{16A7FC1E-D092-4412-B788-3C6CC4F65244}" srcId="{3E4FF967-C464-4942-BABC-5E7819AD52D2}" destId="{3C5D12C5-BB29-4827-9022-104D4410E213}" srcOrd="2" destOrd="0" parTransId="{9FEC540E-8627-4010-B790-E31787EC7361}" sibTransId="{F5BB2AAF-C8DA-4CFE-8725-7F04C5702ECF}"/>
    <dgm:cxn modelId="{43F2A028-F516-42CF-994A-FD576AC503CA}" srcId="{3E4FF967-C464-4942-BABC-5E7819AD52D2}" destId="{4784DF0D-BC27-4E5C-9B54-ACDB6F260FC9}" srcOrd="4" destOrd="0" parTransId="{7EA5DC26-8E7E-42D2-820D-FBE1FF9E0725}" sibTransId="{98D4761A-69E5-42B4-B1FC-5E78D9802389}"/>
    <dgm:cxn modelId="{58F0D82B-66E0-4B04-AEB3-C74872769F56}" type="presOf" srcId="{B5F51375-5DA4-4843-8472-40B5D629C39D}" destId="{D99992D1-EC22-4353-9264-2C80C04647D5}" srcOrd="0" destOrd="0" presId="urn:microsoft.com/office/officeart/2018/2/layout/IconVerticalSolidList"/>
    <dgm:cxn modelId="{2604A639-6422-46AD-B353-425EC4AE2751}" type="presOf" srcId="{3C5D12C5-BB29-4827-9022-104D4410E213}" destId="{EDE20C6F-F331-4A4E-89A5-7F947AB20CD2}" srcOrd="0" destOrd="0" presId="urn:microsoft.com/office/officeart/2018/2/layout/IconVerticalSolidList"/>
    <dgm:cxn modelId="{84EE653B-1B3D-4F08-B82A-A6585802A82A}" type="presOf" srcId="{BF812813-D2C0-420B-9847-45E5215FFF5B}" destId="{F91B4E5C-E8B5-42D9-B68E-149AF5B605D4}" srcOrd="0" destOrd="0" presId="urn:microsoft.com/office/officeart/2018/2/layout/IconVerticalSolidList"/>
    <dgm:cxn modelId="{A46D1946-8867-4E7E-92E5-413536A8AA13}" type="presOf" srcId="{6716C2B5-9EBA-40A9-BE42-458DF0FBF274}" destId="{CFC1D89A-C12C-4E00-A795-0545F08A3947}" srcOrd="0" destOrd="0" presId="urn:microsoft.com/office/officeart/2018/2/layout/IconVerticalSolidList"/>
    <dgm:cxn modelId="{9CD3B746-7EE5-4FA2-9304-08C3D16CEE39}" type="presOf" srcId="{8847D012-7E01-4023-B286-30117E3CB49E}" destId="{235BE7CB-BC0D-422C-8D0E-981BFEC039D8}" srcOrd="0" destOrd="0" presId="urn:microsoft.com/office/officeart/2018/2/layout/IconVerticalSolidList"/>
    <dgm:cxn modelId="{83A60273-20C5-4F07-A476-FFC5A67D737C}" type="presOf" srcId="{21718271-C5B2-476D-B398-5CD3C3FB5CA7}" destId="{A7D8AD90-5838-4A04-BED5-3A5751C3DC88}" srcOrd="0" destOrd="0" presId="urn:microsoft.com/office/officeart/2018/2/layout/IconVerticalSolidList"/>
    <dgm:cxn modelId="{2004D656-0756-407F-A344-2F2D08EBB532}" srcId="{3C5D12C5-BB29-4827-9022-104D4410E213}" destId="{1A2B36F7-4FAF-4A9E-A1C2-BB5E4DA9A416}" srcOrd="1" destOrd="0" parTransId="{36C5D99F-7C41-400C-8660-C7924E408674}" sibTransId="{78AD6119-E257-4CAB-AA33-C6A63FAA7D35}"/>
    <dgm:cxn modelId="{1F752858-C2D3-45BC-A4E6-52165192642D}" srcId="{3C5D12C5-BB29-4827-9022-104D4410E213}" destId="{8847D012-7E01-4023-B286-30117E3CB49E}" srcOrd="0" destOrd="0" parTransId="{8D6820A0-B7FF-4D3E-82BD-6A6C66A71E8B}" sibTransId="{C134D9F1-E582-4442-98A8-0F7F69F994CA}"/>
    <dgm:cxn modelId="{A5A2B058-6919-4FE1-8B50-19D9B90A1059}" srcId="{D01F0DBB-5366-4B00-BE6B-2BF7A013A2B1}" destId="{6716C2B5-9EBA-40A9-BE42-458DF0FBF274}" srcOrd="0" destOrd="0" parTransId="{E8777128-FB2A-46EC-AE39-14A98CA73B32}" sibTransId="{B03D5768-096A-4176-9D30-8EB43A8FE925}"/>
    <dgm:cxn modelId="{21108E86-5194-472E-B2FA-277C531628A6}" type="presOf" srcId="{3E4FF967-C464-4942-BABC-5E7819AD52D2}" destId="{08B61908-9C02-4834-88E6-A80B0A46707E}" srcOrd="0" destOrd="0" presId="urn:microsoft.com/office/officeart/2018/2/layout/IconVerticalSolidList"/>
    <dgm:cxn modelId="{315123A3-CFA5-4800-8D01-336A7685C6AD}" srcId="{3E4FF967-C464-4942-BABC-5E7819AD52D2}" destId="{21718271-C5B2-476D-B398-5CD3C3FB5CA7}" srcOrd="1" destOrd="0" parTransId="{CBFD8098-2578-4E98-8A79-9E67AF3067B2}" sibTransId="{FED35BCE-AA4B-4D24-81E4-DD5BDF4ED8FB}"/>
    <dgm:cxn modelId="{2BC719C0-B380-4BE4-9DFA-F86DDE644F8D}" srcId="{B5F51375-5DA4-4843-8472-40B5D629C39D}" destId="{B0FE799A-4CDD-409B-BA00-B0F2EBD6146E}" srcOrd="0" destOrd="0" parTransId="{86A704B7-7C0F-48BA-8DCA-6D4F7E02502E}" sibTransId="{8B8DCF06-9C48-438B-99D2-975C9ABF5676}"/>
    <dgm:cxn modelId="{A37ECDC7-731D-4D39-9D98-AFDE1FC300C2}" type="presOf" srcId="{4784DF0D-BC27-4E5C-9B54-ACDB6F260FC9}" destId="{FDE5B518-2C52-41AA-847B-D0EFF2DA2965}" srcOrd="0" destOrd="0" presId="urn:microsoft.com/office/officeart/2018/2/layout/IconVerticalSolidList"/>
    <dgm:cxn modelId="{6AEF50D7-0864-4659-A888-58948B81CCC0}" type="presOf" srcId="{1A2B36F7-4FAF-4A9E-A1C2-BB5E4DA9A416}" destId="{235BE7CB-BC0D-422C-8D0E-981BFEC039D8}" srcOrd="0" destOrd="1" presId="urn:microsoft.com/office/officeart/2018/2/layout/IconVerticalSolidList"/>
    <dgm:cxn modelId="{17BB14E1-2AD6-4083-A0C2-0130AEB8A759}" type="presOf" srcId="{D01F0DBB-5366-4B00-BE6B-2BF7A013A2B1}" destId="{49231ABE-7BFF-4C4A-82DF-C0BA2EF1FE46}" srcOrd="0" destOrd="0" presId="urn:microsoft.com/office/officeart/2018/2/layout/IconVerticalSolidList"/>
    <dgm:cxn modelId="{CC4837E3-C8D8-4CBB-911D-F2CEE81D0EF5}" type="presOf" srcId="{B0FE799A-4CDD-409B-BA00-B0F2EBD6146E}" destId="{446B28C2-BC30-4C19-94F4-E6AEE1EE4750}" srcOrd="0" destOrd="0" presId="urn:microsoft.com/office/officeart/2018/2/layout/IconVerticalSolidList"/>
    <dgm:cxn modelId="{CB4961EB-0258-4717-B856-191FC64EA9EC}" srcId="{3E4FF967-C464-4942-BABC-5E7819AD52D2}" destId="{B5F51375-5DA4-4843-8472-40B5D629C39D}" srcOrd="0" destOrd="0" parTransId="{58DDC17A-F2F3-406F-8C68-AAEBA03C5A03}" sibTransId="{D527BFD9-C10A-4497-982B-6B8A4CCD31CB}"/>
    <dgm:cxn modelId="{0B56A6F7-8B33-4572-B84F-5D2A9F8F034F}" srcId="{21718271-C5B2-476D-B398-5CD3C3FB5CA7}" destId="{BF812813-D2C0-420B-9847-45E5215FFF5B}" srcOrd="0" destOrd="0" parTransId="{1F05BE1A-ADCE-4F24-BF9F-4819F9F53115}" sibTransId="{0E6E6C41-437A-45CE-84D2-CB9536C785C1}"/>
    <dgm:cxn modelId="{E5EB2D93-A7E9-4D7C-8E2E-4F1868156E13}" type="presParOf" srcId="{08B61908-9C02-4834-88E6-A80B0A46707E}" destId="{4E67BAA7-F73B-4410-8ED9-C36F2C05A4D3}" srcOrd="0" destOrd="0" presId="urn:microsoft.com/office/officeart/2018/2/layout/IconVerticalSolidList"/>
    <dgm:cxn modelId="{E9775782-3ACB-48A4-A4DA-8174316DBA59}" type="presParOf" srcId="{4E67BAA7-F73B-4410-8ED9-C36F2C05A4D3}" destId="{464B1397-E14A-4DE4-AD75-0AC18CD3BCEF}" srcOrd="0" destOrd="0" presId="urn:microsoft.com/office/officeart/2018/2/layout/IconVerticalSolidList"/>
    <dgm:cxn modelId="{DBDD05B8-AE57-46C1-939B-08E4F188D126}" type="presParOf" srcId="{4E67BAA7-F73B-4410-8ED9-C36F2C05A4D3}" destId="{95030337-E2A0-4D4E-A73C-5A99FCB02E8C}" srcOrd="1" destOrd="0" presId="urn:microsoft.com/office/officeart/2018/2/layout/IconVerticalSolidList"/>
    <dgm:cxn modelId="{4D65D450-1E11-4A42-B8BA-F0E83B547895}" type="presParOf" srcId="{4E67BAA7-F73B-4410-8ED9-C36F2C05A4D3}" destId="{0C84D657-7BE2-46AD-ADAD-AFDE0FFCFD93}" srcOrd="2" destOrd="0" presId="urn:microsoft.com/office/officeart/2018/2/layout/IconVerticalSolidList"/>
    <dgm:cxn modelId="{A073D354-E377-4F9E-8CF6-86637F451477}" type="presParOf" srcId="{4E67BAA7-F73B-4410-8ED9-C36F2C05A4D3}" destId="{D99992D1-EC22-4353-9264-2C80C04647D5}" srcOrd="3" destOrd="0" presId="urn:microsoft.com/office/officeart/2018/2/layout/IconVerticalSolidList"/>
    <dgm:cxn modelId="{AD6BC329-04AB-4770-8CCB-FEE7A4185453}" type="presParOf" srcId="{4E67BAA7-F73B-4410-8ED9-C36F2C05A4D3}" destId="{446B28C2-BC30-4C19-94F4-E6AEE1EE4750}" srcOrd="4" destOrd="0" presId="urn:microsoft.com/office/officeart/2018/2/layout/IconVerticalSolidList"/>
    <dgm:cxn modelId="{FDAF10CE-905A-43DD-AC28-2808DB7740F9}" type="presParOf" srcId="{08B61908-9C02-4834-88E6-A80B0A46707E}" destId="{8FF419DC-5643-4717-A712-39C13CC2F13A}" srcOrd="1" destOrd="0" presId="urn:microsoft.com/office/officeart/2018/2/layout/IconVerticalSolidList"/>
    <dgm:cxn modelId="{F342D9E9-EA0B-4A28-9CFF-9622599E9B67}" type="presParOf" srcId="{08B61908-9C02-4834-88E6-A80B0A46707E}" destId="{0B3F766C-FF97-4454-BD53-6AC85D1F186B}" srcOrd="2" destOrd="0" presId="urn:microsoft.com/office/officeart/2018/2/layout/IconVerticalSolidList"/>
    <dgm:cxn modelId="{F6F756EA-CF46-4940-A05D-15C500A098D5}" type="presParOf" srcId="{0B3F766C-FF97-4454-BD53-6AC85D1F186B}" destId="{AE0F623B-94EE-4D78-B5FD-A6EF42A2FD18}" srcOrd="0" destOrd="0" presId="urn:microsoft.com/office/officeart/2018/2/layout/IconVerticalSolidList"/>
    <dgm:cxn modelId="{B2EC1CEA-2036-4C1E-BEAE-546F9D6B99F1}" type="presParOf" srcId="{0B3F766C-FF97-4454-BD53-6AC85D1F186B}" destId="{82611B0E-BD60-451F-83B8-2F380618D022}" srcOrd="1" destOrd="0" presId="urn:microsoft.com/office/officeart/2018/2/layout/IconVerticalSolidList"/>
    <dgm:cxn modelId="{3D011657-A815-47BC-924D-072CB4FC1B17}" type="presParOf" srcId="{0B3F766C-FF97-4454-BD53-6AC85D1F186B}" destId="{88E69407-C59C-42DB-B614-30A775BFF50D}" srcOrd="2" destOrd="0" presId="urn:microsoft.com/office/officeart/2018/2/layout/IconVerticalSolidList"/>
    <dgm:cxn modelId="{371A689D-DDF8-4916-8C76-B786863F7550}" type="presParOf" srcId="{0B3F766C-FF97-4454-BD53-6AC85D1F186B}" destId="{A7D8AD90-5838-4A04-BED5-3A5751C3DC88}" srcOrd="3" destOrd="0" presId="urn:microsoft.com/office/officeart/2018/2/layout/IconVerticalSolidList"/>
    <dgm:cxn modelId="{84BE1D88-7AA2-453A-8A38-380D893097AB}" type="presParOf" srcId="{0B3F766C-FF97-4454-BD53-6AC85D1F186B}" destId="{F91B4E5C-E8B5-42D9-B68E-149AF5B605D4}" srcOrd="4" destOrd="0" presId="urn:microsoft.com/office/officeart/2018/2/layout/IconVerticalSolidList"/>
    <dgm:cxn modelId="{8A735158-9624-450F-948F-9174E8E94BB9}" type="presParOf" srcId="{08B61908-9C02-4834-88E6-A80B0A46707E}" destId="{B404D41B-D151-468B-8281-C5CCF950ECFB}" srcOrd="3" destOrd="0" presId="urn:microsoft.com/office/officeart/2018/2/layout/IconVerticalSolidList"/>
    <dgm:cxn modelId="{F56D7DE7-6052-42AA-9DAF-F38F9757040F}" type="presParOf" srcId="{08B61908-9C02-4834-88E6-A80B0A46707E}" destId="{4D9B0D66-9C84-47CC-A349-2DC8E00FA0B8}" srcOrd="4" destOrd="0" presId="urn:microsoft.com/office/officeart/2018/2/layout/IconVerticalSolidList"/>
    <dgm:cxn modelId="{E5F62859-FA0C-494F-BD49-07479284FB0E}" type="presParOf" srcId="{4D9B0D66-9C84-47CC-A349-2DC8E00FA0B8}" destId="{982FCA7C-624B-47C0-9780-DA0C78ED7B3D}" srcOrd="0" destOrd="0" presId="urn:microsoft.com/office/officeart/2018/2/layout/IconVerticalSolidList"/>
    <dgm:cxn modelId="{7120C734-1919-4605-AE32-B53B30FF1C1C}" type="presParOf" srcId="{4D9B0D66-9C84-47CC-A349-2DC8E00FA0B8}" destId="{5986E409-B67C-4CFF-9E69-03B185F99AF1}" srcOrd="1" destOrd="0" presId="urn:microsoft.com/office/officeart/2018/2/layout/IconVerticalSolidList"/>
    <dgm:cxn modelId="{B29DBB27-1C82-409E-BFB2-345B8E01D07F}" type="presParOf" srcId="{4D9B0D66-9C84-47CC-A349-2DC8E00FA0B8}" destId="{0A6EA168-DB05-489E-810B-7F2D5C017B47}" srcOrd="2" destOrd="0" presId="urn:microsoft.com/office/officeart/2018/2/layout/IconVerticalSolidList"/>
    <dgm:cxn modelId="{BAE2FC6E-9CBC-4304-9D34-9595DFE647A9}" type="presParOf" srcId="{4D9B0D66-9C84-47CC-A349-2DC8E00FA0B8}" destId="{EDE20C6F-F331-4A4E-89A5-7F947AB20CD2}" srcOrd="3" destOrd="0" presId="urn:microsoft.com/office/officeart/2018/2/layout/IconVerticalSolidList"/>
    <dgm:cxn modelId="{2CBD2968-DDF3-4FB0-994B-A68782393EB1}" type="presParOf" srcId="{4D9B0D66-9C84-47CC-A349-2DC8E00FA0B8}" destId="{235BE7CB-BC0D-422C-8D0E-981BFEC039D8}" srcOrd="4" destOrd="0" presId="urn:microsoft.com/office/officeart/2018/2/layout/IconVerticalSolidList"/>
    <dgm:cxn modelId="{1BD5587D-A523-461A-AB15-840261627546}" type="presParOf" srcId="{08B61908-9C02-4834-88E6-A80B0A46707E}" destId="{BA3A83C1-7D3A-4A74-99B2-F48B0AB065B2}" srcOrd="5" destOrd="0" presId="urn:microsoft.com/office/officeart/2018/2/layout/IconVerticalSolidList"/>
    <dgm:cxn modelId="{11FF715A-36BA-48E7-8AD4-A2B6A8CBA57F}" type="presParOf" srcId="{08B61908-9C02-4834-88E6-A80B0A46707E}" destId="{6EEEAF0F-EB61-414E-A51C-6467ED5D6F93}" srcOrd="6" destOrd="0" presId="urn:microsoft.com/office/officeart/2018/2/layout/IconVerticalSolidList"/>
    <dgm:cxn modelId="{AB874200-1C54-4BE9-99A5-A3108CE621B7}" type="presParOf" srcId="{6EEEAF0F-EB61-414E-A51C-6467ED5D6F93}" destId="{B02DA7EE-72DF-428B-9267-8D4AFED3C41F}" srcOrd="0" destOrd="0" presId="urn:microsoft.com/office/officeart/2018/2/layout/IconVerticalSolidList"/>
    <dgm:cxn modelId="{6F964A9B-EAE0-43CB-92C4-1DCE80953775}" type="presParOf" srcId="{6EEEAF0F-EB61-414E-A51C-6467ED5D6F93}" destId="{1C1B24C7-1A38-4A73-9324-99C4A754F47F}" srcOrd="1" destOrd="0" presId="urn:microsoft.com/office/officeart/2018/2/layout/IconVerticalSolidList"/>
    <dgm:cxn modelId="{0F7A036B-C114-49FA-B824-421FE3FD5186}" type="presParOf" srcId="{6EEEAF0F-EB61-414E-A51C-6467ED5D6F93}" destId="{8203F88C-49B2-450A-A4ED-2725923A1A4C}" srcOrd="2" destOrd="0" presId="urn:microsoft.com/office/officeart/2018/2/layout/IconVerticalSolidList"/>
    <dgm:cxn modelId="{EA057942-CADE-4E99-B94B-29661C5422DF}" type="presParOf" srcId="{6EEEAF0F-EB61-414E-A51C-6467ED5D6F93}" destId="{49231ABE-7BFF-4C4A-82DF-C0BA2EF1FE46}" srcOrd="3" destOrd="0" presId="urn:microsoft.com/office/officeart/2018/2/layout/IconVerticalSolidList"/>
    <dgm:cxn modelId="{09D2AD20-213A-4E10-A630-69E8BAAC7693}" type="presParOf" srcId="{6EEEAF0F-EB61-414E-A51C-6467ED5D6F93}" destId="{CFC1D89A-C12C-4E00-A795-0545F08A3947}" srcOrd="4" destOrd="0" presId="urn:microsoft.com/office/officeart/2018/2/layout/IconVerticalSolidList"/>
    <dgm:cxn modelId="{443139E7-D898-43FE-BACC-E63A8D18E2F8}" type="presParOf" srcId="{08B61908-9C02-4834-88E6-A80B0A46707E}" destId="{35D17FF7-5267-4802-9800-F496D6FF854D}" srcOrd="7" destOrd="0" presId="urn:microsoft.com/office/officeart/2018/2/layout/IconVerticalSolidList"/>
    <dgm:cxn modelId="{92E23981-B751-45F7-A53F-2B6CB4214CED}" type="presParOf" srcId="{08B61908-9C02-4834-88E6-A80B0A46707E}" destId="{04E760B5-6BD4-49AC-8FE6-F0D05BE540B6}" srcOrd="8" destOrd="0" presId="urn:microsoft.com/office/officeart/2018/2/layout/IconVerticalSolidList"/>
    <dgm:cxn modelId="{58BF50FA-1250-4D55-A2F5-84BE9D962A88}" type="presParOf" srcId="{04E760B5-6BD4-49AC-8FE6-F0D05BE540B6}" destId="{E5921C29-911B-4A49-B974-783DC4897AC1}" srcOrd="0" destOrd="0" presId="urn:microsoft.com/office/officeart/2018/2/layout/IconVerticalSolidList"/>
    <dgm:cxn modelId="{307020E0-3E35-4D4F-B0C1-25A9D773B236}" type="presParOf" srcId="{04E760B5-6BD4-49AC-8FE6-F0D05BE540B6}" destId="{4CC86E01-24D9-4E43-98CA-ED831C6A3C68}" srcOrd="1" destOrd="0" presId="urn:microsoft.com/office/officeart/2018/2/layout/IconVerticalSolidList"/>
    <dgm:cxn modelId="{6DC965B7-8810-47F7-9EED-46FBDC3A2244}" type="presParOf" srcId="{04E760B5-6BD4-49AC-8FE6-F0D05BE540B6}" destId="{D7DEBD76-B520-415B-86B9-C40FE60C6FFE}" srcOrd="2" destOrd="0" presId="urn:microsoft.com/office/officeart/2018/2/layout/IconVerticalSolidList"/>
    <dgm:cxn modelId="{85A8311A-8303-41D1-B753-A1502EBE0600}" type="presParOf" srcId="{04E760B5-6BD4-49AC-8FE6-F0D05BE540B6}" destId="{FDE5B518-2C52-41AA-847B-D0EFF2DA296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B1397-E14A-4DE4-AD75-0AC18CD3BCEF}">
      <dsp:nvSpPr>
        <dsp:cNvPr id="0" name=""/>
        <dsp:cNvSpPr/>
      </dsp:nvSpPr>
      <dsp:spPr>
        <a:xfrm>
          <a:off x="0" y="3961"/>
          <a:ext cx="7886700" cy="843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030337-E2A0-4D4E-A73C-5A99FCB02E8C}">
      <dsp:nvSpPr>
        <dsp:cNvPr id="0" name=""/>
        <dsp:cNvSpPr/>
      </dsp:nvSpPr>
      <dsp:spPr>
        <a:xfrm>
          <a:off x="255262" y="193826"/>
          <a:ext cx="464113" cy="4641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9992D1-EC22-4353-9264-2C80C04647D5}">
      <dsp:nvSpPr>
        <dsp:cNvPr id="0" name=""/>
        <dsp:cNvSpPr/>
      </dsp:nvSpPr>
      <dsp:spPr>
        <a:xfrm>
          <a:off x="974638" y="3961"/>
          <a:ext cx="3549015" cy="84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07" tIns="89307" rIns="89307" bIns="89307" numCol="1" spcCol="1270" anchor="ctr" anchorCtr="0">
          <a:noAutofit/>
        </a:bodyPr>
        <a:lstStyle/>
        <a:p>
          <a:pPr marL="0" lvl="0" indent="0" algn="l" defTabSz="844550">
            <a:lnSpc>
              <a:spcPct val="100000"/>
            </a:lnSpc>
            <a:spcBef>
              <a:spcPct val="0"/>
            </a:spcBef>
            <a:spcAft>
              <a:spcPct val="35000"/>
            </a:spcAft>
            <a:buNone/>
          </a:pPr>
          <a:r>
            <a:rPr lang="en-US" sz="1900" b="1" kern="1200" dirty="0"/>
            <a:t>Generic Butcher – An Introduction</a:t>
          </a:r>
          <a:endParaRPr lang="en-US" sz="1900" kern="1200" dirty="0"/>
        </a:p>
      </dsp:txBody>
      <dsp:txXfrm>
        <a:off x="974638" y="3961"/>
        <a:ext cx="3549015" cy="843842"/>
      </dsp:txXfrm>
    </dsp:sp>
    <dsp:sp modelId="{446B28C2-BC30-4C19-94F4-E6AEE1EE4750}">
      <dsp:nvSpPr>
        <dsp:cNvPr id="0" name=""/>
        <dsp:cNvSpPr/>
      </dsp:nvSpPr>
      <dsp:spPr>
        <a:xfrm>
          <a:off x="4523653" y="3961"/>
          <a:ext cx="3363046" cy="84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07" tIns="89307" rIns="89307" bIns="89307"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4523653" y="3961"/>
        <a:ext cx="3363046" cy="843842"/>
      </dsp:txXfrm>
    </dsp:sp>
    <dsp:sp modelId="{AE0F623B-94EE-4D78-B5FD-A6EF42A2FD18}">
      <dsp:nvSpPr>
        <dsp:cNvPr id="0" name=""/>
        <dsp:cNvSpPr/>
      </dsp:nvSpPr>
      <dsp:spPr>
        <a:xfrm>
          <a:off x="0" y="1058765"/>
          <a:ext cx="7886700" cy="843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611B0E-BD60-451F-83B8-2F380618D022}">
      <dsp:nvSpPr>
        <dsp:cNvPr id="0" name=""/>
        <dsp:cNvSpPr/>
      </dsp:nvSpPr>
      <dsp:spPr>
        <a:xfrm>
          <a:off x="255262" y="1248629"/>
          <a:ext cx="464113" cy="4641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D8AD90-5838-4A04-BED5-3A5751C3DC88}">
      <dsp:nvSpPr>
        <dsp:cNvPr id="0" name=""/>
        <dsp:cNvSpPr/>
      </dsp:nvSpPr>
      <dsp:spPr>
        <a:xfrm>
          <a:off x="974638" y="1058765"/>
          <a:ext cx="3549015" cy="84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07" tIns="89307" rIns="89307" bIns="89307" numCol="1" spcCol="1270" anchor="ctr" anchorCtr="0">
          <a:noAutofit/>
        </a:bodyPr>
        <a:lstStyle/>
        <a:p>
          <a:pPr marL="0" lvl="0" indent="0" algn="l" defTabSz="844550">
            <a:lnSpc>
              <a:spcPct val="100000"/>
            </a:lnSpc>
            <a:spcBef>
              <a:spcPct val="0"/>
            </a:spcBef>
            <a:spcAft>
              <a:spcPct val="35000"/>
            </a:spcAft>
            <a:buNone/>
          </a:pPr>
          <a:r>
            <a:rPr lang="en-US" sz="1900" b="1" kern="1200" dirty="0"/>
            <a:t>Project Overview</a:t>
          </a:r>
          <a:endParaRPr lang="en-US" sz="1900" kern="1200" dirty="0"/>
        </a:p>
      </dsp:txBody>
      <dsp:txXfrm>
        <a:off x="974638" y="1058765"/>
        <a:ext cx="3549015" cy="843842"/>
      </dsp:txXfrm>
    </dsp:sp>
    <dsp:sp modelId="{F91B4E5C-E8B5-42D9-B68E-149AF5B605D4}">
      <dsp:nvSpPr>
        <dsp:cNvPr id="0" name=""/>
        <dsp:cNvSpPr/>
      </dsp:nvSpPr>
      <dsp:spPr>
        <a:xfrm>
          <a:off x="4523653" y="1058765"/>
          <a:ext cx="3363046" cy="84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07" tIns="89307" rIns="89307" bIns="89307"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4523653" y="1058765"/>
        <a:ext cx="3363046" cy="843842"/>
      </dsp:txXfrm>
    </dsp:sp>
    <dsp:sp modelId="{982FCA7C-624B-47C0-9780-DA0C78ED7B3D}">
      <dsp:nvSpPr>
        <dsp:cNvPr id="0" name=""/>
        <dsp:cNvSpPr/>
      </dsp:nvSpPr>
      <dsp:spPr>
        <a:xfrm>
          <a:off x="0" y="2113568"/>
          <a:ext cx="7886700" cy="843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86E409-B67C-4CFF-9E69-03B185F99AF1}">
      <dsp:nvSpPr>
        <dsp:cNvPr id="0" name=""/>
        <dsp:cNvSpPr/>
      </dsp:nvSpPr>
      <dsp:spPr>
        <a:xfrm>
          <a:off x="255262" y="2303433"/>
          <a:ext cx="464113" cy="4641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E20C6F-F331-4A4E-89A5-7F947AB20CD2}">
      <dsp:nvSpPr>
        <dsp:cNvPr id="0" name=""/>
        <dsp:cNvSpPr/>
      </dsp:nvSpPr>
      <dsp:spPr>
        <a:xfrm>
          <a:off x="974638" y="2113568"/>
          <a:ext cx="3549015" cy="84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07" tIns="89307" rIns="89307" bIns="89307" numCol="1" spcCol="1270" anchor="ctr" anchorCtr="0">
          <a:noAutofit/>
        </a:bodyPr>
        <a:lstStyle/>
        <a:p>
          <a:pPr marL="0" lvl="0" indent="0" algn="l" defTabSz="844550">
            <a:lnSpc>
              <a:spcPct val="100000"/>
            </a:lnSpc>
            <a:spcBef>
              <a:spcPct val="0"/>
            </a:spcBef>
            <a:spcAft>
              <a:spcPct val="35000"/>
            </a:spcAft>
            <a:buNone/>
          </a:pPr>
          <a:r>
            <a:rPr lang="en-US" sz="1900" b="1" kern="1200" dirty="0"/>
            <a:t>Product Demo – the GBC Solution</a:t>
          </a:r>
          <a:endParaRPr lang="en-US" sz="1900" kern="1200" dirty="0"/>
        </a:p>
      </dsp:txBody>
      <dsp:txXfrm>
        <a:off x="974638" y="2113568"/>
        <a:ext cx="3549015" cy="843842"/>
      </dsp:txXfrm>
    </dsp:sp>
    <dsp:sp modelId="{235BE7CB-BC0D-422C-8D0E-981BFEC039D8}">
      <dsp:nvSpPr>
        <dsp:cNvPr id="0" name=""/>
        <dsp:cNvSpPr/>
      </dsp:nvSpPr>
      <dsp:spPr>
        <a:xfrm>
          <a:off x="4523653" y="2113568"/>
          <a:ext cx="3363046" cy="84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07" tIns="89307" rIns="89307" bIns="89307" numCol="1" spcCol="1270" anchor="ctr" anchorCtr="0">
          <a:noAutofit/>
        </a:bodyPr>
        <a:lstStyle/>
        <a:p>
          <a:pPr marL="0" lvl="0" indent="0" algn="l" defTabSz="800100">
            <a:lnSpc>
              <a:spcPct val="100000"/>
            </a:lnSpc>
            <a:spcBef>
              <a:spcPct val="0"/>
            </a:spcBef>
            <a:spcAft>
              <a:spcPct val="35000"/>
            </a:spcAft>
            <a:buNone/>
          </a:pPr>
          <a:endParaRPr lang="en-US" sz="1800" kern="1200" dirty="0"/>
        </a:p>
        <a:p>
          <a:pPr marL="0" lvl="0" indent="0" algn="l" defTabSz="800100">
            <a:lnSpc>
              <a:spcPct val="100000"/>
            </a:lnSpc>
            <a:spcBef>
              <a:spcPct val="0"/>
            </a:spcBef>
            <a:spcAft>
              <a:spcPct val="35000"/>
            </a:spcAft>
            <a:buNone/>
          </a:pPr>
          <a:endParaRPr lang="en-US" sz="1800" kern="1200" dirty="0"/>
        </a:p>
      </dsp:txBody>
      <dsp:txXfrm>
        <a:off x="4523653" y="2113568"/>
        <a:ext cx="3363046" cy="843842"/>
      </dsp:txXfrm>
    </dsp:sp>
    <dsp:sp modelId="{B02DA7EE-72DF-428B-9267-8D4AFED3C41F}">
      <dsp:nvSpPr>
        <dsp:cNvPr id="0" name=""/>
        <dsp:cNvSpPr/>
      </dsp:nvSpPr>
      <dsp:spPr>
        <a:xfrm>
          <a:off x="0" y="3168372"/>
          <a:ext cx="7886700" cy="843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1B24C7-1A38-4A73-9324-99C4A754F47F}">
      <dsp:nvSpPr>
        <dsp:cNvPr id="0" name=""/>
        <dsp:cNvSpPr/>
      </dsp:nvSpPr>
      <dsp:spPr>
        <a:xfrm>
          <a:off x="255262" y="3358236"/>
          <a:ext cx="464113" cy="4641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231ABE-7BFF-4C4A-82DF-C0BA2EF1FE46}">
      <dsp:nvSpPr>
        <dsp:cNvPr id="0" name=""/>
        <dsp:cNvSpPr/>
      </dsp:nvSpPr>
      <dsp:spPr>
        <a:xfrm>
          <a:off x="974638" y="3168372"/>
          <a:ext cx="3549015" cy="84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07" tIns="89307" rIns="89307" bIns="89307" numCol="1" spcCol="1270" anchor="ctr" anchorCtr="0">
          <a:noAutofit/>
        </a:bodyPr>
        <a:lstStyle/>
        <a:p>
          <a:pPr marL="0" lvl="0" indent="0" algn="l" defTabSz="844550">
            <a:lnSpc>
              <a:spcPct val="100000"/>
            </a:lnSpc>
            <a:spcBef>
              <a:spcPct val="0"/>
            </a:spcBef>
            <a:spcAft>
              <a:spcPct val="35000"/>
            </a:spcAft>
            <a:buNone/>
          </a:pPr>
          <a:r>
            <a:rPr lang="en-US" sz="1900" b="1" kern="1200" dirty="0"/>
            <a:t>Considerations and Future Features</a:t>
          </a:r>
          <a:endParaRPr lang="en-US" sz="1900" kern="1200" dirty="0"/>
        </a:p>
      </dsp:txBody>
      <dsp:txXfrm>
        <a:off x="974638" y="3168372"/>
        <a:ext cx="3549015" cy="843842"/>
      </dsp:txXfrm>
    </dsp:sp>
    <dsp:sp modelId="{CFC1D89A-C12C-4E00-A795-0545F08A3947}">
      <dsp:nvSpPr>
        <dsp:cNvPr id="0" name=""/>
        <dsp:cNvSpPr/>
      </dsp:nvSpPr>
      <dsp:spPr>
        <a:xfrm>
          <a:off x="4523653" y="3168372"/>
          <a:ext cx="3363046" cy="84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07" tIns="89307" rIns="89307" bIns="89307"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4523653" y="3168372"/>
        <a:ext cx="3363046" cy="843842"/>
      </dsp:txXfrm>
    </dsp:sp>
    <dsp:sp modelId="{E5921C29-911B-4A49-B974-783DC4897AC1}">
      <dsp:nvSpPr>
        <dsp:cNvPr id="0" name=""/>
        <dsp:cNvSpPr/>
      </dsp:nvSpPr>
      <dsp:spPr>
        <a:xfrm>
          <a:off x="0" y="4223175"/>
          <a:ext cx="7886700" cy="843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C86E01-24D9-4E43-98CA-ED831C6A3C68}">
      <dsp:nvSpPr>
        <dsp:cNvPr id="0" name=""/>
        <dsp:cNvSpPr/>
      </dsp:nvSpPr>
      <dsp:spPr>
        <a:xfrm>
          <a:off x="255262" y="4413040"/>
          <a:ext cx="464113" cy="4641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E5B518-2C52-41AA-847B-D0EFF2DA2965}">
      <dsp:nvSpPr>
        <dsp:cNvPr id="0" name=""/>
        <dsp:cNvSpPr/>
      </dsp:nvSpPr>
      <dsp:spPr>
        <a:xfrm>
          <a:off x="974638" y="4223175"/>
          <a:ext cx="6912061" cy="84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307" tIns="89307" rIns="89307" bIns="89307" numCol="1" spcCol="1270" anchor="ctr" anchorCtr="0">
          <a:noAutofit/>
        </a:bodyPr>
        <a:lstStyle/>
        <a:p>
          <a:pPr marL="0" lvl="0" indent="0" algn="l" defTabSz="844550">
            <a:lnSpc>
              <a:spcPct val="100000"/>
            </a:lnSpc>
            <a:spcBef>
              <a:spcPct val="0"/>
            </a:spcBef>
            <a:spcAft>
              <a:spcPct val="35000"/>
            </a:spcAft>
            <a:buNone/>
          </a:pPr>
          <a:r>
            <a:rPr lang="en-US" sz="1900" b="1" kern="1200"/>
            <a:t>Questions</a:t>
          </a:r>
          <a:endParaRPr lang="en-US" sz="1900" kern="1200"/>
        </a:p>
      </dsp:txBody>
      <dsp:txXfrm>
        <a:off x="974638" y="4223175"/>
        <a:ext cx="6912061" cy="8438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B2AEF31B-9BA7-49BC-8039-11CBAE6AD98B}" type="datetimeFigureOut">
              <a:rPr lang="en-US" smtClean="0"/>
              <a:t>7/21/2024</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9C43186-AD6A-445D-B844-26F43D424E92}" type="slidenum">
              <a:rPr lang="en-US" smtClean="0"/>
              <a:t>‹#›</a:t>
            </a:fld>
            <a:endParaRPr lang="en-US"/>
          </a:p>
        </p:txBody>
      </p:sp>
    </p:spTree>
    <p:extLst>
      <p:ext uri="{BB962C8B-B14F-4D97-AF65-F5344CB8AC3E}">
        <p14:creationId xmlns:p14="http://schemas.microsoft.com/office/powerpoint/2010/main" val="361437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C43186-AD6A-445D-B844-26F43D424E92}" type="slidenum">
              <a:rPr lang="en-US" smtClean="0"/>
              <a:t>1</a:t>
            </a:fld>
            <a:endParaRPr lang="en-US"/>
          </a:p>
        </p:txBody>
      </p:sp>
    </p:spTree>
    <p:extLst>
      <p:ext uri="{BB962C8B-B14F-4D97-AF65-F5344CB8AC3E}">
        <p14:creationId xmlns:p14="http://schemas.microsoft.com/office/powerpoint/2010/main" val="4064700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we? GBC- quality control team</a:t>
            </a:r>
          </a:p>
          <a:p>
            <a:r>
              <a:rPr lang="en-US" dirty="0"/>
              <a:t>Who is our audience? GBC quality control manager, and the board.  </a:t>
            </a:r>
          </a:p>
          <a:p>
            <a:r>
              <a:rPr lang="en-US" dirty="0"/>
              <a:t>What do we want? We want permission and capital to move </a:t>
            </a:r>
            <a:r>
              <a:rPr lang="en-US" dirty="0" err="1"/>
              <a:t>foreward</a:t>
            </a:r>
            <a:r>
              <a:rPr lang="en-US" dirty="0"/>
              <a:t> with managing new database and serving a dashboard website for the team. </a:t>
            </a:r>
          </a:p>
          <a:p>
            <a:r>
              <a:rPr lang="en-US" dirty="0"/>
              <a:t>Pitch method? STAR- situation, task, action, result</a:t>
            </a:r>
          </a:p>
          <a:p>
            <a:endParaRPr lang="en-US" dirty="0"/>
          </a:p>
          <a:p>
            <a:endParaRPr lang="en-US" dirty="0"/>
          </a:p>
          <a:p>
            <a:r>
              <a:rPr lang="en-US" dirty="0" err="1"/>
              <a:t>Powerpoint</a:t>
            </a:r>
            <a:r>
              <a:rPr lang="en-US" dirty="0"/>
              <a:t> </a:t>
            </a:r>
          </a:p>
          <a:p>
            <a:r>
              <a:rPr lang="en-US" b="1" dirty="0"/>
              <a:t>Caite – </a:t>
            </a:r>
            <a:r>
              <a:rPr lang="en-US" dirty="0"/>
              <a:t>Introduction to GBC and the problem</a:t>
            </a:r>
          </a:p>
          <a:p>
            <a:r>
              <a:rPr lang="en-US" dirty="0"/>
              <a:t>	- Situation + problem</a:t>
            </a:r>
          </a:p>
          <a:p>
            <a:r>
              <a:rPr lang="en-US" dirty="0"/>
              <a:t>	-Show what our raw data looks like in CSV, and how many hours might be spent reinventing this report in Excel every month ad-hoc. </a:t>
            </a:r>
          </a:p>
          <a:p>
            <a:endParaRPr lang="en-US" dirty="0"/>
          </a:p>
          <a:p>
            <a:endParaRPr lang="en-US" dirty="0"/>
          </a:p>
          <a:p>
            <a:r>
              <a:rPr lang="en-US" b="1" dirty="0"/>
              <a:t>Saad – </a:t>
            </a:r>
            <a:r>
              <a:rPr lang="en-US" dirty="0"/>
              <a:t>Project Overview - discuss how the project is managed, and the workflow from ingestion through deployment. </a:t>
            </a:r>
          </a:p>
          <a:p>
            <a:r>
              <a:rPr lang="en-US" dirty="0"/>
              <a:t>	- Converting CSV to database was the right solution- sell that AWS, to management!!</a:t>
            </a:r>
          </a:p>
          <a:p>
            <a:r>
              <a:rPr lang="en-US" dirty="0"/>
              <a:t>		-fairly inexpensive for monthly reporting</a:t>
            </a:r>
          </a:p>
          <a:p>
            <a:r>
              <a:rPr lang="en-US" dirty="0"/>
              <a:t>		- one of the industry standards</a:t>
            </a:r>
          </a:p>
          <a:p>
            <a:r>
              <a:rPr lang="en-US" dirty="0"/>
              <a:t>		- data is not lost on a local machine</a:t>
            </a:r>
          </a:p>
          <a:p>
            <a:r>
              <a:rPr lang="en-US" dirty="0"/>
              <a:t>		- importantly, data is not served to customer “raw”</a:t>
            </a:r>
          </a:p>
          <a:p>
            <a:r>
              <a:rPr lang="en-US" dirty="0"/>
              <a:t>	- We kept security in mind- </a:t>
            </a:r>
            <a:r>
              <a:rPr lang="en-US" dirty="0" err="1"/>
              <a:t>csvs</a:t>
            </a:r>
            <a:r>
              <a:rPr lang="en-US" dirty="0"/>
              <a:t> are insecure. This app allows us to keep data password protected. API flask end points keep the database secure from bad actors. </a:t>
            </a:r>
          </a:p>
          <a:p>
            <a:r>
              <a:rPr lang="en-US" dirty="0"/>
              <a:t>	- We ingested, cleaned, transformed, and served the data using various Python, </a:t>
            </a:r>
            <a:r>
              <a:rPr lang="en-US" dirty="0" err="1"/>
              <a:t>Javascript</a:t>
            </a:r>
            <a:r>
              <a:rPr lang="en-US" dirty="0"/>
              <a:t>, CSS, HTML, AWS tools. </a:t>
            </a:r>
          </a:p>
          <a:p>
            <a:endParaRPr lang="en-US" dirty="0"/>
          </a:p>
          <a:p>
            <a:endParaRPr lang="en-US" dirty="0"/>
          </a:p>
          <a:p>
            <a:endParaRPr lang="en-US" dirty="0"/>
          </a:p>
          <a:p>
            <a:r>
              <a:rPr lang="en-US" b="1" dirty="0"/>
              <a:t>Kevin – </a:t>
            </a:r>
            <a:r>
              <a:rPr lang="en-US" dirty="0"/>
              <a:t>Introduction to our  solution– </a:t>
            </a:r>
          </a:p>
          <a:p>
            <a:r>
              <a:rPr lang="en-US" dirty="0"/>
              <a:t>	- As an ops guy, its important to see my action items first.  I made sure that this was our number one focus.  </a:t>
            </a:r>
          </a:p>
          <a:p>
            <a:r>
              <a:rPr lang="en-US" dirty="0"/>
              <a:t>	- The data cleaning process kept that in mind. </a:t>
            </a:r>
          </a:p>
          <a:p>
            <a:r>
              <a:rPr lang="en-US" dirty="0"/>
              <a:t>	- As we analyzed data this month, we discovered some products that had outliers skewing data:</a:t>
            </a:r>
          </a:p>
          <a:p>
            <a:r>
              <a:rPr lang="en-US" dirty="0"/>
              <a:t>		- TEST BLOCKS were coming across as products, they aren’t so we dropped them.</a:t>
            </a:r>
          </a:p>
          <a:p>
            <a:r>
              <a:rPr lang="en-US" dirty="0"/>
              <a:t>		-HEIGHT - no steak is &lt; .05 inches that has to be water on the line, so we dropped these outliers.</a:t>
            </a:r>
          </a:p>
          <a:p>
            <a:r>
              <a:rPr lang="en-US" dirty="0"/>
              <a:t>		-WEIGHT - no steak is 800# that has to be human error</a:t>
            </a:r>
          </a:p>
          <a:p>
            <a:r>
              <a:rPr lang="en-US" dirty="0"/>
              <a:t>		-Other metrics- our customer only provided metrics for weight and height, so we are only going to review those metrics in depth. Other metrics are also not necessary for most of the products. </a:t>
            </a:r>
          </a:p>
          <a:p>
            <a:r>
              <a:rPr lang="en-US" dirty="0"/>
              <a:t>	- Keeping customer specification in mind, we first and foremost made an “actions” landing page based on data that had been cleaned up of the errors we found.  </a:t>
            </a:r>
          </a:p>
          <a:p>
            <a:r>
              <a:rPr lang="en-US" dirty="0"/>
              <a:t>	- Allows for the QC manager to have and attack plan immediately, before this information gets passed to external stakeholders. </a:t>
            </a:r>
          </a:p>
          <a:p>
            <a:r>
              <a:rPr lang="en-US" dirty="0"/>
              <a:t>	- Allows me to make an action list not only on the product, but on who might have been working during those runs and if there is maintenance on the machine needed, better process checks etc.  </a:t>
            </a:r>
          </a:p>
          <a:p>
            <a:r>
              <a:rPr lang="en-US" dirty="0"/>
              <a:t>	- Segue- Josh took that to heart and will discuss the “actions page” </a:t>
            </a:r>
          </a:p>
          <a:p>
            <a:endParaRPr lang="en-US" dirty="0"/>
          </a:p>
          <a:p>
            <a:endParaRPr lang="en-US" dirty="0"/>
          </a:p>
          <a:p>
            <a:r>
              <a:rPr lang="en-US" b="1" dirty="0"/>
              <a:t>Josh – </a:t>
            </a:r>
            <a:r>
              <a:rPr lang="en-US" dirty="0"/>
              <a:t>Actions Page – discuss the features in Actions </a:t>
            </a:r>
          </a:p>
          <a:p>
            <a:r>
              <a:rPr lang="en-US" dirty="0"/>
              <a:t>	- We designed our landing page so that if there are products out of spec, this page populates this way– highlighting the out of spec products in bright red. </a:t>
            </a:r>
          </a:p>
          <a:p>
            <a:r>
              <a:rPr lang="en-US" dirty="0"/>
              <a:t>	- If nothing is out of spec, we show that. I know immediately which products I should review and address.  </a:t>
            </a:r>
          </a:p>
          <a:p>
            <a:r>
              <a:rPr lang="en-US" dirty="0"/>
              <a:t>Segue- If I want to get an overall view- I can just tab over to the Overview page.  Abigail can speak to the features in our overview page. </a:t>
            </a:r>
          </a:p>
          <a:p>
            <a:endParaRPr lang="en-US" dirty="0"/>
          </a:p>
          <a:p>
            <a:endParaRPr lang="en-US" dirty="0"/>
          </a:p>
          <a:p>
            <a:r>
              <a:rPr lang="en-US" b="1" dirty="0"/>
              <a:t>Abigail – </a:t>
            </a:r>
            <a:r>
              <a:rPr lang="en-US" dirty="0"/>
              <a:t>Overview Page – discuss the features in Overview </a:t>
            </a:r>
          </a:p>
          <a:p>
            <a:r>
              <a:rPr lang="en-US" dirty="0"/>
              <a:t>	- We have two major metrics to review.  It’s annoying to scroll back and forth so we can toggle between reports. </a:t>
            </a:r>
          </a:p>
          <a:p>
            <a:r>
              <a:rPr lang="en-US" dirty="0"/>
              <a:t>	- Following our goal to know exactly what our punch-products are, non-compliant products are found and listed at the top of each table. </a:t>
            </a:r>
          </a:p>
          <a:p>
            <a:r>
              <a:rPr lang="en-US" dirty="0"/>
              <a:t>	- These tables show us everything we need to know.  For example – 20 oz steaks are very non-compliant. We can see that this could be because there aren’t as many 20-oz steaks in the run so every single steak materially changes the data.  They have a lower overall count, and it could be because the spec is unrealistic for such a big steak. Either way, we have all the information we need to start making an action list to address. </a:t>
            </a:r>
          </a:p>
          <a:p>
            <a:r>
              <a:rPr lang="en-US" dirty="0"/>
              <a:t>Segue- There are still some items that are hard to see in these tables. That is why we also created a products page.  I’ll turn that over to Kevin.  </a:t>
            </a:r>
          </a:p>
          <a:p>
            <a:endParaRPr lang="en-US" dirty="0"/>
          </a:p>
          <a:p>
            <a:endParaRPr lang="en-US" dirty="0"/>
          </a:p>
          <a:p>
            <a:r>
              <a:rPr lang="en-US" b="1" dirty="0"/>
              <a:t>Kevin – </a:t>
            </a:r>
            <a:r>
              <a:rPr lang="en-US" dirty="0"/>
              <a:t>Products Page – Introduce Histograms</a:t>
            </a:r>
          </a:p>
          <a:p>
            <a:r>
              <a:rPr lang="en-US" dirty="0"/>
              <a:t>	- Going to give a quick refresher on histograms –</a:t>
            </a:r>
          </a:p>
          <a:p>
            <a:r>
              <a:rPr lang="en-US" dirty="0"/>
              <a:t>		- they show our “bell curve” that should be centered around the average, and that average should be close to the product spec</a:t>
            </a:r>
          </a:p>
          <a:p>
            <a:r>
              <a:rPr lang="en-US" dirty="0"/>
              <a:t>		- We wanted the x-axis to step by a 10</a:t>
            </a:r>
            <a:r>
              <a:rPr lang="en-US" baseline="30000" dirty="0"/>
              <a:t>th</a:t>
            </a:r>
            <a:r>
              <a:rPr lang="en-US" dirty="0"/>
              <a:t> of an inch and a quarter oz so that we could easily understand the data. </a:t>
            </a:r>
          </a:p>
          <a:p>
            <a:r>
              <a:rPr lang="en-US" dirty="0"/>
              <a:t>		- each of these columns represents the count of the steaks in that month that fell within say 11 and 11.25 ounces.  Hovering over the bar gives the exact count. </a:t>
            </a:r>
          </a:p>
          <a:p>
            <a:r>
              <a:rPr lang="en-US" dirty="0"/>
              <a:t>		- a quality production line will have few outliers, and a narrow curve. </a:t>
            </a:r>
          </a:p>
          <a:p>
            <a:r>
              <a:rPr lang="en-US" dirty="0"/>
              <a:t>			- give an example of a curve we might want to look at even though it’s in compliance</a:t>
            </a:r>
          </a:p>
          <a:p>
            <a:r>
              <a:rPr lang="en-US" dirty="0"/>
              <a:t>	- Just another reminder that we need to hit that 95% compliance goal.  So we drew out our goal posts to really easily see how far out of spec our outliers ended up.</a:t>
            </a:r>
          </a:p>
          <a:p>
            <a:r>
              <a:rPr lang="en-US" dirty="0"/>
              <a:t>	- We also want to clearly understand our mean value.  </a:t>
            </a:r>
          </a:p>
          <a:p>
            <a:r>
              <a:rPr lang="en-US" dirty="0"/>
              <a:t>		- For example this product is 12 oz and our mean is X, are we under or overdelivering to the customer on average? </a:t>
            </a:r>
          </a:p>
          <a:p>
            <a:r>
              <a:rPr lang="en-US" dirty="0"/>
              <a:t>	- We can’t re-educate stakeholders every month. Everything needs to be a simple read so we’re serving simple, gridded data by product.  </a:t>
            </a:r>
          </a:p>
          <a:p>
            <a:r>
              <a:rPr lang="en-US" dirty="0"/>
              <a:t>	- Just so we can present data quickly, we also created a feature on this page that calls out non-compliant products in the value tables to the right. </a:t>
            </a:r>
          </a:p>
          <a:p>
            <a:r>
              <a:rPr lang="en-US" dirty="0"/>
              <a:t>Segue – As we ask for the opportunity to move forward with this project, we were not without some challenges that Abigail can speak to. </a:t>
            </a:r>
          </a:p>
          <a:p>
            <a:endParaRPr lang="en-US" dirty="0"/>
          </a:p>
          <a:p>
            <a:r>
              <a:rPr lang="en-US" b="1" dirty="0"/>
              <a:t>Abigail- </a:t>
            </a:r>
            <a:r>
              <a:rPr lang="en-US" dirty="0"/>
              <a:t>Challenges</a:t>
            </a:r>
          </a:p>
          <a:p>
            <a:r>
              <a:rPr lang="en-US" dirty="0"/>
              <a:t>	- Testing across all browsers was necessary in order to ensure consistent view. For example, Kevin’s browser in dark-mode was serving a completely different </a:t>
            </a:r>
            <a:r>
              <a:rPr lang="en-US" dirty="0" err="1"/>
              <a:t>plotly</a:t>
            </a:r>
            <a:r>
              <a:rPr lang="en-US" dirty="0"/>
              <a:t> graph than ours.</a:t>
            </a:r>
          </a:p>
          <a:p>
            <a:r>
              <a:rPr lang="en-US" dirty="0"/>
              <a:t>	- We found errors in data at the 11</a:t>
            </a:r>
            <a:r>
              <a:rPr lang="en-US" baseline="30000" dirty="0"/>
              <a:t>th</a:t>
            </a:r>
            <a:r>
              <a:rPr lang="en-US" dirty="0"/>
              <a:t> hour- like 13 oz tail-on steak (show that view), but that is what this tool is designed to do– to open us </a:t>
            </a:r>
            <a:r>
              <a:rPr lang="en-US" dirty="0" err="1"/>
              <a:t>us</a:t>
            </a:r>
            <a:r>
              <a:rPr lang="en-US" dirty="0"/>
              <a:t> to questions and for those questions to give way to improving processes.  </a:t>
            </a:r>
          </a:p>
          <a:p>
            <a:r>
              <a:rPr lang="en-US" dirty="0"/>
              <a:t>	- Now that we have the overall structure working,  we have a huge opportunity to add features and functionality. </a:t>
            </a:r>
          </a:p>
          <a:p>
            <a:r>
              <a:rPr lang="en-US" dirty="0"/>
              <a:t>	- Team planning was another challenge.  It was hard to work all on the git main.  We had a moment of panic after hours of work “disappeared” from off-time pulls and pushes.  </a:t>
            </a:r>
          </a:p>
          <a:p>
            <a:r>
              <a:rPr lang="en-US" dirty="0"/>
              <a:t>	- Any other shout outs or challenges </a:t>
            </a:r>
          </a:p>
          <a:p>
            <a:r>
              <a:rPr lang="en-US" dirty="0"/>
              <a:t>Segue- Speaking of the team, as our youngest team member, its only fair that Josh is brought in to talk about the future--- </a:t>
            </a:r>
          </a:p>
          <a:p>
            <a:endParaRPr lang="en-US" dirty="0"/>
          </a:p>
          <a:p>
            <a:r>
              <a:rPr lang="en-US" b="1" dirty="0"/>
              <a:t>Josh – </a:t>
            </a:r>
            <a:r>
              <a:rPr lang="en-US" dirty="0"/>
              <a:t>Considerations and future features</a:t>
            </a:r>
          </a:p>
          <a:p>
            <a:r>
              <a:rPr lang="en-US" dirty="0"/>
              <a:t>	- First and foremost, is this not the best logo on the planet?</a:t>
            </a:r>
          </a:p>
          <a:p>
            <a:r>
              <a:rPr lang="en-US" dirty="0"/>
              <a:t>	- We set this up so that if there are future requests from stakeholders, we could customize the dashboard. </a:t>
            </a:r>
          </a:p>
          <a:p>
            <a:pPr lvl="1"/>
            <a:r>
              <a:rPr lang="en-US" dirty="0"/>
              <a:t>	- </a:t>
            </a:r>
            <a:r>
              <a:rPr lang="en-US" sz="1200" dirty="0"/>
              <a:t>This report is currently designed for INTERNAL stakeholders only – why , because we definitely don’t want to serve customers an actions page.  </a:t>
            </a:r>
          </a:p>
          <a:p>
            <a:pPr lvl="1"/>
            <a:r>
              <a:rPr lang="en-US" sz="1200" dirty="0"/>
              <a:t>		- could show  a root cause analysis </a:t>
            </a:r>
          </a:p>
          <a:p>
            <a:pPr lvl="1"/>
            <a:r>
              <a:rPr lang="en-US" sz="1200" dirty="0"/>
              <a:t>			or </a:t>
            </a:r>
          </a:p>
          <a:p>
            <a:pPr lvl="1"/>
            <a:r>
              <a:rPr lang="en-US" sz="1200" dirty="0"/>
              <a:t>		- do much deeper dive into more historical data to see if we should create even more functions to “cleanup” human or machine errors.</a:t>
            </a:r>
          </a:p>
          <a:p>
            <a:pPr lvl="1"/>
            <a:r>
              <a:rPr lang="en-US" sz="1200" dirty="0"/>
              <a:t>		- More complex errors (example 13oz tail-on) would be addressed for customer deployment </a:t>
            </a:r>
          </a:p>
          <a:p>
            <a:pPr lvl="1"/>
            <a:r>
              <a:rPr lang="en-US" sz="1200" dirty="0"/>
              <a:t>		- We also want to be able to slice out data by date and time in order to drill even further down</a:t>
            </a:r>
          </a:p>
          <a:p>
            <a:pPr lvl="1"/>
            <a:r>
              <a:rPr lang="en-US" sz="1200" dirty="0"/>
              <a:t>	- WARNING-- The more data is manipulated from raw to align with customer spec, the more management would need to be drawn in to address</a:t>
            </a:r>
          </a:p>
          <a:p>
            <a:pPr lvl="1"/>
            <a:r>
              <a:rPr lang="en-US" sz="1200" b="1" dirty="0"/>
              <a:t>		</a:t>
            </a:r>
            <a:r>
              <a:rPr lang="en-US" sz="1200" b="0" dirty="0"/>
              <a:t>- there is a fine ethical line here- we can easily delete “test blocks,” but the more we manipulate the less “real” the data becomes. </a:t>
            </a:r>
          </a:p>
          <a:p>
            <a:pPr lvl="1"/>
            <a:r>
              <a:rPr lang="en-US" sz="1200" b="0" dirty="0"/>
              <a:t>- Segue – we are excited to move forward with implementation. We welcome your thoughts.  </a:t>
            </a:r>
          </a:p>
          <a:p>
            <a:pPr lvl="1"/>
            <a:r>
              <a:rPr lang="en-US" sz="1200" b="0" dirty="0"/>
              <a:t>	-I’m going to turn this over to the class and TED. Does anyone have any questions? </a:t>
            </a:r>
          </a:p>
          <a:p>
            <a:endParaRPr lang="en-US" dirty="0"/>
          </a:p>
          <a:p>
            <a:r>
              <a:rPr lang="en-US" b="1" dirty="0"/>
              <a:t>QUESTIONS TIME</a:t>
            </a:r>
            <a:endParaRPr lang="en-US" sz="1200" b="1" dirty="0"/>
          </a:p>
        </p:txBody>
      </p:sp>
      <p:sp>
        <p:nvSpPr>
          <p:cNvPr id="4" name="Slide Number Placeholder 3"/>
          <p:cNvSpPr>
            <a:spLocks noGrp="1"/>
          </p:cNvSpPr>
          <p:nvPr>
            <p:ph type="sldNum" sz="quarter" idx="5"/>
          </p:nvPr>
        </p:nvSpPr>
        <p:spPr/>
        <p:txBody>
          <a:bodyPr/>
          <a:lstStyle/>
          <a:p>
            <a:fld id="{C9C43186-AD6A-445D-B844-26F43D424E92}" type="slidenum">
              <a:rPr lang="en-US" smtClean="0"/>
              <a:t>2</a:t>
            </a:fld>
            <a:endParaRPr lang="en-US"/>
          </a:p>
        </p:txBody>
      </p:sp>
    </p:spTree>
    <p:extLst>
      <p:ext uri="{BB962C8B-B14F-4D97-AF65-F5344CB8AC3E}">
        <p14:creationId xmlns:p14="http://schemas.microsoft.com/office/powerpoint/2010/main" val="752094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Caite </a:t>
            </a:r>
          </a:p>
          <a:p>
            <a:r>
              <a:rPr lang="en-US" dirty="0"/>
              <a:t>Who are we? GBC- quality control team</a:t>
            </a:r>
          </a:p>
          <a:p>
            <a:r>
              <a:rPr lang="en-US" dirty="0"/>
              <a:t>Who is our audience? GBC quality control manager, and the board.  </a:t>
            </a:r>
          </a:p>
          <a:p>
            <a:r>
              <a:rPr lang="en-US" dirty="0"/>
              <a:t>What do we want? We want permission and capital to move </a:t>
            </a:r>
            <a:r>
              <a:rPr lang="en-US" dirty="0" err="1"/>
              <a:t>foreward</a:t>
            </a:r>
            <a:r>
              <a:rPr lang="en-US" dirty="0"/>
              <a:t> with managing new database and serving a dashboard website for the team. </a:t>
            </a:r>
          </a:p>
          <a:p>
            <a:r>
              <a:rPr lang="en-US" dirty="0"/>
              <a:t>Pitch method? STAR- situation, task, action, result</a:t>
            </a:r>
          </a:p>
          <a:p>
            <a:endParaRPr lang="en-US" dirty="0"/>
          </a:p>
          <a:p>
            <a:endParaRPr lang="en-US" dirty="0"/>
          </a:p>
          <a:p>
            <a:r>
              <a:rPr lang="en-US" dirty="0" err="1"/>
              <a:t>Powerpoint</a:t>
            </a:r>
            <a:r>
              <a:rPr lang="en-US" dirty="0"/>
              <a:t> or Presentation Page (still working)</a:t>
            </a:r>
          </a:p>
          <a:p>
            <a:r>
              <a:rPr lang="en-US" b="1" dirty="0"/>
              <a:t>Caite – </a:t>
            </a:r>
            <a:r>
              <a:rPr lang="en-US" dirty="0"/>
              <a:t>Introduction to GBC and the problem</a:t>
            </a:r>
          </a:p>
          <a:p>
            <a:r>
              <a:rPr lang="en-US" dirty="0"/>
              <a:t>	- Situation + problem</a:t>
            </a:r>
          </a:p>
          <a:p>
            <a:r>
              <a:rPr lang="en-US" dirty="0"/>
              <a:t>	-Show what our raw data looks like in CSV, and how many hours might be spent reinventing this report in Excel every month ad-hoc. </a:t>
            </a:r>
          </a:p>
          <a:p>
            <a:endParaRPr lang="en-US" dirty="0"/>
          </a:p>
        </p:txBody>
      </p:sp>
      <p:sp>
        <p:nvSpPr>
          <p:cNvPr id="4" name="Slide Number Placeholder 3"/>
          <p:cNvSpPr>
            <a:spLocks noGrp="1"/>
          </p:cNvSpPr>
          <p:nvPr>
            <p:ph type="sldNum" sz="quarter" idx="5"/>
          </p:nvPr>
        </p:nvSpPr>
        <p:spPr/>
        <p:txBody>
          <a:bodyPr/>
          <a:lstStyle/>
          <a:p>
            <a:fld id="{C9C43186-AD6A-445D-B844-26F43D424E92}" type="slidenum">
              <a:rPr lang="en-US" smtClean="0"/>
              <a:t>3</a:t>
            </a:fld>
            <a:endParaRPr lang="en-US"/>
          </a:p>
        </p:txBody>
      </p:sp>
    </p:spTree>
    <p:extLst>
      <p:ext uri="{BB962C8B-B14F-4D97-AF65-F5344CB8AC3E}">
        <p14:creationId xmlns:p14="http://schemas.microsoft.com/office/powerpoint/2010/main" val="701189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Saad – </a:t>
            </a:r>
            <a:r>
              <a:rPr lang="en-US" dirty="0"/>
              <a:t>Project Overview - discuss how the project is managed, and the workflow from ingestion through deployment. </a:t>
            </a:r>
          </a:p>
          <a:p>
            <a:r>
              <a:rPr lang="en-US" dirty="0"/>
              <a:t>	- Converting CSV to database was the right solution- sell that AWS, to management!!</a:t>
            </a:r>
          </a:p>
          <a:p>
            <a:r>
              <a:rPr lang="en-US" dirty="0"/>
              <a:t>		-fairly inexpensive for monthly reporting</a:t>
            </a:r>
          </a:p>
          <a:p>
            <a:r>
              <a:rPr lang="en-US" dirty="0"/>
              <a:t>		- one of the industry standards</a:t>
            </a:r>
          </a:p>
          <a:p>
            <a:r>
              <a:rPr lang="en-US" dirty="0"/>
              <a:t>		- data is not lost on a local machine</a:t>
            </a:r>
          </a:p>
          <a:p>
            <a:r>
              <a:rPr lang="en-US" dirty="0"/>
              <a:t>		- importantly, data is not served to customer “raw”</a:t>
            </a:r>
          </a:p>
          <a:p>
            <a:r>
              <a:rPr lang="en-US" dirty="0"/>
              <a:t>	- We kept security in mind- </a:t>
            </a:r>
            <a:r>
              <a:rPr lang="en-US" dirty="0" err="1"/>
              <a:t>csvs</a:t>
            </a:r>
            <a:r>
              <a:rPr lang="en-US" dirty="0"/>
              <a:t> are insecure. This app allows us to keep data password protected. API flask end points keep the database secure from bad actors. </a:t>
            </a:r>
          </a:p>
          <a:p>
            <a:r>
              <a:rPr lang="en-US" dirty="0"/>
              <a:t>	- We ingested, cleaned, transformed, and served the data using various Python, </a:t>
            </a:r>
            <a:r>
              <a:rPr lang="en-US" dirty="0" err="1"/>
              <a:t>Javascript</a:t>
            </a:r>
            <a:r>
              <a:rPr lang="en-US" dirty="0"/>
              <a:t>, CSS, HTML, AWS tools. </a:t>
            </a:r>
          </a:p>
          <a:p>
            <a:endParaRPr lang="en-US" dirty="0"/>
          </a:p>
        </p:txBody>
      </p:sp>
      <p:sp>
        <p:nvSpPr>
          <p:cNvPr id="4" name="Slide Number Placeholder 3"/>
          <p:cNvSpPr>
            <a:spLocks noGrp="1"/>
          </p:cNvSpPr>
          <p:nvPr>
            <p:ph type="sldNum" sz="quarter" idx="5"/>
          </p:nvPr>
        </p:nvSpPr>
        <p:spPr/>
        <p:txBody>
          <a:bodyPr/>
          <a:lstStyle/>
          <a:p>
            <a:fld id="{C9C43186-AD6A-445D-B844-26F43D424E92}" type="slidenum">
              <a:rPr lang="en-US" smtClean="0"/>
              <a:t>4</a:t>
            </a:fld>
            <a:endParaRPr lang="en-US"/>
          </a:p>
        </p:txBody>
      </p:sp>
    </p:spTree>
    <p:extLst>
      <p:ext uri="{BB962C8B-B14F-4D97-AF65-F5344CB8AC3E}">
        <p14:creationId xmlns:p14="http://schemas.microsoft.com/office/powerpoint/2010/main" val="2389294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Kevin</a:t>
            </a:r>
            <a:r>
              <a:rPr lang="en-US" dirty="0"/>
              <a:t> – Introduction to our  solution– </a:t>
            </a:r>
          </a:p>
          <a:p>
            <a:r>
              <a:rPr lang="en-US" dirty="0"/>
              <a:t>	- As an ops guy, its important to see my action items first.  I made sure that this was our number one focus.  </a:t>
            </a:r>
          </a:p>
          <a:p>
            <a:r>
              <a:rPr lang="en-US" dirty="0"/>
              <a:t>	- The data cleaning process kept that in mind. </a:t>
            </a:r>
          </a:p>
          <a:p>
            <a:r>
              <a:rPr lang="en-US" dirty="0"/>
              <a:t>	- As we analyzed data this month, we discovered some products that had outliers skewing data:</a:t>
            </a:r>
          </a:p>
          <a:p>
            <a:r>
              <a:rPr lang="en-US" dirty="0"/>
              <a:t>		- TEST BLOCKS were coming across as products, they aren’t so we dropped them.</a:t>
            </a:r>
          </a:p>
          <a:p>
            <a:r>
              <a:rPr lang="en-US" dirty="0"/>
              <a:t>		-HEIGHT - no steak is &lt; .05 inches that has to be water on the line, so we dropped these outliers.</a:t>
            </a:r>
          </a:p>
          <a:p>
            <a:r>
              <a:rPr lang="en-US" dirty="0"/>
              <a:t>		-WEIGHT - no steak is 800# that has to be human error</a:t>
            </a:r>
          </a:p>
          <a:p>
            <a:r>
              <a:rPr lang="en-US" dirty="0"/>
              <a:t>		-Other metrics- our customer only provided metrics for weight and height, so we are only going to review those metrics in depth. Other metrics are also not necessary for most of the products. </a:t>
            </a:r>
          </a:p>
          <a:p>
            <a:r>
              <a:rPr lang="en-US" dirty="0"/>
              <a:t>	- Keeping customer specification in mind, we first and foremost made an “actions” landing page based on data that had been cleaned up of the errors we found.  </a:t>
            </a:r>
          </a:p>
          <a:p>
            <a:r>
              <a:rPr lang="en-US" dirty="0"/>
              <a:t>	- Allows for the QC manager to have and attack plan immediately, before this information gets passed to external stakeholders. </a:t>
            </a:r>
          </a:p>
          <a:p>
            <a:r>
              <a:rPr lang="en-US" dirty="0"/>
              <a:t>	- Allows me to make an action list not only on the product, but on who might have been working during those runs and if there is maintenance on the machine needed, better process checks etc.  </a:t>
            </a:r>
          </a:p>
          <a:p>
            <a:r>
              <a:rPr lang="en-US" dirty="0"/>
              <a:t>	- Segue- Josh took that to heart and will discuss the “actions page” </a:t>
            </a:r>
          </a:p>
          <a:p>
            <a:endParaRPr lang="en-US" dirty="0"/>
          </a:p>
          <a:p>
            <a:endParaRPr lang="en-US" dirty="0"/>
          </a:p>
          <a:p>
            <a:r>
              <a:rPr lang="en-US" b="1" dirty="0"/>
              <a:t>Josh – </a:t>
            </a:r>
            <a:r>
              <a:rPr lang="en-US" dirty="0"/>
              <a:t>Actions Page – discuss the features in Actions </a:t>
            </a:r>
          </a:p>
          <a:p>
            <a:r>
              <a:rPr lang="en-US" dirty="0"/>
              <a:t>	- We designed our landing page so that if there are products out of spec, this page populates this way– highlighting the out of spec products in bright red. </a:t>
            </a:r>
          </a:p>
          <a:p>
            <a:r>
              <a:rPr lang="en-US" dirty="0"/>
              <a:t>	- If nothing is out of spec, we show that. I know immediately which products I should review and address.  </a:t>
            </a:r>
          </a:p>
          <a:p>
            <a:r>
              <a:rPr lang="en-US" dirty="0"/>
              <a:t>Segue- If I want to get an overall view- I can just tab over to the Overview page.  Abigail can speak to the features in our overview page. </a:t>
            </a:r>
          </a:p>
          <a:p>
            <a:endParaRPr lang="en-US" dirty="0"/>
          </a:p>
          <a:p>
            <a:r>
              <a:rPr lang="en-US" dirty="0"/>
              <a:t>Products Page – Introduce Histograms</a:t>
            </a:r>
          </a:p>
          <a:p>
            <a:r>
              <a:rPr lang="en-US" dirty="0"/>
              <a:t>	</a:t>
            </a:r>
          </a:p>
          <a:p>
            <a:r>
              <a:rPr lang="en-US" b="1" dirty="0"/>
              <a:t>Abigail – </a:t>
            </a:r>
            <a:r>
              <a:rPr lang="en-US" dirty="0"/>
              <a:t>Overview Page – discuss the features in Overview </a:t>
            </a:r>
          </a:p>
          <a:p>
            <a:r>
              <a:rPr lang="en-US" dirty="0"/>
              <a:t>	- We have two major metrics to review.  It’s annoying to scroll back and forth so we can toggle between reports. </a:t>
            </a:r>
          </a:p>
          <a:p>
            <a:r>
              <a:rPr lang="en-US" dirty="0"/>
              <a:t>	- Following our goal to know exactly what our punch-products are, non-compliant products are found and listed at the top of each table. </a:t>
            </a:r>
          </a:p>
          <a:p>
            <a:r>
              <a:rPr lang="en-US" dirty="0"/>
              <a:t>	- These tables show us everything we need to know.  For example – 20 oz steaks are very non-compliant. We can see that this could be because there aren’t as many 20-oz steaks in the run so every single steak materially changes the data.  They have a lower overall count, and it could be because the spec is unrealistic for such a big steak. Either way, we have all the information we need to start making an action list to address. </a:t>
            </a:r>
          </a:p>
          <a:p>
            <a:r>
              <a:rPr lang="en-US" dirty="0"/>
              <a:t>Segue- There are still some items that are hard to see in these tables. That is why we also created a products page.  I’ll turn that over to Kevin.  </a:t>
            </a:r>
          </a:p>
          <a:p>
            <a:endParaRPr lang="en-US" dirty="0"/>
          </a:p>
          <a:p>
            <a:endParaRPr lang="en-US" dirty="0"/>
          </a:p>
          <a:p>
            <a:r>
              <a:rPr lang="en-US" b="1" dirty="0"/>
              <a:t>Kevin – </a:t>
            </a:r>
            <a:r>
              <a:rPr lang="en-US" dirty="0"/>
              <a:t>- Going to give a quick refresher on histograms –</a:t>
            </a:r>
          </a:p>
          <a:p>
            <a:r>
              <a:rPr lang="en-US" dirty="0"/>
              <a:t>		- they show our “bell curve” that should be centered around the average, and that average should be close to the product spec</a:t>
            </a:r>
          </a:p>
          <a:p>
            <a:r>
              <a:rPr lang="en-US" dirty="0"/>
              <a:t>		- We wanted the x-axis to step by a 10</a:t>
            </a:r>
            <a:r>
              <a:rPr lang="en-US" baseline="30000" dirty="0"/>
              <a:t>th</a:t>
            </a:r>
            <a:r>
              <a:rPr lang="en-US" dirty="0"/>
              <a:t> of an inch and a quarter oz so that we could easily understand the data. </a:t>
            </a:r>
          </a:p>
          <a:p>
            <a:r>
              <a:rPr lang="en-US" dirty="0"/>
              <a:t>		- each of these columns represents the count of the steaks in that month that fell within say 11 and 11.25 ounces.  Hovering over the bar gives the exact count. </a:t>
            </a:r>
          </a:p>
          <a:p>
            <a:r>
              <a:rPr lang="en-US" dirty="0"/>
              <a:t>		- a quality production line will have few outliers, and a narrow curve. </a:t>
            </a:r>
          </a:p>
          <a:p>
            <a:r>
              <a:rPr lang="en-US" dirty="0"/>
              <a:t>			- give an example of a curve we might want to look at even though it’s in compliance</a:t>
            </a:r>
          </a:p>
          <a:p>
            <a:r>
              <a:rPr lang="en-US" dirty="0"/>
              <a:t>	- Just another reminder that we need to hit that 95% compliance goal.  So we drew out our goal posts to really easily see how far out of spec our outliers ended up.</a:t>
            </a:r>
          </a:p>
          <a:p>
            <a:r>
              <a:rPr lang="en-US" dirty="0"/>
              <a:t>	- We also want to clearly understand our mean value.  </a:t>
            </a:r>
          </a:p>
          <a:p>
            <a:r>
              <a:rPr lang="en-US" dirty="0"/>
              <a:t>		- For example this product is 12 oz and our mean is X, are we under or overdelivering to the customer on average? </a:t>
            </a:r>
          </a:p>
          <a:p>
            <a:r>
              <a:rPr lang="en-US" dirty="0"/>
              <a:t>	- We can’t re-educate stakeholders every month. Everything needs to be a simple read so we’re serving simple, gridded data by product.  </a:t>
            </a:r>
          </a:p>
          <a:p>
            <a:r>
              <a:rPr lang="en-US" dirty="0"/>
              <a:t>	- Just so we can present data quickly, we also created a feature on this page that calls out non-compliant products in the value tables to the right. </a:t>
            </a:r>
          </a:p>
          <a:p>
            <a:r>
              <a:rPr lang="en-US" dirty="0"/>
              <a:t>Segue – As we ask for the opportunity to move forward with this project, we were not without some challenges that Abigail can speak to. </a:t>
            </a:r>
          </a:p>
          <a:p>
            <a:endParaRPr lang="en-US" dirty="0"/>
          </a:p>
        </p:txBody>
      </p:sp>
      <p:sp>
        <p:nvSpPr>
          <p:cNvPr id="4" name="Slide Number Placeholder 3"/>
          <p:cNvSpPr>
            <a:spLocks noGrp="1"/>
          </p:cNvSpPr>
          <p:nvPr>
            <p:ph type="sldNum" sz="quarter" idx="5"/>
          </p:nvPr>
        </p:nvSpPr>
        <p:spPr/>
        <p:txBody>
          <a:bodyPr/>
          <a:lstStyle/>
          <a:p>
            <a:fld id="{C9C43186-AD6A-445D-B844-26F43D424E92}" type="slidenum">
              <a:rPr lang="en-US" smtClean="0"/>
              <a:t>5</a:t>
            </a:fld>
            <a:endParaRPr lang="en-US"/>
          </a:p>
        </p:txBody>
      </p:sp>
    </p:spTree>
    <p:extLst>
      <p:ext uri="{BB962C8B-B14F-4D97-AF65-F5344CB8AC3E}">
        <p14:creationId xmlns:p14="http://schemas.microsoft.com/office/powerpoint/2010/main" val="3166553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Abigail</a:t>
            </a:r>
            <a:r>
              <a:rPr lang="en-US" dirty="0"/>
              <a:t>- Challenges</a:t>
            </a:r>
          </a:p>
          <a:p>
            <a:r>
              <a:rPr lang="en-US" dirty="0"/>
              <a:t>	- Testing across all browsers was necessary in order to ensure consistent view. For example, Kevin’s browser in dark-mode was serving a completely different </a:t>
            </a:r>
            <a:r>
              <a:rPr lang="en-US" dirty="0" err="1"/>
              <a:t>plotly</a:t>
            </a:r>
            <a:r>
              <a:rPr lang="en-US" dirty="0"/>
              <a:t> graph than ours.</a:t>
            </a:r>
          </a:p>
          <a:p>
            <a:r>
              <a:rPr lang="en-US" dirty="0"/>
              <a:t>	- We found errors in data at the 11</a:t>
            </a:r>
            <a:r>
              <a:rPr lang="en-US" baseline="30000" dirty="0"/>
              <a:t>th</a:t>
            </a:r>
            <a:r>
              <a:rPr lang="en-US" dirty="0"/>
              <a:t> hour- like 13 oz tail-on steak (show that view), but that is what this tool is designed to do– to open us </a:t>
            </a:r>
            <a:r>
              <a:rPr lang="en-US" dirty="0" err="1"/>
              <a:t>us</a:t>
            </a:r>
            <a:r>
              <a:rPr lang="en-US" dirty="0"/>
              <a:t> to questions and for those questions to give way to improving processes.  </a:t>
            </a:r>
          </a:p>
          <a:p>
            <a:r>
              <a:rPr lang="en-US" dirty="0"/>
              <a:t>	- Now that we have the overall structure working,  we have a huge opportunity to add features and functionality. </a:t>
            </a:r>
          </a:p>
          <a:p>
            <a:r>
              <a:rPr lang="en-US" dirty="0"/>
              <a:t>	- Team planning was another challenge.  It was hard to work all on the git main.  We had a moment of panic after hours of work “disappeared” from off-time pulls and pushes.  </a:t>
            </a:r>
          </a:p>
          <a:p>
            <a:r>
              <a:rPr lang="en-US" dirty="0"/>
              <a:t>	- Any other shout outs or challenges </a:t>
            </a:r>
          </a:p>
          <a:p>
            <a:r>
              <a:rPr lang="en-US" dirty="0"/>
              <a:t>Segue- Speaking of the team, as our youngest team member, its only fair that Josh is brought in to talk about the future--- </a:t>
            </a:r>
          </a:p>
          <a:p>
            <a:endParaRPr lang="en-US" dirty="0"/>
          </a:p>
          <a:p>
            <a:r>
              <a:rPr lang="en-US" b="1" dirty="0"/>
              <a:t>Josh </a:t>
            </a:r>
            <a:r>
              <a:rPr lang="en-US" dirty="0"/>
              <a:t>– Considerations and future features</a:t>
            </a:r>
          </a:p>
          <a:p>
            <a:r>
              <a:rPr lang="en-US" dirty="0"/>
              <a:t>	- First and foremost, is this not the best logo on the planet?</a:t>
            </a:r>
          </a:p>
          <a:p>
            <a:r>
              <a:rPr lang="en-US" dirty="0"/>
              <a:t>	- We set this up so that if there are future requests from stakeholders, we could customize the dashboard. </a:t>
            </a:r>
          </a:p>
          <a:p>
            <a:pPr lvl="1"/>
            <a:r>
              <a:rPr lang="en-US" dirty="0"/>
              <a:t>	- </a:t>
            </a:r>
            <a:r>
              <a:rPr lang="en-US" sz="1200" dirty="0"/>
              <a:t>This report is currently designed for INTERNAL stakeholders only – why , because we definitely don’t want to serve customers an actions page.  </a:t>
            </a:r>
          </a:p>
          <a:p>
            <a:pPr lvl="1"/>
            <a:r>
              <a:rPr lang="en-US" sz="1200" dirty="0"/>
              <a:t>		- could show  a root cause analysis </a:t>
            </a:r>
          </a:p>
          <a:p>
            <a:pPr lvl="1"/>
            <a:r>
              <a:rPr lang="en-US" sz="1200" dirty="0"/>
              <a:t>			or </a:t>
            </a:r>
          </a:p>
          <a:p>
            <a:pPr lvl="1"/>
            <a:r>
              <a:rPr lang="en-US" sz="1200" dirty="0"/>
              <a:t>		- do much deeper dive into more historical data to see if we should create even more functions to “cleanup” human or machine errors.</a:t>
            </a:r>
          </a:p>
          <a:p>
            <a:pPr lvl="1"/>
            <a:r>
              <a:rPr lang="en-US" sz="1200" dirty="0"/>
              <a:t>		- More complex errors (example 13oz tail-on) would be addressed for customer deployment </a:t>
            </a:r>
          </a:p>
          <a:p>
            <a:pPr lvl="1"/>
            <a:r>
              <a:rPr lang="en-US" sz="1200" dirty="0"/>
              <a:t>		- We also want to be able to slice out data by date and time in order to drill even further down</a:t>
            </a:r>
          </a:p>
          <a:p>
            <a:pPr lvl="1"/>
            <a:r>
              <a:rPr lang="en-US" sz="1200" dirty="0"/>
              <a:t>	- WARNING-- The more data is manipulated from raw to align with customer spec, the more management would need to be drawn in to address</a:t>
            </a:r>
          </a:p>
          <a:p>
            <a:pPr lvl="1"/>
            <a:r>
              <a:rPr lang="en-US" sz="1200" b="1" dirty="0"/>
              <a:t>		</a:t>
            </a:r>
            <a:r>
              <a:rPr lang="en-US" sz="1200" b="0" dirty="0"/>
              <a:t>- there is a fine ethical line here- we can easily delete “test blocks,” but the more we manipulate the less “real” the data becomes. </a:t>
            </a:r>
          </a:p>
          <a:p>
            <a:pPr lvl="1"/>
            <a:r>
              <a:rPr lang="en-US" sz="1200" b="0" dirty="0"/>
              <a:t>- Segue – we are excited to move forward with implementation. We welcome your thoughts.  </a:t>
            </a:r>
          </a:p>
          <a:p>
            <a:pPr lvl="1"/>
            <a:r>
              <a:rPr lang="en-US" sz="1200" b="0" dirty="0"/>
              <a:t>	-I’m going to turn this over to the class and TED. Does anyone have any questions? </a:t>
            </a:r>
          </a:p>
          <a:p>
            <a:endParaRPr lang="en-US" dirty="0"/>
          </a:p>
        </p:txBody>
      </p:sp>
      <p:sp>
        <p:nvSpPr>
          <p:cNvPr id="4" name="Slide Number Placeholder 3"/>
          <p:cNvSpPr>
            <a:spLocks noGrp="1"/>
          </p:cNvSpPr>
          <p:nvPr>
            <p:ph type="sldNum" sz="quarter" idx="5"/>
          </p:nvPr>
        </p:nvSpPr>
        <p:spPr/>
        <p:txBody>
          <a:bodyPr/>
          <a:lstStyle/>
          <a:p>
            <a:fld id="{C9C43186-AD6A-445D-B844-26F43D424E92}" type="slidenum">
              <a:rPr lang="en-US" smtClean="0"/>
              <a:t>6</a:t>
            </a:fld>
            <a:endParaRPr lang="en-US"/>
          </a:p>
        </p:txBody>
      </p:sp>
    </p:spTree>
    <p:extLst>
      <p:ext uri="{BB962C8B-B14F-4D97-AF65-F5344CB8AC3E}">
        <p14:creationId xmlns:p14="http://schemas.microsoft.com/office/powerpoint/2010/main" val="1060013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TIME</a:t>
            </a:r>
          </a:p>
        </p:txBody>
      </p:sp>
      <p:sp>
        <p:nvSpPr>
          <p:cNvPr id="4" name="Slide Number Placeholder 3"/>
          <p:cNvSpPr>
            <a:spLocks noGrp="1"/>
          </p:cNvSpPr>
          <p:nvPr>
            <p:ph type="sldNum" sz="quarter" idx="5"/>
          </p:nvPr>
        </p:nvSpPr>
        <p:spPr/>
        <p:txBody>
          <a:bodyPr/>
          <a:lstStyle/>
          <a:p>
            <a:fld id="{C9C43186-AD6A-445D-B844-26F43D424E92}" type="slidenum">
              <a:rPr lang="en-US" smtClean="0"/>
              <a:t>7</a:t>
            </a:fld>
            <a:endParaRPr lang="en-US"/>
          </a:p>
        </p:txBody>
      </p:sp>
    </p:spTree>
    <p:extLst>
      <p:ext uri="{BB962C8B-B14F-4D97-AF65-F5344CB8AC3E}">
        <p14:creationId xmlns:p14="http://schemas.microsoft.com/office/powerpoint/2010/main" val="334009240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14B12A-A3C8-4365-BDE8-02421AFC9837}" type="datetimeFigureOut">
              <a:rPr lang="en-US" smtClean="0"/>
              <a:t>7/21/2024</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A19C819E-716E-4089-81D8-E6BA848AC995}" type="slidenum">
              <a:rPr lang="en-US" smtClean="0"/>
              <a:t>‹#›</a:t>
            </a:fld>
            <a:endParaRPr lang="en-US"/>
          </a:p>
        </p:txBody>
      </p:sp>
    </p:spTree>
    <p:extLst>
      <p:ext uri="{BB962C8B-B14F-4D97-AF65-F5344CB8AC3E}">
        <p14:creationId xmlns:p14="http://schemas.microsoft.com/office/powerpoint/2010/main" val="660120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14B12A-A3C8-4365-BDE8-02421AFC9837}" type="datetimeFigureOut">
              <a:rPr lang="en-US" smtClean="0"/>
              <a:t>7/21/2024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C819E-716E-4089-81D8-E6BA848AC995}" type="slidenum">
              <a:rPr lang="en-US" smtClean="0"/>
              <a:t>‹#›</a:t>
            </a:fld>
            <a:endParaRPr lang="en-US"/>
          </a:p>
        </p:txBody>
      </p:sp>
    </p:spTree>
    <p:extLst>
      <p:ext uri="{BB962C8B-B14F-4D97-AF65-F5344CB8AC3E}">
        <p14:creationId xmlns:p14="http://schemas.microsoft.com/office/powerpoint/2010/main" val="1697820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14B12A-A3C8-4365-BDE8-02421AFC9837}" type="datetimeFigureOut">
              <a:rPr lang="en-US" smtClean="0"/>
              <a:t>7/21/2024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C819E-716E-4089-81D8-E6BA848AC995}" type="slidenum">
              <a:rPr lang="en-US" smtClean="0"/>
              <a:t>‹#›</a:t>
            </a:fld>
            <a:endParaRPr lang="en-US"/>
          </a:p>
        </p:txBody>
      </p:sp>
    </p:spTree>
    <p:extLst>
      <p:ext uri="{BB962C8B-B14F-4D97-AF65-F5344CB8AC3E}">
        <p14:creationId xmlns:p14="http://schemas.microsoft.com/office/powerpoint/2010/main" val="3033476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14B12A-A3C8-4365-BDE8-02421AFC9837}" type="datetimeFigureOut">
              <a:rPr lang="en-US" smtClean="0"/>
              <a:t>7/21/2024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C819E-716E-4089-81D8-E6BA848AC995}" type="slidenum">
              <a:rPr lang="en-US" smtClean="0"/>
              <a:t>‹#›</a:t>
            </a:fld>
            <a:endParaRPr lang="en-US"/>
          </a:p>
        </p:txBody>
      </p:sp>
    </p:spTree>
    <p:extLst>
      <p:ext uri="{BB962C8B-B14F-4D97-AF65-F5344CB8AC3E}">
        <p14:creationId xmlns:p14="http://schemas.microsoft.com/office/powerpoint/2010/main" val="296995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E114B12A-A3C8-4365-BDE8-02421AFC9837}" type="datetimeFigureOut">
              <a:rPr lang="en-US" smtClean="0"/>
              <a:t>7/21/2024</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A19C819E-716E-4089-81D8-E6BA848AC995}" type="slidenum">
              <a:rPr lang="en-US" smtClean="0"/>
              <a:t>‹#›</a:t>
            </a:fld>
            <a:endParaRPr lang="en-US"/>
          </a:p>
        </p:txBody>
      </p:sp>
    </p:spTree>
    <p:extLst>
      <p:ext uri="{BB962C8B-B14F-4D97-AF65-F5344CB8AC3E}">
        <p14:creationId xmlns:p14="http://schemas.microsoft.com/office/powerpoint/2010/main" val="929416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14B12A-A3C8-4365-BDE8-02421AFC9837}"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C819E-716E-4089-81D8-E6BA848AC995}" type="slidenum">
              <a:rPr lang="en-US" smtClean="0"/>
              <a:t>‹#›</a:t>
            </a:fld>
            <a:endParaRPr lang="en-US"/>
          </a:p>
        </p:txBody>
      </p:sp>
    </p:spTree>
    <p:extLst>
      <p:ext uri="{BB962C8B-B14F-4D97-AF65-F5344CB8AC3E}">
        <p14:creationId xmlns:p14="http://schemas.microsoft.com/office/powerpoint/2010/main" val="2644983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14B12A-A3C8-4365-BDE8-02421AFC9837}" type="datetimeFigureOut">
              <a:rPr lang="en-US" smtClean="0"/>
              <a:t>7/21/2024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C819E-716E-4089-81D8-E6BA848AC995}" type="slidenum">
              <a:rPr lang="en-US" smtClean="0"/>
              <a:t>‹#›</a:t>
            </a:fld>
            <a:endParaRPr lang="en-US"/>
          </a:p>
        </p:txBody>
      </p:sp>
    </p:spTree>
    <p:extLst>
      <p:ext uri="{BB962C8B-B14F-4D97-AF65-F5344CB8AC3E}">
        <p14:creationId xmlns:p14="http://schemas.microsoft.com/office/powerpoint/2010/main" val="610684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E114B12A-A3C8-4365-BDE8-02421AFC9837}" type="datetimeFigureOut">
              <a:rPr lang="en-US" smtClean="0"/>
              <a:t>7/21/2024</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A19C819E-716E-4089-81D8-E6BA848AC995}" type="slidenum">
              <a:rPr lang="en-US" smtClean="0"/>
              <a:t>‹#›</a:t>
            </a:fld>
            <a:endParaRPr lang="en-US"/>
          </a:p>
        </p:txBody>
      </p:sp>
    </p:spTree>
    <p:extLst>
      <p:ext uri="{BB962C8B-B14F-4D97-AF65-F5344CB8AC3E}">
        <p14:creationId xmlns:p14="http://schemas.microsoft.com/office/powerpoint/2010/main" val="58462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4B12A-A3C8-4365-BDE8-02421AFC9837}" type="datetimeFigureOut">
              <a:rPr lang="en-US" smtClean="0"/>
              <a:t>7/21/2024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C819E-716E-4089-81D8-E6BA848AC995}" type="slidenum">
              <a:rPr lang="en-US" smtClean="0"/>
              <a:t>‹#›</a:t>
            </a:fld>
            <a:endParaRPr lang="en-US"/>
          </a:p>
        </p:txBody>
      </p:sp>
    </p:spTree>
    <p:extLst>
      <p:ext uri="{BB962C8B-B14F-4D97-AF65-F5344CB8AC3E}">
        <p14:creationId xmlns:p14="http://schemas.microsoft.com/office/powerpoint/2010/main" val="2093178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E114B12A-A3C8-4365-BDE8-02421AFC9837}" type="datetimeFigureOut">
              <a:rPr lang="en-US" smtClean="0"/>
              <a:t>7/21/2024</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A19C819E-716E-4089-81D8-E6BA848AC995}" type="slidenum">
              <a:rPr lang="en-US" smtClean="0"/>
              <a:t>‹#›</a:t>
            </a:fld>
            <a:endParaRPr lang="en-US"/>
          </a:p>
        </p:txBody>
      </p:sp>
    </p:spTree>
    <p:extLst>
      <p:ext uri="{BB962C8B-B14F-4D97-AF65-F5344CB8AC3E}">
        <p14:creationId xmlns:p14="http://schemas.microsoft.com/office/powerpoint/2010/main" val="3321618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E114B12A-A3C8-4365-BDE8-02421AFC9837}" type="datetimeFigureOut">
              <a:rPr lang="en-US" smtClean="0"/>
              <a:t>7/21/2024</a:t>
            </a:fld>
            <a:endParaRPr lang="en-US"/>
          </a:p>
        </p:txBody>
      </p:sp>
      <p:sp>
        <p:nvSpPr>
          <p:cNvPr id="10" name="Slide Number Placeholder 9"/>
          <p:cNvSpPr>
            <a:spLocks noGrp="1"/>
          </p:cNvSpPr>
          <p:nvPr>
            <p:ph type="sldNum" sz="quarter" idx="12"/>
          </p:nvPr>
        </p:nvSpPr>
        <p:spPr/>
        <p:txBody>
          <a:bodyPr/>
          <a:lstStyle/>
          <a:p>
            <a:fld id="{A19C819E-716E-4089-81D8-E6BA848AC995}" type="slidenum">
              <a:rPr lang="en-US" smtClean="0"/>
              <a:t>‹#›</a:t>
            </a:fld>
            <a:endParaRPr lang="en-US"/>
          </a:p>
        </p:txBody>
      </p:sp>
    </p:spTree>
    <p:extLst>
      <p:ext uri="{BB962C8B-B14F-4D97-AF65-F5344CB8AC3E}">
        <p14:creationId xmlns:p14="http://schemas.microsoft.com/office/powerpoint/2010/main" val="64257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E114B12A-A3C8-4365-BDE8-02421AFC9837}" type="datetimeFigureOut">
              <a:rPr lang="en-US" smtClean="0"/>
              <a:t>7/21/2024</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A19C819E-716E-4089-81D8-E6BA848AC995}" type="slidenum">
              <a:rPr lang="en-US" smtClean="0"/>
              <a:t>‹#›</a:t>
            </a:fld>
            <a:endParaRPr lang="en-US"/>
          </a:p>
        </p:txBody>
      </p:sp>
    </p:spTree>
    <p:extLst>
      <p:ext uri="{BB962C8B-B14F-4D97-AF65-F5344CB8AC3E}">
        <p14:creationId xmlns:p14="http://schemas.microsoft.com/office/powerpoint/2010/main" val="614745688"/>
      </p:ext>
    </p:extLst>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5.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A red and white logo&#10;&#10;Description automatically generated">
            <a:extLst>
              <a:ext uri="{FF2B5EF4-FFF2-40B4-BE49-F238E27FC236}">
                <a16:creationId xmlns:a16="http://schemas.microsoft.com/office/drawing/2014/main" id="{5BA79285-1A48-80A2-D5C1-A29180DEA4A8}"/>
              </a:ext>
            </a:extLst>
          </p:cNvPr>
          <p:cNvPicPr>
            <a:picLocks noChangeAspect="1"/>
          </p:cNvPicPr>
          <p:nvPr/>
        </p:nvPicPr>
        <p:blipFill rotWithShape="1">
          <a:blip r:embed="rId3">
            <a:alphaModFix amt="93000"/>
            <a:extLst>
              <a:ext uri="{28A0092B-C50C-407E-A947-70E740481C1C}">
                <a14:useLocalDpi xmlns:a14="http://schemas.microsoft.com/office/drawing/2010/main" val="0"/>
              </a:ext>
            </a:extLst>
          </a:blip>
          <a:srcRect t="17743"/>
          <a:stretch/>
        </p:blipFill>
        <p:spPr>
          <a:xfrm>
            <a:off x="0" y="0"/>
            <a:ext cx="9144000" cy="6858000"/>
          </a:xfrm>
          <a:prstGeom prst="rect">
            <a:avLst/>
          </a:prstGeom>
        </p:spPr>
      </p:pic>
      <p:sp>
        <p:nvSpPr>
          <p:cNvPr id="6" name="Title 5">
            <a:extLst>
              <a:ext uri="{FF2B5EF4-FFF2-40B4-BE49-F238E27FC236}">
                <a16:creationId xmlns:a16="http://schemas.microsoft.com/office/drawing/2014/main" id="{2FA9A5D0-DC46-4D4E-BA70-36C30370C8F0}"/>
              </a:ext>
            </a:extLst>
          </p:cNvPr>
          <p:cNvSpPr>
            <a:spLocks noGrp="1"/>
          </p:cNvSpPr>
          <p:nvPr>
            <p:ph type="ctrTitle"/>
          </p:nvPr>
        </p:nvSpPr>
        <p:spPr>
          <a:xfrm>
            <a:off x="647700" y="5013151"/>
            <a:ext cx="7543800" cy="1522993"/>
          </a:xfrm>
        </p:spPr>
        <p:txBody>
          <a:bodyPr vert="horz" lIns="91440" tIns="45720" rIns="91440" bIns="45720" rtlCol="0" anchor="ctr">
            <a:normAutofit fontScale="90000"/>
          </a:bodyPr>
          <a:lstStyle/>
          <a:p>
            <a:pPr>
              <a:lnSpc>
                <a:spcPct val="90000"/>
              </a:lnSpc>
            </a:pPr>
            <a:r>
              <a:rPr lang="en-US" sz="5400" dirty="0">
                <a:ln w="3175" cmpd="sng">
                  <a:noFill/>
                </a:ln>
                <a:blipFill>
                  <a:blip r:embed="rId4">
                    <a:extLst>
                      <a:ext uri="{28A0092B-C50C-407E-A947-70E740481C1C}">
                        <a14:useLocalDpi xmlns:a14="http://schemas.microsoft.com/office/drawing/2010/main" val="0"/>
                      </a:ext>
                    </a:extLst>
                  </a:blip>
                  <a:tile tx="6350" ty="-127000" sx="65000" sy="64000" flip="none" algn="tl"/>
                </a:blipFill>
              </a:rPr>
              <a:t>QUALITY : TOOLS FOR SUCCESS</a:t>
            </a:r>
            <a:r>
              <a:rPr lang="en-US" sz="4400" dirty="0">
                <a:ln w="3175" cmpd="sng">
                  <a:noFill/>
                </a:ln>
                <a:blipFill>
                  <a:blip r:embed="rId4">
                    <a:extLst>
                      <a:ext uri="{28A0092B-C50C-407E-A947-70E740481C1C}">
                        <a14:useLocalDpi xmlns:a14="http://schemas.microsoft.com/office/drawing/2010/main" val="0"/>
                      </a:ext>
                    </a:extLst>
                  </a:blip>
                  <a:tile tx="6350" ty="-127000" sx="65000" sy="64000" flip="none" algn="tl"/>
                </a:blipFill>
              </a:rPr>
              <a:t>	</a:t>
            </a:r>
            <a:br>
              <a:rPr lang="en-US" sz="5200" dirty="0">
                <a:ln w="3175" cmpd="sng">
                  <a:noFill/>
                </a:ln>
                <a:blipFill>
                  <a:blip r:embed="rId4">
                    <a:extLst>
                      <a:ext uri="{28A0092B-C50C-407E-A947-70E740481C1C}">
                        <a14:useLocalDpi xmlns:a14="http://schemas.microsoft.com/office/drawing/2010/main" val="0"/>
                      </a:ext>
                    </a:extLst>
                  </a:blip>
                  <a:tile tx="6350" ty="-127000" sx="65000" sy="64000" flip="none" algn="tl"/>
                </a:blipFill>
              </a:rPr>
            </a:br>
            <a:endParaRPr lang="en-US" sz="5200" dirty="0">
              <a:ln w="3175" cmpd="sng">
                <a:noFill/>
              </a:ln>
              <a:blipFill>
                <a:blip r:embed="rId4">
                  <a:extLst>
                    <a:ext uri="{28A0092B-C50C-407E-A947-70E740481C1C}">
                      <a14:useLocalDpi xmlns:a14="http://schemas.microsoft.com/office/drawing/2010/main" val="0"/>
                    </a:ext>
                  </a:extLst>
                </a:blip>
                <a:tile tx="6350" ty="-127000" sx="65000" sy="64000" flip="none" algn="tl"/>
              </a:blipFill>
            </a:endParaRPr>
          </a:p>
        </p:txBody>
      </p:sp>
      <p:sp>
        <p:nvSpPr>
          <p:cNvPr id="3" name="Subtitle 2"/>
          <p:cNvSpPr>
            <a:spLocks/>
          </p:cNvSpPr>
          <p:nvPr/>
        </p:nvSpPr>
        <p:spPr>
          <a:xfrm>
            <a:off x="482599" y="1313090"/>
            <a:ext cx="8178800" cy="1974649"/>
          </a:xfrm>
          <a:prstGeom prst="rect">
            <a:avLst/>
          </a:prstGeom>
        </p:spPr>
        <p:txBody>
          <a:bodyPr>
            <a:normAutofit/>
          </a:bodyPr>
          <a:lstStyle/>
          <a:p>
            <a:pPr defTabSz="538373">
              <a:spcAft>
                <a:spcPts val="895"/>
              </a:spcAft>
            </a:pPr>
            <a:r>
              <a:rPr lang="en-US" sz="2119" i="1" dirty="0"/>
              <a:t>July</a:t>
            </a:r>
            <a:r>
              <a:rPr lang="en-US" sz="2119" i="1" kern="1200" dirty="0">
                <a:solidFill>
                  <a:schemeClr val="tx1"/>
                </a:solidFill>
                <a:latin typeface="+mn-lt"/>
                <a:ea typeface="+mn-ea"/>
                <a:cs typeface="+mn-cs"/>
              </a:rPr>
              <a:t> 2024</a:t>
            </a:r>
            <a:endParaRPr lang="en-US" sz="1800" i="1" dirty="0"/>
          </a:p>
        </p:txBody>
      </p:sp>
      <p:cxnSp>
        <p:nvCxnSpPr>
          <p:cNvPr id="4" name="Straight Connector 3">
            <a:extLst>
              <a:ext uri="{FF2B5EF4-FFF2-40B4-BE49-F238E27FC236}">
                <a16:creationId xmlns:a16="http://schemas.microsoft.com/office/drawing/2014/main" id="{8F26BB9A-3782-4FFC-A29F-1A72AC2E802A}"/>
              </a:ext>
            </a:extLst>
          </p:cNvPr>
          <p:cNvCxnSpPr>
            <a:cxnSpLocks/>
          </p:cNvCxnSpPr>
          <p:nvPr/>
        </p:nvCxnSpPr>
        <p:spPr>
          <a:xfrm flipH="1">
            <a:off x="482599" y="1274432"/>
            <a:ext cx="817880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 name="AutoShape 2" descr="yGjjsXe3R1eUKY8lP4z4FQ.webp">
            <a:extLst>
              <a:ext uri="{FF2B5EF4-FFF2-40B4-BE49-F238E27FC236}">
                <a16:creationId xmlns:a16="http://schemas.microsoft.com/office/drawing/2014/main" id="{C10345C2-75CD-7DFB-78D9-A141CDA719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23582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red and white logo&#10;&#10;Description automatically generated">
            <a:extLst>
              <a:ext uri="{FF2B5EF4-FFF2-40B4-BE49-F238E27FC236}">
                <a16:creationId xmlns:a16="http://schemas.microsoft.com/office/drawing/2014/main" id="{36D176FE-9D37-6353-C7A3-E694635B9855}"/>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17743"/>
          <a:stretch/>
        </p:blipFill>
        <p:spPr>
          <a:xfrm>
            <a:off x="0" y="0"/>
            <a:ext cx="9144000" cy="6858000"/>
          </a:xfrm>
          <a:prstGeom prst="rect">
            <a:avLst/>
          </a:prstGeom>
        </p:spPr>
      </p:pic>
      <p:sp>
        <p:nvSpPr>
          <p:cNvPr id="2" name="Title 1">
            <a:extLst>
              <a:ext uri="{FF2B5EF4-FFF2-40B4-BE49-F238E27FC236}">
                <a16:creationId xmlns:a16="http://schemas.microsoft.com/office/drawing/2014/main" id="{F2CF371B-8DC2-4D45-8F0B-DD73E387B50D}"/>
              </a:ext>
            </a:extLst>
          </p:cNvPr>
          <p:cNvSpPr>
            <a:spLocks noGrp="1"/>
          </p:cNvSpPr>
          <p:nvPr>
            <p:ph type="title"/>
          </p:nvPr>
        </p:nvSpPr>
        <p:spPr>
          <a:xfrm>
            <a:off x="628650" y="365126"/>
            <a:ext cx="7886700" cy="715635"/>
          </a:xfrm>
        </p:spPr>
        <p:txBody>
          <a:bodyPr>
            <a:normAutofit/>
          </a:bodyPr>
          <a:lstStyle/>
          <a:p>
            <a:r>
              <a:rPr lang="en-US" sz="3200" dirty="0"/>
              <a:t>Quality : </a:t>
            </a:r>
            <a:r>
              <a:rPr lang="en-US" sz="3200" dirty="0" err="1"/>
              <a:t>TooLs</a:t>
            </a:r>
            <a:r>
              <a:rPr lang="en-US" sz="3200" dirty="0"/>
              <a:t> for success</a:t>
            </a:r>
            <a:r>
              <a:rPr lang="en-US" sz="2400" dirty="0"/>
              <a:t>	</a:t>
            </a:r>
          </a:p>
        </p:txBody>
      </p:sp>
      <p:graphicFrame>
        <p:nvGraphicFramePr>
          <p:cNvPr id="16" name="Content Placeholder 11">
            <a:extLst>
              <a:ext uri="{FF2B5EF4-FFF2-40B4-BE49-F238E27FC236}">
                <a16:creationId xmlns:a16="http://schemas.microsoft.com/office/drawing/2014/main" id="{C7FA47C8-D5DE-1874-7988-EAFC267D2B09}"/>
              </a:ext>
            </a:extLst>
          </p:cNvPr>
          <p:cNvGraphicFramePr>
            <a:graphicFrameLocks noGrp="1"/>
          </p:cNvGraphicFramePr>
          <p:nvPr>
            <p:ph sz="half" idx="1"/>
            <p:extLst>
              <p:ext uri="{D42A27DB-BD31-4B8C-83A1-F6EECF244321}">
                <p14:modId xmlns:p14="http://schemas.microsoft.com/office/powerpoint/2010/main" val="513953806"/>
              </p:ext>
            </p:extLst>
          </p:nvPr>
        </p:nvGraphicFramePr>
        <p:xfrm>
          <a:off x="628650" y="1105983"/>
          <a:ext cx="7886700" cy="50709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9" name="Straight Connector 8">
            <a:extLst>
              <a:ext uri="{FF2B5EF4-FFF2-40B4-BE49-F238E27FC236}">
                <a16:creationId xmlns:a16="http://schemas.microsoft.com/office/drawing/2014/main" id="{8F26BB9A-3782-4FFC-A29F-1A72AC2E802A}"/>
              </a:ext>
            </a:extLst>
          </p:cNvPr>
          <p:cNvCxnSpPr>
            <a:cxnSpLocks/>
          </p:cNvCxnSpPr>
          <p:nvPr/>
        </p:nvCxnSpPr>
        <p:spPr>
          <a:xfrm flipH="1">
            <a:off x="628650" y="956736"/>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0485BC1-9513-42A5-AF72-3344E0BA19A2}"/>
              </a:ext>
            </a:extLst>
          </p:cNvPr>
          <p:cNvSpPr txBox="1">
            <a:spLocks/>
          </p:cNvSpPr>
          <p:nvPr/>
        </p:nvSpPr>
        <p:spPr>
          <a:xfrm>
            <a:off x="872982" y="1080761"/>
            <a:ext cx="7875890" cy="33376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i="1" dirty="0"/>
          </a:p>
        </p:txBody>
      </p:sp>
    </p:spTree>
    <p:extLst>
      <p:ext uri="{BB962C8B-B14F-4D97-AF65-F5344CB8AC3E}">
        <p14:creationId xmlns:p14="http://schemas.microsoft.com/office/powerpoint/2010/main" val="19392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3" name="Oval 12">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4" name="Oval 13">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useBgFill="1">
        <p:nvSpPr>
          <p:cNvPr id="16" name="Rectangle 15">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DD7DD-DF2E-CA6D-3D85-2591E716338B}"/>
              </a:ext>
            </a:extLst>
          </p:cNvPr>
          <p:cNvSpPr>
            <a:spLocks noGrp="1"/>
          </p:cNvSpPr>
          <p:nvPr>
            <p:ph type="title"/>
          </p:nvPr>
        </p:nvSpPr>
        <p:spPr>
          <a:xfrm>
            <a:off x="4913193" y="685800"/>
            <a:ext cx="3690014" cy="2021553"/>
          </a:xfrm>
        </p:spPr>
        <p:txBody>
          <a:bodyPr vert="horz" lIns="91440" tIns="45720" rIns="91440" bIns="45720" rtlCol="0" anchor="ctr">
            <a:normAutofit/>
          </a:bodyPr>
          <a:lstStyle/>
          <a:p>
            <a:r>
              <a:rPr lang="en-US" sz="3400" b="1">
                <a:solidFill>
                  <a:schemeClr val="tx1"/>
                </a:solidFill>
              </a:rPr>
              <a:t>Generic Butcher – An Introduction</a:t>
            </a:r>
            <a:br>
              <a:rPr lang="en-US" sz="3400">
                <a:solidFill>
                  <a:schemeClr val="tx1"/>
                </a:solidFill>
              </a:rPr>
            </a:br>
            <a:endParaRPr lang="en-US" sz="3400">
              <a:solidFill>
                <a:schemeClr val="tx1"/>
              </a:solidFill>
            </a:endParaRPr>
          </a:p>
        </p:txBody>
      </p:sp>
      <p:sp>
        <p:nvSpPr>
          <p:cNvPr id="18" name="Freeform: Shape 17">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394613"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red and white logo&#10;&#10;Description automatically generated">
            <a:extLst>
              <a:ext uri="{FF2B5EF4-FFF2-40B4-BE49-F238E27FC236}">
                <a16:creationId xmlns:a16="http://schemas.microsoft.com/office/drawing/2014/main" id="{04A3E69E-C47D-524F-A4AE-5D3671ADAF81}"/>
              </a:ext>
            </a:extLst>
          </p:cNvPr>
          <p:cNvPicPr>
            <a:picLocks noChangeAspect="1"/>
          </p:cNvPicPr>
          <p:nvPr/>
        </p:nvPicPr>
        <p:blipFill rotWithShape="1">
          <a:blip r:embed="rId5">
            <a:extLst>
              <a:ext uri="{28A0092B-C50C-407E-A947-70E740481C1C}">
                <a14:useLocalDpi xmlns:a14="http://schemas.microsoft.com/office/drawing/2010/main" val="0"/>
              </a:ext>
            </a:extLst>
          </a:blip>
          <a:srcRect l="14568" r="18769"/>
          <a:stretch/>
        </p:blipFill>
        <p:spPr>
          <a:xfrm>
            <a:off x="20" y="2"/>
            <a:ext cx="4571752"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3" name="Content Placeholder 2">
            <a:extLst>
              <a:ext uri="{FF2B5EF4-FFF2-40B4-BE49-F238E27FC236}">
                <a16:creationId xmlns:a16="http://schemas.microsoft.com/office/drawing/2014/main" id="{7939ED87-C21D-CE8B-79D2-73AD620119A7}"/>
              </a:ext>
            </a:extLst>
          </p:cNvPr>
          <p:cNvSpPr>
            <a:spLocks noGrp="1"/>
          </p:cNvSpPr>
          <p:nvPr>
            <p:ph sz="half" idx="1"/>
          </p:nvPr>
        </p:nvSpPr>
        <p:spPr>
          <a:xfrm>
            <a:off x="4824248" y="2364828"/>
            <a:ext cx="3778959" cy="3807371"/>
          </a:xfrm>
        </p:spPr>
        <p:txBody>
          <a:bodyPr vert="horz" lIns="91440" tIns="45720" rIns="91440" bIns="45720" rtlCol="0">
            <a:normAutofit/>
          </a:bodyPr>
          <a:lstStyle/>
          <a:p>
            <a:pPr lvl="0"/>
            <a:r>
              <a:rPr lang="en-US" sz="900" dirty="0"/>
              <a:t>GBC cuts meat to the customer’s specifications.  </a:t>
            </a:r>
          </a:p>
          <a:p>
            <a:pPr lvl="0"/>
            <a:r>
              <a:rPr lang="en-US" sz="900" dirty="0"/>
              <a:t>The finished steaks are sent through a production line camera and scale to provide metric data to the quality control team. </a:t>
            </a:r>
          </a:p>
          <a:p>
            <a:pPr lvl="0"/>
            <a:r>
              <a:rPr lang="en-US" sz="900" dirty="0"/>
              <a:t>The machine provides regular data in CSV format to the team who review it monthly. </a:t>
            </a:r>
          </a:p>
          <a:p>
            <a:pPr lvl="0"/>
            <a:r>
              <a:rPr lang="en-US" sz="900" dirty="0"/>
              <a:t>The quality control team needs to be able to quickly see what products are at risk of non-compliance so they can quickly address them before they serve data to the customer.  </a:t>
            </a:r>
          </a:p>
          <a:p>
            <a:pPr lvl="0"/>
            <a:r>
              <a:rPr lang="en-US" sz="900" dirty="0"/>
              <a:t>The quality control team is challenged, because their current tools:</a:t>
            </a:r>
          </a:p>
          <a:p>
            <a:pPr lvl="1"/>
            <a:r>
              <a:rPr lang="en-US" sz="900" dirty="0"/>
              <a:t>Only pull directly from raw data </a:t>
            </a:r>
          </a:p>
          <a:p>
            <a:pPr lvl="1"/>
            <a:r>
              <a:rPr lang="en-US" sz="900" dirty="0"/>
              <a:t>Take a lot of time to determine the real want- “what is and is not compliant and why”</a:t>
            </a:r>
          </a:p>
          <a:p>
            <a:pPr lvl="1"/>
            <a:r>
              <a:rPr lang="en-US" sz="900" dirty="0"/>
              <a:t>Don’t have robust or custom histogram items–  list of “wants” like x-steps, and v-lines.  </a:t>
            </a:r>
          </a:p>
          <a:p>
            <a:pPr lvl="1"/>
            <a:r>
              <a:rPr lang="en-US" sz="900" dirty="0"/>
              <a:t>Can’t easily be served to stakeholders. </a:t>
            </a:r>
          </a:p>
          <a:p>
            <a:pPr lvl="1"/>
            <a:r>
              <a:rPr lang="en-US" sz="900" dirty="0"/>
              <a:t>Errors are simply “deleted” instead logic allowing to store them and review, so there can’t be any campaigns to improve machine and human processes in data-capture.  </a:t>
            </a:r>
          </a:p>
          <a:p>
            <a:endParaRPr lang="en-US" sz="700" dirty="0"/>
          </a:p>
        </p:txBody>
      </p:sp>
    </p:spTree>
    <p:extLst>
      <p:ext uri="{BB962C8B-B14F-4D97-AF65-F5344CB8AC3E}">
        <p14:creationId xmlns:p14="http://schemas.microsoft.com/office/powerpoint/2010/main" val="143154452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346946"/>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299696"/>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484779"/>
            <a:ext cx="7667244" cy="2743200"/>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29" name="Group 28">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4068923"/>
            <a:ext cx="810678" cy="1080902"/>
            <a:chOff x="9685338" y="4460675"/>
            <a:chExt cx="1080904" cy="1080902"/>
          </a:xfrm>
        </p:grpSpPr>
        <p:sp>
          <p:nvSpPr>
            <p:cNvPr id="30" name="Oval 29">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31" name="Oval 30">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useBgFill="1">
        <p:nvSpPr>
          <p:cNvPr id="33" name="Rectangle 32">
            <a:extLst>
              <a:ext uri="{FF2B5EF4-FFF2-40B4-BE49-F238E27FC236}">
                <a16:creationId xmlns:a16="http://schemas.microsoft.com/office/drawing/2014/main" id="{0E2D3DCD-4716-40AA-90C0-6F2F9F116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914171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Rectangle 34">
            <a:extLst>
              <a:ext uri="{FF2B5EF4-FFF2-40B4-BE49-F238E27FC236}">
                <a16:creationId xmlns:a16="http://schemas.microsoft.com/office/drawing/2014/main" id="{037BACED-9574-4AAE-9D04-510030835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4225845"/>
            <a:ext cx="9144000" cy="2610465"/>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DD7DD-DF2E-CA6D-3D85-2591E716338B}"/>
              </a:ext>
            </a:extLst>
          </p:cNvPr>
          <p:cNvSpPr>
            <a:spLocks noGrp="1"/>
          </p:cNvSpPr>
          <p:nvPr>
            <p:ph type="title"/>
          </p:nvPr>
        </p:nvSpPr>
        <p:spPr>
          <a:xfrm>
            <a:off x="1019896" y="5129453"/>
            <a:ext cx="7881802" cy="1472224"/>
          </a:xfrm>
        </p:spPr>
        <p:txBody>
          <a:bodyPr vert="horz" lIns="91440" tIns="45720" rIns="91440" bIns="45720" rtlCol="0" anchor="b">
            <a:normAutofit/>
          </a:bodyPr>
          <a:lstStyle/>
          <a:p>
            <a:pPr algn="ctr">
              <a:lnSpc>
                <a:spcPct val="80000"/>
              </a:lnSpc>
            </a:pPr>
            <a:r>
              <a:rPr lang="en-US" sz="3600" b="1" dirty="0">
                <a:solidFill>
                  <a:schemeClr val="tx1"/>
                </a:solidFill>
              </a:rPr>
              <a:t>Project OVERVIEW	</a:t>
            </a:r>
            <a:endParaRPr lang="en-US" sz="3600" dirty="0">
              <a:solidFill>
                <a:schemeClr val="tx1"/>
              </a:solidFill>
            </a:endParaRPr>
          </a:p>
        </p:txBody>
      </p:sp>
      <p:pic>
        <p:nvPicPr>
          <p:cNvPr id="7" name="Picture 6" descr="A red and white logo&#10;&#10;Description automatically generated">
            <a:extLst>
              <a:ext uri="{FF2B5EF4-FFF2-40B4-BE49-F238E27FC236}">
                <a16:creationId xmlns:a16="http://schemas.microsoft.com/office/drawing/2014/main" id="{04A3E69E-C47D-524F-A4AE-5D3671ADAF81}"/>
              </a:ext>
            </a:extLst>
          </p:cNvPr>
          <p:cNvPicPr>
            <a:picLocks noChangeAspect="1"/>
          </p:cNvPicPr>
          <p:nvPr/>
        </p:nvPicPr>
        <p:blipFill rotWithShape="1">
          <a:blip r:embed="rId8">
            <a:extLst>
              <a:ext uri="{28A0092B-C50C-407E-A947-70E740481C1C}">
                <a14:useLocalDpi xmlns:a14="http://schemas.microsoft.com/office/drawing/2010/main" val="0"/>
              </a:ext>
            </a:extLst>
          </a:blip>
          <a:srcRect t="27740" b="25854"/>
          <a:stretch/>
        </p:blipFill>
        <p:spPr>
          <a:xfrm>
            <a:off x="20" y="10"/>
            <a:ext cx="9143980" cy="4243361"/>
          </a:xfrm>
          <a:prstGeom prst="rect">
            <a:avLst/>
          </a:prstGeom>
        </p:spPr>
      </p:pic>
      <p:pic>
        <p:nvPicPr>
          <p:cNvPr id="6" name="Picture 5">
            <a:extLst>
              <a:ext uri="{FF2B5EF4-FFF2-40B4-BE49-F238E27FC236}">
                <a16:creationId xmlns:a16="http://schemas.microsoft.com/office/drawing/2014/main" id="{0F8B7635-F6DF-0435-B258-85CDBB2DA835}"/>
              </a:ext>
            </a:extLst>
          </p:cNvPr>
          <p:cNvPicPr>
            <a:picLocks noChangeAspect="1"/>
          </p:cNvPicPr>
          <p:nvPr/>
        </p:nvPicPr>
        <p:blipFill rotWithShape="1">
          <a:blip r:embed="rId9"/>
          <a:srcRect l="1189" t="11756" r="1158" b="4143"/>
          <a:stretch/>
        </p:blipFill>
        <p:spPr>
          <a:xfrm>
            <a:off x="1168090" y="3527524"/>
            <a:ext cx="7106494" cy="2111479"/>
          </a:xfrm>
          <a:prstGeom prst="rect">
            <a:avLst/>
          </a:prstGeom>
          <a:ln w="76200">
            <a:solidFill>
              <a:schemeClr val="bg1">
                <a:lumMod val="75000"/>
                <a:lumOff val="25000"/>
              </a:schemeClr>
            </a:solidFill>
          </a:ln>
        </p:spPr>
      </p:pic>
    </p:spTree>
    <p:extLst>
      <p:ext uri="{BB962C8B-B14F-4D97-AF65-F5344CB8AC3E}">
        <p14:creationId xmlns:p14="http://schemas.microsoft.com/office/powerpoint/2010/main" val="12787880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31" name="Oval 30">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32" name="Oval 31">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useBgFill="1">
        <p:nvSpPr>
          <p:cNvPr id="34" name="Rectangle 33">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DD7DD-DF2E-CA6D-3D85-2591E716338B}"/>
              </a:ext>
            </a:extLst>
          </p:cNvPr>
          <p:cNvSpPr>
            <a:spLocks noGrp="1"/>
          </p:cNvSpPr>
          <p:nvPr>
            <p:ph type="title"/>
          </p:nvPr>
        </p:nvSpPr>
        <p:spPr>
          <a:xfrm>
            <a:off x="4913193" y="685800"/>
            <a:ext cx="3690014" cy="2021553"/>
          </a:xfrm>
        </p:spPr>
        <p:txBody>
          <a:bodyPr vert="horz" lIns="91440" tIns="45720" rIns="91440" bIns="45720" rtlCol="0" anchor="ctr">
            <a:normAutofit/>
          </a:bodyPr>
          <a:lstStyle/>
          <a:p>
            <a:r>
              <a:rPr lang="en-US" sz="3400" b="1">
                <a:solidFill>
                  <a:schemeClr val="tx1"/>
                </a:solidFill>
              </a:rPr>
              <a:t>Product Demo – the GBC Solution</a:t>
            </a:r>
            <a:br>
              <a:rPr lang="en-US" sz="3400">
                <a:solidFill>
                  <a:schemeClr val="tx1"/>
                </a:solidFill>
              </a:rPr>
            </a:br>
            <a:br>
              <a:rPr lang="en-US" sz="3400">
                <a:solidFill>
                  <a:schemeClr val="tx1"/>
                </a:solidFill>
              </a:rPr>
            </a:br>
            <a:endParaRPr lang="en-US" sz="3400">
              <a:solidFill>
                <a:schemeClr val="tx1"/>
              </a:solidFill>
            </a:endParaRPr>
          </a:p>
        </p:txBody>
      </p:sp>
      <p:sp>
        <p:nvSpPr>
          <p:cNvPr id="36" name="Freeform: Shape 35">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394613"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red and white logo&#10;&#10;Description automatically generated">
            <a:extLst>
              <a:ext uri="{FF2B5EF4-FFF2-40B4-BE49-F238E27FC236}">
                <a16:creationId xmlns:a16="http://schemas.microsoft.com/office/drawing/2014/main" id="{6E1F22A7-EF3F-D053-D549-2C6CBCA1C6E4}"/>
              </a:ext>
            </a:extLst>
          </p:cNvPr>
          <p:cNvPicPr>
            <a:picLocks noChangeAspect="1"/>
          </p:cNvPicPr>
          <p:nvPr/>
        </p:nvPicPr>
        <p:blipFill rotWithShape="1">
          <a:blip r:embed="rId5">
            <a:extLst>
              <a:ext uri="{28A0092B-C50C-407E-A947-70E740481C1C}">
                <a14:useLocalDpi xmlns:a14="http://schemas.microsoft.com/office/drawing/2010/main" val="0"/>
              </a:ext>
            </a:extLst>
          </a:blip>
          <a:srcRect l="14568" r="18769"/>
          <a:stretch/>
        </p:blipFill>
        <p:spPr>
          <a:xfrm>
            <a:off x="20" y="2"/>
            <a:ext cx="4571752"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3" name="Content Placeholder 2">
            <a:extLst>
              <a:ext uri="{FF2B5EF4-FFF2-40B4-BE49-F238E27FC236}">
                <a16:creationId xmlns:a16="http://schemas.microsoft.com/office/drawing/2014/main" id="{7939ED87-C21D-CE8B-79D2-73AD620119A7}"/>
              </a:ext>
            </a:extLst>
          </p:cNvPr>
          <p:cNvSpPr>
            <a:spLocks noGrp="1"/>
          </p:cNvSpPr>
          <p:nvPr>
            <p:ph sz="half" idx="1"/>
          </p:nvPr>
        </p:nvSpPr>
        <p:spPr>
          <a:xfrm>
            <a:off x="4913193" y="2927444"/>
            <a:ext cx="3690014" cy="3244755"/>
          </a:xfrm>
        </p:spPr>
        <p:txBody>
          <a:bodyPr vert="horz" lIns="91440" tIns="45720" rIns="91440" bIns="45720" rtlCol="0">
            <a:normAutofit/>
          </a:bodyPr>
          <a:lstStyle/>
          <a:p>
            <a:pPr lvl="0"/>
            <a:r>
              <a:rPr lang="en-US"/>
              <a:t>Actions Page</a:t>
            </a:r>
          </a:p>
          <a:p>
            <a:pPr lvl="0"/>
            <a:r>
              <a:rPr lang="en-US"/>
              <a:t>Overview Page</a:t>
            </a:r>
          </a:p>
          <a:p>
            <a:pPr lvl="0"/>
            <a:r>
              <a:rPr lang="en-US"/>
              <a:t>Products Page </a:t>
            </a:r>
          </a:p>
          <a:p>
            <a:pPr lvl="0"/>
            <a:r>
              <a:rPr lang="en-US"/>
              <a:t>Challenges</a:t>
            </a:r>
          </a:p>
          <a:p>
            <a:endParaRPr lang="en-US"/>
          </a:p>
        </p:txBody>
      </p:sp>
    </p:spTree>
    <p:extLst>
      <p:ext uri="{BB962C8B-B14F-4D97-AF65-F5344CB8AC3E}">
        <p14:creationId xmlns:p14="http://schemas.microsoft.com/office/powerpoint/2010/main" val="28314923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0" name="Oval 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1" name="Oval 10">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useBgFill="1">
        <p:nvSpPr>
          <p:cNvPr id="13" name="Rectangle 12">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DD7DD-DF2E-CA6D-3D85-2591E716338B}"/>
              </a:ext>
            </a:extLst>
          </p:cNvPr>
          <p:cNvSpPr>
            <a:spLocks noGrp="1"/>
          </p:cNvSpPr>
          <p:nvPr>
            <p:ph type="title"/>
          </p:nvPr>
        </p:nvSpPr>
        <p:spPr>
          <a:xfrm>
            <a:off x="4913193" y="685800"/>
            <a:ext cx="3690014" cy="2021553"/>
          </a:xfrm>
        </p:spPr>
        <p:txBody>
          <a:bodyPr vert="horz" lIns="91440" tIns="45720" rIns="91440" bIns="45720" rtlCol="0" anchor="ctr">
            <a:normAutofit/>
          </a:bodyPr>
          <a:lstStyle/>
          <a:p>
            <a:r>
              <a:rPr lang="en-US" sz="3400" b="1">
                <a:solidFill>
                  <a:schemeClr val="tx1"/>
                </a:solidFill>
              </a:rPr>
              <a:t>Considerations and Future Features</a:t>
            </a:r>
            <a:br>
              <a:rPr lang="en-US" sz="3400">
                <a:solidFill>
                  <a:schemeClr val="tx1"/>
                </a:solidFill>
              </a:rPr>
            </a:br>
            <a:endParaRPr lang="en-US" sz="3400">
              <a:solidFill>
                <a:schemeClr val="tx1"/>
              </a:solidFill>
            </a:endParaRPr>
          </a:p>
        </p:txBody>
      </p:sp>
      <p:sp>
        <p:nvSpPr>
          <p:cNvPr id="15" name="Freeform: Shape 14">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394613"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red and white logo&#10;&#10;Description automatically generated">
            <a:extLst>
              <a:ext uri="{FF2B5EF4-FFF2-40B4-BE49-F238E27FC236}">
                <a16:creationId xmlns:a16="http://schemas.microsoft.com/office/drawing/2014/main" id="{33A7A32B-3C87-618A-BCF9-9EAD96672101}"/>
              </a:ext>
            </a:extLst>
          </p:cNvPr>
          <p:cNvPicPr>
            <a:picLocks noChangeAspect="1"/>
          </p:cNvPicPr>
          <p:nvPr/>
        </p:nvPicPr>
        <p:blipFill rotWithShape="1">
          <a:blip r:embed="rId5">
            <a:extLst>
              <a:ext uri="{28A0092B-C50C-407E-A947-70E740481C1C}">
                <a14:useLocalDpi xmlns:a14="http://schemas.microsoft.com/office/drawing/2010/main" val="0"/>
              </a:ext>
            </a:extLst>
          </a:blip>
          <a:srcRect l="14568" r="18769"/>
          <a:stretch/>
        </p:blipFill>
        <p:spPr>
          <a:xfrm>
            <a:off x="20" y="2"/>
            <a:ext cx="4571752"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3" name="Content Placeholder 2">
            <a:extLst>
              <a:ext uri="{FF2B5EF4-FFF2-40B4-BE49-F238E27FC236}">
                <a16:creationId xmlns:a16="http://schemas.microsoft.com/office/drawing/2014/main" id="{7939ED87-C21D-CE8B-79D2-73AD620119A7}"/>
              </a:ext>
            </a:extLst>
          </p:cNvPr>
          <p:cNvSpPr>
            <a:spLocks noGrp="1"/>
          </p:cNvSpPr>
          <p:nvPr>
            <p:ph sz="half" idx="1"/>
          </p:nvPr>
        </p:nvSpPr>
        <p:spPr>
          <a:xfrm>
            <a:off x="4913193" y="2927444"/>
            <a:ext cx="3690014" cy="3244755"/>
          </a:xfrm>
        </p:spPr>
        <p:txBody>
          <a:bodyPr vert="horz" lIns="91440" tIns="45720" rIns="91440" bIns="45720" rtlCol="0">
            <a:normAutofit/>
          </a:bodyPr>
          <a:lstStyle/>
          <a:p>
            <a:pPr lvl="0"/>
            <a:r>
              <a:rPr lang="en-US" sz="1600"/>
              <a:t>Functions wrapped and dynamic– allows for customization if there are other requests from stakeholders</a:t>
            </a:r>
          </a:p>
          <a:p>
            <a:pPr lvl="0"/>
            <a:r>
              <a:rPr lang="en-US" sz="1600"/>
              <a:t>Currently designed for INTERNAL stakeholders only</a:t>
            </a:r>
          </a:p>
          <a:p>
            <a:pPr lvl="0"/>
            <a:r>
              <a:rPr lang="en-US" sz="1600"/>
              <a:t>More complex errors (example 13oz tail-on) would be addressed for customer deployment </a:t>
            </a:r>
          </a:p>
          <a:p>
            <a:pPr lvl="0"/>
            <a:r>
              <a:rPr lang="en-US" sz="1600"/>
              <a:t>The more data is manipulated from raw to align with customer spec, the more management would need to be drawn in to address</a:t>
            </a:r>
          </a:p>
          <a:p>
            <a:endParaRPr lang="en-US" sz="1600"/>
          </a:p>
        </p:txBody>
      </p:sp>
    </p:spTree>
    <p:extLst>
      <p:ext uri="{BB962C8B-B14F-4D97-AF65-F5344CB8AC3E}">
        <p14:creationId xmlns:p14="http://schemas.microsoft.com/office/powerpoint/2010/main" val="370281949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and white logo&#10;&#10;Description automatically generated">
            <a:extLst>
              <a:ext uri="{FF2B5EF4-FFF2-40B4-BE49-F238E27FC236}">
                <a16:creationId xmlns:a16="http://schemas.microsoft.com/office/drawing/2014/main" id="{80EEA7D1-3E6C-B931-BA90-E3475A8D7557}"/>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17743"/>
          <a:stretch/>
        </p:blipFill>
        <p:spPr>
          <a:xfrm>
            <a:off x="0" y="0"/>
            <a:ext cx="9144000" cy="6858000"/>
          </a:xfrm>
          <a:prstGeom prst="rect">
            <a:avLst/>
          </a:prstGeom>
        </p:spPr>
      </p:pic>
      <p:sp>
        <p:nvSpPr>
          <p:cNvPr id="2" name="Title 1">
            <a:extLst>
              <a:ext uri="{FF2B5EF4-FFF2-40B4-BE49-F238E27FC236}">
                <a16:creationId xmlns:a16="http://schemas.microsoft.com/office/drawing/2014/main" id="{237DD7DD-DF2E-CA6D-3D85-2591E716338B}"/>
              </a:ext>
            </a:extLst>
          </p:cNvPr>
          <p:cNvSpPr>
            <a:spLocks noGrp="1"/>
          </p:cNvSpPr>
          <p:nvPr>
            <p:ph type="title"/>
          </p:nvPr>
        </p:nvSpPr>
        <p:spPr/>
        <p:txBody>
          <a:bodyPr>
            <a:normAutofit/>
          </a:bodyPr>
          <a:lstStyle/>
          <a:p>
            <a:r>
              <a:rPr lang="en-US" sz="3600" b="1" dirty="0"/>
              <a:t>Questions</a:t>
            </a:r>
            <a:br>
              <a:rPr lang="en-US" sz="3600" dirty="0"/>
            </a:br>
            <a:endParaRPr lang="en-US" dirty="0"/>
          </a:p>
        </p:txBody>
      </p:sp>
      <p:sp>
        <p:nvSpPr>
          <p:cNvPr id="3" name="Content Placeholder 2">
            <a:extLst>
              <a:ext uri="{FF2B5EF4-FFF2-40B4-BE49-F238E27FC236}">
                <a16:creationId xmlns:a16="http://schemas.microsoft.com/office/drawing/2014/main" id="{7939ED87-C21D-CE8B-79D2-73AD620119A7}"/>
              </a:ext>
            </a:extLst>
          </p:cNvPr>
          <p:cNvSpPr>
            <a:spLocks noGrp="1"/>
          </p:cNvSpPr>
          <p:nvPr>
            <p:ph sz="half" idx="1"/>
          </p:nvPr>
        </p:nvSpPr>
        <p:spPr>
          <a:xfrm>
            <a:off x="685799" y="2194560"/>
            <a:ext cx="7772399" cy="3977640"/>
          </a:xfrm>
        </p:spPr>
        <p:txBody>
          <a:bodyPr>
            <a:normAutofit/>
          </a:bodyPr>
          <a:lstStyle/>
          <a:p>
            <a:endParaRPr lang="en-US" dirty="0"/>
          </a:p>
        </p:txBody>
      </p:sp>
    </p:spTree>
    <p:extLst>
      <p:ext uri="{BB962C8B-B14F-4D97-AF65-F5344CB8AC3E}">
        <p14:creationId xmlns:p14="http://schemas.microsoft.com/office/powerpoint/2010/main" val="1909055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TM03090434[[fn=Wood Type]]</Template>
  <TotalTime>17638</TotalTime>
  <Words>3364</Words>
  <Application>Microsoft Office PowerPoint</Application>
  <PresentationFormat>On-screen Show (4:3)</PresentationFormat>
  <Paragraphs>206</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Rockwell</vt:lpstr>
      <vt:lpstr>Rockwell Condensed</vt:lpstr>
      <vt:lpstr>Wingdings</vt:lpstr>
      <vt:lpstr>Wood Type</vt:lpstr>
      <vt:lpstr>QUALITY : TOOLS FOR SUCCESS  </vt:lpstr>
      <vt:lpstr>Quality : TooLs for success </vt:lpstr>
      <vt:lpstr>Generic Butcher – An Introduction </vt:lpstr>
      <vt:lpstr>Project OVERVIEW </vt:lpstr>
      <vt:lpstr>Product Demo – the GBC Solution  </vt:lpstr>
      <vt:lpstr>Considerations and Future Features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Cheben</dc:creator>
  <cp:lastModifiedBy>Caite Greenwood</cp:lastModifiedBy>
  <cp:revision>227</cp:revision>
  <cp:lastPrinted>2020-09-29T20:32:50Z</cp:lastPrinted>
  <dcterms:created xsi:type="dcterms:W3CDTF">2020-06-15T18:23:41Z</dcterms:created>
  <dcterms:modified xsi:type="dcterms:W3CDTF">2024-07-22T05:46:09Z</dcterms:modified>
</cp:coreProperties>
</file>