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SAAD QURESHI" userId="497582bd192accce" providerId="LiveId" clId="{7B85B939-8459-4B3C-8C23-161D3F5EFB6F}"/>
    <pc:docChg chg="undo custSel modSld">
      <pc:chgData name="MOHAMMED SAAD QURESHI" userId="497582bd192accce" providerId="LiveId" clId="{7B85B939-8459-4B3C-8C23-161D3F5EFB6F}" dt="2024-08-26T10:03:39.267" v="467"/>
      <pc:docMkLst>
        <pc:docMk/>
      </pc:docMkLst>
      <pc:sldChg chg="modSp mod">
        <pc:chgData name="MOHAMMED SAAD QURESHI" userId="497582bd192accce" providerId="LiveId" clId="{7B85B939-8459-4B3C-8C23-161D3F5EFB6F}" dt="2024-08-26T10:03:39.267" v="467"/>
        <pc:sldMkLst>
          <pc:docMk/>
          <pc:sldMk cId="93173817" sldId="257"/>
        </pc:sldMkLst>
        <pc:spChg chg="mod">
          <ac:chgData name="MOHAMMED SAAD QURESHI" userId="497582bd192accce" providerId="LiveId" clId="{7B85B939-8459-4B3C-8C23-161D3F5EFB6F}" dt="2024-08-26T10:03:39.267" v="467"/>
          <ac:spMkLst>
            <pc:docMk/>
            <pc:sldMk cId="93173817" sldId="257"/>
            <ac:spMk id="3" creationId="{CA62BABE-9405-60B6-8A18-F1EA3E287965}"/>
          </ac:spMkLst>
        </pc:spChg>
      </pc:sldChg>
      <pc:sldChg chg="addSp delSp modSp mod">
        <pc:chgData name="MOHAMMED SAAD QURESHI" userId="497582bd192accce" providerId="LiveId" clId="{7B85B939-8459-4B3C-8C23-161D3F5EFB6F}" dt="2024-08-26T10:00:42.776" v="458" actId="20577"/>
        <pc:sldMkLst>
          <pc:docMk/>
          <pc:sldMk cId="135468174" sldId="258"/>
        </pc:sldMkLst>
        <pc:spChg chg="add del mod">
          <ac:chgData name="MOHAMMED SAAD QURESHI" userId="497582bd192accce" providerId="LiveId" clId="{7B85B939-8459-4B3C-8C23-161D3F5EFB6F}" dt="2024-08-26T10:00:42.776" v="458" actId="20577"/>
          <ac:spMkLst>
            <pc:docMk/>
            <pc:sldMk cId="135468174" sldId="258"/>
            <ac:spMk id="3" creationId="{7AC0AA81-469E-5C46-8ABB-20FD0A9633BB}"/>
          </ac:spMkLst>
        </pc:spChg>
        <pc:spChg chg="add del mod">
          <ac:chgData name="MOHAMMED SAAD QURESHI" userId="497582bd192accce" providerId="LiveId" clId="{7B85B939-8459-4B3C-8C23-161D3F5EFB6F}" dt="2024-08-26T09:58:06.914" v="138" actId="47"/>
          <ac:spMkLst>
            <pc:docMk/>
            <pc:sldMk cId="135468174" sldId="258"/>
            <ac:spMk id="4" creationId="{D1FCC1BB-34DE-9A0E-D74A-A9E5209E880F}"/>
          </ac:spMkLst>
        </pc:spChg>
        <pc:spChg chg="add mod">
          <ac:chgData name="MOHAMMED SAAD QURESHI" userId="497582bd192accce" providerId="LiveId" clId="{7B85B939-8459-4B3C-8C23-161D3F5EFB6F}" dt="2024-08-26T09:57:44.143" v="54" actId="478"/>
          <ac:spMkLst>
            <pc:docMk/>
            <pc:sldMk cId="135468174" sldId="258"/>
            <ac:spMk id="5" creationId="{216C3BEF-459B-1EAF-6414-FB23608E6646}"/>
          </ac:spMkLst>
        </pc:spChg>
        <pc:spChg chg="add del mod">
          <ac:chgData name="MOHAMMED SAAD QURESHI" userId="497582bd192accce" providerId="LiveId" clId="{7B85B939-8459-4B3C-8C23-161D3F5EFB6F}" dt="2024-08-26T09:58:41.642" v="301" actId="20577"/>
          <ac:spMkLst>
            <pc:docMk/>
            <pc:sldMk cId="135468174" sldId="258"/>
            <ac:spMk id="6" creationId="{466A7D18-8ECC-249F-BEDE-A23991764F0F}"/>
          </ac:spMkLst>
        </pc:spChg>
        <pc:spChg chg="add mod">
          <ac:chgData name="MOHAMMED SAAD QURESHI" userId="497582bd192accce" providerId="LiveId" clId="{7B85B939-8459-4B3C-8C23-161D3F5EFB6F}" dt="2024-08-26T09:58:04.298" v="135" actId="478"/>
          <ac:spMkLst>
            <pc:docMk/>
            <pc:sldMk cId="135468174" sldId="258"/>
            <ac:spMk id="7" creationId="{25E15457-B05D-41D1-8207-1EAFCF02E64B}"/>
          </ac:spMkLst>
        </pc:spChg>
        <pc:spChg chg="add del mod">
          <ac:chgData name="MOHAMMED SAAD QURESHI" userId="497582bd192accce" providerId="LiveId" clId="{7B85B939-8459-4B3C-8C23-161D3F5EFB6F}" dt="2024-08-26T09:58:43.272" v="302" actId="478"/>
          <ac:spMkLst>
            <pc:docMk/>
            <pc:sldMk cId="135468174" sldId="258"/>
            <ac:spMk id="8" creationId="{0AB1A481-8845-812C-43C1-215BB57F6DCE}"/>
          </ac:spMkLst>
        </pc:spChg>
      </pc:sldChg>
      <pc:sldChg chg="addSp delSp modSp mod">
        <pc:chgData name="MOHAMMED SAAD QURESHI" userId="497582bd192accce" providerId="LiveId" clId="{7B85B939-8459-4B3C-8C23-161D3F5EFB6F}" dt="2024-08-26T10:02:23.922" v="465" actId="115"/>
        <pc:sldMkLst>
          <pc:docMk/>
          <pc:sldMk cId="988362753" sldId="259"/>
        </pc:sldMkLst>
        <pc:spChg chg="del">
          <ac:chgData name="MOHAMMED SAAD QURESHI" userId="497582bd192accce" providerId="LiveId" clId="{7B85B939-8459-4B3C-8C23-161D3F5EFB6F}" dt="2024-08-26T10:01:26.547" v="459"/>
          <ac:spMkLst>
            <pc:docMk/>
            <pc:sldMk cId="988362753" sldId="259"/>
            <ac:spMk id="3" creationId="{ACCFA50C-9457-1C7B-F7EE-CC133E95DC57}"/>
          </ac:spMkLst>
        </pc:spChg>
        <pc:spChg chg="add mod">
          <ac:chgData name="MOHAMMED SAAD QURESHI" userId="497582bd192accce" providerId="LiveId" clId="{7B85B939-8459-4B3C-8C23-161D3F5EFB6F}" dt="2024-08-26T10:02:23.922" v="465" actId="115"/>
          <ac:spMkLst>
            <pc:docMk/>
            <pc:sldMk cId="988362753" sldId="259"/>
            <ac:spMk id="4" creationId="{9DED0979-467A-C506-2422-50A32FD34642}"/>
          </ac:spMkLst>
        </pc:spChg>
      </pc:sldChg>
      <pc:sldChg chg="addSp delSp modSp mod">
        <pc:chgData name="MOHAMMED SAAD QURESHI" userId="497582bd192accce" providerId="LiveId" clId="{7B85B939-8459-4B3C-8C23-161D3F5EFB6F}" dt="2024-08-26T09:53:53.736" v="41" actId="14100"/>
        <pc:sldMkLst>
          <pc:docMk/>
          <pc:sldMk cId="1423110340" sldId="260"/>
        </pc:sldMkLst>
        <pc:spChg chg="mod">
          <ac:chgData name="MOHAMMED SAAD QURESHI" userId="497582bd192accce" providerId="LiveId" clId="{7B85B939-8459-4B3C-8C23-161D3F5EFB6F}" dt="2024-08-24T13:17:46.743" v="11" actId="1076"/>
          <ac:spMkLst>
            <pc:docMk/>
            <pc:sldMk cId="1423110340" sldId="260"/>
            <ac:spMk id="2" creationId="{283860A3-028F-62E3-7E3F-E61E64424A20}"/>
          </ac:spMkLst>
        </pc:spChg>
        <pc:spChg chg="del">
          <ac:chgData name="MOHAMMED SAAD QURESHI" userId="497582bd192accce" providerId="LiveId" clId="{7B85B939-8459-4B3C-8C23-161D3F5EFB6F}" dt="2024-08-24T13:17:44.498" v="10" actId="931"/>
          <ac:spMkLst>
            <pc:docMk/>
            <pc:sldMk cId="1423110340" sldId="260"/>
            <ac:spMk id="3" creationId="{70BBB1B6-A61A-3F72-4925-D0B6A978D364}"/>
          </ac:spMkLst>
        </pc:spChg>
        <pc:spChg chg="add del mod">
          <ac:chgData name="MOHAMMED SAAD QURESHI" userId="497582bd192accce" providerId="LiveId" clId="{7B85B939-8459-4B3C-8C23-161D3F5EFB6F}" dt="2024-08-24T13:18:23.235" v="17" actId="931"/>
          <ac:spMkLst>
            <pc:docMk/>
            <pc:sldMk cId="1423110340" sldId="260"/>
            <ac:spMk id="9" creationId="{FA8EFF1A-8C49-04B3-151E-F520306B4A95}"/>
          </ac:spMkLst>
        </pc:spChg>
        <pc:picChg chg="add del mod">
          <ac:chgData name="MOHAMMED SAAD QURESHI" userId="497582bd192accce" providerId="LiveId" clId="{7B85B939-8459-4B3C-8C23-161D3F5EFB6F}" dt="2024-08-24T13:17:56.297" v="14" actId="478"/>
          <ac:picMkLst>
            <pc:docMk/>
            <pc:sldMk cId="1423110340" sldId="260"/>
            <ac:picMk id="5" creationId="{2FEEB411-9375-AA83-D71B-5658D3ADE4BB}"/>
          </ac:picMkLst>
        </pc:picChg>
        <pc:picChg chg="add mod">
          <ac:chgData name="MOHAMMED SAAD QURESHI" userId="497582bd192accce" providerId="LiveId" clId="{7B85B939-8459-4B3C-8C23-161D3F5EFB6F}" dt="2024-08-26T09:53:41.965" v="38" actId="1076"/>
          <ac:picMkLst>
            <pc:docMk/>
            <pc:sldMk cId="1423110340" sldId="260"/>
            <ac:picMk id="7" creationId="{F0D613FB-74B7-64A7-C739-08FF74EA7AC7}"/>
          </ac:picMkLst>
        </pc:picChg>
        <pc:picChg chg="add mod">
          <ac:chgData name="MOHAMMED SAAD QURESHI" userId="497582bd192accce" providerId="LiveId" clId="{7B85B939-8459-4B3C-8C23-161D3F5EFB6F}" dt="2024-08-26T09:53:53.736" v="41" actId="14100"/>
          <ac:picMkLst>
            <pc:docMk/>
            <pc:sldMk cId="1423110340" sldId="260"/>
            <ac:picMk id="11" creationId="{22054625-F723-749B-8958-58CCF8492849}"/>
          </ac:picMkLst>
        </pc:picChg>
      </pc:sldChg>
      <pc:sldChg chg="addSp delSp modSp mod">
        <pc:chgData name="MOHAMMED SAAD QURESHI" userId="497582bd192accce" providerId="LiveId" clId="{7B85B939-8459-4B3C-8C23-161D3F5EFB6F}" dt="2024-08-26T09:52:18.536" v="35" actId="14100"/>
        <pc:sldMkLst>
          <pc:docMk/>
          <pc:sldMk cId="3319082931" sldId="261"/>
        </pc:sldMkLst>
        <pc:spChg chg="del">
          <ac:chgData name="MOHAMMED SAAD QURESHI" userId="497582bd192accce" providerId="LiveId" clId="{7B85B939-8459-4B3C-8C23-161D3F5EFB6F}" dt="2024-08-26T09:51:44.516" v="28" actId="931"/>
          <ac:spMkLst>
            <pc:docMk/>
            <pc:sldMk cId="3319082931" sldId="261"/>
            <ac:spMk id="3" creationId="{3319DDAB-01E8-9F4A-DDE2-FE94CE8461EC}"/>
          </ac:spMkLst>
        </pc:spChg>
        <pc:picChg chg="add mod">
          <ac:chgData name="MOHAMMED SAAD QURESHI" userId="497582bd192accce" providerId="LiveId" clId="{7B85B939-8459-4B3C-8C23-161D3F5EFB6F}" dt="2024-08-26T09:52:18.536" v="35" actId="14100"/>
          <ac:picMkLst>
            <pc:docMk/>
            <pc:sldMk cId="3319082931" sldId="261"/>
            <ac:picMk id="5" creationId="{96512426-64B0-6397-5608-05E11BE5BF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790A1-AE65-4942-873E-782C4DE7002C}"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C25C8-A92B-46A7-9080-B0865EAD32C7}" type="slidenum">
              <a:rPr lang="en-IN" smtClean="0"/>
              <a:t>‹#›</a:t>
            </a:fld>
            <a:endParaRPr lang="en-IN"/>
          </a:p>
        </p:txBody>
      </p:sp>
    </p:spTree>
    <p:extLst>
      <p:ext uri="{BB962C8B-B14F-4D97-AF65-F5344CB8AC3E}">
        <p14:creationId xmlns:p14="http://schemas.microsoft.com/office/powerpoint/2010/main" val="179934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04C25C8-A92B-46A7-9080-B0865EAD32C7}" type="slidenum">
              <a:rPr lang="en-IN" smtClean="0"/>
              <a:t>7</a:t>
            </a:fld>
            <a:endParaRPr lang="en-IN"/>
          </a:p>
        </p:txBody>
      </p:sp>
    </p:spTree>
    <p:extLst>
      <p:ext uri="{BB962C8B-B14F-4D97-AF65-F5344CB8AC3E}">
        <p14:creationId xmlns:p14="http://schemas.microsoft.com/office/powerpoint/2010/main" val="275695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7F3E66-5170-45D1-B2E5-4C140714431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12875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3E66-5170-45D1-B2E5-4C140714431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322560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87F3E66-5170-45D1-B2E5-4C1407144315}" type="datetimeFigureOut">
              <a:rPr lang="en-IN" smtClean="0"/>
              <a:t>24-08-2024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37893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3E66-5170-45D1-B2E5-4C140714431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26795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87F3E66-5170-45D1-B2E5-4C1407144315}" type="datetimeFigureOut">
              <a:rPr lang="en-IN" smtClean="0"/>
              <a:t>24-08-2024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82DFBF2-A495-4238-8E53-36C7C3018EBF}" type="slidenum">
              <a:rPr lang="en-IN" smtClean="0"/>
              <a:t>‹#›</a:t>
            </a:fld>
            <a:endParaRPr lang="en-IN"/>
          </a:p>
        </p:txBody>
      </p:sp>
    </p:spTree>
    <p:extLst>
      <p:ext uri="{BB962C8B-B14F-4D97-AF65-F5344CB8AC3E}">
        <p14:creationId xmlns:p14="http://schemas.microsoft.com/office/powerpoint/2010/main" val="3983484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F3E66-5170-45D1-B2E5-4C140714431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419586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F3E66-5170-45D1-B2E5-4C1407144315}"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96682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F3E66-5170-45D1-B2E5-4C1407144315}"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87148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F3E66-5170-45D1-B2E5-4C1407144315}"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92001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3E66-5170-45D1-B2E5-4C140714431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18189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3E66-5170-45D1-B2E5-4C140714431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DFBF2-A495-4238-8E53-36C7C3018EBF}" type="slidenum">
              <a:rPr lang="en-IN" smtClean="0"/>
              <a:t>‹#›</a:t>
            </a:fld>
            <a:endParaRPr lang="en-IN"/>
          </a:p>
        </p:txBody>
      </p:sp>
    </p:spTree>
    <p:extLst>
      <p:ext uri="{BB962C8B-B14F-4D97-AF65-F5344CB8AC3E}">
        <p14:creationId xmlns:p14="http://schemas.microsoft.com/office/powerpoint/2010/main" val="247285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87F3E66-5170-45D1-B2E5-4C1407144315}" type="datetimeFigureOut">
              <a:rPr lang="en-IN" smtClean="0"/>
              <a:t>24-08-2024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82DFBF2-A495-4238-8E53-36C7C3018EBF}" type="slidenum">
              <a:rPr lang="en-IN" smtClean="0"/>
              <a:t>‹#›</a:t>
            </a:fld>
            <a:endParaRPr lang="en-IN"/>
          </a:p>
        </p:txBody>
      </p:sp>
    </p:spTree>
    <p:extLst>
      <p:ext uri="{BB962C8B-B14F-4D97-AF65-F5344CB8AC3E}">
        <p14:creationId xmlns:p14="http://schemas.microsoft.com/office/powerpoint/2010/main" val="173638619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3DDB-4D41-0699-A8AA-A82F84CF3BF0}"/>
              </a:ext>
            </a:extLst>
          </p:cNvPr>
          <p:cNvSpPr>
            <a:spLocks noGrp="1"/>
          </p:cNvSpPr>
          <p:nvPr>
            <p:ph type="ctrTitle"/>
          </p:nvPr>
        </p:nvSpPr>
        <p:spPr/>
        <p:txBody>
          <a:bodyPr>
            <a:normAutofit fontScale="90000"/>
          </a:bodyPr>
          <a:lstStyle/>
          <a:p>
            <a:r>
              <a:rPr lang="en-US" dirty="0"/>
              <a:t>Analysis of Market Capitalization in India's Top 500 Companies</a:t>
            </a:r>
            <a:endParaRPr lang="en-IN" dirty="0"/>
          </a:p>
        </p:txBody>
      </p:sp>
      <p:sp>
        <p:nvSpPr>
          <p:cNvPr id="3" name="Subtitle 2">
            <a:extLst>
              <a:ext uri="{FF2B5EF4-FFF2-40B4-BE49-F238E27FC236}">
                <a16:creationId xmlns:a16="http://schemas.microsoft.com/office/drawing/2014/main" id="{87EFA9CD-4923-C76A-03FD-D83840426A97}"/>
              </a:ext>
            </a:extLst>
          </p:cNvPr>
          <p:cNvSpPr>
            <a:spLocks noGrp="1"/>
          </p:cNvSpPr>
          <p:nvPr>
            <p:ph type="subTitle" idx="1"/>
          </p:nvPr>
        </p:nvSpPr>
        <p:spPr/>
        <p:txBody>
          <a:bodyPr/>
          <a:lstStyle/>
          <a:p>
            <a:r>
              <a:rPr lang="en-US" dirty="0"/>
              <a:t>Insights into Market Dynamics and Competitive Positioning through Financial Analytics</a:t>
            </a:r>
            <a:endParaRPr lang="en-IN" dirty="0"/>
          </a:p>
        </p:txBody>
      </p:sp>
    </p:spTree>
    <p:extLst>
      <p:ext uri="{BB962C8B-B14F-4D97-AF65-F5344CB8AC3E}">
        <p14:creationId xmlns:p14="http://schemas.microsoft.com/office/powerpoint/2010/main" val="156208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1BA0-EED7-4A01-96E6-3866F7C150B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A62BABE-9405-60B6-8A18-F1EA3E287965}"/>
              </a:ext>
            </a:extLst>
          </p:cNvPr>
          <p:cNvSpPr>
            <a:spLocks noGrp="1"/>
          </p:cNvSpPr>
          <p:nvPr>
            <p:ph idx="1"/>
          </p:nvPr>
        </p:nvSpPr>
        <p:spPr/>
        <p:txBody>
          <a:bodyPr/>
          <a:lstStyle/>
          <a:p>
            <a:r>
              <a:rPr lang="en-US" dirty="0"/>
              <a:t>This project focuses on analyzing the market capitalization of India's top 500 companies. By leveraging financial analytics, we aim to uncover key insights into market trends, competitive positioning, and the factors influencing the performance of these leading firms.</a:t>
            </a:r>
          </a:p>
          <a:p>
            <a:r>
              <a:rPr lang="en-US" dirty="0"/>
              <a:t>The analysis will help management make informed decisions to enhance strategic growth and market competitiveness.</a:t>
            </a:r>
          </a:p>
          <a:p>
            <a:r>
              <a:rPr lang="en-US" dirty="0"/>
              <a:t>By examining these key financial metrics, we aim to understand the competitive landscape and identify trends that influence market leadership. This analysis provides valuable insights into the financial health and strategic positioning of the leading companies in India's dynamic market.</a:t>
            </a:r>
            <a:endParaRPr lang="en-IN" dirty="0"/>
          </a:p>
        </p:txBody>
      </p:sp>
    </p:spTree>
    <p:extLst>
      <p:ext uri="{BB962C8B-B14F-4D97-AF65-F5344CB8AC3E}">
        <p14:creationId xmlns:p14="http://schemas.microsoft.com/office/powerpoint/2010/main" val="9317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654-7F57-A2FD-8870-0E2D77192F52}"/>
              </a:ext>
            </a:extLst>
          </p:cNvPr>
          <p:cNvSpPr>
            <a:spLocks noGrp="1"/>
          </p:cNvSpPr>
          <p:nvPr>
            <p:ph type="title"/>
          </p:nvPr>
        </p:nvSpPr>
        <p:spPr/>
        <p:txBody>
          <a:bodyPr/>
          <a:lstStyle/>
          <a:p>
            <a:r>
              <a:rPr lang="en-US" dirty="0"/>
              <a:t>Details of Data</a:t>
            </a:r>
            <a:endParaRPr lang="en-IN" dirty="0"/>
          </a:p>
        </p:txBody>
      </p:sp>
      <p:sp>
        <p:nvSpPr>
          <p:cNvPr id="3" name="Content Placeholder 2">
            <a:extLst>
              <a:ext uri="{FF2B5EF4-FFF2-40B4-BE49-F238E27FC236}">
                <a16:creationId xmlns:a16="http://schemas.microsoft.com/office/drawing/2014/main" id="{7AC0AA81-469E-5C46-8ABB-20FD0A9633BB}"/>
              </a:ext>
            </a:extLst>
          </p:cNvPr>
          <p:cNvSpPr>
            <a:spLocks noGrp="1"/>
          </p:cNvSpPr>
          <p:nvPr>
            <p:ph idx="1"/>
          </p:nvPr>
        </p:nvSpPr>
        <p:spPr/>
        <p:txBody>
          <a:bodyPr/>
          <a:lstStyle/>
          <a:p>
            <a:r>
              <a:rPr lang="en-US" dirty="0"/>
              <a:t>The data is sourced from reputable financial databases, ensuring accuracy and relevance. Key attributes analyzed include market cap in crores, quarterly sales, and company names.</a:t>
            </a:r>
          </a:p>
          <a:p>
            <a:r>
              <a:rPr lang="en-US" dirty="0"/>
              <a:t>Dataset includes market capitalization and quarterly sales data for the top 500 companies in India. Key attributes analyzed are market cap in crores and quarterly sales figures.</a:t>
            </a:r>
          </a:p>
          <a:p>
            <a:r>
              <a:rPr lang="en-US" dirty="0"/>
              <a:t>Market Capitalization</a:t>
            </a:r>
          </a:p>
          <a:p>
            <a:r>
              <a:rPr lang="en-US" dirty="0"/>
              <a:t>Quarterly Sales</a:t>
            </a:r>
          </a:p>
          <a:p>
            <a:r>
              <a:rPr lang="en-US" dirty="0"/>
              <a:t>Top 500 Companies</a:t>
            </a:r>
          </a:p>
          <a:p>
            <a:r>
              <a:rPr lang="en-US" dirty="0"/>
              <a:t>Financial Metrics</a:t>
            </a:r>
          </a:p>
          <a:p>
            <a:endParaRPr lang="en-IN" dirty="0"/>
          </a:p>
        </p:txBody>
      </p:sp>
      <p:sp>
        <p:nvSpPr>
          <p:cNvPr id="4" name="Rectangle 1">
            <a:extLst>
              <a:ext uri="{FF2B5EF4-FFF2-40B4-BE49-F238E27FC236}">
                <a16:creationId xmlns:a16="http://schemas.microsoft.com/office/drawing/2014/main" id="{D1FCC1BB-34DE-9A0E-D74A-A9E5209E880F}"/>
              </a:ext>
            </a:extLst>
          </p:cNvPr>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66A7D18-8ECC-249F-BEDE-A23991764F0F}"/>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546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E7CC-0AFB-E538-8D9B-192894FA294C}"/>
              </a:ext>
            </a:extLst>
          </p:cNvPr>
          <p:cNvSpPr>
            <a:spLocks noGrp="1"/>
          </p:cNvSpPr>
          <p:nvPr>
            <p:ph type="title"/>
          </p:nvPr>
        </p:nvSpPr>
        <p:spPr/>
        <p:txBody>
          <a:bodyPr/>
          <a:lstStyle/>
          <a:p>
            <a:r>
              <a:rPr lang="en-US" dirty="0"/>
              <a:t>Main KPIs</a:t>
            </a:r>
            <a:endParaRPr lang="en-IN" dirty="0"/>
          </a:p>
        </p:txBody>
      </p:sp>
      <p:sp>
        <p:nvSpPr>
          <p:cNvPr id="4" name="Rectangle 1">
            <a:extLst>
              <a:ext uri="{FF2B5EF4-FFF2-40B4-BE49-F238E27FC236}">
                <a16:creationId xmlns:a16="http://schemas.microsoft.com/office/drawing/2014/main" id="{9DED0979-467A-C506-2422-50A32FD34642}"/>
              </a:ext>
            </a:extLst>
          </p:cNvPr>
          <p:cNvSpPr>
            <a:spLocks noGrp="1" noChangeArrowheads="1"/>
          </p:cNvSpPr>
          <p:nvPr>
            <p:ph idx="1"/>
          </p:nvPr>
        </p:nvSpPr>
        <p:spPr bwMode="auto">
          <a:xfrm>
            <a:off x="269665" y="3047166"/>
            <a:ext cx="114493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Market Capitalization</a:t>
            </a:r>
            <a:r>
              <a:rPr kumimoji="0" lang="en-US" altLang="en-US" sz="2400" b="0" i="0" u="none" strike="noStrike" cap="none" normalizeH="0" baseline="0" dirty="0">
                <a:ln>
                  <a:noFill/>
                </a:ln>
                <a:solidFill>
                  <a:schemeClr val="tx1"/>
                </a:solidFill>
                <a:effectLst/>
                <a:latin typeface="Arial" panose="020B0604020202020204" pitchFamily="34" charset="0"/>
              </a:rPr>
              <a:t>: Total market value of each company's outstanding shares.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Quarterly Sales</a:t>
            </a:r>
            <a:r>
              <a:rPr kumimoji="0" lang="en-US" altLang="en-US" sz="2400" b="0" i="0" u="none" strike="noStrike" cap="none" normalizeH="0" baseline="0" dirty="0">
                <a:ln>
                  <a:noFill/>
                </a:ln>
                <a:solidFill>
                  <a:schemeClr val="tx1"/>
                </a:solidFill>
                <a:effectLst/>
                <a:latin typeface="Arial" panose="020B0604020202020204" pitchFamily="34" charset="0"/>
              </a:rPr>
              <a:t>: Revenue generated by each company within a specific quarter.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Growth Rate</a:t>
            </a:r>
            <a:r>
              <a:rPr kumimoji="0" lang="en-US" altLang="en-US" sz="2400" b="0" i="0" u="none" strike="noStrike" cap="none" normalizeH="0" baseline="0" dirty="0">
                <a:ln>
                  <a:noFill/>
                </a:ln>
                <a:solidFill>
                  <a:schemeClr val="tx1"/>
                </a:solidFill>
                <a:effectLst/>
                <a:latin typeface="Arial" panose="020B0604020202020204" pitchFamily="34" charset="0"/>
              </a:rPr>
              <a:t>: Percentage change in market cap and sales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Market Share</a:t>
            </a:r>
            <a:r>
              <a:rPr kumimoji="0" lang="en-US" altLang="en-US" sz="2400" b="0" i="0" u="none" strike="noStrike" cap="none" normalizeH="0" baseline="0" dirty="0">
                <a:ln>
                  <a:noFill/>
                </a:ln>
                <a:solidFill>
                  <a:schemeClr val="tx1"/>
                </a:solidFill>
                <a:effectLst/>
                <a:latin typeface="Arial" panose="020B0604020202020204" pitchFamily="34" charset="0"/>
              </a:rPr>
              <a:t>: Proportion of total market value held by each company.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8836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60A3-028F-62E3-7E3F-E61E64424A20}"/>
              </a:ext>
            </a:extLst>
          </p:cNvPr>
          <p:cNvSpPr>
            <a:spLocks noGrp="1"/>
          </p:cNvSpPr>
          <p:nvPr>
            <p:ph type="title"/>
          </p:nvPr>
        </p:nvSpPr>
        <p:spPr>
          <a:xfrm>
            <a:off x="1203960" y="312457"/>
            <a:ext cx="9784080" cy="1508760"/>
          </a:xfrm>
        </p:spPr>
        <p:txBody>
          <a:bodyPr/>
          <a:lstStyle/>
          <a:p>
            <a:r>
              <a:rPr lang="en-US" dirty="0"/>
              <a:t>Dashboard</a:t>
            </a:r>
            <a:endParaRPr lang="en-IN" dirty="0"/>
          </a:p>
        </p:txBody>
      </p:sp>
      <p:pic>
        <p:nvPicPr>
          <p:cNvPr id="7" name="Picture 6">
            <a:extLst>
              <a:ext uri="{FF2B5EF4-FFF2-40B4-BE49-F238E27FC236}">
                <a16:creationId xmlns:a16="http://schemas.microsoft.com/office/drawing/2014/main" id="{F0D613FB-74B7-64A7-C739-08FF74EA7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50" y="2177498"/>
            <a:ext cx="5545550" cy="3883936"/>
          </a:xfrm>
          <a:prstGeom prst="rect">
            <a:avLst/>
          </a:prstGeom>
        </p:spPr>
      </p:pic>
      <p:pic>
        <p:nvPicPr>
          <p:cNvPr id="11" name="Content Placeholder 10">
            <a:extLst>
              <a:ext uri="{FF2B5EF4-FFF2-40B4-BE49-F238E27FC236}">
                <a16:creationId xmlns:a16="http://schemas.microsoft.com/office/drawing/2014/main" id="{22054625-F723-749B-8958-58CCF84928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5924" y="2177499"/>
            <a:ext cx="5135626" cy="3883936"/>
          </a:xfrm>
        </p:spPr>
      </p:pic>
    </p:spTree>
    <p:extLst>
      <p:ext uri="{BB962C8B-B14F-4D97-AF65-F5344CB8AC3E}">
        <p14:creationId xmlns:p14="http://schemas.microsoft.com/office/powerpoint/2010/main" val="142311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0CA8-5FF2-2896-5DED-D8E41D69D18B}"/>
              </a:ext>
            </a:extLst>
          </p:cNvPr>
          <p:cNvSpPr>
            <a:spLocks noGrp="1"/>
          </p:cNvSpPr>
          <p:nvPr>
            <p:ph type="title"/>
          </p:nvPr>
        </p:nvSpPr>
        <p:spPr/>
        <p:txBody>
          <a:bodyPr/>
          <a:lstStyle/>
          <a:p>
            <a:r>
              <a:rPr lang="en-US" dirty="0"/>
              <a:t>My Design</a:t>
            </a:r>
            <a:endParaRPr lang="en-IN" dirty="0"/>
          </a:p>
        </p:txBody>
      </p:sp>
      <p:pic>
        <p:nvPicPr>
          <p:cNvPr id="5" name="Content Placeholder 4">
            <a:extLst>
              <a:ext uri="{FF2B5EF4-FFF2-40B4-BE49-F238E27FC236}">
                <a16:creationId xmlns:a16="http://schemas.microsoft.com/office/drawing/2014/main" id="{96512426-64B0-6397-5608-05E11BE5BF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41" y="1904215"/>
            <a:ext cx="11170763" cy="4854804"/>
          </a:xfrm>
        </p:spPr>
      </p:pic>
    </p:spTree>
    <p:extLst>
      <p:ext uri="{BB962C8B-B14F-4D97-AF65-F5344CB8AC3E}">
        <p14:creationId xmlns:p14="http://schemas.microsoft.com/office/powerpoint/2010/main" val="331908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9BB6D-C22B-A041-A0D3-F23F5E798673}"/>
              </a:ext>
            </a:extLst>
          </p:cNvPr>
          <p:cNvSpPr>
            <a:spLocks noGrp="1"/>
          </p:cNvSpPr>
          <p:nvPr>
            <p:ph idx="1"/>
          </p:nvPr>
        </p:nvSpPr>
        <p:spPr>
          <a:xfrm>
            <a:off x="2865746" y="3082564"/>
            <a:ext cx="6198183" cy="4864231"/>
          </a:xfrm>
        </p:spPr>
        <p:txBody>
          <a:bodyPr/>
          <a:lstStyle/>
          <a:p>
            <a:pPr marL="0" indent="0">
              <a:buNone/>
            </a:pPr>
            <a:r>
              <a:rPr lang="en-US" dirty="0"/>
              <a:t>	</a:t>
            </a:r>
            <a:r>
              <a:rPr lang="en-US" sz="8800" dirty="0"/>
              <a:t>Thank you</a:t>
            </a:r>
            <a:endParaRPr lang="en-IN" sz="8800" dirty="0"/>
          </a:p>
        </p:txBody>
      </p:sp>
      <p:sp>
        <p:nvSpPr>
          <p:cNvPr id="5" name="Title 4">
            <a:extLst>
              <a:ext uri="{FF2B5EF4-FFF2-40B4-BE49-F238E27FC236}">
                <a16:creationId xmlns:a16="http://schemas.microsoft.com/office/drawing/2014/main" id="{64D89930-0122-1205-F3E1-2ABF961F7378}"/>
              </a:ext>
            </a:extLst>
          </p:cNvPr>
          <p:cNvSpPr>
            <a:spLocks noGrp="1"/>
          </p:cNvSpPr>
          <p:nvPr>
            <p:ph type="title"/>
          </p:nvPr>
        </p:nvSpPr>
        <p:spPr/>
        <p:txBody>
          <a:bodyPr/>
          <a:lstStyle/>
          <a:p>
            <a:r>
              <a:rPr lang="en-IN" dirty="0"/>
              <a:t>……………………………………………………………..</a:t>
            </a:r>
          </a:p>
        </p:txBody>
      </p:sp>
    </p:spTree>
    <p:extLst>
      <p:ext uri="{BB962C8B-B14F-4D97-AF65-F5344CB8AC3E}">
        <p14:creationId xmlns:p14="http://schemas.microsoft.com/office/powerpoint/2010/main" val="418228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2877</TotalTime>
  <Words>255</Words>
  <Application>Microsoft Office PowerPoint</Application>
  <PresentationFormat>Widescreen</PresentationFormat>
  <Paragraphs>24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vt:lpstr>
      <vt:lpstr>Banded</vt:lpstr>
      <vt:lpstr>Analysis of Market Capitalization in India's Top 500 Companies</vt:lpstr>
      <vt:lpstr>Introduction</vt:lpstr>
      <vt:lpstr>Details of Data</vt:lpstr>
      <vt:lpstr>Main KPIs</vt:lpstr>
      <vt:lpstr>Dashboard</vt:lpstr>
      <vt:lpstr>My Design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SAAD QURESHI</dc:creator>
  <cp:lastModifiedBy>MOHAMMED SAAD QURESHI</cp:lastModifiedBy>
  <cp:revision>1</cp:revision>
  <dcterms:created xsi:type="dcterms:W3CDTF">2024-08-22T07:24:06Z</dcterms:created>
  <dcterms:modified xsi:type="dcterms:W3CDTF">2024-08-26T10:04:45Z</dcterms:modified>
</cp:coreProperties>
</file>