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13" r:id="rId2"/>
    <p:sldId id="376" r:id="rId3"/>
    <p:sldId id="319" r:id="rId4"/>
    <p:sldId id="384" r:id="rId5"/>
    <p:sldId id="322" r:id="rId6"/>
    <p:sldId id="375" r:id="rId7"/>
    <p:sldId id="377" r:id="rId8"/>
    <p:sldId id="379" r:id="rId9"/>
    <p:sldId id="378" r:id="rId10"/>
    <p:sldId id="380" r:id="rId11"/>
    <p:sldId id="381" r:id="rId12"/>
    <p:sldId id="382" r:id="rId13"/>
    <p:sldId id="383"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409" r:id="rId27"/>
    <p:sldId id="397" r:id="rId28"/>
    <p:sldId id="398" r:id="rId29"/>
    <p:sldId id="399" r:id="rId30"/>
    <p:sldId id="400" r:id="rId31"/>
    <p:sldId id="403" r:id="rId32"/>
    <p:sldId id="401" r:id="rId33"/>
    <p:sldId id="404" r:id="rId34"/>
    <p:sldId id="408" r:id="rId35"/>
    <p:sldId id="402" r:id="rId36"/>
    <p:sldId id="407" r:id="rId37"/>
    <p:sldId id="406" r:id="rId38"/>
  </p:sldIdLst>
  <p:sldSz cx="9144000" cy="6858000" type="screen4x3"/>
  <p:notesSz cx="7023100" cy="93091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DDDDD"/>
    <a:srgbClr val="009900"/>
    <a:srgbClr val="0066FF"/>
    <a:srgbClr val="FF5050"/>
    <a:srgbClr val="FF993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6250" autoAdjust="0"/>
  </p:normalViewPr>
  <p:slideViewPr>
    <p:cSldViewPr>
      <p:cViewPr>
        <p:scale>
          <a:sx n="75" d="100"/>
          <a:sy n="75" d="100"/>
        </p:scale>
        <p:origin x="8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Rasool" userId="ed35fd37c798ee05" providerId="LiveId" clId="{6313F557-DF7E-447D-ADDA-FC6FA6D72733}"/>
    <pc:docChg chg="custSel modSld">
      <pc:chgData name="Saad Rasool" userId="ed35fd37c798ee05" providerId="LiveId" clId="{6313F557-DF7E-447D-ADDA-FC6FA6D72733}" dt="2019-01-30T16:42:24.259" v="256" actId="20577"/>
      <pc:docMkLst>
        <pc:docMk/>
      </pc:docMkLst>
      <pc:sldChg chg="modNotesTx">
        <pc:chgData name="Saad Rasool" userId="ed35fd37c798ee05" providerId="LiveId" clId="{6313F557-DF7E-447D-ADDA-FC6FA6D72733}" dt="2019-01-30T16:15:22.037" v="66" actId="20577"/>
        <pc:sldMkLst>
          <pc:docMk/>
          <pc:sldMk cId="0" sldId="375"/>
        </pc:sldMkLst>
      </pc:sldChg>
      <pc:sldChg chg="modNotesTx">
        <pc:chgData name="Saad Rasool" userId="ed35fd37c798ee05" providerId="LiveId" clId="{6313F557-DF7E-447D-ADDA-FC6FA6D72733}" dt="2019-01-30T16:16:35.054" v="68" actId="5793"/>
        <pc:sldMkLst>
          <pc:docMk/>
          <pc:sldMk cId="0" sldId="377"/>
        </pc:sldMkLst>
      </pc:sldChg>
      <pc:sldChg chg="modNotesTx">
        <pc:chgData name="Saad Rasool" userId="ed35fd37c798ee05" providerId="LiveId" clId="{6313F557-DF7E-447D-ADDA-FC6FA6D72733}" dt="2019-01-30T16:40:02.096" v="135" actId="20577"/>
        <pc:sldMkLst>
          <pc:docMk/>
          <pc:sldMk cId="0" sldId="385"/>
        </pc:sldMkLst>
      </pc:sldChg>
      <pc:sldChg chg="modNotesTx">
        <pc:chgData name="Saad Rasool" userId="ed35fd37c798ee05" providerId="LiveId" clId="{6313F557-DF7E-447D-ADDA-FC6FA6D72733}" dt="2019-01-30T16:42:24.259" v="256" actId="20577"/>
        <pc:sldMkLst>
          <pc:docMk/>
          <pc:sldMk cId="0" sldId="3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41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t" anchorCtr="0" compatLnSpc="1">
            <a:prstTxWarp prst="textNoShape">
              <a:avLst/>
            </a:prstTxWarp>
          </a:bodyPr>
          <a:lstStyle>
            <a:lvl1pPr defTabSz="933450">
              <a:defRPr sz="1300">
                <a:cs typeface="Arial" charset="0"/>
              </a:defRPr>
            </a:lvl1pPr>
          </a:lstStyle>
          <a:p>
            <a:pPr>
              <a:defRPr/>
            </a:pPr>
            <a:endParaRPr lang="en-US"/>
          </a:p>
        </p:txBody>
      </p:sp>
      <p:sp>
        <p:nvSpPr>
          <p:cNvPr id="37891" name="Rectangle 3"/>
          <p:cNvSpPr>
            <a:spLocks noGrp="1" noChangeArrowheads="1"/>
          </p:cNvSpPr>
          <p:nvPr>
            <p:ph type="dt" sz="quarter" idx="1"/>
          </p:nvPr>
        </p:nvSpPr>
        <p:spPr bwMode="auto">
          <a:xfrm>
            <a:off x="3981450" y="0"/>
            <a:ext cx="3041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t" anchorCtr="0" compatLnSpc="1">
            <a:prstTxWarp prst="textNoShape">
              <a:avLst/>
            </a:prstTxWarp>
          </a:bodyPr>
          <a:lstStyle>
            <a:lvl1pPr algn="r" defTabSz="933450">
              <a:defRPr sz="1300">
                <a:cs typeface="Arial" charset="0"/>
              </a:defRPr>
            </a:lvl1pPr>
          </a:lstStyle>
          <a:p>
            <a:pPr>
              <a:defRPr/>
            </a:pPr>
            <a:endParaRPr lang="en-US"/>
          </a:p>
        </p:txBody>
      </p:sp>
      <p:sp>
        <p:nvSpPr>
          <p:cNvPr id="37892" name="Rectangle 4"/>
          <p:cNvSpPr>
            <a:spLocks noGrp="1" noChangeArrowheads="1"/>
          </p:cNvSpPr>
          <p:nvPr>
            <p:ph type="ftr" sz="quarter" idx="2"/>
          </p:nvPr>
        </p:nvSpPr>
        <p:spPr bwMode="auto">
          <a:xfrm>
            <a:off x="0" y="8843963"/>
            <a:ext cx="30416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b" anchorCtr="0" compatLnSpc="1">
            <a:prstTxWarp prst="textNoShape">
              <a:avLst/>
            </a:prstTxWarp>
          </a:bodyPr>
          <a:lstStyle>
            <a:lvl1pPr defTabSz="933450">
              <a:defRPr sz="1300">
                <a:cs typeface="Arial" charset="0"/>
              </a:defRPr>
            </a:lvl1pPr>
          </a:lstStyle>
          <a:p>
            <a:pPr>
              <a:defRPr/>
            </a:pPr>
            <a:endParaRPr lang="en-US"/>
          </a:p>
        </p:txBody>
      </p:sp>
      <p:sp>
        <p:nvSpPr>
          <p:cNvPr id="37893" name="Rectangle 5"/>
          <p:cNvSpPr>
            <a:spLocks noGrp="1" noChangeArrowheads="1"/>
          </p:cNvSpPr>
          <p:nvPr>
            <p:ph type="sldNum" sz="quarter" idx="3"/>
          </p:nvPr>
        </p:nvSpPr>
        <p:spPr bwMode="auto">
          <a:xfrm>
            <a:off x="3981450" y="8843963"/>
            <a:ext cx="30416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b" anchorCtr="0" compatLnSpc="1">
            <a:prstTxWarp prst="textNoShape">
              <a:avLst/>
            </a:prstTxWarp>
          </a:bodyPr>
          <a:lstStyle>
            <a:lvl1pPr algn="r" defTabSz="933450">
              <a:defRPr sz="1300"/>
            </a:lvl1pPr>
          </a:lstStyle>
          <a:p>
            <a:fld id="{761E6821-B40C-4FAA-8C8E-EDD75DF79EDB}" type="slidenum">
              <a:rPr lang="en-US" altLang="en-US"/>
              <a:pPr/>
              <a:t>‹#›</a:t>
            </a:fld>
            <a:endParaRPr lang="en-US" altLang="en-US"/>
          </a:p>
        </p:txBody>
      </p:sp>
    </p:spTree>
    <p:extLst>
      <p:ext uri="{BB962C8B-B14F-4D97-AF65-F5344CB8AC3E}">
        <p14:creationId xmlns:p14="http://schemas.microsoft.com/office/powerpoint/2010/main" val="332188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1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t" anchorCtr="0" compatLnSpc="1">
            <a:prstTxWarp prst="textNoShape">
              <a:avLst/>
            </a:prstTxWarp>
          </a:bodyPr>
          <a:lstStyle>
            <a:lvl1pPr defTabSz="933450">
              <a:defRPr sz="1300">
                <a:cs typeface="Arial" charset="0"/>
              </a:defRPr>
            </a:lvl1pPr>
          </a:lstStyle>
          <a:p>
            <a:pPr>
              <a:defRPr/>
            </a:pPr>
            <a:endParaRPr lang="en-US"/>
          </a:p>
        </p:txBody>
      </p:sp>
      <p:sp>
        <p:nvSpPr>
          <p:cNvPr id="3075" name="Rectangle 3"/>
          <p:cNvSpPr>
            <a:spLocks noGrp="1" noChangeArrowheads="1"/>
          </p:cNvSpPr>
          <p:nvPr>
            <p:ph type="dt" idx="1"/>
          </p:nvPr>
        </p:nvSpPr>
        <p:spPr bwMode="auto">
          <a:xfrm>
            <a:off x="3981450" y="0"/>
            <a:ext cx="3041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t" anchorCtr="0" compatLnSpc="1">
            <a:prstTxWarp prst="textNoShape">
              <a:avLst/>
            </a:prstTxWarp>
          </a:bodyPr>
          <a:lstStyle>
            <a:lvl1pPr algn="r" defTabSz="933450">
              <a:defRPr sz="1300">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35038" y="4422775"/>
            <a:ext cx="5153025"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43963"/>
            <a:ext cx="30416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b" anchorCtr="0" compatLnSpc="1">
            <a:prstTxWarp prst="textNoShape">
              <a:avLst/>
            </a:prstTxWarp>
          </a:bodyPr>
          <a:lstStyle>
            <a:lvl1pPr defTabSz="933450">
              <a:defRPr sz="130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81450" y="8843963"/>
            <a:ext cx="30416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58" tIns="46632" rIns="93258" bIns="46632" numCol="1" anchor="b" anchorCtr="0" compatLnSpc="1">
            <a:prstTxWarp prst="textNoShape">
              <a:avLst/>
            </a:prstTxWarp>
          </a:bodyPr>
          <a:lstStyle>
            <a:lvl1pPr algn="r" defTabSz="933450">
              <a:defRPr sz="1300"/>
            </a:lvl1pPr>
          </a:lstStyle>
          <a:p>
            <a:fld id="{A5B885ED-8D3A-4032-897A-A2E47435D821}" type="slidenum">
              <a:rPr lang="en-US" altLang="en-US"/>
              <a:pPr/>
              <a:t>‹#›</a:t>
            </a:fld>
            <a:endParaRPr lang="en-US" altLang="en-US"/>
          </a:p>
        </p:txBody>
      </p:sp>
    </p:spTree>
    <p:extLst>
      <p:ext uri="{BB962C8B-B14F-4D97-AF65-F5344CB8AC3E}">
        <p14:creationId xmlns:p14="http://schemas.microsoft.com/office/powerpoint/2010/main" val="3471299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79863" y="8843963"/>
            <a:ext cx="304323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17" tIns="46659" rIns="93317" bIns="46659" anchor="b"/>
          <a:lstStyle>
            <a:lvl1pPr defTabSz="93345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334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3345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3345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3345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3345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3345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3345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3345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fld id="{7C4DAE1B-B409-47E6-9E10-C9F40CD273AF}" type="slidenum">
              <a:rPr lang="en-US" altLang="en-US" sz="1300"/>
              <a:pPr algn="r" eaLnBrk="1" hangingPunct="1"/>
              <a:t>2</a:t>
            </a:fld>
            <a:endParaRPr lang="en-US" altLang="en-US"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17" tIns="46659" rIns="93317" bIns="46659"/>
          <a:lstStyle/>
          <a:p>
            <a:pPr eaLnBrk="1" hangingPunct="1"/>
            <a:endParaRPr lang="en-US" altLang="en-US"/>
          </a:p>
        </p:txBody>
      </p:sp>
    </p:spTree>
    <p:extLst>
      <p:ext uri="{BB962C8B-B14F-4D97-AF65-F5344CB8AC3E}">
        <p14:creationId xmlns:p14="http://schemas.microsoft.com/office/powerpoint/2010/main" val="155623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Useful to solve problems</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A5B885ED-8D3A-4032-897A-A2E47435D821}" type="slidenum">
              <a:rPr lang="en-US" altLang="en-US" smtClean="0"/>
              <a:pPr/>
              <a:t>6</a:t>
            </a:fld>
            <a:endParaRPr lang="en-US" altLang="en-US"/>
          </a:p>
        </p:txBody>
      </p:sp>
    </p:spTree>
    <p:extLst>
      <p:ext uri="{BB962C8B-B14F-4D97-AF65-F5344CB8AC3E}">
        <p14:creationId xmlns:p14="http://schemas.microsoft.com/office/powerpoint/2010/main" val="237726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A5B885ED-8D3A-4032-897A-A2E47435D821}" type="slidenum">
              <a:rPr lang="en-US" altLang="en-US" smtClean="0"/>
              <a:pPr/>
              <a:t>7</a:t>
            </a:fld>
            <a:endParaRPr lang="en-US" altLang="en-US"/>
          </a:p>
        </p:txBody>
      </p:sp>
    </p:spTree>
    <p:extLst>
      <p:ext uri="{BB962C8B-B14F-4D97-AF65-F5344CB8AC3E}">
        <p14:creationId xmlns:p14="http://schemas.microsoft.com/office/powerpoint/2010/main" val="110885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2580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76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Stack only has a top, where list has a top and a bottom </a:t>
            </a:r>
          </a:p>
        </p:txBody>
      </p:sp>
      <p:sp>
        <p:nvSpPr>
          <p:cNvPr id="4" name="Slide Number Placeholder 3"/>
          <p:cNvSpPr>
            <a:spLocks noGrp="1"/>
          </p:cNvSpPr>
          <p:nvPr>
            <p:ph type="sldNum" sz="quarter" idx="5"/>
          </p:nvPr>
        </p:nvSpPr>
        <p:spPr/>
        <p:txBody>
          <a:bodyPr/>
          <a:lstStyle/>
          <a:p>
            <a:fld id="{A5B885ED-8D3A-4032-897A-A2E47435D821}" type="slidenum">
              <a:rPr lang="en-US" altLang="en-US" smtClean="0"/>
              <a:pPr/>
              <a:t>14</a:t>
            </a:fld>
            <a:endParaRPr lang="en-US" altLang="en-US"/>
          </a:p>
        </p:txBody>
      </p:sp>
    </p:spTree>
    <p:extLst>
      <p:ext uri="{BB962C8B-B14F-4D97-AF65-F5344CB8AC3E}">
        <p14:creationId xmlns:p14="http://schemas.microsoft.com/office/powerpoint/2010/main" val="249589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Position 0, to push and pop things </a:t>
            </a:r>
          </a:p>
          <a:p>
            <a:pPr marL="171450" indent="-171450">
              <a:buFont typeface="Arial" panose="020B0604020202020204" pitchFamily="34" charset="0"/>
              <a:buChar char="•"/>
            </a:pPr>
            <a:r>
              <a:rPr lang="en-CA" dirty="0"/>
              <a:t>Implement it as a class and </a:t>
            </a:r>
            <a:r>
              <a:rPr lang="en-CA" dirty="0" err="1"/>
              <a:t>evey</a:t>
            </a:r>
            <a:r>
              <a:rPr lang="en-CA" dirty="0"/>
              <a:t> operation is </a:t>
            </a:r>
            <a:r>
              <a:rPr lang="en-CA"/>
              <a:t>a method </a:t>
            </a:r>
            <a:endParaRPr lang="en-CA" dirty="0"/>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A5B885ED-8D3A-4032-897A-A2E47435D821}" type="slidenum">
              <a:rPr lang="en-US" altLang="en-US" smtClean="0"/>
              <a:pPr/>
              <a:t>15</a:t>
            </a:fld>
            <a:endParaRPr lang="en-US" altLang="en-US"/>
          </a:p>
        </p:txBody>
      </p:sp>
    </p:spTree>
    <p:extLst>
      <p:ext uri="{BB962C8B-B14F-4D97-AF65-F5344CB8AC3E}">
        <p14:creationId xmlns:p14="http://schemas.microsoft.com/office/powerpoint/2010/main" val="215170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4"/>
          <p:cNvSpPr>
            <a:spLocks noGrp="1" noChangeArrowheads="1"/>
          </p:cNvSpPr>
          <p:nvPr>
            <p:ph type="dt" sz="half" idx="10"/>
          </p:nvPr>
        </p:nvSpPr>
        <p:spPr>
          <a:xfrm>
            <a:off x="685800" y="6248400"/>
            <a:ext cx="1905000" cy="304800"/>
          </a:xfrm>
          <a:prstGeom prst="rect">
            <a:avLst/>
          </a:prstGeom>
          <a:ln/>
        </p:spPr>
        <p:txBody>
          <a:bodyPr/>
          <a:lstStyle>
            <a:lvl1pPr>
              <a:defRPr/>
            </a:lvl1pPr>
          </a:lstStyle>
          <a:p>
            <a:pPr>
              <a:defRPr/>
            </a:pPr>
            <a:r>
              <a:rPr lang="en-US"/>
              <a:t>January 9, 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 Osmar R. Zaïane : University of Alberta</a:t>
            </a:r>
          </a:p>
        </p:txBody>
      </p:sp>
      <p:sp>
        <p:nvSpPr>
          <p:cNvPr id="6" name="Rectangle 6"/>
          <p:cNvSpPr>
            <a:spLocks noGrp="1" noChangeArrowheads="1"/>
          </p:cNvSpPr>
          <p:nvPr>
            <p:ph type="sldNum" sz="quarter" idx="12"/>
          </p:nvPr>
        </p:nvSpPr>
        <p:spPr>
          <a:ln/>
        </p:spPr>
        <p:txBody>
          <a:bodyPr/>
          <a:lstStyle>
            <a:lvl1pPr>
              <a:defRPr/>
            </a:lvl1pPr>
          </a:lstStyle>
          <a:p>
            <a:fld id="{A967BB32-30C1-45DA-A51C-9E1C7C30341B}" type="slidenum">
              <a:rPr lang="en-US" altLang="en-US"/>
              <a:pPr/>
              <a:t>‹#›</a:t>
            </a:fld>
            <a:endParaRPr lang="en-US" altLang="en-US"/>
          </a:p>
        </p:txBody>
      </p:sp>
    </p:spTree>
    <p:extLst>
      <p:ext uri="{BB962C8B-B14F-4D97-AF65-F5344CB8AC3E}">
        <p14:creationId xmlns:p14="http://schemas.microsoft.com/office/powerpoint/2010/main" val="327266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xfrm>
            <a:off x="685800" y="6248400"/>
            <a:ext cx="1905000" cy="304800"/>
          </a:xfrm>
          <a:prstGeom prst="rect">
            <a:avLst/>
          </a:prstGeom>
          <a:ln/>
        </p:spPr>
        <p:txBody>
          <a:bodyPr/>
          <a:lstStyle>
            <a:lvl1pPr>
              <a:defRPr/>
            </a:lvl1pPr>
          </a:lstStyle>
          <a:p>
            <a:pPr>
              <a:defRPr/>
            </a:pPr>
            <a:r>
              <a:rPr lang="en-US"/>
              <a:t>January 9, 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 Osmar R. Zaïane : University of Alberta</a:t>
            </a:r>
          </a:p>
        </p:txBody>
      </p:sp>
      <p:sp>
        <p:nvSpPr>
          <p:cNvPr id="6" name="Rectangle 6"/>
          <p:cNvSpPr>
            <a:spLocks noGrp="1" noChangeArrowheads="1"/>
          </p:cNvSpPr>
          <p:nvPr>
            <p:ph type="sldNum" sz="quarter" idx="12"/>
          </p:nvPr>
        </p:nvSpPr>
        <p:spPr>
          <a:ln/>
        </p:spPr>
        <p:txBody>
          <a:bodyPr/>
          <a:lstStyle>
            <a:lvl1pPr>
              <a:defRPr/>
            </a:lvl1pPr>
          </a:lstStyle>
          <a:p>
            <a:fld id="{EFD8C3B6-EC23-4A53-9DBF-6CD049EF686B}" type="slidenum">
              <a:rPr lang="en-US" altLang="en-US"/>
              <a:pPr/>
              <a:t>‹#›</a:t>
            </a:fld>
            <a:endParaRPr lang="en-US" altLang="en-US"/>
          </a:p>
        </p:txBody>
      </p:sp>
    </p:spTree>
    <p:extLst>
      <p:ext uri="{BB962C8B-B14F-4D97-AF65-F5344CB8AC3E}">
        <p14:creationId xmlns:p14="http://schemas.microsoft.com/office/powerpoint/2010/main" val="175077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p:cNvSpPr>
            <a:spLocks noGrp="1" noChangeArrowheads="1"/>
          </p:cNvSpPr>
          <p:nvPr>
            <p:ph type="dt" sz="half" idx="10"/>
          </p:nvPr>
        </p:nvSpPr>
        <p:spPr>
          <a:xfrm>
            <a:off x="685800" y="6248400"/>
            <a:ext cx="1905000" cy="304800"/>
          </a:xfrm>
          <a:prstGeom prst="rect">
            <a:avLst/>
          </a:prstGeom>
          <a:ln/>
        </p:spPr>
        <p:txBody>
          <a:bodyPr/>
          <a:lstStyle>
            <a:lvl1pPr>
              <a:defRPr/>
            </a:lvl1pPr>
          </a:lstStyle>
          <a:p>
            <a:pPr>
              <a:defRPr/>
            </a:pPr>
            <a:r>
              <a:rPr lang="en-US"/>
              <a:t>January 9, 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 Osmar R. Zaïane : University of Alberta</a:t>
            </a:r>
          </a:p>
        </p:txBody>
      </p:sp>
      <p:sp>
        <p:nvSpPr>
          <p:cNvPr id="5" name="Rectangle 6"/>
          <p:cNvSpPr>
            <a:spLocks noGrp="1" noChangeArrowheads="1"/>
          </p:cNvSpPr>
          <p:nvPr>
            <p:ph type="sldNum" sz="quarter" idx="12"/>
          </p:nvPr>
        </p:nvSpPr>
        <p:spPr>
          <a:ln/>
        </p:spPr>
        <p:txBody>
          <a:bodyPr/>
          <a:lstStyle>
            <a:lvl1pPr>
              <a:defRPr/>
            </a:lvl1pPr>
          </a:lstStyle>
          <a:p>
            <a:fld id="{58CADDE0-11FF-4280-BC73-A26A5BAE8E5B}" type="slidenum">
              <a:rPr lang="en-US" altLang="en-US"/>
              <a:pPr/>
              <a:t>‹#›</a:t>
            </a:fld>
            <a:endParaRPr lang="en-US" altLang="en-US"/>
          </a:p>
        </p:txBody>
      </p:sp>
    </p:spTree>
    <p:extLst>
      <p:ext uri="{BB962C8B-B14F-4D97-AF65-F5344CB8AC3E}">
        <p14:creationId xmlns:p14="http://schemas.microsoft.com/office/powerpoint/2010/main" val="201691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304800"/>
          </a:xfrm>
          <a:prstGeom prst="rect">
            <a:avLst/>
          </a:prstGeom>
          <a:ln/>
        </p:spPr>
        <p:txBody>
          <a:bodyPr/>
          <a:lstStyle>
            <a:lvl1pPr>
              <a:defRPr/>
            </a:lvl1pPr>
          </a:lstStyle>
          <a:p>
            <a:pPr>
              <a:defRPr/>
            </a:pPr>
            <a:r>
              <a:rPr lang="en-US"/>
              <a:t>January 9, 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 Osmar R. Zaïane : University of Alberta</a:t>
            </a:r>
          </a:p>
        </p:txBody>
      </p:sp>
      <p:sp>
        <p:nvSpPr>
          <p:cNvPr id="4" name="Rectangle 6"/>
          <p:cNvSpPr>
            <a:spLocks noGrp="1" noChangeArrowheads="1"/>
          </p:cNvSpPr>
          <p:nvPr>
            <p:ph type="sldNum" sz="quarter" idx="12"/>
          </p:nvPr>
        </p:nvSpPr>
        <p:spPr>
          <a:ln/>
        </p:spPr>
        <p:txBody>
          <a:bodyPr/>
          <a:lstStyle>
            <a:lvl1pPr>
              <a:defRPr/>
            </a:lvl1pPr>
          </a:lstStyle>
          <a:p>
            <a:fld id="{2B2D603C-2DF2-4121-95AF-13CD816B97B5}" type="slidenum">
              <a:rPr lang="en-US" altLang="en-US"/>
              <a:pPr/>
              <a:t>‹#›</a:t>
            </a:fld>
            <a:endParaRPr lang="en-US" altLang="en-US"/>
          </a:p>
        </p:txBody>
      </p:sp>
    </p:spTree>
    <p:extLst>
      <p:ext uri="{BB962C8B-B14F-4D97-AF65-F5344CB8AC3E}">
        <p14:creationId xmlns:p14="http://schemas.microsoft.com/office/powerpoint/2010/main" val="283070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990600"/>
          </a:xfrm>
        </p:spPr>
        <p:txBody>
          <a:bodyPr/>
          <a:lstStyle/>
          <a:p>
            <a:r>
              <a:rPr lang="en-US"/>
              <a:t>Click to edit Master title style</a:t>
            </a:r>
            <a:endParaRPr lang="en-CA"/>
          </a:p>
        </p:txBody>
      </p:sp>
      <p:sp>
        <p:nvSpPr>
          <p:cNvPr id="3" name="Content Placeholder 2"/>
          <p:cNvSpPr>
            <a:spLocks noGrp="1"/>
          </p:cNvSpPr>
          <p:nvPr>
            <p:ph sz="half" idx="1"/>
          </p:nvPr>
        </p:nvSpPr>
        <p:spPr>
          <a:xfrm>
            <a:off x="685800" y="1371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371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noChangeArrowheads="1"/>
          </p:cNvSpPr>
          <p:nvPr>
            <p:ph type="dt" sz="half" idx="10"/>
          </p:nvPr>
        </p:nvSpPr>
        <p:spPr>
          <a:xfrm>
            <a:off x="685800" y="6248400"/>
            <a:ext cx="1905000" cy="304800"/>
          </a:xfrm>
          <a:prstGeom prst="rect">
            <a:avLst/>
          </a:prstGeom>
          <a:ln/>
        </p:spPr>
        <p:txBody>
          <a:bodyPr/>
          <a:lstStyle>
            <a:lvl1pPr>
              <a:defRPr/>
            </a:lvl1pPr>
          </a:lstStyle>
          <a:p>
            <a:pPr>
              <a:defRPr/>
            </a:pPr>
            <a:r>
              <a:rPr lang="en-US"/>
              <a:t>January 9, 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 Osmar R. Zaïane : University of Alberta</a:t>
            </a:r>
          </a:p>
        </p:txBody>
      </p:sp>
      <p:sp>
        <p:nvSpPr>
          <p:cNvPr id="7" name="Rectangle 6"/>
          <p:cNvSpPr>
            <a:spLocks noGrp="1" noChangeArrowheads="1"/>
          </p:cNvSpPr>
          <p:nvPr>
            <p:ph type="sldNum" sz="quarter" idx="12"/>
          </p:nvPr>
        </p:nvSpPr>
        <p:spPr>
          <a:ln/>
        </p:spPr>
        <p:txBody>
          <a:bodyPr/>
          <a:lstStyle>
            <a:lvl1pPr>
              <a:defRPr/>
            </a:lvl1pPr>
          </a:lstStyle>
          <a:p>
            <a:fld id="{78566C2F-9D28-43E4-BD2F-6C52AAC7A83A}" type="slidenum">
              <a:rPr lang="en-US" altLang="en-US"/>
              <a:pPr/>
              <a:t>‹#›</a:t>
            </a:fld>
            <a:endParaRPr lang="en-US" altLang="en-US"/>
          </a:p>
        </p:txBody>
      </p:sp>
    </p:spTree>
    <p:extLst>
      <p:ext uri="{BB962C8B-B14F-4D97-AF65-F5344CB8AC3E}">
        <p14:creationId xmlns:p14="http://schemas.microsoft.com/office/powerpoint/2010/main" val="132749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990600"/>
          </a:xfrm>
        </p:spPr>
        <p:txBody>
          <a:bodyPr/>
          <a:lstStyle/>
          <a:p>
            <a:r>
              <a:rPr lang="en-US"/>
              <a:t>Click to edit Master title style</a:t>
            </a:r>
            <a:endParaRPr lang="en-CA"/>
          </a:p>
        </p:txBody>
      </p:sp>
      <p:sp>
        <p:nvSpPr>
          <p:cNvPr id="3" name="Table Placeholder 2"/>
          <p:cNvSpPr>
            <a:spLocks noGrp="1"/>
          </p:cNvSpPr>
          <p:nvPr>
            <p:ph type="tbl" idx="1"/>
          </p:nvPr>
        </p:nvSpPr>
        <p:spPr>
          <a:xfrm>
            <a:off x="685800" y="1371600"/>
            <a:ext cx="7772400" cy="4953000"/>
          </a:xfrm>
        </p:spPr>
        <p:txBody>
          <a:bodyPr/>
          <a:lstStyle/>
          <a:p>
            <a:endParaRPr lang="en-CA"/>
          </a:p>
        </p:txBody>
      </p:sp>
      <p:sp>
        <p:nvSpPr>
          <p:cNvPr id="4" name="Date Placeholder 3"/>
          <p:cNvSpPr>
            <a:spLocks noGrp="1"/>
          </p:cNvSpPr>
          <p:nvPr>
            <p:ph type="dt" sz="half" idx="10"/>
          </p:nvPr>
        </p:nvSpPr>
        <p:spPr>
          <a:xfrm>
            <a:off x="685800" y="6400800"/>
            <a:ext cx="1905000" cy="304800"/>
          </a:xfrm>
          <a:prstGeom prst="rect">
            <a:avLst/>
          </a:prstGeom>
        </p:spPr>
        <p:txBody>
          <a:bodyPr/>
          <a:lstStyle>
            <a:lvl1pPr>
              <a:defRPr smtClean="0"/>
            </a:lvl1pPr>
          </a:lstStyle>
          <a:p>
            <a:pPr>
              <a:defRPr/>
            </a:pPr>
            <a:r>
              <a:rPr lang="en-US"/>
              <a:t>January 9, 2013</a:t>
            </a:r>
          </a:p>
        </p:txBody>
      </p:sp>
      <p:sp>
        <p:nvSpPr>
          <p:cNvPr id="5" name="Footer Placeholder 4"/>
          <p:cNvSpPr>
            <a:spLocks noGrp="1"/>
          </p:cNvSpPr>
          <p:nvPr>
            <p:ph type="ftr" sz="quarter" idx="11"/>
          </p:nvPr>
        </p:nvSpPr>
        <p:spPr>
          <a:xfrm>
            <a:off x="2667000" y="6400800"/>
            <a:ext cx="3810000" cy="304800"/>
          </a:xfrm>
        </p:spPr>
        <p:txBody>
          <a:bodyPr/>
          <a:lstStyle>
            <a:lvl1pPr>
              <a:defRPr smtClean="0"/>
            </a:lvl1pPr>
          </a:lstStyle>
          <a:p>
            <a:pPr>
              <a:defRPr/>
            </a:pPr>
            <a:r>
              <a:rPr lang="en-US"/>
              <a:t>© Osmar R. Zaïane : University of Alberta</a:t>
            </a:r>
          </a:p>
        </p:txBody>
      </p:sp>
      <p:sp>
        <p:nvSpPr>
          <p:cNvPr id="6" name="Slide Number Placeholder 5"/>
          <p:cNvSpPr>
            <a:spLocks noGrp="1"/>
          </p:cNvSpPr>
          <p:nvPr>
            <p:ph type="sldNum" sz="quarter" idx="12"/>
          </p:nvPr>
        </p:nvSpPr>
        <p:spPr>
          <a:xfrm>
            <a:off x="6553200" y="6400800"/>
            <a:ext cx="1905000" cy="304800"/>
          </a:xfrm>
        </p:spPr>
        <p:txBody>
          <a:bodyPr/>
          <a:lstStyle>
            <a:lvl1pPr>
              <a:defRPr/>
            </a:lvl1pPr>
          </a:lstStyle>
          <a:p>
            <a:fld id="{446DE058-1DE8-4735-B97C-C1159AC45A70}" type="slidenum">
              <a:rPr lang="en-US" altLang="en-US"/>
              <a:pPr/>
              <a:t>‹#›</a:t>
            </a:fld>
            <a:endParaRPr lang="en-US" altLang="en-US"/>
          </a:p>
        </p:txBody>
      </p:sp>
    </p:spTree>
    <p:extLst>
      <p:ext uri="{BB962C8B-B14F-4D97-AF65-F5344CB8AC3E}">
        <p14:creationId xmlns:p14="http://schemas.microsoft.com/office/powerpoint/2010/main" val="11890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990600"/>
          </a:xfrm>
          <a:prstGeom prst="rect">
            <a:avLst/>
          </a:prstGeom>
          <a:noFill/>
          <a:ln>
            <a:noFill/>
          </a:ln>
          <a:effectLst>
            <a:outerShdw dist="35921" dir="2700000" algn="ctr" rotWithShape="0">
              <a:srgbClr val="333333">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2667000" y="6400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cs typeface="+mn-cs"/>
              </a:defRPr>
            </a:lvl1pPr>
          </a:lstStyle>
          <a:p>
            <a:pPr>
              <a:defRPr/>
            </a:pPr>
            <a:r>
              <a:rPr lang="en-US"/>
              <a:t>© Osmar R. Zaïane : University of Alberta</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atin typeface="Tahoma" panose="020B0604030504040204" pitchFamily="34" charset="0"/>
              </a:defRPr>
            </a:lvl1pPr>
          </a:lstStyle>
          <a:p>
            <a:fld id="{162AECE2-D421-4E85-B3A9-8DF011412F53}" type="slidenum">
              <a:rPr lang="en-US" altLang="en-US"/>
              <a:pPr/>
              <a:t>‹#›</a:t>
            </a:fld>
            <a:endParaRPr lang="en-US" altLang="en-US"/>
          </a:p>
        </p:txBody>
      </p:sp>
      <p:sp>
        <p:nvSpPr>
          <p:cNvPr id="1031" name="Date Placeholder 3"/>
          <p:cNvSpPr txBox="1">
            <a:spLocks noGrp="1"/>
          </p:cNvSpPr>
          <p:nvPr userDrawn="1"/>
        </p:nvSpPr>
        <p:spPr bwMode="auto">
          <a:xfrm>
            <a:off x="685800" y="6400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sz="1000" dirty="0">
                <a:latin typeface="Tahoma" pitchFamily="34" charset="0"/>
              </a:rPr>
              <a:t>February 1, 2019</a:t>
            </a:r>
          </a:p>
        </p:txBody>
      </p:sp>
      <p:sp>
        <p:nvSpPr>
          <p:cNvPr id="1032" name="Footer Placeholder 4"/>
          <p:cNvSpPr txBox="1">
            <a:spLocks noGrp="1"/>
          </p:cNvSpPr>
          <p:nvPr userDrawn="1"/>
        </p:nvSpPr>
        <p:spPr bwMode="auto">
          <a:xfrm>
            <a:off x="2667000" y="64008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1000">
                <a:latin typeface="Tahoma" pitchFamily="34" charset="0"/>
              </a:rPr>
              <a:t>© Osmar R. Zaïane : University of Alberta</a:t>
            </a:r>
          </a:p>
        </p:txBody>
      </p:sp>
      <p:sp>
        <p:nvSpPr>
          <p:cNvPr id="1033" name="Slide Number Placeholder 5"/>
          <p:cNvSpPr txBox="1">
            <a:spLocks noGrp="1"/>
          </p:cNvSpPr>
          <p:nvPr userDrawn="1"/>
        </p:nvSpPr>
        <p:spPr bwMode="auto">
          <a:xfrm>
            <a:off x="6553200" y="6400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fld id="{CB22C006-2470-48CF-9FA0-F296999BDCAD}" type="slidenum">
              <a:rPr lang="en-US" altLang="en-US" sz="1000" b="1">
                <a:latin typeface="Tahoma" panose="020B0604030504040204" pitchFamily="34" charset="0"/>
              </a:rPr>
              <a:pPr algn="r" eaLnBrk="1" hangingPunct="1"/>
              <a:t>‹#›</a:t>
            </a:fld>
            <a:endParaRPr lang="en-US" altLang="en-US" sz="1000" b="1">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2" r:id="rId2"/>
    <p:sldLayoutId id="2147483651" r:id="rId3"/>
    <p:sldLayoutId id="2147483650" r:id="rId4"/>
    <p:sldLayoutId id="2147483649" r:id="rId5"/>
    <p:sldLayoutId id="2147483654" r:id="rId6"/>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SzPct val="75000"/>
        <a:buBlip>
          <a:blip r:embed="rId8"/>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9"/>
        </a:buBlip>
        <a:defRPr sz="2800">
          <a:solidFill>
            <a:schemeClr val="tx1"/>
          </a:solidFill>
          <a:latin typeface="+mn-lt"/>
        </a:defRPr>
      </a:lvl2pPr>
      <a:lvl3pPr marL="1143000" indent="-228600" algn="l" rtl="0" eaLnBrk="0" fontAlgn="base" hangingPunct="0">
        <a:spcBef>
          <a:spcPct val="20000"/>
        </a:spcBef>
        <a:spcAft>
          <a:spcPct val="0"/>
        </a:spcAft>
        <a:buSzPct val="75000"/>
        <a:buBlip>
          <a:blip r:embed="rId9"/>
        </a:buBlip>
        <a:defRPr sz="2400">
          <a:solidFill>
            <a:schemeClr val="tx1"/>
          </a:solidFill>
          <a:latin typeface="+mn-lt"/>
        </a:defRPr>
      </a:lvl3pPr>
      <a:lvl4pPr marL="1600200" indent="-228600" algn="l" rtl="0" eaLnBrk="0" fontAlgn="base" hangingPunct="0">
        <a:spcBef>
          <a:spcPct val="20000"/>
        </a:spcBef>
        <a:spcAft>
          <a:spcPct val="0"/>
        </a:spcAft>
        <a:buSzPct val="75000"/>
        <a:buBlip>
          <a:blip r:embed="rId9"/>
        </a:buBlip>
        <a:defRPr sz="2000">
          <a:solidFill>
            <a:schemeClr val="tx1"/>
          </a:solidFill>
          <a:latin typeface="+mn-lt"/>
        </a:defRPr>
      </a:lvl4pPr>
      <a:lvl5pPr marL="2057400" indent="-228600" algn="l" rtl="0" eaLnBrk="0" fontAlgn="base" hangingPunct="0">
        <a:spcBef>
          <a:spcPct val="20000"/>
        </a:spcBef>
        <a:spcAft>
          <a:spcPct val="0"/>
        </a:spcAft>
        <a:buSzPct val="75000"/>
        <a:buBlip>
          <a:blip r:embed="rId9"/>
        </a:buBlip>
        <a:defRPr sz="2000">
          <a:solidFill>
            <a:schemeClr val="tx1"/>
          </a:solidFill>
          <a:latin typeface="+mn-lt"/>
        </a:defRPr>
      </a:lvl5pPr>
      <a:lvl6pPr marL="2514600" indent="-228600" algn="l" rtl="0" fontAlgn="base">
        <a:spcBef>
          <a:spcPct val="20000"/>
        </a:spcBef>
        <a:spcAft>
          <a:spcPct val="0"/>
        </a:spcAft>
        <a:buSzPct val="75000"/>
        <a:buBlip>
          <a:blip r:embed="rId9"/>
        </a:buBlip>
        <a:defRPr sz="2000">
          <a:solidFill>
            <a:schemeClr val="tx1"/>
          </a:solidFill>
          <a:latin typeface="+mn-lt"/>
        </a:defRPr>
      </a:lvl6pPr>
      <a:lvl7pPr marL="2971800" indent="-228600" algn="l" rtl="0" fontAlgn="base">
        <a:spcBef>
          <a:spcPct val="20000"/>
        </a:spcBef>
        <a:spcAft>
          <a:spcPct val="0"/>
        </a:spcAft>
        <a:buSzPct val="75000"/>
        <a:buBlip>
          <a:blip r:embed="rId9"/>
        </a:buBlip>
        <a:defRPr sz="2000">
          <a:solidFill>
            <a:schemeClr val="tx1"/>
          </a:solidFill>
          <a:latin typeface="+mn-lt"/>
        </a:defRPr>
      </a:lvl7pPr>
      <a:lvl8pPr marL="3429000" indent="-228600" algn="l" rtl="0" fontAlgn="base">
        <a:spcBef>
          <a:spcPct val="20000"/>
        </a:spcBef>
        <a:spcAft>
          <a:spcPct val="0"/>
        </a:spcAft>
        <a:buSzPct val="75000"/>
        <a:buBlip>
          <a:blip r:embed="rId9"/>
        </a:buBlip>
        <a:defRPr sz="2000">
          <a:solidFill>
            <a:schemeClr val="tx1"/>
          </a:solidFill>
          <a:latin typeface="+mn-lt"/>
        </a:defRPr>
      </a:lvl8pPr>
      <a:lvl9pPr marL="3886200" indent="-228600" algn="l" rtl="0" fontAlgn="base">
        <a:spcBef>
          <a:spcPct val="20000"/>
        </a:spcBef>
        <a:spcAft>
          <a:spcPct val="0"/>
        </a:spcAft>
        <a:buSzPct val="75000"/>
        <a:buBlip>
          <a:blip r:embed="rId9"/>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0" y="228600"/>
            <a:ext cx="9144000" cy="2133600"/>
          </a:xfrm>
          <a:effectLst/>
          <a:extLst>
            <a:ext uri="{AF507438-7753-43E0-B8FC-AC1667EBCBE1}">
              <a14:hiddenEffects xmlns:a14="http://schemas.microsoft.com/office/drawing/2010/main">
                <a:effectLst>
                  <a:outerShdw dist="35921" dir="2700000" algn="ctr" rotWithShape="0">
                    <a:srgbClr val="333333">
                      <a:alpha val="50000"/>
                    </a:srgbClr>
                  </a:outerShdw>
                </a:effectLst>
              </a14:hiddenEffects>
            </a:ext>
          </a:extLst>
        </p:spPr>
        <p:txBody>
          <a:bodyPr/>
          <a:lstStyle/>
          <a:p>
            <a:pPr eaLnBrk="1" hangingPunct="1">
              <a:defRPr/>
            </a:pPr>
            <a:r>
              <a:rPr lang="en-US" sz="5400" dirty="0"/>
              <a:t>CMPUT 175</a:t>
            </a:r>
            <a:br>
              <a:rPr lang="en-US" sz="5400" dirty="0"/>
            </a:br>
            <a:r>
              <a:rPr lang="en-US" sz="4800" dirty="0">
                <a:solidFill>
                  <a:schemeClr val="tx1"/>
                </a:solidFill>
              </a:rPr>
              <a:t>Introduction to Foundations of Computing</a:t>
            </a:r>
            <a:endParaRPr lang="en-US" sz="5400" dirty="0"/>
          </a:p>
        </p:txBody>
      </p:sp>
      <p:pic>
        <p:nvPicPr>
          <p:cNvPr id="2051" name="Picture 4" descr="Uo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21"/>
          <p:cNvSpPr txBox="1">
            <a:spLocks noChangeArrowheads="1"/>
          </p:cNvSpPr>
          <p:nvPr/>
        </p:nvSpPr>
        <p:spPr bwMode="auto">
          <a:xfrm>
            <a:off x="957263" y="2941638"/>
            <a:ext cx="7239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3200"/>
              <a:t>Stacks</a:t>
            </a:r>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 y="5029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5181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100" y="533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4949825"/>
            <a:ext cx="8763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609600" y="4949825"/>
            <a:ext cx="2667000" cy="1222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2209800" y="5799138"/>
            <a:ext cx="895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en-US" sz="1600">
                <a:solidFill>
                  <a:srgbClr val="FF0000"/>
                </a:solidFill>
              </a:rPr>
              <a:t>Post-test</a:t>
            </a:r>
          </a:p>
        </p:txBody>
      </p:sp>
      <p:sp>
        <p:nvSpPr>
          <p:cNvPr id="11" name="TextBox 10"/>
          <p:cNvSpPr txBox="1">
            <a:spLocks noChangeArrowheads="1"/>
          </p:cNvSpPr>
          <p:nvPr/>
        </p:nvSpPr>
        <p:spPr bwMode="auto">
          <a:xfrm>
            <a:off x="3657600" y="4724400"/>
            <a:ext cx="397986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en-US"/>
              <a:t>You should view the vignettes:</a:t>
            </a:r>
          </a:p>
          <a:p>
            <a:r>
              <a:rPr lang="en-US" altLang="en-US" sz="1600"/>
              <a:t>Abstract data Types</a:t>
            </a:r>
          </a:p>
          <a:p>
            <a:r>
              <a:rPr lang="en-US" altLang="en-US" sz="1600"/>
              <a:t>Concept of Encapsulation</a:t>
            </a:r>
          </a:p>
          <a:p>
            <a:r>
              <a:rPr lang="en-US" altLang="en-US" sz="1600"/>
              <a:t>Encapsulation, the Gearbox example</a:t>
            </a:r>
          </a:p>
          <a:p>
            <a:r>
              <a:rPr lang="en-US" altLang="en-US" sz="1600"/>
              <a:t>Stacks</a:t>
            </a:r>
          </a:p>
        </p:txBody>
      </p:sp>
      <p:pic>
        <p:nvPicPr>
          <p:cNvPr id="12" name="Picture 11"/>
          <p:cNvPicPr>
            <a:picLocks noChangeAspect="1"/>
          </p:cNvPicPr>
          <p:nvPr/>
        </p:nvPicPr>
        <p:blipFill>
          <a:blip r:embed="rId5"/>
          <a:stretch>
            <a:fillRect/>
          </a:stretch>
        </p:blipFill>
        <p:spPr>
          <a:xfrm>
            <a:off x="5715000" y="2741599"/>
            <a:ext cx="2663149" cy="19828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76200"/>
            <a:ext cx="8153400" cy="1143000"/>
          </a:xfrm>
          <a:noFill/>
        </p:spPr>
        <p:txBody>
          <a:bodyPr/>
          <a:lstStyle/>
          <a:p>
            <a:r>
              <a:rPr lang="en-US" altLang="en-US">
                <a:effectLst/>
              </a:rPr>
              <a:t>Maze Algorithm</a:t>
            </a:r>
          </a:p>
        </p:txBody>
      </p:sp>
      <p:sp>
        <p:nvSpPr>
          <p:cNvPr id="38915" name="Rectangle 3"/>
          <p:cNvSpPr>
            <a:spLocks noGrp="1" noChangeArrowheads="1"/>
          </p:cNvSpPr>
          <p:nvPr>
            <p:ph type="body" idx="1"/>
          </p:nvPr>
        </p:nvSpPr>
        <p:spPr>
          <a:xfrm>
            <a:off x="381000" y="1295400"/>
            <a:ext cx="8534400" cy="1219200"/>
          </a:xfrm>
        </p:spPr>
        <p:txBody>
          <a:bodyPr/>
          <a:lstStyle/>
          <a:p>
            <a:r>
              <a:rPr lang="en-US" altLang="en-US" sz="2800"/>
              <a:t>One common approach to solving search problems is to use a Stack to hold unsearched paths.</a:t>
            </a:r>
          </a:p>
        </p:txBody>
      </p:sp>
      <p:grpSp>
        <p:nvGrpSpPr>
          <p:cNvPr id="38916" name="Group 4"/>
          <p:cNvGrpSpPr>
            <a:grpSpLocks/>
          </p:cNvGrpSpPr>
          <p:nvPr/>
        </p:nvGrpSpPr>
        <p:grpSpPr bwMode="auto">
          <a:xfrm>
            <a:off x="7467600" y="2362200"/>
            <a:ext cx="1435100" cy="1905000"/>
            <a:chOff x="4752" y="2577"/>
            <a:chExt cx="904" cy="1200"/>
          </a:xfrm>
        </p:grpSpPr>
        <p:grpSp>
          <p:nvGrpSpPr>
            <p:cNvPr id="38917" name="Group 5"/>
            <p:cNvGrpSpPr>
              <a:grpSpLocks/>
            </p:cNvGrpSpPr>
            <p:nvPr/>
          </p:nvGrpSpPr>
          <p:grpSpPr bwMode="auto">
            <a:xfrm>
              <a:off x="4752" y="2602"/>
              <a:ext cx="864" cy="1152"/>
              <a:chOff x="2448" y="2784"/>
              <a:chExt cx="864" cy="1152"/>
            </a:xfrm>
          </p:grpSpPr>
          <p:sp>
            <p:nvSpPr>
              <p:cNvPr id="38918" name="Line 6"/>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19" name="Line 7"/>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0" name="Line 8"/>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1" name="Line 9"/>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2" name="Line 10"/>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3" name="Line 11"/>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4" name="Line 12"/>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5" name="Line 13"/>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6" name="Line 14"/>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7" name="Line 15"/>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8" name="Line 16"/>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29" name="Line 17"/>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0" name="Line 18"/>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1" name="Line 19"/>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2" name="Line 20"/>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3" name="Line 21"/>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4" name="Line 22"/>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5" name="Line 23"/>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6" name="Line 24"/>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8937" name="Line 25"/>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38938" name="Text Box 26"/>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38939" name="Text Box 27"/>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38940" name="Text Box 28"/>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38941" name="Text Box 29"/>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38942" name="Text Box 30"/>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38943" name="Text Box 31"/>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38944" name="Text Box 32"/>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38945" name="Text Box 33"/>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38946" name="Text Box 34"/>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38947" name="Text Box 35"/>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38948" name="Text Box 36"/>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38949" name="Text Box 37"/>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38950" name="Text Box 38"/>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38951" name="Text Box 39"/>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38952" name="Rectangle 40"/>
          <p:cNvSpPr>
            <a:spLocks noChangeArrowheads="1"/>
          </p:cNvSpPr>
          <p:nvPr/>
        </p:nvSpPr>
        <p:spPr bwMode="auto">
          <a:xfrm>
            <a:off x="381000" y="2438400"/>
            <a:ext cx="7086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spcBef>
                <a:spcPct val="20000"/>
              </a:spcBef>
              <a:buSzPct val="75000"/>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SzPct val="75000"/>
              <a:buBlip>
                <a:blip r:embed="rId4"/>
              </a:buBlip>
              <a:defRPr sz="2400">
                <a:solidFill>
                  <a:schemeClr val="tx1"/>
                </a:solidFill>
                <a:latin typeface="Tahoma" panose="020B0604030504040204" pitchFamily="34" charset="0"/>
              </a:defRPr>
            </a:lvl3pPr>
            <a:lvl4pPr marL="1600200" indent="-228600" eaLnBrk="0" hangingPunct="0">
              <a:spcBef>
                <a:spcPct val="20000"/>
              </a:spcBef>
              <a:buSzPct val="75000"/>
              <a:buBlip>
                <a:blip r:embed="rId4"/>
              </a:buBlip>
              <a:defRPr sz="2000">
                <a:solidFill>
                  <a:schemeClr val="tx1"/>
                </a:solidFill>
                <a:latin typeface="Tahoma" panose="020B0604030504040204" pitchFamily="34" charset="0"/>
              </a:defRPr>
            </a:lvl4pPr>
            <a:lvl5pPr marL="2057400" indent="-228600" eaLnBrk="0" hangingPunct="0">
              <a:spcBef>
                <a:spcPct val="20000"/>
              </a:spcBef>
              <a:buSzPct val="75000"/>
              <a:buBlip>
                <a:blip r:embed="rId4"/>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9pPr>
          </a:lstStyle>
          <a:p>
            <a:r>
              <a:rPr lang="en-US" altLang="en-US" sz="2400"/>
              <a:t>Select the start square as the current square.</a:t>
            </a:r>
          </a:p>
          <a:p>
            <a:r>
              <a:rPr lang="en-US" altLang="en-US" sz="2400"/>
              <a:t>Repeat as long as the current square is not null and is not the finish square:</a:t>
            </a:r>
          </a:p>
          <a:p>
            <a:pPr lvl="1"/>
            <a:r>
              <a:rPr lang="en-US" altLang="en-US" sz="2000"/>
              <a:t>“Visit” the square and mark it as visited.</a:t>
            </a:r>
          </a:p>
          <a:p>
            <a:pPr lvl="1"/>
            <a:r>
              <a:rPr lang="en-US" altLang="en-US" sz="2000"/>
              <a:t>Push one square on the stack for each unvisited legal move from the current square.</a:t>
            </a:r>
          </a:p>
          <a:p>
            <a:pPr lvl="1"/>
            <a:r>
              <a:rPr lang="en-US" altLang="en-US" sz="2000"/>
              <a:t>Pop the stack into the current square or bind the current square to null if the stack is empty.</a:t>
            </a:r>
          </a:p>
          <a:p>
            <a:r>
              <a:rPr lang="en-US" altLang="en-US" sz="2400"/>
              <a:t>If the current square is the goal we are successful, otherwise there is no 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76200"/>
            <a:ext cx="8153400" cy="1143000"/>
          </a:xfrm>
          <a:noFill/>
        </p:spPr>
        <p:txBody>
          <a:bodyPr/>
          <a:lstStyle/>
          <a:p>
            <a:r>
              <a:rPr lang="en-US" altLang="en-US">
                <a:effectLst/>
              </a:rPr>
              <a:t>Maze Trace</a:t>
            </a:r>
          </a:p>
        </p:txBody>
      </p:sp>
      <p:grpSp>
        <p:nvGrpSpPr>
          <p:cNvPr id="40963" name="Group 3"/>
          <p:cNvGrpSpPr>
            <a:grpSpLocks/>
          </p:cNvGrpSpPr>
          <p:nvPr/>
        </p:nvGrpSpPr>
        <p:grpSpPr bwMode="auto">
          <a:xfrm>
            <a:off x="4152900" y="3125788"/>
            <a:ext cx="2743200" cy="2133600"/>
            <a:chOff x="1920" y="1776"/>
            <a:chExt cx="1728" cy="1344"/>
          </a:xfrm>
        </p:grpSpPr>
        <p:grpSp>
          <p:nvGrpSpPr>
            <p:cNvPr id="40964" name="Group 4"/>
            <p:cNvGrpSpPr>
              <a:grpSpLocks/>
            </p:cNvGrpSpPr>
            <p:nvPr/>
          </p:nvGrpSpPr>
          <p:grpSpPr bwMode="auto">
            <a:xfrm>
              <a:off x="1920" y="1776"/>
              <a:ext cx="1728" cy="1344"/>
              <a:chOff x="1920" y="1776"/>
              <a:chExt cx="1728" cy="1344"/>
            </a:xfrm>
          </p:grpSpPr>
          <p:grpSp>
            <p:nvGrpSpPr>
              <p:cNvPr id="40965" name="Group 5"/>
              <p:cNvGrpSpPr>
                <a:grpSpLocks/>
              </p:cNvGrpSpPr>
              <p:nvPr/>
            </p:nvGrpSpPr>
            <p:grpSpPr bwMode="auto">
              <a:xfrm>
                <a:off x="1920" y="1776"/>
                <a:ext cx="904" cy="1200"/>
                <a:chOff x="4752" y="2577"/>
                <a:chExt cx="904" cy="1200"/>
              </a:xfrm>
            </p:grpSpPr>
            <p:grpSp>
              <p:nvGrpSpPr>
                <p:cNvPr id="40966" name="Group 6"/>
                <p:cNvGrpSpPr>
                  <a:grpSpLocks/>
                </p:cNvGrpSpPr>
                <p:nvPr/>
              </p:nvGrpSpPr>
              <p:grpSpPr bwMode="auto">
                <a:xfrm>
                  <a:off x="4752" y="2602"/>
                  <a:ext cx="864" cy="1152"/>
                  <a:chOff x="2448" y="2784"/>
                  <a:chExt cx="864" cy="1152"/>
                </a:xfrm>
              </p:grpSpPr>
              <p:sp>
                <p:nvSpPr>
                  <p:cNvPr id="40967" name="Line 7"/>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68" name="Line 8"/>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69" name="Line 9"/>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0" name="Line 10"/>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1" name="Line 11"/>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2" name="Line 12"/>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3" name="Line 13"/>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4" name="Line 14"/>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5" name="Line 15"/>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6" name="Line 16"/>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7" name="Line 17"/>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8" name="Line 18"/>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79" name="Line 19"/>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0" name="Line 20"/>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1" name="Line 21"/>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2" name="Line 22"/>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3" name="Line 23"/>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4" name="Line 24"/>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5" name="Line 25"/>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0986" name="Line 26"/>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0987" name="Text Box 27"/>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0988" name="Text Box 28"/>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0989" name="Text Box 29"/>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0990" name="Text Box 30"/>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0991" name="Text Box 31"/>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0992" name="Text Box 32"/>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0993" name="Text Box 33"/>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0994" name="Text Box 34"/>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0995" name="Text Box 35"/>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0996" name="Text Box 36"/>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0997" name="Text Box 37"/>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0998" name="Text Box 38"/>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0999" name="Text Box 39"/>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000" name="Text Box 40"/>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001" name="Rectangle 41"/>
              <p:cNvSpPr>
                <a:spLocks noChangeArrowheads="1"/>
              </p:cNvSpPr>
              <p:nvPr/>
            </p:nvSpPr>
            <p:spPr bwMode="auto">
              <a:xfrm>
                <a:off x="2976" y="182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P0</a:t>
                </a:r>
              </a:p>
            </p:txBody>
          </p:sp>
          <p:sp>
            <p:nvSpPr>
              <p:cNvPr id="41002" name="Oval 42"/>
              <p:cNvSpPr>
                <a:spLocks noChangeArrowheads="1"/>
              </p:cNvSpPr>
              <p:nvPr/>
            </p:nvSpPr>
            <p:spPr bwMode="auto">
              <a:xfrm>
                <a:off x="2832" y="216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003" name="Rectangle 43"/>
            <p:cNvSpPr>
              <a:spLocks noChangeArrowheads="1"/>
            </p:cNvSpPr>
            <p:nvPr/>
          </p:nvSpPr>
          <p:spPr bwMode="auto">
            <a:xfrm>
              <a:off x="2976" y="273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a:t>
              </a:r>
            </a:p>
          </p:txBody>
        </p:sp>
        <p:sp>
          <p:nvSpPr>
            <p:cNvPr id="41004" name="Oval 44"/>
            <p:cNvSpPr>
              <a:spLocks noChangeArrowheads="1"/>
            </p:cNvSpPr>
            <p:nvPr/>
          </p:nvSpPr>
          <p:spPr bwMode="auto">
            <a:xfrm>
              <a:off x="2064" y="1968"/>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005" name="Group 45"/>
          <p:cNvGrpSpPr>
            <a:grpSpLocks/>
          </p:cNvGrpSpPr>
          <p:nvPr/>
        </p:nvGrpSpPr>
        <p:grpSpPr bwMode="auto">
          <a:xfrm>
            <a:off x="4152900" y="3125788"/>
            <a:ext cx="2743200" cy="2133600"/>
            <a:chOff x="1920" y="1776"/>
            <a:chExt cx="1728" cy="1344"/>
          </a:xfrm>
        </p:grpSpPr>
        <p:grpSp>
          <p:nvGrpSpPr>
            <p:cNvPr id="41006" name="Group 46"/>
            <p:cNvGrpSpPr>
              <a:grpSpLocks/>
            </p:cNvGrpSpPr>
            <p:nvPr/>
          </p:nvGrpSpPr>
          <p:grpSpPr bwMode="auto">
            <a:xfrm>
              <a:off x="1920" y="1776"/>
              <a:ext cx="904" cy="1200"/>
              <a:chOff x="2016" y="1344"/>
              <a:chExt cx="904" cy="1200"/>
            </a:xfrm>
          </p:grpSpPr>
          <p:grpSp>
            <p:nvGrpSpPr>
              <p:cNvPr id="41007" name="Group 47"/>
              <p:cNvGrpSpPr>
                <a:grpSpLocks/>
              </p:cNvGrpSpPr>
              <p:nvPr/>
            </p:nvGrpSpPr>
            <p:grpSpPr bwMode="auto">
              <a:xfrm>
                <a:off x="2016" y="1344"/>
                <a:ext cx="904" cy="1200"/>
                <a:chOff x="4752" y="2577"/>
                <a:chExt cx="904" cy="1200"/>
              </a:xfrm>
            </p:grpSpPr>
            <p:grpSp>
              <p:nvGrpSpPr>
                <p:cNvPr id="41008" name="Group 48"/>
                <p:cNvGrpSpPr>
                  <a:grpSpLocks/>
                </p:cNvGrpSpPr>
                <p:nvPr/>
              </p:nvGrpSpPr>
              <p:grpSpPr bwMode="auto">
                <a:xfrm>
                  <a:off x="4752" y="2602"/>
                  <a:ext cx="864" cy="1152"/>
                  <a:chOff x="2448" y="2784"/>
                  <a:chExt cx="864" cy="1152"/>
                </a:xfrm>
              </p:grpSpPr>
              <p:sp>
                <p:nvSpPr>
                  <p:cNvPr id="41009" name="Line 49"/>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0" name="Line 50"/>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1" name="Line 51"/>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2" name="Line 52"/>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3" name="Line 53"/>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4" name="Line 54"/>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5" name="Line 55"/>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6" name="Line 56"/>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7" name="Line 57"/>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8" name="Line 58"/>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19" name="Line 59"/>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0" name="Line 60"/>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1" name="Line 61"/>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2" name="Line 62"/>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3" name="Line 63"/>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4" name="Line 64"/>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5" name="Line 65"/>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6" name="Line 66"/>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7" name="Line 67"/>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28" name="Line 68"/>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029" name="Text Box 69"/>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030" name="Text Box 70"/>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031" name="Text Box 71"/>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032" name="Text Box 72"/>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033" name="Text Box 73"/>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034" name="Text Box 74"/>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035" name="Text Box 75"/>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036" name="Text Box 76"/>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037" name="Text Box 77"/>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038" name="Text Box 78"/>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039" name="Text Box 79"/>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040" name="Text Box 80"/>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041" name="Text Box 81"/>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042" name="Text Box 82"/>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043" name="Oval 83"/>
              <p:cNvSpPr>
                <a:spLocks noChangeArrowheads="1"/>
              </p:cNvSpPr>
              <p:nvPr/>
            </p:nvSpPr>
            <p:spPr bwMode="auto">
              <a:xfrm>
                <a:off x="2160"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44" name="Oval 84"/>
              <p:cNvSpPr>
                <a:spLocks noChangeArrowheads="1"/>
              </p:cNvSpPr>
              <p:nvPr/>
            </p:nvSpPr>
            <p:spPr bwMode="auto">
              <a:xfrm>
                <a:off x="2160"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045" name="Group 85"/>
            <p:cNvGrpSpPr>
              <a:grpSpLocks/>
            </p:cNvGrpSpPr>
            <p:nvPr/>
          </p:nvGrpSpPr>
          <p:grpSpPr bwMode="auto">
            <a:xfrm>
              <a:off x="2832" y="1824"/>
              <a:ext cx="816" cy="1296"/>
              <a:chOff x="2928" y="1344"/>
              <a:chExt cx="816" cy="1296"/>
            </a:xfrm>
          </p:grpSpPr>
          <p:sp>
            <p:nvSpPr>
              <p:cNvPr id="41046" name="Rectangle 86"/>
              <p:cNvSpPr>
                <a:spLocks noChangeArrowheads="1"/>
              </p:cNvSpPr>
              <p:nvPr/>
            </p:nvSpPr>
            <p:spPr bwMode="auto">
              <a:xfrm>
                <a:off x="3072" y="13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a:t>
                </a:r>
              </a:p>
            </p:txBody>
          </p:sp>
          <p:sp>
            <p:nvSpPr>
              <p:cNvPr id="41047" name="Oval 87"/>
              <p:cNvSpPr>
                <a:spLocks noChangeArrowheads="1"/>
              </p:cNvSpPr>
              <p:nvPr/>
            </p:nvSpPr>
            <p:spPr bwMode="auto">
              <a:xfrm>
                <a:off x="2928" y="168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48" name="Rectangle 88"/>
              <p:cNvSpPr>
                <a:spLocks noChangeArrowheads="1"/>
              </p:cNvSpPr>
              <p:nvPr/>
            </p:nvSpPr>
            <p:spPr bwMode="auto">
              <a:xfrm>
                <a:off x="3072" y="225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sp>
            <p:nvSpPr>
              <p:cNvPr id="41049" name="Rectangle 89"/>
              <p:cNvSpPr>
                <a:spLocks noChangeArrowheads="1"/>
              </p:cNvSpPr>
              <p:nvPr/>
            </p:nvSpPr>
            <p:spPr bwMode="auto">
              <a:xfrm>
                <a:off x="3072" y="20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P2</a:t>
                </a:r>
              </a:p>
            </p:txBody>
          </p:sp>
        </p:grpSp>
      </p:grpSp>
      <p:grpSp>
        <p:nvGrpSpPr>
          <p:cNvPr id="41050" name="Group 90"/>
          <p:cNvGrpSpPr>
            <a:grpSpLocks/>
          </p:cNvGrpSpPr>
          <p:nvPr/>
        </p:nvGrpSpPr>
        <p:grpSpPr bwMode="auto">
          <a:xfrm>
            <a:off x="4152900" y="3125788"/>
            <a:ext cx="2743200" cy="2133600"/>
            <a:chOff x="1920" y="1776"/>
            <a:chExt cx="1728" cy="1344"/>
          </a:xfrm>
        </p:grpSpPr>
        <p:grpSp>
          <p:nvGrpSpPr>
            <p:cNvPr id="41051" name="Group 91"/>
            <p:cNvGrpSpPr>
              <a:grpSpLocks/>
            </p:cNvGrpSpPr>
            <p:nvPr/>
          </p:nvGrpSpPr>
          <p:grpSpPr bwMode="auto">
            <a:xfrm>
              <a:off x="1920" y="1776"/>
              <a:ext cx="904" cy="1200"/>
              <a:chOff x="3840" y="1344"/>
              <a:chExt cx="904" cy="1200"/>
            </a:xfrm>
          </p:grpSpPr>
          <p:grpSp>
            <p:nvGrpSpPr>
              <p:cNvPr id="41052" name="Group 92"/>
              <p:cNvGrpSpPr>
                <a:grpSpLocks/>
              </p:cNvGrpSpPr>
              <p:nvPr/>
            </p:nvGrpSpPr>
            <p:grpSpPr bwMode="auto">
              <a:xfrm>
                <a:off x="3840" y="1344"/>
                <a:ext cx="904" cy="1200"/>
                <a:chOff x="4752" y="2577"/>
                <a:chExt cx="904" cy="1200"/>
              </a:xfrm>
            </p:grpSpPr>
            <p:grpSp>
              <p:nvGrpSpPr>
                <p:cNvPr id="41053" name="Group 93"/>
                <p:cNvGrpSpPr>
                  <a:grpSpLocks/>
                </p:cNvGrpSpPr>
                <p:nvPr/>
              </p:nvGrpSpPr>
              <p:grpSpPr bwMode="auto">
                <a:xfrm>
                  <a:off x="4752" y="2602"/>
                  <a:ext cx="864" cy="1152"/>
                  <a:chOff x="2448" y="2784"/>
                  <a:chExt cx="864" cy="1152"/>
                </a:xfrm>
              </p:grpSpPr>
              <p:sp>
                <p:nvSpPr>
                  <p:cNvPr id="41054" name="Line 94"/>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55" name="Line 95"/>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56" name="Line 96"/>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57" name="Line 97"/>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58" name="Line 98"/>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59" name="Line 99"/>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0" name="Line 100"/>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1" name="Line 101"/>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2" name="Line 102"/>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3" name="Line 103"/>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4" name="Line 104"/>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5" name="Line 105"/>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6" name="Line 106"/>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7" name="Line 107"/>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8" name="Line 108"/>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69" name="Line 109"/>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70" name="Line 110"/>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71" name="Line 111"/>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72" name="Line 112"/>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73" name="Line 113"/>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074" name="Text Box 114"/>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075" name="Text Box 115"/>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076" name="Text Box 116"/>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077" name="Text Box 117"/>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078" name="Text Box 118"/>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079" name="Text Box 119"/>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080" name="Text Box 120"/>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081" name="Text Box 121"/>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082" name="Text Box 122"/>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083" name="Text Box 123"/>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084" name="Text Box 124"/>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085" name="Text Box 125"/>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086" name="Text Box 126"/>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087" name="Text Box 127"/>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088" name="Oval 128"/>
              <p:cNvSpPr>
                <a:spLocks noChangeArrowheads="1"/>
              </p:cNvSpPr>
              <p:nvPr/>
            </p:nvSpPr>
            <p:spPr bwMode="auto">
              <a:xfrm>
                <a:off x="3984"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89" name="Oval 129"/>
              <p:cNvSpPr>
                <a:spLocks noChangeArrowheads="1"/>
              </p:cNvSpPr>
              <p:nvPr/>
            </p:nvSpPr>
            <p:spPr bwMode="auto">
              <a:xfrm>
                <a:off x="3984"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90" name="Oval 130"/>
              <p:cNvSpPr>
                <a:spLocks noChangeArrowheads="1"/>
              </p:cNvSpPr>
              <p:nvPr/>
            </p:nvSpPr>
            <p:spPr bwMode="auto">
              <a:xfrm>
                <a:off x="4272"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091" name="Group 131"/>
            <p:cNvGrpSpPr>
              <a:grpSpLocks/>
            </p:cNvGrpSpPr>
            <p:nvPr/>
          </p:nvGrpSpPr>
          <p:grpSpPr bwMode="auto">
            <a:xfrm>
              <a:off x="2832" y="1824"/>
              <a:ext cx="816" cy="1296"/>
              <a:chOff x="4656" y="1344"/>
              <a:chExt cx="816" cy="1296"/>
            </a:xfrm>
          </p:grpSpPr>
          <p:sp>
            <p:nvSpPr>
              <p:cNvPr id="41092" name="Rectangle 132"/>
              <p:cNvSpPr>
                <a:spLocks noChangeArrowheads="1"/>
              </p:cNvSpPr>
              <p:nvPr/>
            </p:nvSpPr>
            <p:spPr bwMode="auto">
              <a:xfrm>
                <a:off x="4800" y="13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P2</a:t>
                </a:r>
              </a:p>
            </p:txBody>
          </p:sp>
          <p:sp>
            <p:nvSpPr>
              <p:cNvPr id="41093" name="Oval 133"/>
              <p:cNvSpPr>
                <a:spLocks noChangeArrowheads="1"/>
              </p:cNvSpPr>
              <p:nvPr/>
            </p:nvSpPr>
            <p:spPr bwMode="auto">
              <a:xfrm>
                <a:off x="4656" y="168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094" name="Rectangle 134"/>
              <p:cNvSpPr>
                <a:spLocks noChangeArrowheads="1"/>
              </p:cNvSpPr>
              <p:nvPr/>
            </p:nvSpPr>
            <p:spPr bwMode="auto">
              <a:xfrm>
                <a:off x="4800" y="225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sp>
            <p:nvSpPr>
              <p:cNvPr id="41095" name="Rectangle 135"/>
              <p:cNvSpPr>
                <a:spLocks noChangeArrowheads="1"/>
              </p:cNvSpPr>
              <p:nvPr/>
            </p:nvSpPr>
            <p:spPr bwMode="auto">
              <a:xfrm>
                <a:off x="4800" y="20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P3</a:t>
                </a:r>
              </a:p>
            </p:txBody>
          </p:sp>
        </p:grpSp>
      </p:grpSp>
      <p:grpSp>
        <p:nvGrpSpPr>
          <p:cNvPr id="41096" name="Group 136"/>
          <p:cNvGrpSpPr>
            <a:grpSpLocks/>
          </p:cNvGrpSpPr>
          <p:nvPr/>
        </p:nvGrpSpPr>
        <p:grpSpPr bwMode="auto">
          <a:xfrm>
            <a:off x="4152900" y="3125788"/>
            <a:ext cx="2743200" cy="2133600"/>
            <a:chOff x="1920" y="1776"/>
            <a:chExt cx="1728" cy="1344"/>
          </a:xfrm>
        </p:grpSpPr>
        <p:grpSp>
          <p:nvGrpSpPr>
            <p:cNvPr id="41097" name="Group 137"/>
            <p:cNvGrpSpPr>
              <a:grpSpLocks/>
            </p:cNvGrpSpPr>
            <p:nvPr/>
          </p:nvGrpSpPr>
          <p:grpSpPr bwMode="auto">
            <a:xfrm>
              <a:off x="2832" y="1824"/>
              <a:ext cx="816" cy="1296"/>
              <a:chOff x="1104" y="2832"/>
              <a:chExt cx="816" cy="1296"/>
            </a:xfrm>
          </p:grpSpPr>
          <p:sp>
            <p:nvSpPr>
              <p:cNvPr id="41098" name="Rectangle 138"/>
              <p:cNvSpPr>
                <a:spLocks noChangeArrowheads="1"/>
              </p:cNvSpPr>
              <p:nvPr/>
            </p:nvSpPr>
            <p:spPr bwMode="auto">
              <a:xfrm>
                <a:off x="1248" y="283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P3</a:t>
                </a:r>
              </a:p>
            </p:txBody>
          </p:sp>
          <p:sp>
            <p:nvSpPr>
              <p:cNvPr id="41099" name="Oval 139"/>
              <p:cNvSpPr>
                <a:spLocks noChangeArrowheads="1"/>
              </p:cNvSpPr>
              <p:nvPr/>
            </p:nvSpPr>
            <p:spPr bwMode="auto">
              <a:xfrm>
                <a:off x="1104" y="3168"/>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00" name="Rectangle 140"/>
              <p:cNvSpPr>
                <a:spLocks noChangeArrowheads="1"/>
              </p:cNvSpPr>
              <p:nvPr/>
            </p:nvSpPr>
            <p:spPr bwMode="auto">
              <a:xfrm>
                <a:off x="1248" y="37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sp>
            <p:nvSpPr>
              <p:cNvPr id="41101" name="Rectangle 141"/>
              <p:cNvSpPr>
                <a:spLocks noChangeArrowheads="1"/>
              </p:cNvSpPr>
              <p:nvPr/>
            </p:nvSpPr>
            <p:spPr bwMode="auto">
              <a:xfrm>
                <a:off x="1248" y="355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P4</a:t>
                </a:r>
              </a:p>
            </p:txBody>
          </p:sp>
        </p:grpSp>
        <p:grpSp>
          <p:nvGrpSpPr>
            <p:cNvPr id="41102" name="Group 142"/>
            <p:cNvGrpSpPr>
              <a:grpSpLocks/>
            </p:cNvGrpSpPr>
            <p:nvPr/>
          </p:nvGrpSpPr>
          <p:grpSpPr bwMode="auto">
            <a:xfrm>
              <a:off x="1920" y="1776"/>
              <a:ext cx="904" cy="1200"/>
              <a:chOff x="192" y="2784"/>
              <a:chExt cx="904" cy="1200"/>
            </a:xfrm>
          </p:grpSpPr>
          <p:grpSp>
            <p:nvGrpSpPr>
              <p:cNvPr id="41103" name="Group 143"/>
              <p:cNvGrpSpPr>
                <a:grpSpLocks/>
              </p:cNvGrpSpPr>
              <p:nvPr/>
            </p:nvGrpSpPr>
            <p:grpSpPr bwMode="auto">
              <a:xfrm>
                <a:off x="192" y="2784"/>
                <a:ext cx="904" cy="1200"/>
                <a:chOff x="4752" y="2577"/>
                <a:chExt cx="904" cy="1200"/>
              </a:xfrm>
            </p:grpSpPr>
            <p:grpSp>
              <p:nvGrpSpPr>
                <p:cNvPr id="41104" name="Group 144"/>
                <p:cNvGrpSpPr>
                  <a:grpSpLocks/>
                </p:cNvGrpSpPr>
                <p:nvPr/>
              </p:nvGrpSpPr>
              <p:grpSpPr bwMode="auto">
                <a:xfrm>
                  <a:off x="4752" y="2602"/>
                  <a:ext cx="864" cy="1152"/>
                  <a:chOff x="2448" y="2784"/>
                  <a:chExt cx="864" cy="1152"/>
                </a:xfrm>
              </p:grpSpPr>
              <p:sp>
                <p:nvSpPr>
                  <p:cNvPr id="41105" name="Line 145"/>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06" name="Line 146"/>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07" name="Line 147"/>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08" name="Line 148"/>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09" name="Line 149"/>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0" name="Line 150"/>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1" name="Line 151"/>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2" name="Line 152"/>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3" name="Line 153"/>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4" name="Line 154"/>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5" name="Line 155"/>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6" name="Line 156"/>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7" name="Line 157"/>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8" name="Line 158"/>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19" name="Line 159"/>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20" name="Line 160"/>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21" name="Line 161"/>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22" name="Line 162"/>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23" name="Line 163"/>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24" name="Line 164"/>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125" name="Text Box 165"/>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126" name="Text Box 166"/>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127" name="Text Box 167"/>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128" name="Text Box 168"/>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129" name="Text Box 169"/>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130" name="Text Box 170"/>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131" name="Text Box 171"/>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132" name="Text Box 172"/>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133" name="Text Box 173"/>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134" name="Text Box 174"/>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135" name="Text Box 175"/>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136" name="Text Box 176"/>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137" name="Text Box 177"/>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138" name="Text Box 178"/>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139" name="Oval 179"/>
              <p:cNvSpPr>
                <a:spLocks noChangeArrowheads="1"/>
              </p:cNvSpPr>
              <p:nvPr/>
            </p:nvSpPr>
            <p:spPr bwMode="auto">
              <a:xfrm>
                <a:off x="336" y="297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40" name="Oval 180"/>
              <p:cNvSpPr>
                <a:spLocks noChangeArrowheads="1"/>
              </p:cNvSpPr>
              <p:nvPr/>
            </p:nvSpPr>
            <p:spPr bwMode="auto">
              <a:xfrm>
                <a:off x="336" y="326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41" name="Oval 181"/>
              <p:cNvSpPr>
                <a:spLocks noChangeArrowheads="1"/>
              </p:cNvSpPr>
              <p:nvPr/>
            </p:nvSpPr>
            <p:spPr bwMode="auto">
              <a:xfrm>
                <a:off x="624" y="326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42" name="Oval 182"/>
              <p:cNvSpPr>
                <a:spLocks noChangeArrowheads="1"/>
              </p:cNvSpPr>
              <p:nvPr/>
            </p:nvSpPr>
            <p:spPr bwMode="auto">
              <a:xfrm>
                <a:off x="912" y="326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41143" name="Group 183"/>
          <p:cNvGrpSpPr>
            <a:grpSpLocks/>
          </p:cNvGrpSpPr>
          <p:nvPr/>
        </p:nvGrpSpPr>
        <p:grpSpPr bwMode="auto">
          <a:xfrm>
            <a:off x="4152900" y="3125788"/>
            <a:ext cx="2743200" cy="2133600"/>
            <a:chOff x="1920" y="1776"/>
            <a:chExt cx="1728" cy="1344"/>
          </a:xfrm>
        </p:grpSpPr>
        <p:grpSp>
          <p:nvGrpSpPr>
            <p:cNvPr id="41144" name="Group 184"/>
            <p:cNvGrpSpPr>
              <a:grpSpLocks/>
            </p:cNvGrpSpPr>
            <p:nvPr/>
          </p:nvGrpSpPr>
          <p:grpSpPr bwMode="auto">
            <a:xfrm>
              <a:off x="2832" y="1824"/>
              <a:ext cx="816" cy="1296"/>
              <a:chOff x="1824" y="2352"/>
              <a:chExt cx="816" cy="1296"/>
            </a:xfrm>
          </p:grpSpPr>
          <p:sp>
            <p:nvSpPr>
              <p:cNvPr id="41145" name="Rectangle 185"/>
              <p:cNvSpPr>
                <a:spLocks noChangeArrowheads="1"/>
              </p:cNvSpPr>
              <p:nvPr/>
            </p:nvSpPr>
            <p:spPr bwMode="auto">
              <a:xfrm>
                <a:off x="1968" y="235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P4</a:t>
                </a:r>
              </a:p>
            </p:txBody>
          </p:sp>
          <p:sp>
            <p:nvSpPr>
              <p:cNvPr id="41146" name="Oval 186"/>
              <p:cNvSpPr>
                <a:spLocks noChangeArrowheads="1"/>
              </p:cNvSpPr>
              <p:nvPr/>
            </p:nvSpPr>
            <p:spPr bwMode="auto">
              <a:xfrm>
                <a:off x="1824" y="2688"/>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47" name="Rectangle 187"/>
              <p:cNvSpPr>
                <a:spLocks noChangeArrowheads="1"/>
              </p:cNvSpPr>
              <p:nvPr/>
            </p:nvSpPr>
            <p:spPr bwMode="auto">
              <a:xfrm>
                <a:off x="1968" y="32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sp>
            <p:nvSpPr>
              <p:cNvPr id="41148" name="Rectangle 188"/>
              <p:cNvSpPr>
                <a:spLocks noChangeArrowheads="1"/>
              </p:cNvSpPr>
              <p:nvPr/>
            </p:nvSpPr>
            <p:spPr bwMode="auto">
              <a:xfrm>
                <a:off x="1968" y="307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P5</a:t>
                </a:r>
              </a:p>
            </p:txBody>
          </p:sp>
        </p:grpSp>
        <p:grpSp>
          <p:nvGrpSpPr>
            <p:cNvPr id="41149" name="Group 189"/>
            <p:cNvGrpSpPr>
              <a:grpSpLocks/>
            </p:cNvGrpSpPr>
            <p:nvPr/>
          </p:nvGrpSpPr>
          <p:grpSpPr bwMode="auto">
            <a:xfrm>
              <a:off x="1920" y="1776"/>
              <a:ext cx="904" cy="1200"/>
              <a:chOff x="2016" y="2832"/>
              <a:chExt cx="904" cy="1200"/>
            </a:xfrm>
          </p:grpSpPr>
          <p:grpSp>
            <p:nvGrpSpPr>
              <p:cNvPr id="41150" name="Group 190"/>
              <p:cNvGrpSpPr>
                <a:grpSpLocks/>
              </p:cNvGrpSpPr>
              <p:nvPr/>
            </p:nvGrpSpPr>
            <p:grpSpPr bwMode="auto">
              <a:xfrm>
                <a:off x="2016" y="2832"/>
                <a:ext cx="904" cy="1200"/>
                <a:chOff x="4752" y="2577"/>
                <a:chExt cx="904" cy="1200"/>
              </a:xfrm>
            </p:grpSpPr>
            <p:grpSp>
              <p:nvGrpSpPr>
                <p:cNvPr id="41151" name="Group 191"/>
                <p:cNvGrpSpPr>
                  <a:grpSpLocks/>
                </p:cNvGrpSpPr>
                <p:nvPr/>
              </p:nvGrpSpPr>
              <p:grpSpPr bwMode="auto">
                <a:xfrm>
                  <a:off x="4752" y="2602"/>
                  <a:ext cx="864" cy="1152"/>
                  <a:chOff x="2448" y="2784"/>
                  <a:chExt cx="864" cy="1152"/>
                </a:xfrm>
              </p:grpSpPr>
              <p:sp>
                <p:nvSpPr>
                  <p:cNvPr id="41152" name="Line 192"/>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3" name="Line 193"/>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4" name="Line 194"/>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5" name="Line 195"/>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6" name="Line 196"/>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7" name="Line 197"/>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8" name="Line 198"/>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59" name="Line 199"/>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0" name="Line 200"/>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1" name="Line 201"/>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2" name="Line 202"/>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3" name="Line 203"/>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4" name="Line 204"/>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5" name="Line 205"/>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6" name="Line 206"/>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7" name="Line 207"/>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8" name="Line 208"/>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69" name="Line 209"/>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70" name="Line 210"/>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71" name="Line 211"/>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172" name="Text Box 212"/>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173" name="Text Box 213"/>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174" name="Text Box 214"/>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175" name="Text Box 215"/>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176" name="Text Box 216"/>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177" name="Text Box 217"/>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178" name="Text Box 218"/>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179" name="Text Box 219"/>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180" name="Text Box 220"/>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181" name="Text Box 221"/>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182" name="Text Box 222"/>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183" name="Text Box 223"/>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184" name="Text Box 224"/>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185" name="Text Box 225"/>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186" name="Oval 226"/>
              <p:cNvSpPr>
                <a:spLocks noChangeArrowheads="1"/>
              </p:cNvSpPr>
              <p:nvPr/>
            </p:nvSpPr>
            <p:spPr bwMode="auto">
              <a:xfrm>
                <a:off x="2160"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87" name="Oval 227"/>
              <p:cNvSpPr>
                <a:spLocks noChangeArrowheads="1"/>
              </p:cNvSpPr>
              <p:nvPr/>
            </p:nvSpPr>
            <p:spPr bwMode="auto">
              <a:xfrm>
                <a:off x="2160"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88" name="Oval 228"/>
              <p:cNvSpPr>
                <a:spLocks noChangeArrowheads="1"/>
              </p:cNvSpPr>
              <p:nvPr/>
            </p:nvSpPr>
            <p:spPr bwMode="auto">
              <a:xfrm>
                <a:off x="2448"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89" name="Oval 229"/>
              <p:cNvSpPr>
                <a:spLocks noChangeArrowheads="1"/>
              </p:cNvSpPr>
              <p:nvPr/>
            </p:nvSpPr>
            <p:spPr bwMode="auto">
              <a:xfrm>
                <a:off x="2736"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90" name="Oval 230"/>
              <p:cNvSpPr>
                <a:spLocks noChangeArrowheads="1"/>
              </p:cNvSpPr>
              <p:nvPr/>
            </p:nvSpPr>
            <p:spPr bwMode="auto">
              <a:xfrm>
                <a:off x="2736"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41191" name="Group 231"/>
          <p:cNvGrpSpPr>
            <a:grpSpLocks/>
          </p:cNvGrpSpPr>
          <p:nvPr/>
        </p:nvGrpSpPr>
        <p:grpSpPr bwMode="auto">
          <a:xfrm>
            <a:off x="4152900" y="3125788"/>
            <a:ext cx="2743200" cy="2133600"/>
            <a:chOff x="1920" y="1776"/>
            <a:chExt cx="1728" cy="1344"/>
          </a:xfrm>
        </p:grpSpPr>
        <p:grpSp>
          <p:nvGrpSpPr>
            <p:cNvPr id="41192" name="Group 232"/>
            <p:cNvGrpSpPr>
              <a:grpSpLocks/>
            </p:cNvGrpSpPr>
            <p:nvPr/>
          </p:nvGrpSpPr>
          <p:grpSpPr bwMode="auto">
            <a:xfrm>
              <a:off x="2832" y="1824"/>
              <a:ext cx="816" cy="1296"/>
              <a:chOff x="4752" y="2832"/>
              <a:chExt cx="816" cy="1296"/>
            </a:xfrm>
          </p:grpSpPr>
          <p:sp>
            <p:nvSpPr>
              <p:cNvPr id="41193" name="Rectangle 233"/>
              <p:cNvSpPr>
                <a:spLocks noChangeArrowheads="1"/>
              </p:cNvSpPr>
              <p:nvPr/>
            </p:nvSpPr>
            <p:spPr bwMode="auto">
              <a:xfrm>
                <a:off x="4896" y="283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P5</a:t>
                </a:r>
              </a:p>
            </p:txBody>
          </p:sp>
          <p:sp>
            <p:nvSpPr>
              <p:cNvPr id="41194" name="Oval 234"/>
              <p:cNvSpPr>
                <a:spLocks noChangeArrowheads="1"/>
              </p:cNvSpPr>
              <p:nvPr/>
            </p:nvSpPr>
            <p:spPr bwMode="auto">
              <a:xfrm>
                <a:off x="4752" y="3168"/>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195" name="Rectangle 235"/>
              <p:cNvSpPr>
                <a:spLocks noChangeArrowheads="1"/>
              </p:cNvSpPr>
              <p:nvPr/>
            </p:nvSpPr>
            <p:spPr bwMode="auto">
              <a:xfrm>
                <a:off x="4896" y="37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grpSp>
        <p:grpSp>
          <p:nvGrpSpPr>
            <p:cNvPr id="41196" name="Group 236"/>
            <p:cNvGrpSpPr>
              <a:grpSpLocks/>
            </p:cNvGrpSpPr>
            <p:nvPr/>
          </p:nvGrpSpPr>
          <p:grpSpPr bwMode="auto">
            <a:xfrm>
              <a:off x="1920" y="1776"/>
              <a:ext cx="904" cy="1200"/>
              <a:chOff x="3840" y="2832"/>
              <a:chExt cx="904" cy="1200"/>
            </a:xfrm>
          </p:grpSpPr>
          <p:grpSp>
            <p:nvGrpSpPr>
              <p:cNvPr id="41197" name="Group 237"/>
              <p:cNvGrpSpPr>
                <a:grpSpLocks/>
              </p:cNvGrpSpPr>
              <p:nvPr/>
            </p:nvGrpSpPr>
            <p:grpSpPr bwMode="auto">
              <a:xfrm>
                <a:off x="3840" y="2832"/>
                <a:ext cx="904" cy="1200"/>
                <a:chOff x="4752" y="2577"/>
                <a:chExt cx="904" cy="1200"/>
              </a:xfrm>
            </p:grpSpPr>
            <p:grpSp>
              <p:nvGrpSpPr>
                <p:cNvPr id="41198" name="Group 238"/>
                <p:cNvGrpSpPr>
                  <a:grpSpLocks/>
                </p:cNvGrpSpPr>
                <p:nvPr/>
              </p:nvGrpSpPr>
              <p:grpSpPr bwMode="auto">
                <a:xfrm>
                  <a:off x="4752" y="2602"/>
                  <a:ext cx="864" cy="1152"/>
                  <a:chOff x="2448" y="2784"/>
                  <a:chExt cx="864" cy="1152"/>
                </a:xfrm>
              </p:grpSpPr>
              <p:sp>
                <p:nvSpPr>
                  <p:cNvPr id="41199" name="Line 239"/>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0" name="Line 240"/>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1" name="Line 241"/>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2" name="Line 242"/>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3" name="Line 243"/>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4" name="Line 244"/>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5" name="Line 245"/>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6" name="Line 246"/>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7" name="Line 247"/>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8" name="Line 248"/>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09" name="Line 249"/>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0" name="Line 250"/>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1" name="Line 251"/>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2" name="Line 252"/>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3" name="Line 253"/>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4" name="Line 254"/>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5" name="Line 255"/>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6" name="Line 256"/>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7" name="Line 257"/>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18" name="Line 258"/>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219" name="Text Box 259"/>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220" name="Text Box 260"/>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221" name="Text Box 261"/>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222" name="Text Box 262"/>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223" name="Text Box 263"/>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224" name="Text Box 264"/>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225" name="Text Box 265"/>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226" name="Text Box 266"/>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227" name="Text Box 267"/>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228" name="Text Box 268"/>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229" name="Text Box 269"/>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230" name="Text Box 270"/>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231" name="Text Box 271"/>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232" name="Text Box 272"/>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233" name="Oval 273"/>
              <p:cNvSpPr>
                <a:spLocks noChangeArrowheads="1"/>
              </p:cNvSpPr>
              <p:nvPr/>
            </p:nvSpPr>
            <p:spPr bwMode="auto">
              <a:xfrm>
                <a:off x="3984"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34" name="Oval 274"/>
              <p:cNvSpPr>
                <a:spLocks noChangeArrowheads="1"/>
              </p:cNvSpPr>
              <p:nvPr/>
            </p:nvSpPr>
            <p:spPr bwMode="auto">
              <a:xfrm>
                <a:off x="3984"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35" name="Oval 275"/>
              <p:cNvSpPr>
                <a:spLocks noChangeArrowheads="1"/>
              </p:cNvSpPr>
              <p:nvPr/>
            </p:nvSpPr>
            <p:spPr bwMode="auto">
              <a:xfrm>
                <a:off x="4272"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36" name="Oval 276"/>
              <p:cNvSpPr>
                <a:spLocks noChangeArrowheads="1"/>
              </p:cNvSpPr>
              <p:nvPr/>
            </p:nvSpPr>
            <p:spPr bwMode="auto">
              <a:xfrm>
                <a:off x="4560"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37" name="Oval 277"/>
              <p:cNvSpPr>
                <a:spLocks noChangeArrowheads="1"/>
              </p:cNvSpPr>
              <p:nvPr/>
            </p:nvSpPr>
            <p:spPr bwMode="auto">
              <a:xfrm>
                <a:off x="4560"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38" name="Oval 278"/>
              <p:cNvSpPr>
                <a:spLocks noChangeArrowheads="1"/>
              </p:cNvSpPr>
              <p:nvPr/>
            </p:nvSpPr>
            <p:spPr bwMode="auto">
              <a:xfrm>
                <a:off x="4272"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41239" name="Group 279"/>
          <p:cNvGrpSpPr>
            <a:grpSpLocks/>
          </p:cNvGrpSpPr>
          <p:nvPr/>
        </p:nvGrpSpPr>
        <p:grpSpPr bwMode="auto">
          <a:xfrm>
            <a:off x="4152900" y="3125788"/>
            <a:ext cx="2743200" cy="2133600"/>
            <a:chOff x="1920" y="1776"/>
            <a:chExt cx="1728" cy="1344"/>
          </a:xfrm>
        </p:grpSpPr>
        <p:grpSp>
          <p:nvGrpSpPr>
            <p:cNvPr id="41240" name="Group 280"/>
            <p:cNvGrpSpPr>
              <a:grpSpLocks/>
            </p:cNvGrpSpPr>
            <p:nvPr/>
          </p:nvGrpSpPr>
          <p:grpSpPr bwMode="auto">
            <a:xfrm>
              <a:off x="1920" y="1776"/>
              <a:ext cx="904" cy="1200"/>
              <a:chOff x="192" y="1344"/>
              <a:chExt cx="904" cy="1200"/>
            </a:xfrm>
          </p:grpSpPr>
          <p:grpSp>
            <p:nvGrpSpPr>
              <p:cNvPr id="41241" name="Group 281"/>
              <p:cNvGrpSpPr>
                <a:grpSpLocks/>
              </p:cNvGrpSpPr>
              <p:nvPr/>
            </p:nvGrpSpPr>
            <p:grpSpPr bwMode="auto">
              <a:xfrm>
                <a:off x="192" y="1344"/>
                <a:ext cx="904" cy="1200"/>
                <a:chOff x="4752" y="2577"/>
                <a:chExt cx="904" cy="1200"/>
              </a:xfrm>
            </p:grpSpPr>
            <p:grpSp>
              <p:nvGrpSpPr>
                <p:cNvPr id="41242" name="Group 282"/>
                <p:cNvGrpSpPr>
                  <a:grpSpLocks/>
                </p:cNvGrpSpPr>
                <p:nvPr/>
              </p:nvGrpSpPr>
              <p:grpSpPr bwMode="auto">
                <a:xfrm>
                  <a:off x="4752" y="2602"/>
                  <a:ext cx="864" cy="1152"/>
                  <a:chOff x="2448" y="2784"/>
                  <a:chExt cx="864" cy="1152"/>
                </a:xfrm>
              </p:grpSpPr>
              <p:sp>
                <p:nvSpPr>
                  <p:cNvPr id="41243" name="Line 283"/>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4" name="Line 284"/>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5" name="Line 285"/>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6" name="Line 286"/>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7" name="Line 287"/>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8" name="Line 288"/>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49" name="Line 289"/>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0" name="Line 290"/>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1" name="Line 291"/>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2" name="Line 292"/>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3" name="Line 293"/>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4" name="Line 294"/>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5" name="Line 295"/>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6" name="Line 296"/>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7" name="Line 297"/>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8" name="Line 298"/>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59" name="Line 299"/>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60" name="Line 300"/>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61" name="Line 301"/>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62" name="Line 302"/>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263" name="Text Box 303"/>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264" name="Text Box 304"/>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265" name="Text Box 305"/>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266" name="Text Box 306"/>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267" name="Text Box 307"/>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268" name="Text Box 308"/>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269" name="Text Box 309"/>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270" name="Text Box 310"/>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271" name="Text Box 311"/>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272" name="Text Box 312"/>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273" name="Text Box 313"/>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274" name="Text Box 314"/>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275" name="Text Box 315"/>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276" name="Text Box 316"/>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277" name="Oval 317"/>
              <p:cNvSpPr>
                <a:spLocks noChangeArrowheads="1"/>
              </p:cNvSpPr>
              <p:nvPr/>
            </p:nvSpPr>
            <p:spPr bwMode="auto">
              <a:xfrm>
                <a:off x="336"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78" name="Oval 318"/>
              <p:cNvSpPr>
                <a:spLocks noChangeArrowheads="1"/>
              </p:cNvSpPr>
              <p:nvPr/>
            </p:nvSpPr>
            <p:spPr bwMode="auto">
              <a:xfrm>
                <a:off x="336"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79" name="Oval 319"/>
              <p:cNvSpPr>
                <a:spLocks noChangeArrowheads="1"/>
              </p:cNvSpPr>
              <p:nvPr/>
            </p:nvSpPr>
            <p:spPr bwMode="auto">
              <a:xfrm>
                <a:off x="624"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80" name="Oval 320"/>
              <p:cNvSpPr>
                <a:spLocks noChangeArrowheads="1"/>
              </p:cNvSpPr>
              <p:nvPr/>
            </p:nvSpPr>
            <p:spPr bwMode="auto">
              <a:xfrm>
                <a:off x="912"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81" name="Oval 321"/>
              <p:cNvSpPr>
                <a:spLocks noChangeArrowheads="1"/>
              </p:cNvSpPr>
              <p:nvPr/>
            </p:nvSpPr>
            <p:spPr bwMode="auto">
              <a:xfrm>
                <a:off x="912"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82" name="Oval 322"/>
              <p:cNvSpPr>
                <a:spLocks noChangeArrowheads="1"/>
              </p:cNvSpPr>
              <p:nvPr/>
            </p:nvSpPr>
            <p:spPr bwMode="auto">
              <a:xfrm>
                <a:off x="624"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83" name="Oval 323"/>
              <p:cNvSpPr>
                <a:spLocks noChangeArrowheads="1"/>
              </p:cNvSpPr>
              <p:nvPr/>
            </p:nvSpPr>
            <p:spPr bwMode="auto">
              <a:xfrm>
                <a:off x="336"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284" name="Group 324"/>
            <p:cNvGrpSpPr>
              <a:grpSpLocks/>
            </p:cNvGrpSpPr>
            <p:nvPr/>
          </p:nvGrpSpPr>
          <p:grpSpPr bwMode="auto">
            <a:xfrm>
              <a:off x="2832" y="1824"/>
              <a:ext cx="816" cy="1296"/>
              <a:chOff x="1104" y="1344"/>
              <a:chExt cx="816" cy="1296"/>
            </a:xfrm>
          </p:grpSpPr>
          <p:sp>
            <p:nvSpPr>
              <p:cNvPr id="41285" name="Rectangle 325"/>
              <p:cNvSpPr>
                <a:spLocks noChangeArrowheads="1"/>
              </p:cNvSpPr>
              <p:nvPr/>
            </p:nvSpPr>
            <p:spPr bwMode="auto">
              <a:xfrm>
                <a:off x="1248" y="13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P6</a:t>
                </a:r>
              </a:p>
            </p:txBody>
          </p:sp>
          <p:sp>
            <p:nvSpPr>
              <p:cNvPr id="41286" name="Oval 326"/>
              <p:cNvSpPr>
                <a:spLocks noChangeArrowheads="1"/>
              </p:cNvSpPr>
              <p:nvPr/>
            </p:nvSpPr>
            <p:spPr bwMode="auto">
              <a:xfrm>
                <a:off x="1104" y="168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87" name="Rectangle 327"/>
              <p:cNvSpPr>
                <a:spLocks noChangeArrowheads="1"/>
              </p:cNvSpPr>
              <p:nvPr/>
            </p:nvSpPr>
            <p:spPr bwMode="auto">
              <a:xfrm>
                <a:off x="1248" y="225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P10</a:t>
                </a:r>
              </a:p>
            </p:txBody>
          </p:sp>
          <p:sp>
            <p:nvSpPr>
              <p:cNvPr id="41288" name="Rectangle 328"/>
              <p:cNvSpPr>
                <a:spLocks noChangeArrowheads="1"/>
              </p:cNvSpPr>
              <p:nvPr/>
            </p:nvSpPr>
            <p:spPr bwMode="auto">
              <a:xfrm>
                <a:off x="1248" y="20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P7</a:t>
                </a:r>
              </a:p>
            </p:txBody>
          </p:sp>
        </p:grpSp>
      </p:grpSp>
      <p:grpSp>
        <p:nvGrpSpPr>
          <p:cNvPr id="41289" name="Group 329"/>
          <p:cNvGrpSpPr>
            <a:grpSpLocks/>
          </p:cNvGrpSpPr>
          <p:nvPr/>
        </p:nvGrpSpPr>
        <p:grpSpPr bwMode="auto">
          <a:xfrm>
            <a:off x="4152900" y="3125788"/>
            <a:ext cx="2743200" cy="2133600"/>
            <a:chOff x="1920" y="1776"/>
            <a:chExt cx="1728" cy="1344"/>
          </a:xfrm>
        </p:grpSpPr>
        <p:grpSp>
          <p:nvGrpSpPr>
            <p:cNvPr id="41290" name="Group 330"/>
            <p:cNvGrpSpPr>
              <a:grpSpLocks/>
            </p:cNvGrpSpPr>
            <p:nvPr/>
          </p:nvGrpSpPr>
          <p:grpSpPr bwMode="auto">
            <a:xfrm>
              <a:off x="1920" y="1776"/>
              <a:ext cx="904" cy="1200"/>
              <a:chOff x="2016" y="1344"/>
              <a:chExt cx="904" cy="1200"/>
            </a:xfrm>
          </p:grpSpPr>
          <p:grpSp>
            <p:nvGrpSpPr>
              <p:cNvPr id="41291" name="Group 331"/>
              <p:cNvGrpSpPr>
                <a:grpSpLocks/>
              </p:cNvGrpSpPr>
              <p:nvPr/>
            </p:nvGrpSpPr>
            <p:grpSpPr bwMode="auto">
              <a:xfrm>
                <a:off x="2016" y="1344"/>
                <a:ext cx="904" cy="1200"/>
                <a:chOff x="4752" y="2577"/>
                <a:chExt cx="904" cy="1200"/>
              </a:xfrm>
            </p:grpSpPr>
            <p:grpSp>
              <p:nvGrpSpPr>
                <p:cNvPr id="41292" name="Group 332"/>
                <p:cNvGrpSpPr>
                  <a:grpSpLocks/>
                </p:cNvGrpSpPr>
                <p:nvPr/>
              </p:nvGrpSpPr>
              <p:grpSpPr bwMode="auto">
                <a:xfrm>
                  <a:off x="4752" y="2602"/>
                  <a:ext cx="864" cy="1152"/>
                  <a:chOff x="2448" y="2784"/>
                  <a:chExt cx="864" cy="1152"/>
                </a:xfrm>
              </p:grpSpPr>
              <p:sp>
                <p:nvSpPr>
                  <p:cNvPr id="41293" name="Line 333"/>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4" name="Line 334"/>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5" name="Line 335"/>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6" name="Line 336"/>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7" name="Line 337"/>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8" name="Line 338"/>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299" name="Line 339"/>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0" name="Line 340"/>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1" name="Line 341"/>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2" name="Line 342"/>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3" name="Line 343"/>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4" name="Line 344"/>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5" name="Line 345"/>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6" name="Line 346"/>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7" name="Line 347"/>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8" name="Line 348"/>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09" name="Line 349"/>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10" name="Line 350"/>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11" name="Line 351"/>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12" name="Line 352"/>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313" name="Text Box 353"/>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314" name="Text Box 354"/>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315" name="Text Box 355"/>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316" name="Text Box 356"/>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317" name="Text Box 357"/>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318" name="Text Box 358"/>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319" name="Text Box 359"/>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320" name="Text Box 360"/>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321" name="Text Box 361"/>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322" name="Text Box 362"/>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323" name="Text Box 363"/>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324" name="Text Box 364"/>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325" name="Text Box 365"/>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326" name="Text Box 366"/>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327" name="Oval 367"/>
              <p:cNvSpPr>
                <a:spLocks noChangeArrowheads="1"/>
              </p:cNvSpPr>
              <p:nvPr/>
            </p:nvSpPr>
            <p:spPr bwMode="auto">
              <a:xfrm>
                <a:off x="2160"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28" name="Oval 368"/>
              <p:cNvSpPr>
                <a:spLocks noChangeArrowheads="1"/>
              </p:cNvSpPr>
              <p:nvPr/>
            </p:nvSpPr>
            <p:spPr bwMode="auto">
              <a:xfrm>
                <a:off x="2160"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29" name="Oval 369"/>
              <p:cNvSpPr>
                <a:spLocks noChangeArrowheads="1"/>
              </p:cNvSpPr>
              <p:nvPr/>
            </p:nvSpPr>
            <p:spPr bwMode="auto">
              <a:xfrm>
                <a:off x="2448"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0" name="Oval 370"/>
              <p:cNvSpPr>
                <a:spLocks noChangeArrowheads="1"/>
              </p:cNvSpPr>
              <p:nvPr/>
            </p:nvSpPr>
            <p:spPr bwMode="auto">
              <a:xfrm>
                <a:off x="2736"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1" name="Oval 371"/>
              <p:cNvSpPr>
                <a:spLocks noChangeArrowheads="1"/>
              </p:cNvSpPr>
              <p:nvPr/>
            </p:nvSpPr>
            <p:spPr bwMode="auto">
              <a:xfrm>
                <a:off x="2736"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2" name="Oval 372"/>
              <p:cNvSpPr>
                <a:spLocks noChangeArrowheads="1"/>
              </p:cNvSpPr>
              <p:nvPr/>
            </p:nvSpPr>
            <p:spPr bwMode="auto">
              <a:xfrm>
                <a:off x="2448"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3" name="Oval 373"/>
              <p:cNvSpPr>
                <a:spLocks noChangeArrowheads="1"/>
              </p:cNvSpPr>
              <p:nvPr/>
            </p:nvSpPr>
            <p:spPr bwMode="auto">
              <a:xfrm>
                <a:off x="2160"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4" name="Oval 374"/>
              <p:cNvSpPr>
                <a:spLocks noChangeArrowheads="1"/>
              </p:cNvSpPr>
              <p:nvPr/>
            </p:nvSpPr>
            <p:spPr bwMode="auto">
              <a:xfrm>
                <a:off x="2448"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335" name="Group 375"/>
            <p:cNvGrpSpPr>
              <a:grpSpLocks/>
            </p:cNvGrpSpPr>
            <p:nvPr/>
          </p:nvGrpSpPr>
          <p:grpSpPr bwMode="auto">
            <a:xfrm>
              <a:off x="2832" y="1824"/>
              <a:ext cx="816" cy="1296"/>
              <a:chOff x="2928" y="1344"/>
              <a:chExt cx="816" cy="1296"/>
            </a:xfrm>
          </p:grpSpPr>
          <p:sp>
            <p:nvSpPr>
              <p:cNvPr id="41336" name="Rectangle 376"/>
              <p:cNvSpPr>
                <a:spLocks noChangeArrowheads="1"/>
              </p:cNvSpPr>
              <p:nvPr/>
            </p:nvSpPr>
            <p:spPr bwMode="auto">
              <a:xfrm>
                <a:off x="3072" y="13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P7</a:t>
                </a:r>
              </a:p>
            </p:txBody>
          </p:sp>
          <p:sp>
            <p:nvSpPr>
              <p:cNvPr id="41337" name="Oval 377"/>
              <p:cNvSpPr>
                <a:spLocks noChangeArrowheads="1"/>
              </p:cNvSpPr>
              <p:nvPr/>
            </p:nvSpPr>
            <p:spPr bwMode="auto">
              <a:xfrm>
                <a:off x="2928" y="168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38" name="Rectangle 378"/>
              <p:cNvSpPr>
                <a:spLocks noChangeArrowheads="1"/>
              </p:cNvSpPr>
              <p:nvPr/>
            </p:nvSpPr>
            <p:spPr bwMode="auto">
              <a:xfrm>
                <a:off x="3072" y="225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P10</a:t>
                </a:r>
              </a:p>
            </p:txBody>
          </p:sp>
          <p:sp>
            <p:nvSpPr>
              <p:cNvPr id="41339" name="Rectangle 379"/>
              <p:cNvSpPr>
                <a:spLocks noChangeArrowheads="1"/>
              </p:cNvSpPr>
              <p:nvPr/>
            </p:nvSpPr>
            <p:spPr bwMode="auto">
              <a:xfrm>
                <a:off x="3072" y="20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P8</a:t>
                </a:r>
              </a:p>
            </p:txBody>
          </p:sp>
        </p:grpSp>
      </p:grpSp>
      <p:grpSp>
        <p:nvGrpSpPr>
          <p:cNvPr id="41340" name="Group 380"/>
          <p:cNvGrpSpPr>
            <a:grpSpLocks/>
          </p:cNvGrpSpPr>
          <p:nvPr/>
        </p:nvGrpSpPr>
        <p:grpSpPr bwMode="auto">
          <a:xfrm>
            <a:off x="4152900" y="3125788"/>
            <a:ext cx="2743200" cy="2133600"/>
            <a:chOff x="1920" y="1776"/>
            <a:chExt cx="1728" cy="1344"/>
          </a:xfrm>
        </p:grpSpPr>
        <p:grpSp>
          <p:nvGrpSpPr>
            <p:cNvPr id="41341" name="Group 381"/>
            <p:cNvGrpSpPr>
              <a:grpSpLocks/>
            </p:cNvGrpSpPr>
            <p:nvPr/>
          </p:nvGrpSpPr>
          <p:grpSpPr bwMode="auto">
            <a:xfrm>
              <a:off x="1920" y="1776"/>
              <a:ext cx="904" cy="1200"/>
              <a:chOff x="3840" y="1344"/>
              <a:chExt cx="904" cy="1200"/>
            </a:xfrm>
          </p:grpSpPr>
          <p:grpSp>
            <p:nvGrpSpPr>
              <p:cNvPr id="41342" name="Group 382"/>
              <p:cNvGrpSpPr>
                <a:grpSpLocks/>
              </p:cNvGrpSpPr>
              <p:nvPr/>
            </p:nvGrpSpPr>
            <p:grpSpPr bwMode="auto">
              <a:xfrm>
                <a:off x="3840" y="1344"/>
                <a:ext cx="904" cy="1200"/>
                <a:chOff x="4752" y="2577"/>
                <a:chExt cx="904" cy="1200"/>
              </a:xfrm>
            </p:grpSpPr>
            <p:grpSp>
              <p:nvGrpSpPr>
                <p:cNvPr id="41343" name="Group 383"/>
                <p:cNvGrpSpPr>
                  <a:grpSpLocks/>
                </p:cNvGrpSpPr>
                <p:nvPr/>
              </p:nvGrpSpPr>
              <p:grpSpPr bwMode="auto">
                <a:xfrm>
                  <a:off x="4752" y="2602"/>
                  <a:ext cx="864" cy="1152"/>
                  <a:chOff x="2448" y="2784"/>
                  <a:chExt cx="864" cy="1152"/>
                </a:xfrm>
              </p:grpSpPr>
              <p:sp>
                <p:nvSpPr>
                  <p:cNvPr id="41344" name="Line 384"/>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45" name="Line 385"/>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46" name="Line 386"/>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47" name="Line 387"/>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48" name="Line 388"/>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49" name="Line 389"/>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0" name="Line 390"/>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1" name="Line 391"/>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2" name="Line 392"/>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3" name="Line 393"/>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4" name="Line 394"/>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5" name="Line 395"/>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6" name="Line 396"/>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7" name="Line 397"/>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8" name="Line 398"/>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59" name="Line 399"/>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60" name="Line 400"/>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61" name="Line 401"/>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62" name="Line 402"/>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63" name="Line 403"/>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364" name="Text Box 404"/>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365" name="Text Box 405"/>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366" name="Text Box 406"/>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367" name="Text Box 407"/>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368" name="Text Box 408"/>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369" name="Text Box 409"/>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370" name="Text Box 410"/>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371" name="Text Box 411"/>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372" name="Text Box 412"/>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373" name="Text Box 413"/>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374" name="Text Box 414"/>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375" name="Text Box 415"/>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376" name="Text Box 416"/>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377" name="Text Box 417"/>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378" name="Oval 418"/>
              <p:cNvSpPr>
                <a:spLocks noChangeArrowheads="1"/>
              </p:cNvSpPr>
              <p:nvPr/>
            </p:nvSpPr>
            <p:spPr bwMode="auto">
              <a:xfrm>
                <a:off x="3984"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79" name="Oval 419"/>
              <p:cNvSpPr>
                <a:spLocks noChangeArrowheads="1"/>
              </p:cNvSpPr>
              <p:nvPr/>
            </p:nvSpPr>
            <p:spPr bwMode="auto">
              <a:xfrm>
                <a:off x="3984"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0" name="Oval 420"/>
              <p:cNvSpPr>
                <a:spLocks noChangeArrowheads="1"/>
              </p:cNvSpPr>
              <p:nvPr/>
            </p:nvSpPr>
            <p:spPr bwMode="auto">
              <a:xfrm>
                <a:off x="4272"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1" name="Oval 421"/>
              <p:cNvSpPr>
                <a:spLocks noChangeArrowheads="1"/>
              </p:cNvSpPr>
              <p:nvPr/>
            </p:nvSpPr>
            <p:spPr bwMode="auto">
              <a:xfrm>
                <a:off x="4560" y="18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2" name="Oval 422"/>
              <p:cNvSpPr>
                <a:spLocks noChangeArrowheads="1"/>
              </p:cNvSpPr>
              <p:nvPr/>
            </p:nvSpPr>
            <p:spPr bwMode="auto">
              <a:xfrm>
                <a:off x="4560"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3" name="Oval 423"/>
              <p:cNvSpPr>
                <a:spLocks noChangeArrowheads="1"/>
              </p:cNvSpPr>
              <p:nvPr/>
            </p:nvSpPr>
            <p:spPr bwMode="auto">
              <a:xfrm>
                <a:off x="4272" y="1536"/>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4" name="Oval 424"/>
              <p:cNvSpPr>
                <a:spLocks noChangeArrowheads="1"/>
              </p:cNvSpPr>
              <p:nvPr/>
            </p:nvSpPr>
            <p:spPr bwMode="auto">
              <a:xfrm>
                <a:off x="3984"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5" name="Oval 425"/>
              <p:cNvSpPr>
                <a:spLocks noChangeArrowheads="1"/>
              </p:cNvSpPr>
              <p:nvPr/>
            </p:nvSpPr>
            <p:spPr bwMode="auto">
              <a:xfrm>
                <a:off x="4272"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86" name="Oval 426"/>
              <p:cNvSpPr>
                <a:spLocks noChangeArrowheads="1"/>
              </p:cNvSpPr>
              <p:nvPr/>
            </p:nvSpPr>
            <p:spPr bwMode="auto">
              <a:xfrm>
                <a:off x="4560" y="21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387" name="Group 427"/>
            <p:cNvGrpSpPr>
              <a:grpSpLocks/>
            </p:cNvGrpSpPr>
            <p:nvPr/>
          </p:nvGrpSpPr>
          <p:grpSpPr bwMode="auto">
            <a:xfrm>
              <a:off x="2832" y="1824"/>
              <a:ext cx="816" cy="1296"/>
              <a:chOff x="4752" y="1344"/>
              <a:chExt cx="816" cy="1296"/>
            </a:xfrm>
          </p:grpSpPr>
          <p:sp>
            <p:nvSpPr>
              <p:cNvPr id="41388" name="Rectangle 428"/>
              <p:cNvSpPr>
                <a:spLocks noChangeArrowheads="1"/>
              </p:cNvSpPr>
              <p:nvPr/>
            </p:nvSpPr>
            <p:spPr bwMode="auto">
              <a:xfrm>
                <a:off x="4896" y="13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P8</a:t>
                </a:r>
              </a:p>
            </p:txBody>
          </p:sp>
          <p:sp>
            <p:nvSpPr>
              <p:cNvPr id="41389" name="Oval 429"/>
              <p:cNvSpPr>
                <a:spLocks noChangeArrowheads="1"/>
              </p:cNvSpPr>
              <p:nvPr/>
            </p:nvSpPr>
            <p:spPr bwMode="auto">
              <a:xfrm>
                <a:off x="4752" y="1680"/>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90" name="Rectangle 430"/>
              <p:cNvSpPr>
                <a:spLocks noChangeArrowheads="1"/>
              </p:cNvSpPr>
              <p:nvPr/>
            </p:nvSpPr>
            <p:spPr bwMode="auto">
              <a:xfrm>
                <a:off x="4896" y="2256"/>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P10</a:t>
                </a:r>
              </a:p>
            </p:txBody>
          </p:sp>
          <p:sp>
            <p:nvSpPr>
              <p:cNvPr id="41391" name="Rectangle 431"/>
              <p:cNvSpPr>
                <a:spLocks noChangeArrowheads="1"/>
              </p:cNvSpPr>
              <p:nvPr/>
            </p:nvSpPr>
            <p:spPr bwMode="auto">
              <a:xfrm>
                <a:off x="4896" y="206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P9</a:t>
                </a:r>
              </a:p>
            </p:txBody>
          </p:sp>
        </p:grpSp>
      </p:grpSp>
      <p:grpSp>
        <p:nvGrpSpPr>
          <p:cNvPr id="41392" name="Group 432"/>
          <p:cNvGrpSpPr>
            <a:grpSpLocks/>
          </p:cNvGrpSpPr>
          <p:nvPr/>
        </p:nvGrpSpPr>
        <p:grpSpPr bwMode="auto">
          <a:xfrm>
            <a:off x="4152900" y="3125788"/>
            <a:ext cx="2743200" cy="2133600"/>
            <a:chOff x="1920" y="1776"/>
            <a:chExt cx="1728" cy="1344"/>
          </a:xfrm>
        </p:grpSpPr>
        <p:grpSp>
          <p:nvGrpSpPr>
            <p:cNvPr id="41393" name="Group 433"/>
            <p:cNvGrpSpPr>
              <a:grpSpLocks/>
            </p:cNvGrpSpPr>
            <p:nvPr/>
          </p:nvGrpSpPr>
          <p:grpSpPr bwMode="auto">
            <a:xfrm>
              <a:off x="1920" y="1776"/>
              <a:ext cx="904" cy="1200"/>
              <a:chOff x="192" y="2832"/>
              <a:chExt cx="904" cy="1200"/>
            </a:xfrm>
          </p:grpSpPr>
          <p:grpSp>
            <p:nvGrpSpPr>
              <p:cNvPr id="41394" name="Group 434"/>
              <p:cNvGrpSpPr>
                <a:grpSpLocks/>
              </p:cNvGrpSpPr>
              <p:nvPr/>
            </p:nvGrpSpPr>
            <p:grpSpPr bwMode="auto">
              <a:xfrm>
                <a:off x="192" y="2832"/>
                <a:ext cx="904" cy="1200"/>
                <a:chOff x="4752" y="2577"/>
                <a:chExt cx="904" cy="1200"/>
              </a:xfrm>
            </p:grpSpPr>
            <p:grpSp>
              <p:nvGrpSpPr>
                <p:cNvPr id="41395" name="Group 435"/>
                <p:cNvGrpSpPr>
                  <a:grpSpLocks/>
                </p:cNvGrpSpPr>
                <p:nvPr/>
              </p:nvGrpSpPr>
              <p:grpSpPr bwMode="auto">
                <a:xfrm>
                  <a:off x="4752" y="2602"/>
                  <a:ext cx="864" cy="1152"/>
                  <a:chOff x="2448" y="2784"/>
                  <a:chExt cx="864" cy="1152"/>
                </a:xfrm>
              </p:grpSpPr>
              <p:sp>
                <p:nvSpPr>
                  <p:cNvPr id="41396" name="Line 436"/>
                  <p:cNvSpPr>
                    <a:spLocks noChangeShapeType="1"/>
                  </p:cNvSpPr>
                  <p:nvPr/>
                </p:nvSpPr>
                <p:spPr bwMode="auto">
                  <a:xfrm>
                    <a:off x="2448"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97" name="Line 437"/>
                  <p:cNvSpPr>
                    <a:spLocks noChangeShapeType="1"/>
                  </p:cNvSpPr>
                  <p:nvPr/>
                </p:nvSpPr>
                <p:spPr bwMode="auto">
                  <a:xfrm>
                    <a:off x="2736"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98" name="Line 438"/>
                  <p:cNvSpPr>
                    <a:spLocks noChangeShapeType="1"/>
                  </p:cNvSpPr>
                  <p:nvPr/>
                </p:nvSpPr>
                <p:spPr bwMode="auto">
                  <a:xfrm rot="-5400000">
                    <a:off x="2592"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399" name="Line 439"/>
                  <p:cNvSpPr>
                    <a:spLocks noChangeShapeType="1"/>
                  </p:cNvSpPr>
                  <p:nvPr/>
                </p:nvSpPr>
                <p:spPr bwMode="auto">
                  <a:xfrm>
                    <a:off x="2448"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0" name="Line 440"/>
                  <p:cNvSpPr>
                    <a:spLocks noChangeShapeType="1"/>
                  </p:cNvSpPr>
                  <p:nvPr/>
                </p:nvSpPr>
                <p:spPr bwMode="auto">
                  <a:xfrm rot="-5400000">
                    <a:off x="2880"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1" name="Line 441"/>
                  <p:cNvSpPr>
                    <a:spLocks noChangeShapeType="1"/>
                  </p:cNvSpPr>
                  <p:nvPr/>
                </p:nvSpPr>
                <p:spPr bwMode="auto">
                  <a:xfrm rot="-5400000">
                    <a:off x="2880" y="292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2" name="Line 442"/>
                  <p:cNvSpPr>
                    <a:spLocks noChangeShapeType="1"/>
                  </p:cNvSpPr>
                  <p:nvPr/>
                </p:nvSpPr>
                <p:spPr bwMode="auto">
                  <a:xfrm rot="-5400000">
                    <a:off x="3168" y="3216"/>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3" name="Line 443"/>
                  <p:cNvSpPr>
                    <a:spLocks noChangeShapeType="1"/>
                  </p:cNvSpPr>
                  <p:nvPr/>
                </p:nvSpPr>
                <p:spPr bwMode="auto">
                  <a:xfrm>
                    <a:off x="3312" y="307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4" name="Line 444"/>
                  <p:cNvSpPr>
                    <a:spLocks noChangeShapeType="1"/>
                  </p:cNvSpPr>
                  <p:nvPr/>
                </p:nvSpPr>
                <p:spPr bwMode="auto">
                  <a:xfrm>
                    <a:off x="3312" y="278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5" name="Line 445"/>
                  <p:cNvSpPr>
                    <a:spLocks noChangeShapeType="1"/>
                  </p:cNvSpPr>
                  <p:nvPr/>
                </p:nvSpPr>
                <p:spPr bwMode="auto">
                  <a:xfrm rot="-5400000">
                    <a:off x="2880"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6" name="Line 446"/>
                  <p:cNvSpPr>
                    <a:spLocks noChangeShapeType="1"/>
                  </p:cNvSpPr>
                  <p:nvPr/>
                </p:nvSpPr>
                <p:spPr bwMode="auto">
                  <a:xfrm rot="-5400000">
                    <a:off x="3168" y="264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7" name="Line 447"/>
                  <p:cNvSpPr>
                    <a:spLocks noChangeShapeType="1"/>
                  </p:cNvSpPr>
                  <p:nvPr/>
                </p:nvSpPr>
                <p:spPr bwMode="auto">
                  <a:xfrm>
                    <a:off x="2448"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8" name="Line 448"/>
                  <p:cNvSpPr>
                    <a:spLocks noChangeShapeType="1"/>
                  </p:cNvSpPr>
                  <p:nvPr/>
                </p:nvSpPr>
                <p:spPr bwMode="auto">
                  <a:xfrm>
                    <a:off x="2448"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09" name="Line 449"/>
                  <p:cNvSpPr>
                    <a:spLocks noChangeShapeType="1"/>
                  </p:cNvSpPr>
                  <p:nvPr/>
                </p:nvSpPr>
                <p:spPr bwMode="auto">
                  <a:xfrm rot="-5400000">
                    <a:off x="2880" y="3504"/>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0" name="Line 450"/>
                  <p:cNvSpPr>
                    <a:spLocks noChangeShapeType="1"/>
                  </p:cNvSpPr>
                  <p:nvPr/>
                </p:nvSpPr>
                <p:spPr bwMode="auto">
                  <a:xfrm rot="-5400000">
                    <a:off x="2592"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1" name="Line 451"/>
                  <p:cNvSpPr>
                    <a:spLocks noChangeShapeType="1"/>
                  </p:cNvSpPr>
                  <p:nvPr/>
                </p:nvSpPr>
                <p:spPr bwMode="auto">
                  <a:xfrm>
                    <a:off x="3024"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2" name="Line 452"/>
                  <p:cNvSpPr>
                    <a:spLocks noChangeShapeType="1"/>
                  </p:cNvSpPr>
                  <p:nvPr/>
                </p:nvSpPr>
                <p:spPr bwMode="auto">
                  <a:xfrm rot="-5400000">
                    <a:off x="2880"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3" name="Line 453"/>
                  <p:cNvSpPr>
                    <a:spLocks noChangeShapeType="1"/>
                  </p:cNvSpPr>
                  <p:nvPr/>
                </p:nvSpPr>
                <p:spPr bwMode="auto">
                  <a:xfrm>
                    <a:off x="3312" y="3360"/>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4" name="Line 454"/>
                  <p:cNvSpPr>
                    <a:spLocks noChangeShapeType="1"/>
                  </p:cNvSpPr>
                  <p:nvPr/>
                </p:nvSpPr>
                <p:spPr bwMode="auto">
                  <a:xfrm>
                    <a:off x="3312" y="364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15" name="Line 455"/>
                  <p:cNvSpPr>
                    <a:spLocks noChangeShapeType="1"/>
                  </p:cNvSpPr>
                  <p:nvPr/>
                </p:nvSpPr>
                <p:spPr bwMode="auto">
                  <a:xfrm rot="-5400000">
                    <a:off x="3168" y="3792"/>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1416" name="Text Box 456"/>
                <p:cNvSpPr txBox="1">
                  <a:spLocks noChangeArrowheads="1"/>
                </p:cNvSpPr>
                <p:nvPr/>
              </p:nvSpPr>
              <p:spPr bwMode="auto">
                <a:xfrm>
                  <a:off x="4800"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0</a:t>
                  </a:r>
                  <a:endParaRPr lang="en-US" altLang="en-US" sz="1400">
                    <a:latin typeface="Times" panose="02020603050405020304" pitchFamily="18" charset="0"/>
                  </a:endParaRPr>
                </a:p>
              </p:txBody>
            </p:sp>
            <p:sp>
              <p:nvSpPr>
                <p:cNvPr id="41417" name="Text Box 457"/>
                <p:cNvSpPr txBox="1">
                  <a:spLocks noChangeArrowheads="1"/>
                </p:cNvSpPr>
                <p:nvPr/>
              </p:nvSpPr>
              <p:spPr bwMode="auto">
                <a:xfrm>
                  <a:off x="4752" y="2577"/>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S</a:t>
                  </a:r>
                  <a:endParaRPr lang="en-US" altLang="en-US" sz="1400">
                    <a:latin typeface="Times" panose="02020603050405020304" pitchFamily="18" charset="0"/>
                  </a:endParaRPr>
                </a:p>
              </p:txBody>
            </p:sp>
            <p:sp>
              <p:nvSpPr>
                <p:cNvPr id="41418" name="Text Box 458"/>
                <p:cNvSpPr txBox="1">
                  <a:spLocks noChangeArrowheads="1"/>
                </p:cNvSpPr>
                <p:nvPr/>
              </p:nvSpPr>
              <p:spPr bwMode="auto">
                <a:xfrm>
                  <a:off x="5472" y="3585"/>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latin typeface="Times" panose="02020603050405020304" pitchFamily="18" charset="0"/>
                    </a:rPr>
                    <a:t>F</a:t>
                  </a:r>
                  <a:endParaRPr lang="en-US" altLang="en-US" sz="1400">
                    <a:latin typeface="Times" panose="02020603050405020304" pitchFamily="18" charset="0"/>
                  </a:endParaRPr>
                </a:p>
              </p:txBody>
            </p:sp>
            <p:sp>
              <p:nvSpPr>
                <p:cNvPr id="41419" name="Text Box 459"/>
                <p:cNvSpPr txBox="1">
                  <a:spLocks noChangeArrowheads="1"/>
                </p:cNvSpPr>
                <p:nvPr/>
              </p:nvSpPr>
              <p:spPr bwMode="auto">
                <a:xfrm>
                  <a:off x="4800"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a:t>
                  </a:r>
                  <a:endParaRPr lang="en-US" altLang="en-US" sz="1400">
                    <a:latin typeface="Times" panose="02020603050405020304" pitchFamily="18" charset="0"/>
                  </a:endParaRPr>
                </a:p>
              </p:txBody>
            </p:sp>
            <p:sp>
              <p:nvSpPr>
                <p:cNvPr id="41420" name="Text Box 460"/>
                <p:cNvSpPr txBox="1">
                  <a:spLocks noChangeArrowheads="1"/>
                </p:cNvSpPr>
                <p:nvPr/>
              </p:nvSpPr>
              <p:spPr bwMode="auto">
                <a:xfrm>
                  <a:off x="4800"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6</a:t>
                  </a:r>
                  <a:endParaRPr lang="en-US" altLang="en-US" sz="1400">
                    <a:latin typeface="Times" panose="02020603050405020304" pitchFamily="18" charset="0"/>
                  </a:endParaRPr>
                </a:p>
              </p:txBody>
            </p:sp>
            <p:sp>
              <p:nvSpPr>
                <p:cNvPr id="41421" name="Text Box 461"/>
                <p:cNvSpPr txBox="1">
                  <a:spLocks noChangeArrowheads="1"/>
                </p:cNvSpPr>
                <p:nvPr/>
              </p:nvSpPr>
              <p:spPr bwMode="auto">
                <a:xfrm>
                  <a:off x="4800"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10</a:t>
                  </a:r>
                  <a:endParaRPr lang="en-US" altLang="en-US" sz="1400">
                    <a:latin typeface="Times" panose="02020603050405020304" pitchFamily="18" charset="0"/>
                  </a:endParaRPr>
                </a:p>
              </p:txBody>
            </p:sp>
            <p:sp>
              <p:nvSpPr>
                <p:cNvPr id="41422" name="Text Box 462"/>
                <p:cNvSpPr txBox="1">
                  <a:spLocks noChangeArrowheads="1"/>
                </p:cNvSpPr>
                <p:nvPr/>
              </p:nvSpPr>
              <p:spPr bwMode="auto">
                <a:xfrm>
                  <a:off x="5088"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5</a:t>
                  </a:r>
                  <a:endParaRPr lang="en-US" altLang="en-US" sz="1400">
                    <a:latin typeface="Times" panose="02020603050405020304" pitchFamily="18" charset="0"/>
                  </a:endParaRPr>
                </a:p>
              </p:txBody>
            </p:sp>
            <p:sp>
              <p:nvSpPr>
                <p:cNvPr id="41423" name="Text Box 463"/>
                <p:cNvSpPr txBox="1">
                  <a:spLocks noChangeArrowheads="1"/>
                </p:cNvSpPr>
                <p:nvPr/>
              </p:nvSpPr>
              <p:spPr bwMode="auto">
                <a:xfrm>
                  <a:off x="5088"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2</a:t>
                  </a:r>
                  <a:endParaRPr lang="en-US" altLang="en-US" sz="1400">
                    <a:latin typeface="Times" panose="02020603050405020304" pitchFamily="18" charset="0"/>
                  </a:endParaRPr>
                </a:p>
              </p:txBody>
            </p:sp>
            <p:sp>
              <p:nvSpPr>
                <p:cNvPr id="41424" name="Text Box 464"/>
                <p:cNvSpPr txBox="1">
                  <a:spLocks noChangeArrowheads="1"/>
                </p:cNvSpPr>
                <p:nvPr/>
              </p:nvSpPr>
              <p:spPr bwMode="auto">
                <a:xfrm>
                  <a:off x="5088"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7</a:t>
                  </a:r>
                  <a:endParaRPr lang="en-US" altLang="en-US" sz="1400">
                    <a:latin typeface="Times" panose="02020603050405020304" pitchFamily="18" charset="0"/>
                  </a:endParaRPr>
                </a:p>
              </p:txBody>
            </p:sp>
            <p:sp>
              <p:nvSpPr>
                <p:cNvPr id="41425" name="Text Box 465"/>
                <p:cNvSpPr txBox="1">
                  <a:spLocks noChangeArrowheads="1"/>
                </p:cNvSpPr>
                <p:nvPr/>
              </p:nvSpPr>
              <p:spPr bwMode="auto">
                <a:xfrm>
                  <a:off x="5088" y="350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11</a:t>
                  </a:r>
                  <a:endParaRPr lang="en-US" altLang="en-US" sz="1400">
                    <a:latin typeface="Times" panose="02020603050405020304" pitchFamily="18" charset="0"/>
                  </a:endParaRPr>
                </a:p>
              </p:txBody>
            </p:sp>
            <p:sp>
              <p:nvSpPr>
                <p:cNvPr id="41426" name="Text Box 466"/>
                <p:cNvSpPr txBox="1">
                  <a:spLocks noChangeArrowheads="1"/>
                </p:cNvSpPr>
                <p:nvPr/>
              </p:nvSpPr>
              <p:spPr bwMode="auto">
                <a:xfrm>
                  <a:off x="5376" y="26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4</a:t>
                  </a:r>
                  <a:endParaRPr lang="en-US" altLang="en-US" sz="1400">
                    <a:latin typeface="Times" panose="02020603050405020304" pitchFamily="18" charset="0"/>
                  </a:endParaRPr>
                </a:p>
              </p:txBody>
            </p:sp>
            <p:sp>
              <p:nvSpPr>
                <p:cNvPr id="41427" name="Text Box 467"/>
                <p:cNvSpPr txBox="1">
                  <a:spLocks noChangeArrowheads="1"/>
                </p:cNvSpPr>
                <p:nvPr/>
              </p:nvSpPr>
              <p:spPr bwMode="auto">
                <a:xfrm>
                  <a:off x="537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3</a:t>
                  </a:r>
                  <a:endParaRPr lang="en-US" altLang="en-US" sz="1400">
                    <a:latin typeface="Times" panose="02020603050405020304" pitchFamily="18" charset="0"/>
                  </a:endParaRPr>
                </a:p>
              </p:txBody>
            </p:sp>
            <p:sp>
              <p:nvSpPr>
                <p:cNvPr id="41428" name="Text Box 468"/>
                <p:cNvSpPr txBox="1">
                  <a:spLocks noChangeArrowheads="1"/>
                </p:cNvSpPr>
                <p:nvPr/>
              </p:nvSpPr>
              <p:spPr bwMode="auto">
                <a:xfrm>
                  <a:off x="5376" y="32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8</a:t>
                  </a:r>
                  <a:endParaRPr lang="en-US" altLang="en-US" sz="1400">
                    <a:latin typeface="Times" panose="02020603050405020304" pitchFamily="18" charset="0"/>
                  </a:endParaRPr>
                </a:p>
              </p:txBody>
            </p:sp>
            <p:sp>
              <p:nvSpPr>
                <p:cNvPr id="41429" name="Text Box 469"/>
                <p:cNvSpPr txBox="1">
                  <a:spLocks noChangeArrowheads="1"/>
                </p:cNvSpPr>
                <p:nvPr/>
              </p:nvSpPr>
              <p:spPr bwMode="auto">
                <a:xfrm>
                  <a:off x="5376" y="350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1">
                      <a:latin typeface="Times" panose="02020603050405020304" pitchFamily="18" charset="0"/>
                    </a:rPr>
                    <a:t>9</a:t>
                  </a:r>
                  <a:endParaRPr lang="en-US" altLang="en-US" sz="1400">
                    <a:latin typeface="Times" panose="02020603050405020304" pitchFamily="18" charset="0"/>
                  </a:endParaRPr>
                </a:p>
              </p:txBody>
            </p:sp>
          </p:grpSp>
          <p:sp>
            <p:nvSpPr>
              <p:cNvPr id="41430" name="Oval 470"/>
              <p:cNvSpPr>
                <a:spLocks noChangeArrowheads="1"/>
              </p:cNvSpPr>
              <p:nvPr/>
            </p:nvSpPr>
            <p:spPr bwMode="auto">
              <a:xfrm>
                <a:off x="336"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1" name="Oval 471"/>
              <p:cNvSpPr>
                <a:spLocks noChangeArrowheads="1"/>
              </p:cNvSpPr>
              <p:nvPr/>
            </p:nvSpPr>
            <p:spPr bwMode="auto">
              <a:xfrm>
                <a:off x="336"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2" name="Oval 472"/>
              <p:cNvSpPr>
                <a:spLocks noChangeArrowheads="1"/>
              </p:cNvSpPr>
              <p:nvPr/>
            </p:nvSpPr>
            <p:spPr bwMode="auto">
              <a:xfrm>
                <a:off x="624"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3" name="Oval 473"/>
              <p:cNvSpPr>
                <a:spLocks noChangeArrowheads="1"/>
              </p:cNvSpPr>
              <p:nvPr/>
            </p:nvSpPr>
            <p:spPr bwMode="auto">
              <a:xfrm>
                <a:off x="912" y="3312"/>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4" name="Oval 474"/>
              <p:cNvSpPr>
                <a:spLocks noChangeArrowheads="1"/>
              </p:cNvSpPr>
              <p:nvPr/>
            </p:nvSpPr>
            <p:spPr bwMode="auto">
              <a:xfrm>
                <a:off x="912"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5" name="Oval 475"/>
              <p:cNvSpPr>
                <a:spLocks noChangeArrowheads="1"/>
              </p:cNvSpPr>
              <p:nvPr/>
            </p:nvSpPr>
            <p:spPr bwMode="auto">
              <a:xfrm>
                <a:off x="624" y="3024"/>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6" name="Oval 476"/>
              <p:cNvSpPr>
                <a:spLocks noChangeArrowheads="1"/>
              </p:cNvSpPr>
              <p:nvPr/>
            </p:nvSpPr>
            <p:spPr bwMode="auto">
              <a:xfrm>
                <a:off x="336" y="3600"/>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7" name="Oval 477"/>
              <p:cNvSpPr>
                <a:spLocks noChangeArrowheads="1"/>
              </p:cNvSpPr>
              <p:nvPr/>
            </p:nvSpPr>
            <p:spPr bwMode="auto">
              <a:xfrm>
                <a:off x="624" y="3600"/>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38" name="Oval 478"/>
              <p:cNvSpPr>
                <a:spLocks noChangeArrowheads="1"/>
              </p:cNvSpPr>
              <p:nvPr/>
            </p:nvSpPr>
            <p:spPr bwMode="auto">
              <a:xfrm>
                <a:off x="912" y="3600"/>
                <a:ext cx="96" cy="96"/>
              </a:xfrm>
              <a:prstGeom prst="ellipse">
                <a:avLst/>
              </a:prstGeom>
              <a:solidFill>
                <a:schemeClr val="folHlink"/>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41439" name="Group 479"/>
            <p:cNvGrpSpPr>
              <a:grpSpLocks/>
            </p:cNvGrpSpPr>
            <p:nvPr/>
          </p:nvGrpSpPr>
          <p:grpSpPr bwMode="auto">
            <a:xfrm>
              <a:off x="2832" y="1824"/>
              <a:ext cx="816" cy="1296"/>
              <a:chOff x="1104" y="2832"/>
              <a:chExt cx="816" cy="1296"/>
            </a:xfrm>
          </p:grpSpPr>
          <p:sp>
            <p:nvSpPr>
              <p:cNvPr id="41440" name="Rectangle 480"/>
              <p:cNvSpPr>
                <a:spLocks noChangeArrowheads="1"/>
              </p:cNvSpPr>
              <p:nvPr/>
            </p:nvSpPr>
            <p:spPr bwMode="auto">
              <a:xfrm>
                <a:off x="1248" y="2832"/>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P9</a:t>
                </a:r>
              </a:p>
            </p:txBody>
          </p:sp>
          <p:sp>
            <p:nvSpPr>
              <p:cNvPr id="41441" name="Oval 481"/>
              <p:cNvSpPr>
                <a:spLocks noChangeArrowheads="1"/>
              </p:cNvSpPr>
              <p:nvPr/>
            </p:nvSpPr>
            <p:spPr bwMode="auto">
              <a:xfrm>
                <a:off x="1104" y="3168"/>
                <a:ext cx="816" cy="96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1442" name="Rectangle 482"/>
              <p:cNvSpPr>
                <a:spLocks noChangeArrowheads="1"/>
              </p:cNvSpPr>
              <p:nvPr/>
            </p:nvSpPr>
            <p:spPr bwMode="auto">
              <a:xfrm>
                <a:off x="1248" y="3744"/>
                <a:ext cx="528" cy="192"/>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panose="02020603050405020304" pitchFamily="18" charset="0"/>
                  </a:rPr>
                  <a:t>P10</a:t>
                </a:r>
              </a:p>
            </p:txBody>
          </p:sp>
        </p:grpSp>
      </p:grpSp>
      <p:sp>
        <p:nvSpPr>
          <p:cNvPr id="41443" name="Text Box 483"/>
          <p:cNvSpPr txBox="1">
            <a:spLocks noChangeArrowheads="1"/>
          </p:cNvSpPr>
          <p:nvPr/>
        </p:nvSpPr>
        <p:spPr bwMode="auto">
          <a:xfrm>
            <a:off x="3810000" y="5640388"/>
            <a:ext cx="1616075" cy="531812"/>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b="1">
                <a:solidFill>
                  <a:srgbClr val="00FF00"/>
                </a:solidFill>
                <a:latin typeface="Times" panose="02020603050405020304" pitchFamily="18" charset="0"/>
              </a:rPr>
              <a:t>Success!</a:t>
            </a:r>
          </a:p>
        </p:txBody>
      </p:sp>
      <p:sp>
        <p:nvSpPr>
          <p:cNvPr id="41444" name="Text Box 484"/>
          <p:cNvSpPr txBox="1">
            <a:spLocks noChangeArrowheads="1"/>
          </p:cNvSpPr>
          <p:nvPr/>
        </p:nvSpPr>
        <p:spPr bwMode="auto">
          <a:xfrm>
            <a:off x="6880225" y="4767263"/>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Stack</a:t>
            </a:r>
          </a:p>
        </p:txBody>
      </p:sp>
      <p:sp>
        <p:nvSpPr>
          <p:cNvPr id="41445" name="Text Box 485"/>
          <p:cNvSpPr txBox="1">
            <a:spLocks noChangeArrowheads="1"/>
          </p:cNvSpPr>
          <p:nvPr/>
        </p:nvSpPr>
        <p:spPr bwMode="auto">
          <a:xfrm>
            <a:off x="6743700" y="3125788"/>
            <a:ext cx="217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Current position</a:t>
            </a:r>
          </a:p>
        </p:txBody>
      </p:sp>
      <p:sp>
        <p:nvSpPr>
          <p:cNvPr id="41446" name="Text Box 486"/>
          <p:cNvSpPr txBox="1">
            <a:spLocks noChangeArrowheads="1"/>
          </p:cNvSpPr>
          <p:nvPr/>
        </p:nvSpPr>
        <p:spPr bwMode="auto">
          <a:xfrm>
            <a:off x="152400" y="1676400"/>
            <a:ext cx="55356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 each position</a:t>
            </a:r>
          </a:p>
          <a:p>
            <a:r>
              <a:rPr lang="en-US" altLang="en-US"/>
              <a:t>    push all legal moves that were not visited</a:t>
            </a:r>
          </a:p>
          <a:p>
            <a:r>
              <a:rPr lang="en-US" altLang="en-US"/>
              <a:t>    pop one position and move to it</a:t>
            </a:r>
          </a:p>
        </p:txBody>
      </p:sp>
      <p:sp>
        <p:nvSpPr>
          <p:cNvPr id="41447" name="Text Box 487"/>
          <p:cNvSpPr txBox="1">
            <a:spLocks noChangeArrowheads="1"/>
          </p:cNvSpPr>
          <p:nvPr/>
        </p:nvSpPr>
        <p:spPr bwMode="auto">
          <a:xfrm>
            <a:off x="517525" y="2936875"/>
            <a:ext cx="2457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Fail if stack empty</a:t>
            </a:r>
          </a:p>
          <a:p>
            <a:r>
              <a:rPr lang="en-US" altLang="en-US"/>
              <a:t>Success if Final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0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1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11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2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12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134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13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4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ltLang="en-US">
                <a:effectLst/>
              </a:rPr>
              <a:t>Matching Parenthesis</a:t>
            </a:r>
          </a:p>
        </p:txBody>
      </p:sp>
      <p:sp>
        <p:nvSpPr>
          <p:cNvPr id="43011" name="Rectangle 3"/>
          <p:cNvSpPr>
            <a:spLocks noGrp="1" noChangeArrowheads="1"/>
          </p:cNvSpPr>
          <p:nvPr>
            <p:ph type="body" idx="1"/>
          </p:nvPr>
        </p:nvSpPr>
        <p:spPr>
          <a:xfrm>
            <a:off x="685800" y="1295400"/>
            <a:ext cx="7772400" cy="4953000"/>
          </a:xfrm>
        </p:spPr>
        <p:txBody>
          <a:bodyPr/>
          <a:lstStyle/>
          <a:p>
            <a:r>
              <a:rPr lang="en-US" altLang="en-US" sz="2800"/>
              <a:t>Push to stack opening parenthesis when encountering an opening parenthesis</a:t>
            </a:r>
          </a:p>
          <a:p>
            <a:r>
              <a:rPr lang="en-US" altLang="en-US" sz="2800"/>
              <a:t>Pop from stack when encountering closing parenthesis and check if it corresponds</a:t>
            </a:r>
          </a:p>
          <a:p>
            <a:r>
              <a:rPr lang="en-US" altLang="en-US" sz="2800"/>
              <a:t>Correct if all correspond and at the end the stack is empty</a:t>
            </a:r>
          </a:p>
          <a:p>
            <a:endParaRPr lang="en-US" altLang="en-US" sz="2800"/>
          </a:p>
          <a:p>
            <a:endParaRPr lang="en-US" altLang="en-US" sz="2800"/>
          </a:p>
          <a:p>
            <a:endParaRPr lang="en-US" altLang="en-US" sz="2800"/>
          </a:p>
          <a:p>
            <a:r>
              <a:rPr lang="en-US" altLang="en-US" sz="2800"/>
              <a:t>([{}])  ([){]}  ((({{{}}))) ([(())]  ((([]{}())))</a:t>
            </a:r>
          </a:p>
        </p:txBody>
      </p:sp>
      <p:pic>
        <p:nvPicPr>
          <p:cNvPr id="43013" name="Picture 5" descr="../_images/simplepar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95750"/>
            <a:ext cx="5181600" cy="1666875"/>
          </a:xfrm>
          <a:prstGeom prst="rect">
            <a:avLst/>
          </a:prstGeom>
          <a:noFill/>
          <a:extLst>
            <a:ext uri="{909E8E84-426E-40DD-AFC4-6F175D3DCCD1}">
              <a14:hiddenFill xmlns:a14="http://schemas.microsoft.com/office/drawing/2010/main">
                <a:solidFill>
                  <a:srgbClr val="FFFFFF"/>
                </a:solidFill>
              </a14:hiddenFill>
            </a:ext>
          </a:extLst>
        </p:spPr>
      </p:pic>
      <p:sp>
        <p:nvSpPr>
          <p:cNvPr id="43014" name="Text Box 6"/>
          <p:cNvSpPr txBox="1">
            <a:spLocks noChangeArrowheads="1"/>
          </p:cNvSpPr>
          <p:nvPr/>
        </p:nvSpPr>
        <p:spPr bwMode="auto">
          <a:xfrm>
            <a:off x="8104188" y="5189538"/>
            <a:ext cx="81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From textbook </a:t>
            </a:r>
          </a:p>
          <a:p>
            <a:r>
              <a:rPr lang="en-US" altLang="en-US" sz="800"/>
              <a:t>page 89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990600"/>
          </a:xfrm>
          <a:noFill/>
        </p:spPr>
        <p:txBody>
          <a:bodyPr/>
          <a:lstStyle/>
          <a:p>
            <a:r>
              <a:rPr lang="en-US" altLang="en-US">
                <a:effectLst/>
              </a:rPr>
              <a:t>Stack Abstract data Type</a:t>
            </a:r>
          </a:p>
        </p:txBody>
      </p:sp>
      <p:sp>
        <p:nvSpPr>
          <p:cNvPr id="44035" name="Rectangle 3"/>
          <p:cNvSpPr>
            <a:spLocks noGrp="1" noChangeArrowheads="1"/>
          </p:cNvSpPr>
          <p:nvPr>
            <p:ph type="body" idx="1"/>
          </p:nvPr>
        </p:nvSpPr>
        <p:spPr>
          <a:xfrm>
            <a:off x="685800" y="990600"/>
            <a:ext cx="7772400" cy="4953000"/>
          </a:xfrm>
        </p:spPr>
        <p:txBody>
          <a:bodyPr/>
          <a:lstStyle/>
          <a:p>
            <a:pPr>
              <a:lnSpc>
                <a:spcPct val="80000"/>
              </a:lnSpc>
            </a:pPr>
            <a:r>
              <a:rPr lang="en-US" altLang="en-US" sz="2000" b="1" dirty="0">
                <a:solidFill>
                  <a:srgbClr val="0000FF"/>
                </a:solidFill>
              </a:rPr>
              <a:t>Stack()</a:t>
            </a:r>
            <a:r>
              <a:rPr lang="en-US" altLang="en-US" sz="2000" dirty="0"/>
              <a:t> </a:t>
            </a:r>
          </a:p>
          <a:p>
            <a:pPr lvl="1">
              <a:lnSpc>
                <a:spcPct val="80000"/>
              </a:lnSpc>
            </a:pPr>
            <a:r>
              <a:rPr lang="en-US" altLang="en-US" sz="1800" dirty="0"/>
              <a:t>Create a new stack that is empty. </a:t>
            </a:r>
          </a:p>
          <a:p>
            <a:pPr lvl="1">
              <a:lnSpc>
                <a:spcPct val="80000"/>
              </a:lnSpc>
            </a:pPr>
            <a:r>
              <a:rPr lang="en-US" altLang="en-US" sz="1800" dirty="0"/>
              <a:t>It needs no parameters and returns an empty stack </a:t>
            </a:r>
          </a:p>
          <a:p>
            <a:pPr>
              <a:lnSpc>
                <a:spcPct val="80000"/>
              </a:lnSpc>
            </a:pPr>
            <a:r>
              <a:rPr lang="en-US" altLang="en-US" sz="2000" b="1" dirty="0">
                <a:solidFill>
                  <a:srgbClr val="0000FF"/>
                </a:solidFill>
              </a:rPr>
              <a:t>push(item</a:t>
            </a:r>
            <a:r>
              <a:rPr lang="en-US" altLang="en-US" sz="2000" dirty="0">
                <a:solidFill>
                  <a:srgbClr val="0000FF"/>
                </a:solidFill>
              </a:rPr>
              <a:t>)</a:t>
            </a:r>
            <a:r>
              <a:rPr lang="en-US" altLang="en-US" sz="2000" dirty="0"/>
              <a:t> </a:t>
            </a:r>
          </a:p>
          <a:p>
            <a:pPr lvl="1">
              <a:lnSpc>
                <a:spcPct val="80000"/>
              </a:lnSpc>
            </a:pPr>
            <a:r>
              <a:rPr lang="en-US" altLang="en-US" sz="1800" dirty="0"/>
              <a:t>Adds a new item to the top of the stack. </a:t>
            </a:r>
          </a:p>
          <a:p>
            <a:pPr lvl="1">
              <a:lnSpc>
                <a:spcPct val="80000"/>
              </a:lnSpc>
            </a:pPr>
            <a:r>
              <a:rPr lang="en-US" altLang="en-US" sz="1800" dirty="0"/>
              <a:t>It needs an item and returns nothing </a:t>
            </a:r>
          </a:p>
          <a:p>
            <a:pPr>
              <a:lnSpc>
                <a:spcPct val="80000"/>
              </a:lnSpc>
            </a:pPr>
            <a:r>
              <a:rPr lang="en-US" altLang="en-US" sz="2000" b="1" dirty="0">
                <a:solidFill>
                  <a:srgbClr val="0000FF"/>
                </a:solidFill>
              </a:rPr>
              <a:t>pop()</a:t>
            </a:r>
            <a:r>
              <a:rPr lang="en-US" altLang="en-US" sz="2000" dirty="0"/>
              <a:t> </a:t>
            </a:r>
          </a:p>
          <a:p>
            <a:pPr lvl="1">
              <a:lnSpc>
                <a:spcPct val="80000"/>
              </a:lnSpc>
            </a:pPr>
            <a:r>
              <a:rPr lang="en-US" altLang="en-US" sz="1800" dirty="0"/>
              <a:t>Remove the top item from the stack </a:t>
            </a:r>
          </a:p>
          <a:p>
            <a:pPr lvl="1">
              <a:lnSpc>
                <a:spcPct val="80000"/>
              </a:lnSpc>
            </a:pPr>
            <a:r>
              <a:rPr lang="en-US" altLang="en-US" sz="1800" dirty="0"/>
              <a:t>It needs no parameters and returns the item. </a:t>
            </a:r>
          </a:p>
          <a:p>
            <a:pPr lvl="1">
              <a:lnSpc>
                <a:spcPct val="80000"/>
              </a:lnSpc>
            </a:pPr>
            <a:r>
              <a:rPr lang="en-US" altLang="en-US" sz="1800" dirty="0"/>
              <a:t>The stack is modified. </a:t>
            </a:r>
          </a:p>
          <a:p>
            <a:pPr>
              <a:lnSpc>
                <a:spcPct val="80000"/>
              </a:lnSpc>
            </a:pPr>
            <a:r>
              <a:rPr lang="en-US" altLang="en-US" sz="2000" b="1" dirty="0">
                <a:solidFill>
                  <a:srgbClr val="0000FF"/>
                </a:solidFill>
              </a:rPr>
              <a:t>peek()</a:t>
            </a:r>
            <a:r>
              <a:rPr lang="en-US" altLang="en-US" sz="2000" dirty="0"/>
              <a:t> </a:t>
            </a:r>
          </a:p>
          <a:p>
            <a:pPr lvl="1">
              <a:lnSpc>
                <a:spcPct val="80000"/>
              </a:lnSpc>
            </a:pPr>
            <a:r>
              <a:rPr lang="en-US" altLang="en-US" sz="1800" dirty="0"/>
              <a:t>Returns the top item from the stack </a:t>
            </a:r>
            <a:r>
              <a:rPr lang="en-US" altLang="en-US" sz="1800" u="sng" dirty="0"/>
              <a:t>but does not remove it</a:t>
            </a:r>
            <a:r>
              <a:rPr lang="en-US" altLang="en-US" sz="1800" dirty="0"/>
              <a:t> </a:t>
            </a:r>
          </a:p>
          <a:p>
            <a:pPr lvl="1">
              <a:lnSpc>
                <a:spcPct val="80000"/>
              </a:lnSpc>
            </a:pPr>
            <a:r>
              <a:rPr lang="en-US" altLang="en-US" sz="1800" dirty="0"/>
              <a:t>It needs no parameters and the stack is not modified </a:t>
            </a:r>
          </a:p>
          <a:p>
            <a:pPr>
              <a:lnSpc>
                <a:spcPct val="80000"/>
              </a:lnSpc>
            </a:pPr>
            <a:r>
              <a:rPr lang="en-US" altLang="en-US" sz="2000" b="1" dirty="0" err="1">
                <a:solidFill>
                  <a:srgbClr val="0000FF"/>
                </a:solidFill>
              </a:rPr>
              <a:t>isEmpty</a:t>
            </a:r>
            <a:r>
              <a:rPr lang="en-US" altLang="en-US" sz="2000" b="1" dirty="0">
                <a:solidFill>
                  <a:srgbClr val="0000FF"/>
                </a:solidFill>
              </a:rPr>
              <a:t>()</a:t>
            </a:r>
            <a:r>
              <a:rPr lang="en-US" altLang="en-US" sz="2000" dirty="0"/>
              <a:t> </a:t>
            </a:r>
          </a:p>
          <a:p>
            <a:pPr lvl="1">
              <a:lnSpc>
                <a:spcPct val="80000"/>
              </a:lnSpc>
            </a:pPr>
            <a:r>
              <a:rPr lang="en-US" altLang="en-US" sz="1800" dirty="0"/>
              <a:t>Test to see whether the stack is empty </a:t>
            </a:r>
          </a:p>
          <a:p>
            <a:pPr lvl="1">
              <a:lnSpc>
                <a:spcPct val="80000"/>
              </a:lnSpc>
            </a:pPr>
            <a:r>
              <a:rPr lang="en-US" altLang="en-US" sz="1800" dirty="0"/>
              <a:t>It needs no parameters and returns a Boolean value </a:t>
            </a:r>
          </a:p>
          <a:p>
            <a:pPr>
              <a:lnSpc>
                <a:spcPct val="80000"/>
              </a:lnSpc>
            </a:pPr>
            <a:r>
              <a:rPr lang="en-US" altLang="en-US" sz="2000" b="1" dirty="0">
                <a:solidFill>
                  <a:srgbClr val="0000FF"/>
                </a:solidFill>
              </a:rPr>
              <a:t>size()</a:t>
            </a:r>
            <a:r>
              <a:rPr lang="en-US" altLang="en-US" sz="2000" dirty="0"/>
              <a:t> </a:t>
            </a:r>
          </a:p>
          <a:p>
            <a:pPr lvl="1">
              <a:lnSpc>
                <a:spcPct val="80000"/>
              </a:lnSpc>
            </a:pPr>
            <a:r>
              <a:rPr lang="en-US" altLang="en-US" sz="1800" dirty="0"/>
              <a:t>Returns the number of items on the stack </a:t>
            </a:r>
          </a:p>
          <a:p>
            <a:pPr lvl="1">
              <a:lnSpc>
                <a:spcPct val="80000"/>
              </a:lnSpc>
            </a:pPr>
            <a:r>
              <a:rPr lang="en-US" altLang="en-US" sz="1800" dirty="0"/>
              <a:t>It needs no parameters and returns an integer </a:t>
            </a:r>
          </a:p>
          <a:p>
            <a:pPr>
              <a:lnSpc>
                <a:spcPct val="80000"/>
              </a:lnSpc>
            </a:pPr>
            <a:endParaRPr lang="en-US" altLang="en-US" sz="2000" dirty="0"/>
          </a:p>
        </p:txBody>
      </p:sp>
      <p:sp>
        <p:nvSpPr>
          <p:cNvPr id="2" name="Oval 1"/>
          <p:cNvSpPr/>
          <p:nvPr/>
        </p:nvSpPr>
        <p:spPr>
          <a:xfrm>
            <a:off x="7010400" y="1524000"/>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3" name="Rectangle 2"/>
          <p:cNvSpPr/>
          <p:nvPr/>
        </p:nvSpPr>
        <p:spPr>
          <a:xfrm>
            <a:off x="7553325" y="2209800"/>
            <a:ext cx="762000" cy="3810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9" name="Right Arrow 8"/>
          <p:cNvSpPr/>
          <p:nvPr/>
        </p:nvSpPr>
        <p:spPr>
          <a:xfrm>
            <a:off x="6172200" y="2057400"/>
            <a:ext cx="838200" cy="838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44043" name="Text Box 11"/>
          <p:cNvSpPr txBox="1">
            <a:spLocks noChangeArrowheads="1"/>
          </p:cNvSpPr>
          <p:nvPr/>
        </p:nvSpPr>
        <p:spPr bwMode="auto">
          <a:xfrm>
            <a:off x="7239000" y="2697163"/>
            <a:ext cx="573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push()</a:t>
            </a:r>
          </a:p>
        </p:txBody>
      </p:sp>
      <p:sp>
        <p:nvSpPr>
          <p:cNvPr id="44044" name="Text Box 12"/>
          <p:cNvSpPr txBox="1">
            <a:spLocks noChangeArrowheads="1"/>
          </p:cNvSpPr>
          <p:nvPr/>
        </p:nvSpPr>
        <p:spPr bwMode="auto">
          <a:xfrm>
            <a:off x="8077200" y="2667000"/>
            <a:ext cx="514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pop()</a:t>
            </a:r>
          </a:p>
        </p:txBody>
      </p:sp>
      <p:sp>
        <p:nvSpPr>
          <p:cNvPr id="44045" name="Text Box 13"/>
          <p:cNvSpPr txBox="1">
            <a:spLocks noChangeArrowheads="1"/>
          </p:cNvSpPr>
          <p:nvPr/>
        </p:nvSpPr>
        <p:spPr bwMode="auto">
          <a:xfrm>
            <a:off x="7696200" y="2895600"/>
            <a:ext cx="574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peek()</a:t>
            </a:r>
          </a:p>
        </p:txBody>
      </p:sp>
      <p:sp>
        <p:nvSpPr>
          <p:cNvPr id="44046" name="Text Box 14"/>
          <p:cNvSpPr txBox="1">
            <a:spLocks noChangeArrowheads="1"/>
          </p:cNvSpPr>
          <p:nvPr/>
        </p:nvSpPr>
        <p:spPr bwMode="auto">
          <a:xfrm>
            <a:off x="7315200" y="1828800"/>
            <a:ext cx="795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isEmpty()</a:t>
            </a:r>
          </a:p>
        </p:txBody>
      </p:sp>
      <p:sp>
        <p:nvSpPr>
          <p:cNvPr id="44047" name="Text Box 15"/>
          <p:cNvSpPr txBox="1">
            <a:spLocks noChangeArrowheads="1"/>
          </p:cNvSpPr>
          <p:nvPr/>
        </p:nvSpPr>
        <p:spPr bwMode="auto">
          <a:xfrm>
            <a:off x="8153400" y="1828800"/>
            <a:ext cx="523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size()</a:t>
            </a:r>
          </a:p>
        </p:txBody>
      </p:sp>
      <p:sp>
        <p:nvSpPr>
          <p:cNvPr id="44048" name="Line 16"/>
          <p:cNvSpPr>
            <a:spLocks noChangeShapeType="1"/>
          </p:cNvSpPr>
          <p:nvPr/>
        </p:nvSpPr>
        <p:spPr bwMode="auto">
          <a:xfrm flipV="1">
            <a:off x="7391400" y="25908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4049" name="Line 17"/>
          <p:cNvSpPr>
            <a:spLocks noChangeShapeType="1"/>
          </p:cNvSpPr>
          <p:nvPr/>
        </p:nvSpPr>
        <p:spPr bwMode="auto">
          <a:xfrm flipH="1" flipV="1">
            <a:off x="8077200" y="2590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4050" name="Line 18"/>
          <p:cNvSpPr>
            <a:spLocks noChangeShapeType="1"/>
          </p:cNvSpPr>
          <p:nvPr/>
        </p:nvSpPr>
        <p:spPr bwMode="auto">
          <a:xfrm flipH="1" flipV="1">
            <a:off x="7848600" y="25908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4051" name="Line 19"/>
          <p:cNvSpPr>
            <a:spLocks noChangeShapeType="1"/>
          </p:cNvSpPr>
          <p:nvPr/>
        </p:nvSpPr>
        <p:spPr bwMode="auto">
          <a:xfrm>
            <a:off x="7620000" y="20574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4052" name="Line 20"/>
          <p:cNvSpPr>
            <a:spLocks noChangeShapeType="1"/>
          </p:cNvSpPr>
          <p:nvPr/>
        </p:nvSpPr>
        <p:spPr bwMode="auto">
          <a:xfrm flipH="1">
            <a:off x="8153400" y="20574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4053" name="Text Box 21"/>
          <p:cNvSpPr txBox="1">
            <a:spLocks noChangeArrowheads="1"/>
          </p:cNvSpPr>
          <p:nvPr/>
        </p:nvSpPr>
        <p:spPr bwMode="auto">
          <a:xfrm>
            <a:off x="7620000" y="2286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9933"/>
                </a:solidFill>
              </a:rPr>
              <a:t>private</a:t>
            </a:r>
          </a:p>
        </p:txBody>
      </p:sp>
      <p:sp>
        <p:nvSpPr>
          <p:cNvPr id="44054" name="Text Box 22"/>
          <p:cNvSpPr txBox="1">
            <a:spLocks noChangeArrowheads="1"/>
          </p:cNvSpPr>
          <p:nvPr/>
        </p:nvSpPr>
        <p:spPr bwMode="auto">
          <a:xfrm>
            <a:off x="6248400" y="2316163"/>
            <a:ext cx="566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9900"/>
                </a:solidFill>
              </a:rPr>
              <a:t>public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04800"/>
            <a:ext cx="7772400" cy="990600"/>
          </a:xfrm>
          <a:noFill/>
        </p:spPr>
        <p:txBody>
          <a:bodyPr/>
          <a:lstStyle/>
          <a:p>
            <a:r>
              <a:rPr lang="en-US" altLang="en-US" sz="4000">
                <a:effectLst/>
              </a:rPr>
              <a:t>Stack Implementation in Python</a:t>
            </a:r>
          </a:p>
        </p:txBody>
      </p:sp>
      <p:sp>
        <p:nvSpPr>
          <p:cNvPr id="46083" name="Rectangle 3"/>
          <p:cNvSpPr>
            <a:spLocks noGrp="1" noChangeArrowheads="1"/>
          </p:cNvSpPr>
          <p:nvPr>
            <p:ph type="body" idx="1"/>
          </p:nvPr>
        </p:nvSpPr>
        <p:spPr>
          <a:xfrm>
            <a:off x="304800" y="1524000"/>
            <a:ext cx="8382000" cy="4953000"/>
          </a:xfrm>
        </p:spPr>
        <p:txBody>
          <a:bodyPr/>
          <a:lstStyle/>
          <a:p>
            <a:pPr>
              <a:lnSpc>
                <a:spcPct val="80000"/>
              </a:lnSpc>
            </a:pPr>
            <a:r>
              <a:rPr lang="en-US" altLang="en-US"/>
              <a:t>How to store the elements in the stack and allow the stack to grow and shrink one element at a time? </a:t>
            </a:r>
          </a:p>
          <a:p>
            <a:pPr lvl="1">
              <a:lnSpc>
                <a:spcPct val="80000"/>
              </a:lnSpc>
            </a:pPr>
            <a:r>
              <a:rPr lang="en-US" altLang="en-US"/>
              <a:t>Using a python List </a:t>
            </a:r>
          </a:p>
          <a:p>
            <a:pPr lvl="1">
              <a:lnSpc>
                <a:spcPct val="80000"/>
              </a:lnSpc>
            </a:pPr>
            <a:r>
              <a:rPr lang="en-US" altLang="en-US"/>
              <a:t>We chose the top and bottom of the stack to correspond to some fixed end of the list</a:t>
            </a:r>
          </a:p>
          <a:p>
            <a:pPr>
              <a:lnSpc>
                <a:spcPct val="80000"/>
              </a:lnSpc>
            </a:pPr>
            <a:endParaRPr lang="en-US" altLang="en-US"/>
          </a:p>
          <a:p>
            <a:pPr>
              <a:lnSpc>
                <a:spcPct val="80000"/>
              </a:lnSpc>
            </a:pPr>
            <a:r>
              <a:rPr lang="en-US" altLang="en-US"/>
              <a:t>Implement each and every method as specified in the Stack ADT (Push, Pop, Peek, isEmpty, Size)</a:t>
            </a:r>
          </a:p>
          <a:p>
            <a:pPr>
              <a:lnSpc>
                <a:spcPct val="80000"/>
              </a:lnSpc>
            </a:pPr>
            <a:r>
              <a:rPr lang="en-US" altLang="en-US"/>
              <a:t>Implement the class and instance creator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en-US">
                <a:effectLst/>
              </a:rPr>
              <a:t>Implementation 1</a:t>
            </a:r>
          </a:p>
        </p:txBody>
      </p:sp>
      <p:sp>
        <p:nvSpPr>
          <p:cNvPr id="47107" name="Rectangle 3"/>
          <p:cNvSpPr>
            <a:spLocks noGrp="1" noChangeArrowheads="1"/>
          </p:cNvSpPr>
          <p:nvPr>
            <p:ph type="body" idx="1"/>
          </p:nvPr>
        </p:nvSpPr>
        <p:spPr>
          <a:xfrm>
            <a:off x="685800" y="1143000"/>
            <a:ext cx="7772400" cy="1143000"/>
          </a:xfrm>
        </p:spPr>
        <p:txBody>
          <a:bodyPr/>
          <a:lstStyle/>
          <a:p>
            <a:r>
              <a:rPr lang="en-US" altLang="en-US" sz="2800"/>
              <a:t>Assuming we chose to have the top of the stack correspond to the beginning of a list.</a:t>
            </a:r>
          </a:p>
        </p:txBody>
      </p:sp>
      <p:sp>
        <p:nvSpPr>
          <p:cNvPr id="47108" name="Text Box 4"/>
          <p:cNvSpPr txBox="1">
            <a:spLocks noChangeArrowheads="1"/>
          </p:cNvSpPr>
          <p:nvPr/>
        </p:nvSpPr>
        <p:spPr bwMode="auto">
          <a:xfrm>
            <a:off x="381000" y="2743200"/>
            <a:ext cx="4130675" cy="341632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class Stack:</a:t>
            </a:r>
          </a:p>
          <a:p>
            <a:r>
              <a:rPr lang="en-US" altLang="en-US" dirty="0"/>
              <a:t>    </a:t>
            </a:r>
            <a:r>
              <a:rPr lang="en-US" altLang="en-US" dirty="0" err="1"/>
              <a:t>def</a:t>
            </a:r>
            <a:r>
              <a:rPr lang="en-US" altLang="en-US" dirty="0"/>
              <a:t> __</a:t>
            </a:r>
            <a:r>
              <a:rPr lang="en-US" altLang="en-US" dirty="0" err="1"/>
              <a:t>init</a:t>
            </a:r>
            <a:r>
              <a:rPr lang="en-US" altLang="en-US" dirty="0"/>
              <a:t>__(self):</a:t>
            </a:r>
          </a:p>
          <a:p>
            <a:r>
              <a:rPr lang="en-US" altLang="en-US" dirty="0"/>
              <a:t>        </a:t>
            </a:r>
            <a:r>
              <a:rPr lang="en-US" altLang="en-US" dirty="0" err="1"/>
              <a:t>self.items</a:t>
            </a:r>
            <a:r>
              <a:rPr lang="en-US" altLang="en-US" dirty="0"/>
              <a:t> = []</a:t>
            </a:r>
          </a:p>
          <a:p>
            <a:endParaRPr lang="en-US" altLang="en-US" dirty="0"/>
          </a:p>
          <a:p>
            <a:r>
              <a:rPr lang="en-US" altLang="en-US" dirty="0"/>
              <a:t>    </a:t>
            </a:r>
            <a:r>
              <a:rPr lang="en-US" altLang="en-US" dirty="0" err="1"/>
              <a:t>def</a:t>
            </a:r>
            <a:r>
              <a:rPr lang="en-US" altLang="en-US" dirty="0"/>
              <a:t> push(self, item):</a:t>
            </a:r>
          </a:p>
          <a:p>
            <a:r>
              <a:rPr lang="en-US" altLang="en-US" dirty="0"/>
              <a:t>        </a:t>
            </a:r>
            <a:r>
              <a:rPr lang="en-US" altLang="en-US" dirty="0" err="1"/>
              <a:t>self.items.insert</a:t>
            </a:r>
            <a:r>
              <a:rPr lang="en-US" altLang="en-US" dirty="0"/>
              <a:t>(0,item)</a:t>
            </a:r>
          </a:p>
          <a:p>
            <a:endParaRPr lang="en-US" altLang="en-US" dirty="0"/>
          </a:p>
          <a:p>
            <a:r>
              <a:rPr lang="en-US" altLang="en-US" dirty="0"/>
              <a:t>    </a:t>
            </a:r>
            <a:r>
              <a:rPr lang="en-US" altLang="en-US" dirty="0" err="1"/>
              <a:t>def</a:t>
            </a:r>
            <a:r>
              <a:rPr lang="en-US" altLang="en-US" dirty="0"/>
              <a:t> pop(self):</a:t>
            </a:r>
          </a:p>
          <a:p>
            <a:r>
              <a:rPr lang="en-US" altLang="en-US" dirty="0"/>
              <a:t>        return </a:t>
            </a:r>
            <a:r>
              <a:rPr lang="en-US" altLang="en-US" dirty="0" err="1"/>
              <a:t>self.items.pop</a:t>
            </a:r>
            <a:r>
              <a:rPr lang="en-US" altLang="en-US" dirty="0"/>
              <a:t>(0)</a:t>
            </a:r>
          </a:p>
        </p:txBody>
      </p:sp>
      <p:sp>
        <p:nvSpPr>
          <p:cNvPr id="47109" name="Text Box 5"/>
          <p:cNvSpPr txBox="1">
            <a:spLocks noChangeArrowheads="1"/>
          </p:cNvSpPr>
          <p:nvPr/>
        </p:nvSpPr>
        <p:spPr bwMode="auto">
          <a:xfrm>
            <a:off x="4724400" y="3159125"/>
            <a:ext cx="3657600" cy="30130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def peek(self):</a:t>
            </a:r>
          </a:p>
          <a:p>
            <a:r>
              <a:rPr lang="en-US" altLang="en-US"/>
              <a:t>        return self.items[0]</a:t>
            </a:r>
          </a:p>
          <a:p>
            <a:r>
              <a:rPr lang="en-US" altLang="en-US"/>
              <a:t> </a:t>
            </a:r>
          </a:p>
          <a:p>
            <a:r>
              <a:rPr lang="en-US" altLang="en-US"/>
              <a:t>def isEmpty(self):</a:t>
            </a:r>
          </a:p>
          <a:p>
            <a:r>
              <a:rPr lang="en-US" altLang="en-US"/>
              <a:t>        return self.items == []</a:t>
            </a:r>
          </a:p>
          <a:p>
            <a:endParaRPr lang="en-US" altLang="en-US"/>
          </a:p>
          <a:p>
            <a:r>
              <a:rPr lang="en-US" altLang="en-US"/>
              <a:t>def size(self):</a:t>
            </a:r>
          </a:p>
          <a:p>
            <a:r>
              <a:rPr lang="en-US" altLang="en-US"/>
              <a:t>        return len(self.items)</a:t>
            </a:r>
          </a:p>
        </p:txBody>
      </p:sp>
      <p:sp>
        <p:nvSpPr>
          <p:cNvPr id="47110" name="Rectangle 6"/>
          <p:cNvSpPr>
            <a:spLocks noChangeArrowheads="1"/>
          </p:cNvSpPr>
          <p:nvPr/>
        </p:nvSpPr>
        <p:spPr bwMode="auto">
          <a:xfrm>
            <a:off x="5124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1" name="Rectangle 7"/>
          <p:cNvSpPr>
            <a:spLocks noChangeArrowheads="1"/>
          </p:cNvSpPr>
          <p:nvPr/>
        </p:nvSpPr>
        <p:spPr bwMode="auto">
          <a:xfrm>
            <a:off x="5505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2" name="Rectangle 8"/>
          <p:cNvSpPr>
            <a:spLocks noChangeArrowheads="1"/>
          </p:cNvSpPr>
          <p:nvPr/>
        </p:nvSpPr>
        <p:spPr bwMode="auto">
          <a:xfrm>
            <a:off x="6267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3" name="Rectangle 9"/>
          <p:cNvSpPr>
            <a:spLocks noChangeArrowheads="1"/>
          </p:cNvSpPr>
          <p:nvPr/>
        </p:nvSpPr>
        <p:spPr bwMode="auto">
          <a:xfrm>
            <a:off x="693420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4" name="Text Box 10"/>
          <p:cNvSpPr txBox="1">
            <a:spLocks noChangeArrowheads="1"/>
          </p:cNvSpPr>
          <p:nvPr/>
        </p:nvSpPr>
        <p:spPr bwMode="auto">
          <a:xfrm>
            <a:off x="5029200" y="2147888"/>
            <a:ext cx="55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Top</a:t>
            </a:r>
          </a:p>
        </p:txBody>
      </p:sp>
      <p:sp>
        <p:nvSpPr>
          <p:cNvPr id="47116" name="Text Box 12"/>
          <p:cNvSpPr txBox="1">
            <a:spLocks noChangeArrowheads="1"/>
          </p:cNvSpPr>
          <p:nvPr/>
        </p:nvSpPr>
        <p:spPr bwMode="auto">
          <a:xfrm>
            <a:off x="6934200" y="2133600"/>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Stack using List</a:t>
            </a:r>
          </a:p>
        </p:txBody>
      </p:sp>
      <p:sp>
        <p:nvSpPr>
          <p:cNvPr id="47117" name="Text Box 13"/>
          <p:cNvSpPr txBox="1">
            <a:spLocks noChangeArrowheads="1"/>
          </p:cNvSpPr>
          <p:nvPr/>
        </p:nvSpPr>
        <p:spPr bwMode="auto">
          <a:xfrm>
            <a:off x="5207000" y="2757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a:t>
            </a:r>
          </a:p>
        </p:txBody>
      </p:sp>
      <p:sp>
        <p:nvSpPr>
          <p:cNvPr id="47118" name="Text Box 14"/>
          <p:cNvSpPr txBox="1">
            <a:spLocks noChangeArrowheads="1"/>
          </p:cNvSpPr>
          <p:nvPr/>
        </p:nvSpPr>
        <p:spPr bwMode="auto">
          <a:xfrm>
            <a:off x="6988175" y="2719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a:t>
            </a:r>
          </a:p>
        </p:txBody>
      </p:sp>
      <p:sp>
        <p:nvSpPr>
          <p:cNvPr id="47119" name="Text Box 15"/>
          <p:cNvSpPr txBox="1">
            <a:spLocks noChangeArrowheads="1"/>
          </p:cNvSpPr>
          <p:nvPr/>
        </p:nvSpPr>
        <p:spPr bwMode="auto">
          <a:xfrm>
            <a:off x="6597650" y="2438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p>
        </p:txBody>
      </p:sp>
      <p:sp>
        <p:nvSpPr>
          <p:cNvPr id="47120" name="Text Box 16"/>
          <p:cNvSpPr txBox="1">
            <a:spLocks noChangeArrowheads="1"/>
          </p:cNvSpPr>
          <p:nvPr/>
        </p:nvSpPr>
        <p:spPr bwMode="auto">
          <a:xfrm>
            <a:off x="4419600" y="21336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9900"/>
                </a:solidFill>
              </a:rPr>
              <a:t>push</a:t>
            </a:r>
          </a:p>
        </p:txBody>
      </p:sp>
      <p:sp>
        <p:nvSpPr>
          <p:cNvPr id="47121" name="Line 17"/>
          <p:cNvSpPr>
            <a:spLocks noChangeShapeType="1"/>
          </p:cNvSpPr>
          <p:nvPr/>
        </p:nvSpPr>
        <p:spPr bwMode="auto">
          <a:xfrm>
            <a:off x="4876800" y="2438400"/>
            <a:ext cx="304800" cy="1524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7122" name="Text Box 18"/>
          <p:cNvSpPr txBox="1">
            <a:spLocks noChangeArrowheads="1"/>
          </p:cNvSpPr>
          <p:nvPr/>
        </p:nvSpPr>
        <p:spPr bwMode="auto">
          <a:xfrm>
            <a:off x="4419600" y="24384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5050"/>
                </a:solidFill>
              </a:rPr>
              <a:t>pop</a:t>
            </a:r>
          </a:p>
        </p:txBody>
      </p:sp>
      <p:sp>
        <p:nvSpPr>
          <p:cNvPr id="47123" name="Line 19"/>
          <p:cNvSpPr>
            <a:spLocks noChangeShapeType="1"/>
          </p:cNvSpPr>
          <p:nvPr/>
        </p:nvSpPr>
        <p:spPr bwMode="auto">
          <a:xfrm>
            <a:off x="4876800" y="2743200"/>
            <a:ext cx="304800" cy="0"/>
          </a:xfrm>
          <a:prstGeom prst="line">
            <a:avLst/>
          </a:prstGeom>
          <a:noFill/>
          <a:ln w="9525">
            <a:solidFill>
              <a:srgbClr val="FF505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7124" name="Text Box 20"/>
          <p:cNvSpPr txBox="1">
            <a:spLocks noChangeArrowheads="1"/>
          </p:cNvSpPr>
          <p:nvPr/>
        </p:nvSpPr>
        <p:spPr bwMode="auto">
          <a:xfrm rot="2296878">
            <a:off x="7162800" y="3381375"/>
            <a:ext cx="2297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FF0000"/>
                </a:solidFill>
              </a:rPr>
              <a:t>Not necessarily the best choice as we shall see</a:t>
            </a:r>
          </a:p>
        </p:txBody>
      </p:sp>
      <p:sp>
        <p:nvSpPr>
          <p:cNvPr id="47125" name="Rectangle 21"/>
          <p:cNvSpPr>
            <a:spLocks noChangeArrowheads="1"/>
          </p:cNvSpPr>
          <p:nvPr/>
        </p:nvSpPr>
        <p:spPr bwMode="auto">
          <a:xfrm>
            <a:off x="5886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US" altLang="en-US">
                <a:effectLst/>
              </a:rPr>
              <a:t>Printing the stack</a:t>
            </a:r>
          </a:p>
        </p:txBody>
      </p:sp>
      <p:sp>
        <p:nvSpPr>
          <p:cNvPr id="48131" name="Rectangle 3"/>
          <p:cNvSpPr>
            <a:spLocks noGrp="1" noChangeArrowheads="1"/>
          </p:cNvSpPr>
          <p:nvPr>
            <p:ph type="body" idx="1"/>
          </p:nvPr>
        </p:nvSpPr>
        <p:spPr/>
        <p:txBody>
          <a:bodyPr/>
          <a:lstStyle/>
          <a:p>
            <a:r>
              <a:rPr lang="en-US" altLang="en-US"/>
              <a:t>How to display the stack instance?</a:t>
            </a:r>
          </a:p>
          <a:p>
            <a:r>
              <a:rPr lang="en-US" altLang="en-US"/>
              <a:t>The stack is implemented as a list and python knows how to display it.</a:t>
            </a:r>
          </a:p>
          <a:p>
            <a:r>
              <a:rPr lang="en-US" altLang="en-US"/>
              <a:t>It is better to define a method to display the stack. Let’s call it show()</a:t>
            </a:r>
          </a:p>
        </p:txBody>
      </p:sp>
      <p:sp>
        <p:nvSpPr>
          <p:cNvPr id="48132" name="Text Box 4"/>
          <p:cNvSpPr txBox="1">
            <a:spLocks noChangeArrowheads="1"/>
          </p:cNvSpPr>
          <p:nvPr/>
        </p:nvSpPr>
        <p:spPr bwMode="auto">
          <a:xfrm>
            <a:off x="838200" y="4495800"/>
            <a:ext cx="30480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def show(self):</a:t>
            </a:r>
          </a:p>
          <a:p>
            <a:r>
              <a:rPr lang="en-US" altLang="en-US"/>
              <a:t>        print (self.items)</a:t>
            </a:r>
          </a:p>
        </p:txBody>
      </p:sp>
      <p:sp>
        <p:nvSpPr>
          <p:cNvPr id="48133" name="Text Box 5"/>
          <p:cNvSpPr txBox="1">
            <a:spLocks noChangeArrowheads="1"/>
          </p:cNvSpPr>
          <p:nvPr/>
        </p:nvSpPr>
        <p:spPr bwMode="auto">
          <a:xfrm>
            <a:off x="4419600" y="4495800"/>
            <a:ext cx="33528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def __str__(self):</a:t>
            </a:r>
          </a:p>
          <a:p>
            <a:r>
              <a:rPr lang="en-US" altLang="en-US"/>
              <a:t>        return str(self.items)</a:t>
            </a:r>
          </a:p>
        </p:txBody>
      </p:sp>
      <p:sp>
        <p:nvSpPr>
          <p:cNvPr id="48134" name="Text Box 6"/>
          <p:cNvSpPr txBox="1">
            <a:spLocks noChangeArrowheads="1"/>
          </p:cNvSpPr>
          <p:nvPr/>
        </p:nvSpPr>
        <p:spPr bwMode="auto">
          <a:xfrm>
            <a:off x="4251325" y="5603875"/>
            <a:ext cx="408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Converts the object into a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r>
              <a:rPr lang="en-US" altLang="en-US">
                <a:effectLst/>
              </a:rPr>
              <a:t>Let’s test it</a:t>
            </a:r>
          </a:p>
        </p:txBody>
      </p:sp>
      <p:sp>
        <p:nvSpPr>
          <p:cNvPr id="49156" name="Text Box 4"/>
          <p:cNvSpPr txBox="1">
            <a:spLocks noChangeArrowheads="1"/>
          </p:cNvSpPr>
          <p:nvPr/>
        </p:nvSpPr>
        <p:spPr bwMode="auto">
          <a:xfrm>
            <a:off x="457200" y="1050925"/>
            <a:ext cx="3282950" cy="49688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dirty="0">
                <a:solidFill>
                  <a:srgbClr val="0066FF"/>
                </a:solidFill>
              </a:rPr>
              <a:t>Stack</a:t>
            </a:r>
            <a:r>
              <a:rPr lang="en-US" altLang="en-US" sz="2000" dirty="0"/>
              <a:t>()</a:t>
            </a:r>
          </a:p>
          <a:p>
            <a:r>
              <a:rPr lang="en-US" altLang="en-US" sz="2000" dirty="0" err="1"/>
              <a:t>s.</a:t>
            </a:r>
            <a:r>
              <a:rPr lang="en-US" altLang="en-US" sz="2000" dirty="0" err="1">
                <a:solidFill>
                  <a:srgbClr val="0066FF"/>
                </a:solidFill>
              </a:rPr>
              <a:t>show</a:t>
            </a:r>
            <a:r>
              <a:rPr lang="en-US" altLang="en-US" sz="2000" dirty="0"/>
              <a:t>()</a:t>
            </a:r>
          </a:p>
          <a:p>
            <a:r>
              <a:rPr lang="en-US" altLang="en-US" sz="2000" dirty="0"/>
              <a:t>print (</a:t>
            </a:r>
            <a:r>
              <a:rPr lang="en-US" altLang="en-US" sz="2000" dirty="0" err="1"/>
              <a:t>s.</a:t>
            </a:r>
            <a:r>
              <a:rPr lang="en-US" altLang="en-US" sz="2000" dirty="0" err="1">
                <a:solidFill>
                  <a:srgbClr val="0066FF"/>
                </a:solidFill>
              </a:rPr>
              <a:t>isEmpty</a:t>
            </a:r>
            <a:r>
              <a:rPr lang="en-US" altLang="en-US" sz="2000" dirty="0"/>
              <a:t>())</a:t>
            </a:r>
          </a:p>
          <a:p>
            <a:r>
              <a:rPr lang="en-US" altLang="en-US" sz="2000" dirty="0" err="1"/>
              <a:t>s.</a:t>
            </a:r>
            <a:r>
              <a:rPr lang="en-US" altLang="en-US" sz="2000" dirty="0" err="1">
                <a:solidFill>
                  <a:srgbClr val="0066FF"/>
                </a:solidFill>
              </a:rPr>
              <a:t>push</a:t>
            </a:r>
            <a:r>
              <a:rPr lang="en-US" altLang="en-US" sz="2000" dirty="0"/>
              <a:t>("bob")</a:t>
            </a:r>
          </a:p>
          <a:p>
            <a:r>
              <a:rPr lang="en-US" altLang="en-US" sz="2000" dirty="0" err="1"/>
              <a:t>s.</a:t>
            </a:r>
            <a:r>
              <a:rPr lang="en-US" altLang="en-US" sz="2000" dirty="0" err="1">
                <a:solidFill>
                  <a:srgbClr val="0066FF"/>
                </a:solidFill>
              </a:rPr>
              <a:t>show</a:t>
            </a:r>
            <a:r>
              <a:rPr lang="en-US" altLang="en-US" sz="2000" dirty="0"/>
              <a:t>()</a:t>
            </a:r>
          </a:p>
          <a:p>
            <a:r>
              <a:rPr lang="en-US" altLang="en-US" sz="2000" dirty="0"/>
              <a:t>print (</a:t>
            </a:r>
            <a:r>
              <a:rPr lang="en-US" altLang="en-US" sz="2000" dirty="0" err="1"/>
              <a:t>s.</a:t>
            </a:r>
            <a:r>
              <a:rPr lang="en-US" altLang="en-US" sz="2000" dirty="0" err="1">
                <a:solidFill>
                  <a:srgbClr val="0066FF"/>
                </a:solidFill>
              </a:rPr>
              <a:t>isEmpty</a:t>
            </a:r>
            <a:r>
              <a:rPr lang="en-US" altLang="en-US" sz="2000" dirty="0"/>
              <a:t>())</a:t>
            </a:r>
          </a:p>
          <a:p>
            <a:r>
              <a:rPr lang="en-US" altLang="en-US" sz="2000" dirty="0" err="1"/>
              <a:t>s.</a:t>
            </a:r>
            <a:r>
              <a:rPr lang="en-US" altLang="en-US" sz="2000" dirty="0" err="1">
                <a:solidFill>
                  <a:srgbClr val="0066FF"/>
                </a:solidFill>
              </a:rPr>
              <a:t>push</a:t>
            </a:r>
            <a:r>
              <a:rPr lang="en-US" altLang="en-US" sz="2000" dirty="0"/>
              <a:t>("</a:t>
            </a:r>
            <a:r>
              <a:rPr lang="en-US" altLang="en-US" sz="2000" dirty="0" err="1"/>
              <a:t>eva</a:t>
            </a:r>
            <a:r>
              <a:rPr lang="en-US" altLang="en-US" sz="2000" dirty="0"/>
              <a:t>")</a:t>
            </a:r>
          </a:p>
          <a:p>
            <a:r>
              <a:rPr lang="en-US" altLang="en-US" sz="2000" dirty="0" err="1"/>
              <a:t>s.</a:t>
            </a:r>
            <a:r>
              <a:rPr lang="en-US" altLang="en-US" sz="2000" dirty="0" err="1">
                <a:solidFill>
                  <a:srgbClr val="0066FF"/>
                </a:solidFill>
              </a:rPr>
              <a:t>push</a:t>
            </a:r>
            <a:r>
              <a:rPr lang="en-US" altLang="en-US" sz="2000" dirty="0"/>
              <a:t>("</a:t>
            </a:r>
            <a:r>
              <a:rPr lang="en-US" altLang="en-US" sz="2000" dirty="0" err="1"/>
              <a:t>paul</a:t>
            </a:r>
            <a:r>
              <a:rPr lang="en-US" altLang="en-US" sz="2000" dirty="0"/>
              <a:t>")</a:t>
            </a:r>
          </a:p>
          <a:p>
            <a:r>
              <a:rPr lang="en-US" altLang="en-US" sz="2000" dirty="0" err="1"/>
              <a:t>s.</a:t>
            </a:r>
            <a:r>
              <a:rPr lang="en-US" altLang="en-US" sz="2000" dirty="0" err="1">
                <a:solidFill>
                  <a:srgbClr val="0066FF"/>
                </a:solidFill>
              </a:rPr>
              <a:t>show</a:t>
            </a:r>
            <a:r>
              <a:rPr lang="en-US" altLang="en-US" sz="2000" dirty="0"/>
              <a:t>()</a:t>
            </a:r>
          </a:p>
          <a:p>
            <a:r>
              <a:rPr lang="en-US" altLang="en-US" sz="2000" dirty="0"/>
              <a:t>print (</a:t>
            </a:r>
            <a:r>
              <a:rPr lang="en-US" altLang="en-US" sz="2000" dirty="0" err="1"/>
              <a:t>s.</a:t>
            </a:r>
            <a:r>
              <a:rPr lang="en-US" altLang="en-US" sz="2000" dirty="0" err="1">
                <a:solidFill>
                  <a:srgbClr val="0066FF"/>
                </a:solidFill>
              </a:rPr>
              <a:t>size</a:t>
            </a:r>
            <a:r>
              <a:rPr lang="en-US" altLang="en-US" sz="2000" dirty="0"/>
              <a:t>())</a:t>
            </a:r>
          </a:p>
          <a:p>
            <a:r>
              <a:rPr lang="en-US" altLang="en-US" sz="2000" dirty="0"/>
              <a:t>item=</a:t>
            </a:r>
            <a:r>
              <a:rPr lang="en-US" altLang="en-US" sz="2000" dirty="0" err="1"/>
              <a:t>s.</a:t>
            </a:r>
            <a:r>
              <a:rPr lang="en-US" altLang="en-US" sz="2000" dirty="0" err="1">
                <a:solidFill>
                  <a:srgbClr val="0066FF"/>
                </a:solidFill>
              </a:rPr>
              <a:t>peek</a:t>
            </a:r>
            <a:r>
              <a:rPr lang="en-US" altLang="en-US" sz="2000" dirty="0"/>
              <a:t>()</a:t>
            </a:r>
          </a:p>
          <a:p>
            <a:r>
              <a:rPr lang="en-US" altLang="en-US" sz="2000" dirty="0"/>
              <a:t>print (item, "is on top </a:t>
            </a:r>
            <a:r>
              <a:rPr lang="en-US" altLang="en-US" sz="2000" dirty="0" err="1"/>
              <a:t>of",s</a:t>
            </a:r>
            <a:r>
              <a:rPr lang="en-US" altLang="en-US" sz="2000" dirty="0"/>
              <a:t>)</a:t>
            </a:r>
          </a:p>
          <a:p>
            <a:r>
              <a:rPr lang="en-US" altLang="en-US" sz="2000" dirty="0"/>
              <a:t>item=</a:t>
            </a:r>
            <a:r>
              <a:rPr lang="en-US" altLang="en-US" sz="2000" dirty="0" err="1"/>
              <a:t>s.</a:t>
            </a:r>
            <a:r>
              <a:rPr lang="en-US" altLang="en-US" sz="2000" dirty="0" err="1">
                <a:solidFill>
                  <a:srgbClr val="0066FF"/>
                </a:solidFill>
              </a:rPr>
              <a:t>pop</a:t>
            </a:r>
            <a:r>
              <a:rPr lang="en-US" altLang="en-US" sz="2000" dirty="0"/>
              <a:t>()</a:t>
            </a:r>
          </a:p>
          <a:p>
            <a:r>
              <a:rPr lang="en-US" altLang="en-US" sz="2000" dirty="0" err="1"/>
              <a:t>s.</a:t>
            </a:r>
            <a:r>
              <a:rPr lang="en-US" altLang="en-US" sz="2000" dirty="0" err="1">
                <a:solidFill>
                  <a:srgbClr val="0066FF"/>
                </a:solidFill>
              </a:rPr>
              <a:t>show</a:t>
            </a:r>
            <a:r>
              <a:rPr lang="en-US" altLang="en-US" sz="2000" dirty="0"/>
              <a:t>()</a:t>
            </a:r>
          </a:p>
          <a:p>
            <a:r>
              <a:rPr lang="en-US" altLang="en-US" sz="2000" dirty="0"/>
              <a:t>print (</a:t>
            </a:r>
            <a:r>
              <a:rPr lang="en-US" altLang="en-US" sz="2000" dirty="0" err="1"/>
              <a:t>item,"was</a:t>
            </a:r>
            <a:r>
              <a:rPr lang="en-US" altLang="en-US" sz="2000" dirty="0"/>
              <a:t> on the stack")</a:t>
            </a:r>
          </a:p>
          <a:p>
            <a:r>
              <a:rPr lang="en-US" altLang="en-US" sz="2000" dirty="0"/>
              <a:t>print (</a:t>
            </a:r>
            <a:r>
              <a:rPr lang="en-US" altLang="en-US" sz="2000" dirty="0" err="1"/>
              <a:t>s.</a:t>
            </a:r>
            <a:r>
              <a:rPr lang="en-US" altLang="en-US" sz="2000" dirty="0" err="1">
                <a:solidFill>
                  <a:srgbClr val="0066FF"/>
                </a:solidFill>
              </a:rPr>
              <a:t>size</a:t>
            </a:r>
            <a:r>
              <a:rPr lang="en-US" altLang="en-US" sz="2000" dirty="0"/>
              <a:t>())</a:t>
            </a:r>
          </a:p>
        </p:txBody>
      </p:sp>
      <p:sp>
        <p:nvSpPr>
          <p:cNvPr id="49157" name="Text Box 5"/>
          <p:cNvSpPr txBox="1">
            <a:spLocks noChangeArrowheads="1"/>
          </p:cNvSpPr>
          <p:nvPr/>
        </p:nvSpPr>
        <p:spPr bwMode="auto">
          <a:xfrm>
            <a:off x="4049162" y="1066800"/>
            <a:ext cx="3799438" cy="5016758"/>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dirty="0"/>
          </a:p>
          <a:p>
            <a:r>
              <a:rPr lang="en-US" altLang="en-US" sz="2000" dirty="0"/>
              <a:t>[]</a:t>
            </a:r>
          </a:p>
          <a:p>
            <a:r>
              <a:rPr lang="en-US" altLang="en-US" sz="2000" dirty="0"/>
              <a:t>True</a:t>
            </a:r>
          </a:p>
          <a:p>
            <a:endParaRPr lang="en-US" altLang="en-US" sz="2000" dirty="0"/>
          </a:p>
          <a:p>
            <a:r>
              <a:rPr lang="en-US" altLang="en-US" sz="2000" dirty="0"/>
              <a:t>['bob']</a:t>
            </a:r>
          </a:p>
          <a:p>
            <a:r>
              <a:rPr lang="en-US" altLang="en-US" sz="2000" dirty="0"/>
              <a:t>False</a:t>
            </a:r>
          </a:p>
          <a:p>
            <a:endParaRPr lang="en-US" altLang="en-US" sz="2000" dirty="0"/>
          </a:p>
          <a:p>
            <a:endParaRPr lang="en-US" altLang="en-US" sz="2000" dirty="0"/>
          </a:p>
          <a:p>
            <a:r>
              <a:rPr lang="en-US" altLang="en-US" sz="2000" dirty="0"/>
              <a:t>['</a:t>
            </a:r>
            <a:r>
              <a:rPr lang="en-US" altLang="en-US" sz="2000" dirty="0" err="1"/>
              <a:t>paul</a:t>
            </a:r>
            <a:r>
              <a:rPr lang="en-US" altLang="en-US" sz="2000" dirty="0"/>
              <a:t>', '</a:t>
            </a:r>
            <a:r>
              <a:rPr lang="en-US" altLang="en-US" sz="2000" dirty="0" err="1"/>
              <a:t>eva</a:t>
            </a:r>
            <a:r>
              <a:rPr lang="en-US" altLang="en-US" sz="2000" dirty="0"/>
              <a:t>', 'bob']</a:t>
            </a:r>
          </a:p>
          <a:p>
            <a:r>
              <a:rPr lang="en-US" altLang="en-US" sz="2000" dirty="0"/>
              <a:t>3</a:t>
            </a:r>
          </a:p>
          <a:p>
            <a:endParaRPr lang="en-US" altLang="en-US" sz="2000" dirty="0"/>
          </a:p>
          <a:p>
            <a:r>
              <a:rPr lang="en-US" altLang="en-US" sz="2000" dirty="0" err="1"/>
              <a:t>paul</a:t>
            </a:r>
            <a:r>
              <a:rPr lang="en-US" altLang="en-US" sz="2000" dirty="0"/>
              <a:t> is on top of ['</a:t>
            </a:r>
            <a:r>
              <a:rPr lang="en-US" altLang="en-US" sz="2000" dirty="0" err="1"/>
              <a:t>paul</a:t>
            </a:r>
            <a:r>
              <a:rPr lang="en-US" altLang="en-US" sz="2000" dirty="0"/>
              <a:t>', '</a:t>
            </a:r>
            <a:r>
              <a:rPr lang="en-US" altLang="en-US" sz="2000" dirty="0" err="1"/>
              <a:t>eva</a:t>
            </a:r>
            <a:r>
              <a:rPr lang="en-US" altLang="en-US" sz="2000" dirty="0"/>
              <a:t>', 'bob']</a:t>
            </a:r>
          </a:p>
          <a:p>
            <a:endParaRPr lang="en-US" altLang="en-US" sz="2000" dirty="0"/>
          </a:p>
          <a:p>
            <a:r>
              <a:rPr lang="en-US" altLang="en-US" sz="2000" dirty="0"/>
              <a:t>['</a:t>
            </a:r>
            <a:r>
              <a:rPr lang="en-US" altLang="en-US" sz="2000" dirty="0" err="1"/>
              <a:t>eva</a:t>
            </a:r>
            <a:r>
              <a:rPr lang="en-US" altLang="en-US" sz="2000" dirty="0"/>
              <a:t>', 'bob']</a:t>
            </a:r>
          </a:p>
          <a:p>
            <a:r>
              <a:rPr lang="en-US" altLang="en-US" sz="2000" dirty="0" err="1"/>
              <a:t>paul</a:t>
            </a:r>
            <a:r>
              <a:rPr lang="en-US" altLang="en-US" sz="2000" dirty="0"/>
              <a:t> was on the stack</a:t>
            </a:r>
          </a:p>
          <a:p>
            <a:r>
              <a:rPr lang="en-US" altLang="en-US" sz="2000" dirty="0"/>
              <a:t>2</a:t>
            </a:r>
          </a:p>
        </p:txBody>
      </p:sp>
      <p:sp>
        <p:nvSpPr>
          <p:cNvPr id="49158" name="Text Box 6"/>
          <p:cNvSpPr txBox="1">
            <a:spLocks noChangeArrowheads="1"/>
          </p:cNvSpPr>
          <p:nvPr/>
        </p:nvSpPr>
        <p:spPr bwMode="auto">
          <a:xfrm>
            <a:off x="4953000" y="1173540"/>
            <a:ext cx="4114800"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It seems to work as designed but these are very rudimentary tests. More stringent tests done in isolation are always required.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US" altLang="en-US">
                <a:effectLst/>
              </a:rPr>
              <a:t>Matching parenthesis</a:t>
            </a:r>
          </a:p>
        </p:txBody>
      </p:sp>
      <p:sp>
        <p:nvSpPr>
          <p:cNvPr id="50179" name="Rectangle 3"/>
          <p:cNvSpPr>
            <a:spLocks noGrp="1" noChangeArrowheads="1"/>
          </p:cNvSpPr>
          <p:nvPr>
            <p:ph type="body" idx="1"/>
          </p:nvPr>
        </p:nvSpPr>
        <p:spPr>
          <a:xfrm>
            <a:off x="304800" y="1600200"/>
            <a:ext cx="3581400" cy="4953000"/>
          </a:xfrm>
        </p:spPr>
        <p:txBody>
          <a:bodyPr/>
          <a:lstStyle/>
          <a:p>
            <a:r>
              <a:rPr lang="en-US" altLang="en-US" sz="2000"/>
              <a:t>Push to stack opening parenthesis when encountering an opening parenthesis</a:t>
            </a:r>
          </a:p>
          <a:p>
            <a:endParaRPr lang="en-US" altLang="en-US" sz="2000"/>
          </a:p>
          <a:p>
            <a:r>
              <a:rPr lang="en-US" altLang="en-US" sz="2000"/>
              <a:t>Pop from stack when encountering closing parenthesis and check if it corresponds</a:t>
            </a:r>
          </a:p>
          <a:p>
            <a:endParaRPr lang="en-US" altLang="en-US" sz="2000"/>
          </a:p>
          <a:p>
            <a:r>
              <a:rPr lang="en-US" altLang="en-US" sz="2000"/>
              <a:t>Correct if all correspond and at the end the stack is empty</a:t>
            </a:r>
          </a:p>
          <a:p>
            <a:endParaRPr lang="en-US" altLang="en-US" sz="2000"/>
          </a:p>
        </p:txBody>
      </p:sp>
      <p:sp>
        <p:nvSpPr>
          <p:cNvPr id="50180" name="Text Box 4"/>
          <p:cNvSpPr txBox="1">
            <a:spLocks noChangeArrowheads="1"/>
          </p:cNvSpPr>
          <p:nvPr/>
        </p:nvSpPr>
        <p:spPr bwMode="auto">
          <a:xfrm>
            <a:off x="3962400" y="1752600"/>
            <a:ext cx="5121275" cy="41338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given parenthesis</a:t>
            </a:r>
          </a:p>
          <a:p>
            <a:r>
              <a:rPr lang="en-US" altLang="en-US" sz="1400"/>
              <a:t>create stack s</a:t>
            </a:r>
          </a:p>
          <a:p>
            <a:r>
              <a:rPr lang="en-US" altLang="en-US" sz="1400"/>
              <a:t>balanced </a:t>
            </a:r>
            <a:r>
              <a:rPr lang="en-US" altLang="en-US" sz="1400">
                <a:sym typeface="Wingdings" panose="05000000000000000000" pitchFamily="2" charset="2"/>
              </a:rPr>
              <a:t></a:t>
            </a:r>
            <a:r>
              <a:rPr lang="en-US" altLang="en-US" sz="1400"/>
              <a:t> True</a:t>
            </a:r>
          </a:p>
          <a:p>
            <a:r>
              <a:rPr lang="en-US" altLang="en-US" sz="1400"/>
              <a:t>index </a:t>
            </a:r>
            <a:r>
              <a:rPr lang="en-US" altLang="en-US" sz="1400">
                <a:sym typeface="Wingdings" panose="05000000000000000000" pitchFamily="2" charset="2"/>
              </a:rPr>
              <a:t> </a:t>
            </a:r>
            <a:r>
              <a:rPr lang="en-US" altLang="en-US" sz="1400"/>
              <a:t>0</a:t>
            </a:r>
          </a:p>
          <a:p>
            <a:r>
              <a:rPr lang="en-US" altLang="en-US" sz="1400"/>
              <a:t>while (balanced and index smaller than size of parenthesis) do</a:t>
            </a:r>
          </a:p>
          <a:p>
            <a:r>
              <a:rPr lang="en-US" altLang="en-US" sz="1400"/>
              <a:t>     if (parenthesis[index] in "([{")  push(parenthesis[index])</a:t>
            </a:r>
          </a:p>
          <a:p>
            <a:r>
              <a:rPr lang="en-US" altLang="en-US" sz="1400"/>
              <a:t>     else </a:t>
            </a:r>
          </a:p>
          <a:p>
            <a:r>
              <a:rPr lang="en-US" altLang="en-US" sz="1400"/>
              <a:t>         if (stack s is empty) balanced </a:t>
            </a:r>
            <a:r>
              <a:rPr lang="en-US" altLang="en-US" sz="1400">
                <a:sym typeface="Wingdings" panose="05000000000000000000" pitchFamily="2" charset="2"/>
              </a:rPr>
              <a:t> </a:t>
            </a:r>
            <a:r>
              <a:rPr lang="en-US" altLang="en-US" sz="1400"/>
              <a:t>False</a:t>
            </a:r>
          </a:p>
          <a:p>
            <a:r>
              <a:rPr lang="en-US" altLang="en-US" sz="1400"/>
              <a:t>         else</a:t>
            </a:r>
          </a:p>
          <a:p>
            <a:r>
              <a:rPr lang="en-US" altLang="en-US" sz="1400"/>
              <a:t>             top=pop()</a:t>
            </a:r>
          </a:p>
          <a:p>
            <a:r>
              <a:rPr lang="en-US" altLang="en-US" sz="1400"/>
              <a:t>             if (top and parenthesis[index] do not match) balanced</a:t>
            </a:r>
            <a:r>
              <a:rPr lang="en-US" altLang="en-US" sz="1400">
                <a:sym typeface="Wingdings" panose="05000000000000000000" pitchFamily="2" charset="2"/>
              </a:rPr>
              <a:t></a:t>
            </a:r>
            <a:r>
              <a:rPr lang="en-US" altLang="en-US" sz="1400"/>
              <a:t>False</a:t>
            </a:r>
          </a:p>
          <a:p>
            <a:r>
              <a:rPr lang="en-US" altLang="en-US" sz="1400"/>
              <a:t>             endif</a:t>
            </a:r>
          </a:p>
          <a:p>
            <a:r>
              <a:rPr lang="en-US" altLang="en-US" sz="1400"/>
              <a:t>         endif</a:t>
            </a:r>
          </a:p>
          <a:p>
            <a:r>
              <a:rPr lang="en-US" altLang="en-US" sz="1400"/>
              <a:t>     endif</a:t>
            </a:r>
          </a:p>
          <a:p>
            <a:r>
              <a:rPr lang="en-US" altLang="en-US" sz="1400"/>
              <a:t>     index </a:t>
            </a:r>
            <a:r>
              <a:rPr lang="en-US" altLang="en-US" sz="1400">
                <a:sym typeface="Wingdings" panose="05000000000000000000" pitchFamily="2" charset="2"/>
              </a:rPr>
              <a:t></a:t>
            </a:r>
            <a:r>
              <a:rPr lang="en-US" altLang="en-US" sz="1400"/>
              <a:t> index +1</a:t>
            </a:r>
          </a:p>
          <a:p>
            <a:r>
              <a:rPr lang="en-US" altLang="en-US" sz="1400"/>
              <a:t>endwhile</a:t>
            </a:r>
          </a:p>
          <a:p>
            <a:r>
              <a:rPr lang="en-US" altLang="en-US" sz="1400"/>
              <a:t>if (balanced and stack is empty) return True</a:t>
            </a:r>
          </a:p>
          <a:p>
            <a:r>
              <a:rPr lang="en-US" altLang="en-US" sz="1400"/>
              <a:t>else return False</a:t>
            </a:r>
          </a:p>
          <a:p>
            <a:r>
              <a:rPr lang="en-US" altLang="en-US" sz="1400"/>
              <a:t>endif </a:t>
            </a:r>
          </a:p>
        </p:txBody>
      </p:sp>
      <p:sp>
        <p:nvSpPr>
          <p:cNvPr id="50181" name="Line 5"/>
          <p:cNvSpPr>
            <a:spLocks noChangeShapeType="1"/>
          </p:cNvSpPr>
          <p:nvPr/>
        </p:nvSpPr>
        <p:spPr bwMode="auto">
          <a:xfrm>
            <a:off x="4495800" y="3733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182" name="Line 6"/>
          <p:cNvSpPr>
            <a:spLocks noChangeShapeType="1"/>
          </p:cNvSpPr>
          <p:nvPr/>
        </p:nvSpPr>
        <p:spPr bwMode="auto">
          <a:xfrm>
            <a:off x="4314825" y="3276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183" name="Line 7"/>
          <p:cNvSpPr>
            <a:spLocks noChangeShapeType="1"/>
          </p:cNvSpPr>
          <p:nvPr/>
        </p:nvSpPr>
        <p:spPr bwMode="auto">
          <a:xfrm>
            <a:off x="4076700" y="28194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r>
              <a:rPr lang="en-US" altLang="en-US">
                <a:effectLst/>
              </a:rPr>
              <a:t>Implementing in Python</a:t>
            </a:r>
          </a:p>
        </p:txBody>
      </p:sp>
      <p:sp>
        <p:nvSpPr>
          <p:cNvPr id="51204" name="Text Box 4"/>
          <p:cNvSpPr txBox="1">
            <a:spLocks noChangeArrowheads="1"/>
          </p:cNvSpPr>
          <p:nvPr/>
        </p:nvSpPr>
        <p:spPr bwMode="auto">
          <a:xfrm>
            <a:off x="517525" y="1382713"/>
            <a:ext cx="3706813" cy="45593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66FF"/>
                </a:solidFill>
              </a:rPr>
              <a:t>def</a:t>
            </a:r>
            <a:r>
              <a:rPr lang="en-US" altLang="en-US" sz="1400"/>
              <a:t> </a:t>
            </a:r>
            <a:r>
              <a:rPr lang="en-US" altLang="en-US" sz="1400">
                <a:solidFill>
                  <a:srgbClr val="009900"/>
                </a:solidFill>
              </a:rPr>
              <a:t>parChecker</a:t>
            </a:r>
            <a:r>
              <a:rPr lang="en-US" altLang="en-US" sz="1400"/>
              <a:t>(symbolString):</a:t>
            </a:r>
          </a:p>
          <a:p>
            <a:r>
              <a:rPr lang="en-US" altLang="en-US" sz="1400"/>
              <a:t>    s = Stack()</a:t>
            </a:r>
          </a:p>
          <a:p>
            <a:r>
              <a:rPr lang="en-US" altLang="en-US" sz="1400"/>
              <a:t>    balanced = </a:t>
            </a:r>
            <a:r>
              <a:rPr lang="en-US" altLang="en-US" sz="1400">
                <a:solidFill>
                  <a:srgbClr val="0066FF"/>
                </a:solidFill>
              </a:rPr>
              <a:t>True</a:t>
            </a:r>
          </a:p>
          <a:p>
            <a:r>
              <a:rPr lang="en-US" altLang="en-US" sz="1400"/>
              <a:t>    index = 0</a:t>
            </a:r>
          </a:p>
          <a:p>
            <a:r>
              <a:rPr lang="en-US" altLang="en-US" sz="1400"/>
              <a:t>    </a:t>
            </a:r>
            <a:r>
              <a:rPr lang="en-US" altLang="en-US" sz="1400">
                <a:solidFill>
                  <a:srgbClr val="0066FF"/>
                </a:solidFill>
              </a:rPr>
              <a:t>while</a:t>
            </a:r>
            <a:r>
              <a:rPr lang="en-US" altLang="en-US" sz="1400"/>
              <a:t> index &lt; len(symbolString) </a:t>
            </a:r>
            <a:r>
              <a:rPr lang="en-US" altLang="en-US" sz="1400">
                <a:solidFill>
                  <a:srgbClr val="0066FF"/>
                </a:solidFill>
              </a:rPr>
              <a:t>and</a:t>
            </a:r>
            <a:r>
              <a:rPr lang="en-US" altLang="en-US" sz="1400"/>
              <a:t> balanced:</a:t>
            </a:r>
          </a:p>
          <a:p>
            <a:r>
              <a:rPr lang="en-US" altLang="en-US" sz="1400"/>
              <a:t>        symbol = symbolString[index]</a:t>
            </a:r>
          </a:p>
          <a:p>
            <a:r>
              <a:rPr lang="en-US" altLang="en-US" sz="1400"/>
              <a:t>        </a:t>
            </a:r>
            <a:r>
              <a:rPr lang="en-US" altLang="en-US" sz="1400">
                <a:solidFill>
                  <a:srgbClr val="0066FF"/>
                </a:solidFill>
              </a:rPr>
              <a:t>if</a:t>
            </a:r>
            <a:r>
              <a:rPr lang="en-US" altLang="en-US" sz="1400"/>
              <a:t> symbol </a:t>
            </a:r>
            <a:r>
              <a:rPr lang="en-US" altLang="en-US" sz="1400">
                <a:solidFill>
                  <a:srgbClr val="0066FF"/>
                </a:solidFill>
              </a:rPr>
              <a:t>in</a:t>
            </a:r>
            <a:r>
              <a:rPr lang="en-US" altLang="en-US" sz="1400"/>
              <a:t> </a:t>
            </a:r>
            <a:r>
              <a:rPr lang="en-US" altLang="en-US" sz="1400">
                <a:solidFill>
                  <a:srgbClr val="009900"/>
                </a:solidFill>
              </a:rPr>
              <a:t>"([{"</a:t>
            </a:r>
            <a:r>
              <a:rPr lang="en-US" altLang="en-US" sz="1400"/>
              <a:t>:</a:t>
            </a:r>
          </a:p>
          <a:p>
            <a:r>
              <a:rPr lang="en-US" altLang="en-US" sz="1400"/>
              <a:t>            s.push(symbol)</a:t>
            </a:r>
          </a:p>
          <a:p>
            <a:r>
              <a:rPr lang="en-US" altLang="en-US" sz="1400"/>
              <a:t>        </a:t>
            </a:r>
            <a:r>
              <a:rPr lang="en-US" altLang="en-US" sz="1400">
                <a:solidFill>
                  <a:srgbClr val="0066FF"/>
                </a:solidFill>
              </a:rPr>
              <a:t>else</a:t>
            </a:r>
            <a:r>
              <a:rPr lang="en-US" altLang="en-US" sz="1400"/>
              <a:t>:</a:t>
            </a:r>
          </a:p>
          <a:p>
            <a:r>
              <a:rPr lang="en-US" altLang="en-US" sz="1400"/>
              <a:t>            </a:t>
            </a:r>
            <a:r>
              <a:rPr lang="en-US" altLang="en-US" sz="1400">
                <a:solidFill>
                  <a:srgbClr val="0066FF"/>
                </a:solidFill>
              </a:rPr>
              <a:t>if</a:t>
            </a:r>
            <a:r>
              <a:rPr lang="en-US" altLang="en-US" sz="1400"/>
              <a:t> s.isEmpty():</a:t>
            </a:r>
          </a:p>
          <a:p>
            <a:r>
              <a:rPr lang="en-US" altLang="en-US" sz="1400"/>
              <a:t>                balanced = </a:t>
            </a:r>
            <a:r>
              <a:rPr lang="en-US" altLang="en-US" sz="1400">
                <a:solidFill>
                  <a:srgbClr val="0066FF"/>
                </a:solidFill>
              </a:rPr>
              <a:t>False</a:t>
            </a:r>
          </a:p>
          <a:p>
            <a:r>
              <a:rPr lang="en-US" altLang="en-US" sz="1400"/>
              <a:t>            </a:t>
            </a:r>
            <a:r>
              <a:rPr lang="en-US" altLang="en-US" sz="1400">
                <a:solidFill>
                  <a:srgbClr val="0066FF"/>
                </a:solidFill>
              </a:rPr>
              <a:t>else</a:t>
            </a:r>
            <a:r>
              <a:rPr lang="en-US" altLang="en-US" sz="1400"/>
              <a:t>:</a:t>
            </a:r>
          </a:p>
          <a:p>
            <a:r>
              <a:rPr lang="en-US" altLang="en-US" sz="1400"/>
              <a:t>                top = s.pop()</a:t>
            </a:r>
          </a:p>
          <a:p>
            <a:r>
              <a:rPr lang="en-US" altLang="en-US" sz="1400"/>
              <a:t>                </a:t>
            </a:r>
            <a:r>
              <a:rPr lang="en-US" altLang="en-US" sz="1400">
                <a:solidFill>
                  <a:srgbClr val="0066FF"/>
                </a:solidFill>
              </a:rPr>
              <a:t>if not</a:t>
            </a:r>
            <a:r>
              <a:rPr lang="en-US" altLang="en-US" sz="1400"/>
              <a:t> matches(top,symbol):</a:t>
            </a:r>
          </a:p>
          <a:p>
            <a:r>
              <a:rPr lang="en-US" altLang="en-US" sz="1400"/>
              <a:t>                    balanced = </a:t>
            </a:r>
            <a:r>
              <a:rPr lang="en-US" altLang="en-US" sz="1400">
                <a:solidFill>
                  <a:srgbClr val="0066FF"/>
                </a:solidFill>
              </a:rPr>
              <a:t>False</a:t>
            </a:r>
          </a:p>
          <a:p>
            <a:r>
              <a:rPr lang="en-US" altLang="en-US" sz="1400"/>
              <a:t>        index = index + 1</a:t>
            </a:r>
          </a:p>
          <a:p>
            <a:r>
              <a:rPr lang="en-US" altLang="en-US" sz="1400"/>
              <a:t>    </a:t>
            </a:r>
          </a:p>
          <a:p>
            <a:r>
              <a:rPr lang="en-US" altLang="en-US" sz="1400"/>
              <a:t>    </a:t>
            </a:r>
            <a:r>
              <a:rPr lang="en-US" altLang="en-US" sz="1400">
                <a:solidFill>
                  <a:srgbClr val="0066FF"/>
                </a:solidFill>
              </a:rPr>
              <a:t>if</a:t>
            </a:r>
            <a:r>
              <a:rPr lang="en-US" altLang="en-US" sz="1400"/>
              <a:t> balanced </a:t>
            </a:r>
            <a:r>
              <a:rPr lang="en-US" altLang="en-US" sz="1400">
                <a:solidFill>
                  <a:srgbClr val="0066FF"/>
                </a:solidFill>
              </a:rPr>
              <a:t>and</a:t>
            </a:r>
            <a:r>
              <a:rPr lang="en-US" altLang="en-US" sz="1400"/>
              <a:t> s.isEmpty():</a:t>
            </a:r>
          </a:p>
          <a:p>
            <a:r>
              <a:rPr lang="en-US" altLang="en-US" sz="1400"/>
              <a:t>        </a:t>
            </a:r>
            <a:r>
              <a:rPr lang="en-US" altLang="en-US" sz="1400">
                <a:solidFill>
                  <a:srgbClr val="0066FF"/>
                </a:solidFill>
              </a:rPr>
              <a:t>return True</a:t>
            </a:r>
          </a:p>
          <a:p>
            <a:r>
              <a:rPr lang="en-US" altLang="en-US" sz="1400"/>
              <a:t>    </a:t>
            </a:r>
            <a:r>
              <a:rPr lang="en-US" altLang="en-US" sz="1400">
                <a:solidFill>
                  <a:srgbClr val="0066FF"/>
                </a:solidFill>
              </a:rPr>
              <a:t>else</a:t>
            </a:r>
            <a:r>
              <a:rPr lang="en-US" altLang="en-US" sz="1400"/>
              <a:t>:</a:t>
            </a:r>
          </a:p>
          <a:p>
            <a:r>
              <a:rPr lang="en-US" altLang="en-US" sz="1400"/>
              <a:t>        </a:t>
            </a:r>
            <a:r>
              <a:rPr lang="en-US" altLang="en-US" sz="1400">
                <a:solidFill>
                  <a:srgbClr val="0066FF"/>
                </a:solidFill>
              </a:rPr>
              <a:t>return False</a:t>
            </a:r>
          </a:p>
        </p:txBody>
      </p:sp>
      <p:sp>
        <p:nvSpPr>
          <p:cNvPr id="51205" name="Text Box 5"/>
          <p:cNvSpPr txBox="1">
            <a:spLocks noChangeArrowheads="1"/>
          </p:cNvSpPr>
          <p:nvPr/>
        </p:nvSpPr>
        <p:spPr bwMode="auto">
          <a:xfrm>
            <a:off x="4479925" y="1382713"/>
            <a:ext cx="4035425" cy="9429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66FF"/>
                </a:solidFill>
              </a:rPr>
              <a:t>def</a:t>
            </a:r>
            <a:r>
              <a:rPr lang="en-US" altLang="en-US" sz="1400"/>
              <a:t> matches(open,close):</a:t>
            </a:r>
          </a:p>
          <a:p>
            <a:r>
              <a:rPr lang="en-US" altLang="en-US" sz="1400"/>
              <a:t>        opens = </a:t>
            </a:r>
            <a:r>
              <a:rPr lang="en-US" altLang="en-US" sz="1400">
                <a:solidFill>
                  <a:srgbClr val="009900"/>
                </a:solidFill>
              </a:rPr>
              <a:t>"([{"</a:t>
            </a:r>
          </a:p>
          <a:p>
            <a:r>
              <a:rPr lang="en-US" altLang="en-US" sz="1400"/>
              <a:t>        closers = </a:t>
            </a:r>
            <a:r>
              <a:rPr lang="en-US" altLang="en-US" sz="1400">
                <a:solidFill>
                  <a:srgbClr val="009900"/>
                </a:solidFill>
              </a:rPr>
              <a:t>")]}"</a:t>
            </a:r>
          </a:p>
          <a:p>
            <a:r>
              <a:rPr lang="en-US" altLang="en-US" sz="1400"/>
              <a:t>        </a:t>
            </a:r>
            <a:r>
              <a:rPr lang="en-US" altLang="en-US" sz="1400">
                <a:solidFill>
                  <a:srgbClr val="0066FF"/>
                </a:solidFill>
              </a:rPr>
              <a:t>return</a:t>
            </a:r>
            <a:r>
              <a:rPr lang="en-US" altLang="en-US" sz="1400"/>
              <a:t> opens.index(open) == closers.index(close)</a:t>
            </a:r>
          </a:p>
        </p:txBody>
      </p:sp>
      <p:sp>
        <p:nvSpPr>
          <p:cNvPr id="51206" name="Text Box 6"/>
          <p:cNvSpPr txBox="1">
            <a:spLocks noChangeArrowheads="1"/>
          </p:cNvSpPr>
          <p:nvPr/>
        </p:nvSpPr>
        <p:spPr bwMode="auto">
          <a:xfrm>
            <a:off x="4506913" y="3276600"/>
            <a:ext cx="3938587" cy="264795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parenthesis= "([](()){()})"</a:t>
            </a:r>
          </a:p>
          <a:p>
            <a:r>
              <a:rPr lang="en-US" altLang="en-US"/>
              <a:t>print(parChecker(parenthesis))</a:t>
            </a:r>
          </a:p>
          <a:p>
            <a:r>
              <a:rPr lang="en-US" altLang="en-US"/>
              <a:t>True</a:t>
            </a:r>
          </a:p>
          <a:p>
            <a:endParaRPr lang="en-US" altLang="en-US"/>
          </a:p>
          <a:p>
            <a:r>
              <a:rPr lang="en-US" altLang="en-US"/>
              <a:t>parenthesis= "([])[){[)})"</a:t>
            </a:r>
          </a:p>
          <a:p>
            <a:r>
              <a:rPr lang="en-US" altLang="en-US"/>
              <a:t>print(parChecker(parenthesis))</a:t>
            </a:r>
          </a:p>
          <a:p>
            <a:r>
              <a:rPr lang="en-US" altLang="en-US"/>
              <a:t>False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685800" y="152400"/>
            <a:ext cx="7924800" cy="762000"/>
          </a:xfrm>
          <a:noFill/>
        </p:spPr>
        <p:txBody>
          <a:bodyPr/>
          <a:lstStyle/>
          <a:p>
            <a:pPr eaLnBrk="1" hangingPunct="1"/>
            <a:r>
              <a:rPr lang="en-US" altLang="en-US">
                <a:effectLst/>
              </a:rPr>
              <a:t>Objectives </a:t>
            </a:r>
          </a:p>
        </p:txBody>
      </p:sp>
      <p:sp>
        <p:nvSpPr>
          <p:cNvPr id="4099" name="Rectangle 3"/>
          <p:cNvSpPr txBox="1">
            <a:spLocks noChangeArrowheads="1"/>
          </p:cNvSpPr>
          <p:nvPr/>
        </p:nvSpPr>
        <p:spPr bwMode="auto">
          <a:xfrm>
            <a:off x="381000" y="9906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buSzPct val="75000"/>
              <a:buFontTx/>
              <a:buBlip>
                <a:blip r:embed="rId3"/>
              </a:buBlip>
            </a:pPr>
            <a:r>
              <a:rPr lang="en-US" altLang="en-US" sz="3200">
                <a:latin typeface="Tahoma" panose="020B0604030504040204" pitchFamily="34" charset="0"/>
              </a:rPr>
              <a:t>In this lecture we will learn about a group of data structures called linear structures.</a:t>
            </a:r>
            <a:endParaRPr lang="en-CA" altLang="en-US" sz="3200">
              <a:latin typeface="Tahoma" panose="020B0604030504040204" pitchFamily="34" charset="0"/>
            </a:endParaRPr>
          </a:p>
          <a:p>
            <a:pPr eaLnBrk="1" hangingPunct="1">
              <a:spcBef>
                <a:spcPct val="20000"/>
              </a:spcBef>
              <a:buSzPct val="75000"/>
              <a:buFontTx/>
              <a:buBlip>
                <a:blip r:embed="rId3"/>
              </a:buBlip>
            </a:pPr>
            <a:endParaRPr lang="en-US" altLang="en-US" sz="3200">
              <a:latin typeface="Tahoma" panose="020B0604030504040204" pitchFamily="34" charset="0"/>
            </a:endParaRPr>
          </a:p>
          <a:p>
            <a:pPr eaLnBrk="1" hangingPunct="1">
              <a:spcBef>
                <a:spcPct val="20000"/>
              </a:spcBef>
              <a:buSzPct val="75000"/>
              <a:buFontTx/>
              <a:buBlip>
                <a:blip r:embed="rId3"/>
              </a:buBlip>
            </a:pPr>
            <a:r>
              <a:rPr kumimoji="1" lang="en-US" altLang="en-US" sz="3200">
                <a:latin typeface="Tahoma" panose="020B0604030504040204" pitchFamily="34" charset="0"/>
              </a:rPr>
              <a:t>We will learn about </a:t>
            </a:r>
            <a:r>
              <a:rPr lang="en-US" altLang="en-US" sz="3200">
                <a:latin typeface="Tahoma" panose="020B0604030504040204" pitchFamily="34" charset="0"/>
              </a:rPr>
              <a:t>Stacks, Queues and Deques</a:t>
            </a:r>
            <a:r>
              <a:rPr kumimoji="1" lang="en-US" altLang="en-US" sz="3200">
                <a:latin typeface="Tahoma" panose="020B0604030504040204" pitchFamily="34" charset="0"/>
              </a:rPr>
              <a:t> and see how to implement them in python.</a:t>
            </a:r>
            <a:endParaRPr lang="en-CA" altLang="en-US" sz="3200">
              <a:latin typeface="Tahoma" panose="020B0604030504040204" pitchFamily="34" charset="0"/>
            </a:endParaRPr>
          </a:p>
          <a:p>
            <a:pPr eaLnBrk="1" hangingPunct="1">
              <a:spcBef>
                <a:spcPct val="20000"/>
              </a:spcBef>
              <a:buSzPct val="75000"/>
              <a:buFontTx/>
              <a:buBlip>
                <a:blip r:embed="rId3"/>
              </a:buBlip>
            </a:pPr>
            <a:endParaRPr lang="en-CA" altLang="en-US" sz="3200">
              <a:latin typeface="Tahoma" panose="020B0604030504040204" pitchFamily="34" charset="0"/>
            </a:endParaRPr>
          </a:p>
          <a:p>
            <a:pPr eaLnBrk="1" hangingPunct="1">
              <a:spcBef>
                <a:spcPct val="20000"/>
              </a:spcBef>
              <a:buSzPct val="75000"/>
              <a:buFontTx/>
              <a:buBlip>
                <a:blip r:embed="rId3"/>
              </a:buBlip>
            </a:pPr>
            <a:r>
              <a:rPr lang="en-US" altLang="en-US" sz="3200">
                <a:latin typeface="Tahoma" panose="020B0604030504040204" pitchFamily="34" charset="0"/>
              </a:rPr>
              <a:t>We will discuss some example useful applications of these data structures.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US" altLang="en-US">
                <a:effectLst/>
              </a:rPr>
              <a:t>Let’s time it</a:t>
            </a:r>
          </a:p>
        </p:txBody>
      </p:sp>
      <p:sp>
        <p:nvSpPr>
          <p:cNvPr id="52227" name="Rectangle 3"/>
          <p:cNvSpPr>
            <a:spLocks noGrp="1" noChangeArrowheads="1"/>
          </p:cNvSpPr>
          <p:nvPr>
            <p:ph type="body" idx="1"/>
          </p:nvPr>
        </p:nvSpPr>
        <p:spPr/>
        <p:txBody>
          <a:bodyPr/>
          <a:lstStyle/>
          <a:p>
            <a:r>
              <a:rPr lang="en-US" altLang="en-US"/>
              <a:t>We will test parChecker() using our Stack implementation calling parChecker() 10 times then 100 times in 3 repetitions using a long sequence of parenthesis.</a:t>
            </a:r>
          </a:p>
        </p:txBody>
      </p:sp>
      <p:sp>
        <p:nvSpPr>
          <p:cNvPr id="52228" name="Text Box 4"/>
          <p:cNvSpPr txBox="1">
            <a:spLocks noChangeArrowheads="1"/>
          </p:cNvSpPr>
          <p:nvPr/>
        </p:nvSpPr>
        <p:spPr bwMode="auto">
          <a:xfrm>
            <a:off x="152400" y="4038600"/>
            <a:ext cx="8870950" cy="730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t=timeit.Timer(</a:t>
            </a:r>
            <a:r>
              <a:rPr lang="en-US" altLang="en-US" sz="1400">
                <a:solidFill>
                  <a:srgbClr val="009900"/>
                </a:solidFill>
              </a:rPr>
              <a:t>"parChecker(p)"</a:t>
            </a:r>
            <a:r>
              <a:rPr lang="en-US" altLang="en-US" sz="1400"/>
              <a:t>,setup=</a:t>
            </a:r>
            <a:r>
              <a:rPr lang="en-US" altLang="en-US" sz="1400">
                <a:solidFill>
                  <a:srgbClr val="009900"/>
                </a:solidFill>
              </a:rPr>
              <a:t>'from __main__ import parChecker;p="({[([{({[]})}])]})(){}[]{{{[[[((()))]]]}}}("'</a:t>
            </a:r>
            <a:r>
              <a:rPr lang="en-US" altLang="en-US" sz="1400"/>
              <a:t>)</a:t>
            </a:r>
          </a:p>
          <a:p>
            <a:r>
              <a:rPr lang="en-US" altLang="en-US" sz="1400"/>
              <a:t>print (</a:t>
            </a:r>
            <a:r>
              <a:rPr lang="en-US" altLang="en-US" sz="1400">
                <a:solidFill>
                  <a:srgbClr val="009900"/>
                </a:solidFill>
              </a:rPr>
              <a:t>"10 times: %17.14f milliseconds"</a:t>
            </a:r>
            <a:r>
              <a:rPr lang="en-US" altLang="en-US" sz="1400"/>
              <a:t>%(t.timeit(number=10)))</a:t>
            </a:r>
          </a:p>
          <a:p>
            <a:r>
              <a:rPr lang="en-US" altLang="en-US" sz="1400"/>
              <a:t>print(t.repeat(repeat=3,number=100),</a:t>
            </a:r>
            <a:r>
              <a:rPr lang="en-US" altLang="en-US" sz="1400">
                <a:solidFill>
                  <a:srgbClr val="009900"/>
                </a:solidFill>
              </a:rPr>
              <a:t>"milliseconds (3x100 times)"</a:t>
            </a:r>
            <a:r>
              <a:rPr lang="en-US" altLang="en-US" sz="1400"/>
              <a:t>)</a:t>
            </a:r>
          </a:p>
        </p:txBody>
      </p:sp>
      <p:sp>
        <p:nvSpPr>
          <p:cNvPr id="52229" name="Text Box 5"/>
          <p:cNvSpPr txBox="1">
            <a:spLocks noChangeArrowheads="1"/>
          </p:cNvSpPr>
          <p:nvPr/>
        </p:nvSpPr>
        <p:spPr bwMode="auto">
          <a:xfrm>
            <a:off x="228600" y="5210175"/>
            <a:ext cx="8739188" cy="5810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10 times:  0.00111746616541 milliseconds</a:t>
            </a:r>
          </a:p>
          <a:p>
            <a:r>
              <a:rPr lang="en-US" altLang="en-US" sz="1600"/>
              <a:t>[0.010608966165413534, 0.010612721804511277, 0.010742304511278191] milliseconds (3x100 times)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US" altLang="en-US">
                <a:effectLst/>
              </a:rPr>
              <a:t>Implementation 2</a:t>
            </a:r>
          </a:p>
        </p:txBody>
      </p:sp>
      <p:sp>
        <p:nvSpPr>
          <p:cNvPr id="53251" name="Rectangle 3"/>
          <p:cNvSpPr>
            <a:spLocks noGrp="1" noChangeArrowheads="1"/>
          </p:cNvSpPr>
          <p:nvPr>
            <p:ph type="body" idx="1"/>
          </p:nvPr>
        </p:nvSpPr>
        <p:spPr>
          <a:xfrm>
            <a:off x="685800" y="1143000"/>
            <a:ext cx="7772400" cy="1143000"/>
          </a:xfrm>
        </p:spPr>
        <p:txBody>
          <a:bodyPr/>
          <a:lstStyle/>
          <a:p>
            <a:r>
              <a:rPr lang="en-US" altLang="en-US" sz="2800"/>
              <a:t>Now we chose to have the top of the stack correspond to the end of a list.</a:t>
            </a:r>
          </a:p>
        </p:txBody>
      </p:sp>
      <p:sp>
        <p:nvSpPr>
          <p:cNvPr id="53252" name="Text Box 4"/>
          <p:cNvSpPr txBox="1">
            <a:spLocks noChangeArrowheads="1"/>
          </p:cNvSpPr>
          <p:nvPr/>
        </p:nvSpPr>
        <p:spPr bwMode="auto">
          <a:xfrm>
            <a:off x="136525" y="2743200"/>
            <a:ext cx="3825875" cy="3378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class Stack:</a:t>
            </a:r>
          </a:p>
          <a:p>
            <a:r>
              <a:rPr lang="en-US" altLang="en-US" dirty="0"/>
              <a:t>    </a:t>
            </a:r>
            <a:r>
              <a:rPr lang="en-US" altLang="en-US" dirty="0" err="1"/>
              <a:t>def</a:t>
            </a:r>
            <a:r>
              <a:rPr lang="en-US" altLang="en-US" dirty="0"/>
              <a:t> __</a:t>
            </a:r>
            <a:r>
              <a:rPr lang="en-US" altLang="en-US" dirty="0" err="1"/>
              <a:t>init</a:t>
            </a:r>
            <a:r>
              <a:rPr lang="en-US" altLang="en-US" dirty="0"/>
              <a:t>__(self):</a:t>
            </a:r>
          </a:p>
          <a:p>
            <a:r>
              <a:rPr lang="en-US" altLang="en-US" dirty="0"/>
              <a:t>        </a:t>
            </a:r>
            <a:r>
              <a:rPr lang="en-US" altLang="en-US" dirty="0" err="1"/>
              <a:t>self.items</a:t>
            </a:r>
            <a:r>
              <a:rPr lang="en-US" altLang="en-US" dirty="0"/>
              <a:t> = []</a:t>
            </a:r>
          </a:p>
          <a:p>
            <a:endParaRPr lang="en-US" altLang="en-US" dirty="0"/>
          </a:p>
          <a:p>
            <a:r>
              <a:rPr lang="en-US" altLang="en-US" dirty="0"/>
              <a:t>        </a:t>
            </a:r>
            <a:r>
              <a:rPr lang="en-US" altLang="en-US" dirty="0" err="1"/>
              <a:t>def</a:t>
            </a:r>
            <a:r>
              <a:rPr lang="en-US" altLang="en-US" dirty="0"/>
              <a:t> push(self, item):</a:t>
            </a:r>
          </a:p>
          <a:p>
            <a:r>
              <a:rPr lang="en-US" altLang="en-US" dirty="0"/>
              <a:t>        </a:t>
            </a:r>
            <a:r>
              <a:rPr lang="en-US" altLang="en-US" dirty="0" err="1"/>
              <a:t>self.items.append</a:t>
            </a:r>
            <a:r>
              <a:rPr lang="en-US" altLang="en-US" dirty="0"/>
              <a:t>(item)</a:t>
            </a:r>
          </a:p>
          <a:p>
            <a:endParaRPr lang="en-US" altLang="en-US" dirty="0"/>
          </a:p>
          <a:p>
            <a:r>
              <a:rPr lang="en-US" altLang="en-US" dirty="0"/>
              <a:t>    </a:t>
            </a:r>
            <a:r>
              <a:rPr lang="en-US" altLang="en-US" dirty="0" err="1"/>
              <a:t>def</a:t>
            </a:r>
            <a:r>
              <a:rPr lang="en-US" altLang="en-US" dirty="0"/>
              <a:t> pop(self):</a:t>
            </a:r>
          </a:p>
          <a:p>
            <a:r>
              <a:rPr lang="en-US" altLang="en-US" dirty="0"/>
              <a:t>        return </a:t>
            </a:r>
            <a:r>
              <a:rPr lang="en-US" altLang="en-US" dirty="0" err="1"/>
              <a:t>self.items.pop</a:t>
            </a:r>
            <a:r>
              <a:rPr lang="en-US" altLang="en-US" dirty="0"/>
              <a:t>()</a:t>
            </a:r>
          </a:p>
        </p:txBody>
      </p:sp>
      <p:sp>
        <p:nvSpPr>
          <p:cNvPr id="53253" name="Text Box 5"/>
          <p:cNvSpPr txBox="1">
            <a:spLocks noChangeArrowheads="1"/>
          </p:cNvSpPr>
          <p:nvPr/>
        </p:nvSpPr>
        <p:spPr bwMode="auto">
          <a:xfrm>
            <a:off x="4038600" y="3082925"/>
            <a:ext cx="5048250" cy="30130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err="1"/>
              <a:t>def</a:t>
            </a:r>
            <a:r>
              <a:rPr lang="en-US" altLang="en-US" dirty="0"/>
              <a:t> peek(self):</a:t>
            </a:r>
          </a:p>
          <a:p>
            <a:r>
              <a:rPr lang="en-US" altLang="en-US" dirty="0"/>
              <a:t>        return </a:t>
            </a:r>
            <a:r>
              <a:rPr lang="en-US" altLang="en-US" dirty="0" err="1"/>
              <a:t>self.items</a:t>
            </a:r>
            <a:r>
              <a:rPr lang="en-US" altLang="en-US" dirty="0"/>
              <a:t>[</a:t>
            </a:r>
            <a:r>
              <a:rPr lang="en-US" altLang="en-US" dirty="0" err="1"/>
              <a:t>len</a:t>
            </a:r>
            <a:r>
              <a:rPr lang="en-US" altLang="en-US" dirty="0"/>
              <a:t>(</a:t>
            </a:r>
            <a:r>
              <a:rPr lang="en-US" altLang="en-US" dirty="0" err="1"/>
              <a:t>self.items</a:t>
            </a:r>
            <a:r>
              <a:rPr lang="en-US" altLang="en-US" dirty="0"/>
              <a:t>)-1]</a:t>
            </a:r>
          </a:p>
          <a:p>
            <a:r>
              <a:rPr lang="en-US" altLang="en-US" dirty="0"/>
              <a:t> </a:t>
            </a:r>
          </a:p>
          <a:p>
            <a:r>
              <a:rPr lang="en-US" altLang="en-US" dirty="0" err="1"/>
              <a:t>def</a:t>
            </a:r>
            <a:r>
              <a:rPr lang="en-US" altLang="en-US" dirty="0"/>
              <a:t> </a:t>
            </a:r>
            <a:r>
              <a:rPr lang="en-US" altLang="en-US" dirty="0" err="1"/>
              <a:t>isEmpty</a:t>
            </a:r>
            <a:r>
              <a:rPr lang="en-US" altLang="en-US" dirty="0"/>
              <a:t>(self):</a:t>
            </a:r>
          </a:p>
          <a:p>
            <a:r>
              <a:rPr lang="en-US" altLang="en-US" dirty="0"/>
              <a:t>        return </a:t>
            </a:r>
            <a:r>
              <a:rPr lang="en-US" altLang="en-US" dirty="0" err="1"/>
              <a:t>self.items</a:t>
            </a:r>
            <a:r>
              <a:rPr lang="en-US" altLang="en-US" dirty="0"/>
              <a:t> == []</a:t>
            </a:r>
          </a:p>
          <a:p>
            <a:endParaRPr lang="en-US" altLang="en-US" dirty="0"/>
          </a:p>
          <a:p>
            <a:r>
              <a:rPr lang="en-US" altLang="en-US" dirty="0" err="1"/>
              <a:t>def</a:t>
            </a:r>
            <a:r>
              <a:rPr lang="en-US" altLang="en-US" dirty="0"/>
              <a:t> size(self):</a:t>
            </a:r>
          </a:p>
          <a:p>
            <a:r>
              <a:rPr lang="en-US" altLang="en-US" dirty="0"/>
              <a:t>        return </a:t>
            </a:r>
            <a:r>
              <a:rPr lang="en-US" altLang="en-US" dirty="0" err="1"/>
              <a:t>len</a:t>
            </a:r>
            <a:r>
              <a:rPr lang="en-US" altLang="en-US" dirty="0"/>
              <a:t>(</a:t>
            </a:r>
            <a:r>
              <a:rPr lang="en-US" altLang="en-US" dirty="0" err="1"/>
              <a:t>self.items</a:t>
            </a:r>
            <a:r>
              <a:rPr lang="en-US" altLang="en-US" dirty="0"/>
              <a:t>)</a:t>
            </a:r>
          </a:p>
        </p:txBody>
      </p:sp>
      <p:sp>
        <p:nvSpPr>
          <p:cNvPr id="53254" name="Rectangle 6"/>
          <p:cNvSpPr>
            <a:spLocks noChangeArrowheads="1"/>
          </p:cNvSpPr>
          <p:nvPr/>
        </p:nvSpPr>
        <p:spPr bwMode="auto">
          <a:xfrm>
            <a:off x="5124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3255" name="Rectangle 7"/>
          <p:cNvSpPr>
            <a:spLocks noChangeArrowheads="1"/>
          </p:cNvSpPr>
          <p:nvPr/>
        </p:nvSpPr>
        <p:spPr bwMode="auto">
          <a:xfrm>
            <a:off x="5505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3256" name="Rectangle 8"/>
          <p:cNvSpPr>
            <a:spLocks noChangeArrowheads="1"/>
          </p:cNvSpPr>
          <p:nvPr/>
        </p:nvSpPr>
        <p:spPr bwMode="auto">
          <a:xfrm>
            <a:off x="6267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3257" name="Rectangle 9"/>
          <p:cNvSpPr>
            <a:spLocks noChangeArrowheads="1"/>
          </p:cNvSpPr>
          <p:nvPr/>
        </p:nvSpPr>
        <p:spPr bwMode="auto">
          <a:xfrm>
            <a:off x="693420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3258" name="Text Box 10"/>
          <p:cNvSpPr txBox="1">
            <a:spLocks noChangeArrowheads="1"/>
          </p:cNvSpPr>
          <p:nvPr/>
        </p:nvSpPr>
        <p:spPr bwMode="auto">
          <a:xfrm>
            <a:off x="6915150" y="2147888"/>
            <a:ext cx="55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Top</a:t>
            </a:r>
          </a:p>
        </p:txBody>
      </p:sp>
      <p:sp>
        <p:nvSpPr>
          <p:cNvPr id="53259" name="Text Box 11"/>
          <p:cNvSpPr txBox="1">
            <a:spLocks noChangeArrowheads="1"/>
          </p:cNvSpPr>
          <p:nvPr/>
        </p:nvSpPr>
        <p:spPr bwMode="auto">
          <a:xfrm>
            <a:off x="6997700" y="1828800"/>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Stack using List</a:t>
            </a:r>
          </a:p>
        </p:txBody>
      </p:sp>
      <p:sp>
        <p:nvSpPr>
          <p:cNvPr id="53260" name="Text Box 12"/>
          <p:cNvSpPr txBox="1">
            <a:spLocks noChangeArrowheads="1"/>
          </p:cNvSpPr>
          <p:nvPr/>
        </p:nvSpPr>
        <p:spPr bwMode="auto">
          <a:xfrm>
            <a:off x="5207000" y="2757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a:t>
            </a:r>
          </a:p>
        </p:txBody>
      </p:sp>
      <p:sp>
        <p:nvSpPr>
          <p:cNvPr id="53261" name="Text Box 13"/>
          <p:cNvSpPr txBox="1">
            <a:spLocks noChangeArrowheads="1"/>
          </p:cNvSpPr>
          <p:nvPr/>
        </p:nvSpPr>
        <p:spPr bwMode="auto">
          <a:xfrm>
            <a:off x="6988175" y="2719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a:t>
            </a:r>
          </a:p>
        </p:txBody>
      </p:sp>
      <p:sp>
        <p:nvSpPr>
          <p:cNvPr id="53262" name="Text Box 14"/>
          <p:cNvSpPr txBox="1">
            <a:spLocks noChangeArrowheads="1"/>
          </p:cNvSpPr>
          <p:nvPr/>
        </p:nvSpPr>
        <p:spPr bwMode="auto">
          <a:xfrm>
            <a:off x="6597650" y="2438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p>
        </p:txBody>
      </p:sp>
      <p:sp>
        <p:nvSpPr>
          <p:cNvPr id="53263" name="Text Box 15"/>
          <p:cNvSpPr txBox="1">
            <a:spLocks noChangeArrowheads="1"/>
          </p:cNvSpPr>
          <p:nvPr/>
        </p:nvSpPr>
        <p:spPr bwMode="auto">
          <a:xfrm>
            <a:off x="7689850" y="21336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9900"/>
                </a:solidFill>
              </a:rPr>
              <a:t>push</a:t>
            </a:r>
          </a:p>
        </p:txBody>
      </p:sp>
      <p:sp>
        <p:nvSpPr>
          <p:cNvPr id="53264" name="Line 16"/>
          <p:cNvSpPr>
            <a:spLocks noChangeShapeType="1"/>
          </p:cNvSpPr>
          <p:nvPr/>
        </p:nvSpPr>
        <p:spPr bwMode="auto">
          <a:xfrm flipH="1">
            <a:off x="7162800" y="2438400"/>
            <a:ext cx="533400" cy="1524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3265" name="Text Box 17"/>
          <p:cNvSpPr txBox="1">
            <a:spLocks noChangeArrowheads="1"/>
          </p:cNvSpPr>
          <p:nvPr/>
        </p:nvSpPr>
        <p:spPr bwMode="auto">
          <a:xfrm>
            <a:off x="7689850" y="24384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5050"/>
                </a:solidFill>
              </a:rPr>
              <a:t>pop</a:t>
            </a:r>
          </a:p>
        </p:txBody>
      </p:sp>
      <p:sp>
        <p:nvSpPr>
          <p:cNvPr id="53266" name="Line 18"/>
          <p:cNvSpPr>
            <a:spLocks noChangeShapeType="1"/>
          </p:cNvSpPr>
          <p:nvPr/>
        </p:nvSpPr>
        <p:spPr bwMode="auto">
          <a:xfrm>
            <a:off x="7239000" y="2743200"/>
            <a:ext cx="457200"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3267" name="Text Box 19"/>
          <p:cNvSpPr txBox="1">
            <a:spLocks noChangeArrowheads="1"/>
          </p:cNvSpPr>
          <p:nvPr/>
        </p:nvSpPr>
        <p:spPr bwMode="auto">
          <a:xfrm>
            <a:off x="1219200" y="2133600"/>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FF0000"/>
                </a:solidFill>
              </a:rPr>
              <a:t>Avoids shifting elements when a new one is added or removed</a:t>
            </a:r>
          </a:p>
        </p:txBody>
      </p:sp>
      <p:sp>
        <p:nvSpPr>
          <p:cNvPr id="53268" name="Rectangle 20"/>
          <p:cNvSpPr>
            <a:spLocks noChangeArrowheads="1"/>
          </p:cNvSpPr>
          <p:nvPr/>
        </p:nvSpPr>
        <p:spPr bwMode="auto">
          <a:xfrm>
            <a:off x="5886450" y="25146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US" altLang="en-US">
                <a:effectLst/>
              </a:rPr>
              <a:t>Comparison</a:t>
            </a:r>
          </a:p>
        </p:txBody>
      </p:sp>
      <p:sp>
        <p:nvSpPr>
          <p:cNvPr id="54276" name="Text Box 4"/>
          <p:cNvSpPr txBox="1">
            <a:spLocks noChangeArrowheads="1"/>
          </p:cNvSpPr>
          <p:nvPr/>
        </p:nvSpPr>
        <p:spPr bwMode="auto">
          <a:xfrm>
            <a:off x="1050925" y="1639888"/>
            <a:ext cx="3063875" cy="476091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err="1"/>
              <a:t>def</a:t>
            </a:r>
            <a:r>
              <a:rPr lang="en-US" altLang="en-US" sz="1800" dirty="0"/>
              <a:t> __</a:t>
            </a:r>
            <a:r>
              <a:rPr lang="en-US" altLang="en-US" sz="1800" dirty="0" err="1"/>
              <a:t>init</a:t>
            </a:r>
            <a:r>
              <a:rPr lang="en-US" altLang="en-US" sz="1800" dirty="0"/>
              <a:t>__(self):</a:t>
            </a:r>
          </a:p>
          <a:p>
            <a:r>
              <a:rPr lang="en-US" altLang="en-US" sz="1800" dirty="0"/>
              <a:t>        </a:t>
            </a:r>
            <a:r>
              <a:rPr lang="en-US" altLang="en-US" sz="1800" dirty="0" err="1"/>
              <a:t>self.items</a:t>
            </a:r>
            <a:r>
              <a:rPr lang="en-US" altLang="en-US" sz="1800" dirty="0"/>
              <a:t> = []</a:t>
            </a:r>
          </a:p>
          <a:p>
            <a:endParaRPr lang="en-US" altLang="en-US" sz="1800" dirty="0"/>
          </a:p>
          <a:p>
            <a:r>
              <a:rPr lang="en-US" altLang="en-US" sz="1800" dirty="0" err="1"/>
              <a:t>def</a:t>
            </a:r>
            <a:r>
              <a:rPr lang="en-US" altLang="en-US" sz="1800" dirty="0"/>
              <a:t> push(self, item):</a:t>
            </a:r>
          </a:p>
          <a:p>
            <a:r>
              <a:rPr lang="en-US" altLang="en-US" sz="1800" dirty="0"/>
              <a:t>        </a:t>
            </a:r>
            <a:r>
              <a:rPr lang="en-US" altLang="en-US" sz="1800" dirty="0" err="1"/>
              <a:t>self.items.</a:t>
            </a:r>
            <a:r>
              <a:rPr lang="en-US" altLang="en-US" sz="1800" b="1" dirty="0" err="1">
                <a:solidFill>
                  <a:srgbClr val="FF0000"/>
                </a:solidFill>
              </a:rPr>
              <a:t>insert</a:t>
            </a:r>
            <a:r>
              <a:rPr lang="en-US" altLang="en-US" sz="1800" b="1" dirty="0">
                <a:solidFill>
                  <a:srgbClr val="FF0000"/>
                </a:solidFill>
              </a:rPr>
              <a:t>(0,item)</a:t>
            </a:r>
          </a:p>
          <a:p>
            <a:endParaRPr lang="en-US" altLang="en-US" sz="1800" dirty="0"/>
          </a:p>
          <a:p>
            <a:r>
              <a:rPr lang="en-US" altLang="en-US" sz="1800" dirty="0" err="1"/>
              <a:t>def</a:t>
            </a:r>
            <a:r>
              <a:rPr lang="en-US" altLang="en-US" sz="1800" dirty="0"/>
              <a:t> pop(self):</a:t>
            </a:r>
          </a:p>
          <a:p>
            <a:r>
              <a:rPr lang="en-US" altLang="en-US" sz="1800" dirty="0"/>
              <a:t>        return </a:t>
            </a:r>
            <a:r>
              <a:rPr lang="en-US" altLang="en-US" sz="1800" dirty="0" err="1"/>
              <a:t>self.items.</a:t>
            </a:r>
            <a:r>
              <a:rPr lang="en-US" altLang="en-US" sz="1800" b="1" dirty="0" err="1">
                <a:solidFill>
                  <a:srgbClr val="FF0000"/>
                </a:solidFill>
              </a:rPr>
              <a:t>pop</a:t>
            </a:r>
            <a:r>
              <a:rPr lang="en-US" altLang="en-US" sz="1800" b="1" dirty="0">
                <a:solidFill>
                  <a:srgbClr val="FF0000"/>
                </a:solidFill>
              </a:rPr>
              <a:t>(0)</a:t>
            </a:r>
          </a:p>
          <a:p>
            <a:endParaRPr lang="en-US" altLang="en-US" sz="1800" dirty="0"/>
          </a:p>
          <a:p>
            <a:r>
              <a:rPr lang="en-US" altLang="en-US" sz="1800" dirty="0" err="1"/>
              <a:t>def</a:t>
            </a:r>
            <a:r>
              <a:rPr lang="en-US" altLang="en-US" sz="1800" dirty="0"/>
              <a:t> peek(self):</a:t>
            </a:r>
          </a:p>
          <a:p>
            <a:r>
              <a:rPr lang="en-US" altLang="en-US" sz="1800" dirty="0"/>
              <a:t>        return </a:t>
            </a:r>
            <a:r>
              <a:rPr lang="en-US" altLang="en-US" sz="1800" dirty="0" err="1"/>
              <a:t>self.items</a:t>
            </a:r>
            <a:r>
              <a:rPr lang="en-US" altLang="en-US" sz="1800" dirty="0"/>
              <a:t>[</a:t>
            </a:r>
            <a:r>
              <a:rPr lang="en-US" altLang="en-US" sz="1800" b="1" dirty="0">
                <a:solidFill>
                  <a:srgbClr val="FF0000"/>
                </a:solidFill>
              </a:rPr>
              <a:t>0</a:t>
            </a:r>
            <a:r>
              <a:rPr lang="en-US" altLang="en-US" sz="1800" dirty="0"/>
              <a:t>]</a:t>
            </a:r>
          </a:p>
          <a:p>
            <a:r>
              <a:rPr lang="en-US" altLang="en-US" sz="1800" dirty="0"/>
              <a:t> </a:t>
            </a:r>
          </a:p>
          <a:p>
            <a:r>
              <a:rPr lang="en-US" altLang="en-US" sz="1800" dirty="0" err="1"/>
              <a:t>def</a:t>
            </a:r>
            <a:r>
              <a:rPr lang="en-US" altLang="en-US" sz="1800" dirty="0"/>
              <a:t> </a:t>
            </a:r>
            <a:r>
              <a:rPr lang="en-US" altLang="en-US" sz="1800" dirty="0" err="1"/>
              <a:t>isEmpty</a:t>
            </a:r>
            <a:r>
              <a:rPr lang="en-US" altLang="en-US" sz="1800" dirty="0"/>
              <a:t>(self):</a:t>
            </a:r>
          </a:p>
          <a:p>
            <a:r>
              <a:rPr lang="en-US" altLang="en-US" sz="1800" dirty="0"/>
              <a:t>        return </a:t>
            </a:r>
            <a:r>
              <a:rPr lang="en-US" altLang="en-US" sz="1800" dirty="0" err="1"/>
              <a:t>self.items</a:t>
            </a:r>
            <a:r>
              <a:rPr lang="en-US" altLang="en-US" sz="1800" dirty="0"/>
              <a:t> == []</a:t>
            </a:r>
          </a:p>
          <a:p>
            <a:endParaRPr lang="en-US" altLang="en-US" sz="1800" dirty="0"/>
          </a:p>
          <a:p>
            <a:r>
              <a:rPr lang="en-US" altLang="en-US" sz="1800" dirty="0" err="1"/>
              <a:t>def</a:t>
            </a:r>
            <a:r>
              <a:rPr lang="en-US" altLang="en-US" sz="1800" dirty="0"/>
              <a:t> size(self):</a:t>
            </a:r>
          </a:p>
          <a:p>
            <a:r>
              <a:rPr lang="en-US" altLang="en-US" sz="1800" dirty="0"/>
              <a:t>        return </a:t>
            </a:r>
            <a:r>
              <a:rPr lang="en-US" altLang="en-US" sz="1800" dirty="0" err="1"/>
              <a:t>len</a:t>
            </a:r>
            <a:r>
              <a:rPr lang="en-US" altLang="en-US" sz="1800" dirty="0"/>
              <a:t>(</a:t>
            </a:r>
            <a:r>
              <a:rPr lang="en-US" altLang="en-US" sz="1800" dirty="0" err="1"/>
              <a:t>self.items</a:t>
            </a:r>
            <a:r>
              <a:rPr lang="en-US" altLang="en-US" sz="1800" dirty="0"/>
              <a:t>)</a:t>
            </a:r>
          </a:p>
        </p:txBody>
      </p:sp>
      <p:sp>
        <p:nvSpPr>
          <p:cNvPr id="54277" name="Text Box 5"/>
          <p:cNvSpPr txBox="1">
            <a:spLocks noChangeArrowheads="1"/>
          </p:cNvSpPr>
          <p:nvPr/>
        </p:nvSpPr>
        <p:spPr bwMode="auto">
          <a:xfrm>
            <a:off x="4495800" y="1639888"/>
            <a:ext cx="3886200" cy="476091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err="1"/>
              <a:t>def</a:t>
            </a:r>
            <a:r>
              <a:rPr lang="en-US" altLang="en-US" sz="1800" dirty="0"/>
              <a:t> __</a:t>
            </a:r>
            <a:r>
              <a:rPr lang="en-US" altLang="en-US" sz="1800" dirty="0" err="1"/>
              <a:t>init</a:t>
            </a:r>
            <a:r>
              <a:rPr lang="en-US" altLang="en-US" sz="1800" dirty="0"/>
              <a:t>__(self):</a:t>
            </a:r>
          </a:p>
          <a:p>
            <a:r>
              <a:rPr lang="en-US" altLang="en-US" sz="1800" dirty="0"/>
              <a:t>        </a:t>
            </a:r>
            <a:r>
              <a:rPr lang="en-US" altLang="en-US" sz="1800" dirty="0" err="1"/>
              <a:t>self.items</a:t>
            </a:r>
            <a:r>
              <a:rPr lang="en-US" altLang="en-US" sz="1800" dirty="0"/>
              <a:t> = []</a:t>
            </a:r>
          </a:p>
          <a:p>
            <a:endParaRPr lang="en-US" altLang="en-US" sz="1800" dirty="0"/>
          </a:p>
          <a:p>
            <a:r>
              <a:rPr lang="en-US" altLang="en-US" sz="1800" dirty="0" err="1"/>
              <a:t>def</a:t>
            </a:r>
            <a:r>
              <a:rPr lang="en-US" altLang="en-US" sz="1800" dirty="0"/>
              <a:t> push(self, item):</a:t>
            </a:r>
          </a:p>
          <a:p>
            <a:r>
              <a:rPr lang="en-US" altLang="en-US" sz="1800" dirty="0"/>
              <a:t>        </a:t>
            </a:r>
            <a:r>
              <a:rPr lang="en-US" altLang="en-US" sz="1800" dirty="0" err="1"/>
              <a:t>self.items.</a:t>
            </a:r>
            <a:r>
              <a:rPr lang="en-US" altLang="en-US" sz="1800" b="1" dirty="0" err="1">
                <a:solidFill>
                  <a:srgbClr val="FF0000"/>
                </a:solidFill>
              </a:rPr>
              <a:t>append</a:t>
            </a:r>
            <a:r>
              <a:rPr lang="en-US" altLang="en-US" sz="1800" b="1" dirty="0">
                <a:solidFill>
                  <a:srgbClr val="FF0000"/>
                </a:solidFill>
              </a:rPr>
              <a:t>(item)</a:t>
            </a:r>
          </a:p>
          <a:p>
            <a:endParaRPr lang="en-US" altLang="en-US" sz="1800" dirty="0"/>
          </a:p>
          <a:p>
            <a:r>
              <a:rPr lang="en-US" altLang="en-US" sz="1800" dirty="0" err="1"/>
              <a:t>def</a:t>
            </a:r>
            <a:r>
              <a:rPr lang="en-US" altLang="en-US" sz="1800" dirty="0"/>
              <a:t> pop(self):</a:t>
            </a:r>
          </a:p>
          <a:p>
            <a:r>
              <a:rPr lang="en-US" altLang="en-US" sz="1800" dirty="0"/>
              <a:t>        return </a:t>
            </a:r>
            <a:r>
              <a:rPr lang="en-US" altLang="en-US" sz="1800" dirty="0" err="1"/>
              <a:t>self.items.</a:t>
            </a:r>
            <a:r>
              <a:rPr lang="en-US" altLang="en-US" sz="1800" b="1" dirty="0" err="1">
                <a:solidFill>
                  <a:srgbClr val="FF0000"/>
                </a:solidFill>
              </a:rPr>
              <a:t>pop</a:t>
            </a:r>
            <a:r>
              <a:rPr lang="en-US" altLang="en-US" sz="1800" b="1" dirty="0">
                <a:solidFill>
                  <a:srgbClr val="FF0000"/>
                </a:solidFill>
              </a:rPr>
              <a:t>()</a:t>
            </a:r>
          </a:p>
          <a:p>
            <a:endParaRPr lang="en-US" altLang="en-US" sz="1800" b="1" dirty="0">
              <a:solidFill>
                <a:srgbClr val="FF0000"/>
              </a:solidFill>
            </a:endParaRPr>
          </a:p>
          <a:p>
            <a:r>
              <a:rPr lang="en-US" altLang="en-US" sz="1800" dirty="0" err="1"/>
              <a:t>def</a:t>
            </a:r>
            <a:r>
              <a:rPr lang="en-US" altLang="en-US" sz="1800" dirty="0"/>
              <a:t> peek(self):</a:t>
            </a:r>
          </a:p>
          <a:p>
            <a:r>
              <a:rPr lang="en-US" altLang="en-US" sz="1800" dirty="0"/>
              <a:t>        return </a:t>
            </a:r>
            <a:r>
              <a:rPr lang="en-US" altLang="en-US" sz="1800" dirty="0" err="1"/>
              <a:t>self.items</a:t>
            </a:r>
            <a:r>
              <a:rPr lang="en-US" altLang="en-US" sz="1800" dirty="0"/>
              <a:t>[</a:t>
            </a:r>
            <a:r>
              <a:rPr lang="en-US" altLang="en-US" sz="1800" b="1" dirty="0" err="1">
                <a:solidFill>
                  <a:srgbClr val="FF0000"/>
                </a:solidFill>
              </a:rPr>
              <a:t>len</a:t>
            </a:r>
            <a:r>
              <a:rPr lang="en-US" altLang="en-US" sz="1800" b="1" dirty="0">
                <a:solidFill>
                  <a:srgbClr val="FF0000"/>
                </a:solidFill>
              </a:rPr>
              <a:t>(</a:t>
            </a:r>
            <a:r>
              <a:rPr lang="en-US" altLang="en-US" sz="1800" b="1" dirty="0" err="1">
                <a:solidFill>
                  <a:srgbClr val="FF0000"/>
                </a:solidFill>
              </a:rPr>
              <a:t>self.items</a:t>
            </a:r>
            <a:r>
              <a:rPr lang="en-US" altLang="en-US" sz="1800" b="1" dirty="0">
                <a:solidFill>
                  <a:srgbClr val="FF0000"/>
                </a:solidFill>
              </a:rPr>
              <a:t>)-1</a:t>
            </a:r>
            <a:r>
              <a:rPr lang="en-US" altLang="en-US" sz="1800" dirty="0"/>
              <a:t>]</a:t>
            </a:r>
          </a:p>
          <a:p>
            <a:r>
              <a:rPr lang="en-US" altLang="en-US" sz="1800" dirty="0"/>
              <a:t> </a:t>
            </a:r>
          </a:p>
          <a:p>
            <a:r>
              <a:rPr lang="en-US" altLang="en-US" sz="1800" dirty="0" err="1"/>
              <a:t>def</a:t>
            </a:r>
            <a:r>
              <a:rPr lang="en-US" altLang="en-US" sz="1800" dirty="0"/>
              <a:t> </a:t>
            </a:r>
            <a:r>
              <a:rPr lang="en-US" altLang="en-US" sz="1800" dirty="0" err="1"/>
              <a:t>isEmpty</a:t>
            </a:r>
            <a:r>
              <a:rPr lang="en-US" altLang="en-US" sz="1800" dirty="0"/>
              <a:t>(self):</a:t>
            </a:r>
          </a:p>
          <a:p>
            <a:r>
              <a:rPr lang="en-US" altLang="en-US" sz="1800" dirty="0"/>
              <a:t>        return </a:t>
            </a:r>
            <a:r>
              <a:rPr lang="en-US" altLang="en-US" sz="1800" dirty="0" err="1"/>
              <a:t>self.items</a:t>
            </a:r>
            <a:r>
              <a:rPr lang="en-US" altLang="en-US" sz="1800" dirty="0"/>
              <a:t> == []</a:t>
            </a:r>
          </a:p>
          <a:p>
            <a:endParaRPr lang="en-US" altLang="en-US" sz="1800" dirty="0"/>
          </a:p>
          <a:p>
            <a:r>
              <a:rPr lang="en-US" altLang="en-US" sz="1800" dirty="0" err="1"/>
              <a:t>def</a:t>
            </a:r>
            <a:r>
              <a:rPr lang="en-US" altLang="en-US" sz="1800" dirty="0"/>
              <a:t> size(self):</a:t>
            </a:r>
          </a:p>
          <a:p>
            <a:r>
              <a:rPr lang="en-US" altLang="en-US" sz="1800" dirty="0"/>
              <a:t>        return </a:t>
            </a:r>
            <a:r>
              <a:rPr lang="en-US" altLang="en-US" sz="1800" dirty="0" err="1"/>
              <a:t>len</a:t>
            </a:r>
            <a:r>
              <a:rPr lang="en-US" altLang="en-US" sz="1800" dirty="0"/>
              <a:t>(</a:t>
            </a:r>
            <a:r>
              <a:rPr lang="en-US" altLang="en-US" sz="1800" dirty="0" err="1"/>
              <a:t>self.items</a:t>
            </a:r>
            <a:r>
              <a:rPr lang="en-US" altLang="en-US" sz="1800" dirty="0"/>
              <a:t>)</a:t>
            </a:r>
          </a:p>
        </p:txBody>
      </p:sp>
      <p:grpSp>
        <p:nvGrpSpPr>
          <p:cNvPr id="54294" name="Group 22"/>
          <p:cNvGrpSpPr>
            <a:grpSpLocks/>
          </p:cNvGrpSpPr>
          <p:nvPr/>
        </p:nvGrpSpPr>
        <p:grpSpPr bwMode="auto">
          <a:xfrm>
            <a:off x="5638800" y="685800"/>
            <a:ext cx="3181350" cy="990600"/>
            <a:chOff x="3228" y="1344"/>
            <a:chExt cx="2004" cy="624"/>
          </a:xfrm>
        </p:grpSpPr>
        <p:sp>
          <p:nvSpPr>
            <p:cNvPr id="54278" name="Rectangle 6"/>
            <p:cNvSpPr>
              <a:spLocks noChangeArrowheads="1"/>
            </p:cNvSpPr>
            <p:nvPr/>
          </p:nvSpPr>
          <p:spPr bwMode="auto">
            <a:xfrm>
              <a:off x="3228" y="1584"/>
              <a:ext cx="24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79" name="Rectangle 7"/>
            <p:cNvSpPr>
              <a:spLocks noChangeArrowheads="1"/>
            </p:cNvSpPr>
            <p:nvPr/>
          </p:nvSpPr>
          <p:spPr bwMode="auto">
            <a:xfrm>
              <a:off x="3468" y="1584"/>
              <a:ext cx="24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80" name="Rectangle 8"/>
            <p:cNvSpPr>
              <a:spLocks noChangeArrowheads="1"/>
            </p:cNvSpPr>
            <p:nvPr/>
          </p:nvSpPr>
          <p:spPr bwMode="auto">
            <a:xfrm>
              <a:off x="3948" y="1584"/>
              <a:ext cx="24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81" name="Rectangle 9"/>
            <p:cNvSpPr>
              <a:spLocks noChangeArrowheads="1"/>
            </p:cNvSpPr>
            <p:nvPr/>
          </p:nvSpPr>
          <p:spPr bwMode="auto">
            <a:xfrm>
              <a:off x="4368" y="1584"/>
              <a:ext cx="24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82" name="Text Box 10"/>
            <p:cNvSpPr txBox="1">
              <a:spLocks noChangeArrowheads="1"/>
            </p:cNvSpPr>
            <p:nvPr/>
          </p:nvSpPr>
          <p:spPr bwMode="auto">
            <a:xfrm>
              <a:off x="4356" y="1353"/>
              <a:ext cx="3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Top</a:t>
              </a:r>
            </a:p>
          </p:txBody>
        </p:sp>
        <p:sp>
          <p:nvSpPr>
            <p:cNvPr id="54284" name="Text Box 12"/>
            <p:cNvSpPr txBox="1">
              <a:spLocks noChangeArrowheads="1"/>
            </p:cNvSpPr>
            <p:nvPr/>
          </p:nvSpPr>
          <p:spPr bwMode="auto">
            <a:xfrm>
              <a:off x="3280" y="173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a:t>
              </a:r>
            </a:p>
          </p:txBody>
        </p:sp>
        <p:sp>
          <p:nvSpPr>
            <p:cNvPr id="54285" name="Text Box 13"/>
            <p:cNvSpPr txBox="1">
              <a:spLocks noChangeArrowheads="1"/>
            </p:cNvSpPr>
            <p:nvPr/>
          </p:nvSpPr>
          <p:spPr bwMode="auto">
            <a:xfrm>
              <a:off x="4402" y="171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a:t>
              </a:r>
            </a:p>
          </p:txBody>
        </p:sp>
        <p:sp>
          <p:nvSpPr>
            <p:cNvPr id="54286" name="Text Box 14"/>
            <p:cNvSpPr txBox="1">
              <a:spLocks noChangeArrowheads="1"/>
            </p:cNvSpPr>
            <p:nvPr/>
          </p:nvSpPr>
          <p:spPr bwMode="auto">
            <a:xfrm>
              <a:off x="4156" y="153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p>
          </p:txBody>
        </p:sp>
        <p:sp>
          <p:nvSpPr>
            <p:cNvPr id="54287" name="Text Box 15"/>
            <p:cNvSpPr txBox="1">
              <a:spLocks noChangeArrowheads="1"/>
            </p:cNvSpPr>
            <p:nvPr/>
          </p:nvSpPr>
          <p:spPr bwMode="auto">
            <a:xfrm>
              <a:off x="4844" y="1344"/>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9900"/>
                  </a:solidFill>
                </a:rPr>
                <a:t>push</a:t>
              </a:r>
            </a:p>
          </p:txBody>
        </p:sp>
        <p:sp>
          <p:nvSpPr>
            <p:cNvPr id="54288" name="Line 16"/>
            <p:cNvSpPr>
              <a:spLocks noChangeShapeType="1"/>
            </p:cNvSpPr>
            <p:nvPr/>
          </p:nvSpPr>
          <p:spPr bwMode="auto">
            <a:xfrm flipH="1">
              <a:off x="4512" y="1536"/>
              <a:ext cx="336" cy="96"/>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89" name="Text Box 17"/>
            <p:cNvSpPr txBox="1">
              <a:spLocks noChangeArrowheads="1"/>
            </p:cNvSpPr>
            <p:nvPr/>
          </p:nvSpPr>
          <p:spPr bwMode="auto">
            <a:xfrm>
              <a:off x="4844" y="1536"/>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5050"/>
                  </a:solidFill>
                </a:rPr>
                <a:t>pop</a:t>
              </a:r>
            </a:p>
          </p:txBody>
        </p:sp>
        <p:sp>
          <p:nvSpPr>
            <p:cNvPr id="54290" name="Line 18"/>
            <p:cNvSpPr>
              <a:spLocks noChangeShapeType="1"/>
            </p:cNvSpPr>
            <p:nvPr/>
          </p:nvSpPr>
          <p:spPr bwMode="auto">
            <a:xfrm>
              <a:off x="4560" y="1728"/>
              <a:ext cx="288"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292" name="Rectangle 20"/>
            <p:cNvSpPr>
              <a:spLocks noChangeArrowheads="1"/>
            </p:cNvSpPr>
            <p:nvPr/>
          </p:nvSpPr>
          <p:spPr bwMode="auto">
            <a:xfrm>
              <a:off x="3708" y="1584"/>
              <a:ext cx="240"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54295" name="Text Box 23"/>
          <p:cNvSpPr txBox="1">
            <a:spLocks noChangeArrowheads="1"/>
          </p:cNvSpPr>
          <p:nvPr/>
        </p:nvSpPr>
        <p:spPr bwMode="auto">
          <a:xfrm rot="16200000">
            <a:off x="-559594" y="3836194"/>
            <a:ext cx="233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Implementation 1</a:t>
            </a:r>
          </a:p>
        </p:txBody>
      </p:sp>
      <p:sp>
        <p:nvSpPr>
          <p:cNvPr id="54296" name="Text Box 24"/>
          <p:cNvSpPr txBox="1">
            <a:spLocks noChangeArrowheads="1"/>
          </p:cNvSpPr>
          <p:nvPr/>
        </p:nvSpPr>
        <p:spPr bwMode="auto">
          <a:xfrm rot="5400000">
            <a:off x="7517606" y="3836194"/>
            <a:ext cx="233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Implementation 2</a:t>
            </a:r>
          </a:p>
        </p:txBody>
      </p:sp>
      <p:sp>
        <p:nvSpPr>
          <p:cNvPr id="54297" name="Rectangle 25"/>
          <p:cNvSpPr>
            <a:spLocks noChangeArrowheads="1"/>
          </p:cNvSpPr>
          <p:nvPr/>
        </p:nvSpPr>
        <p:spPr bwMode="auto">
          <a:xfrm>
            <a:off x="1314450" y="10668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98" name="Rectangle 26"/>
          <p:cNvSpPr>
            <a:spLocks noChangeArrowheads="1"/>
          </p:cNvSpPr>
          <p:nvPr/>
        </p:nvSpPr>
        <p:spPr bwMode="auto">
          <a:xfrm>
            <a:off x="1695450" y="10668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299" name="Rectangle 27"/>
          <p:cNvSpPr>
            <a:spLocks noChangeArrowheads="1"/>
          </p:cNvSpPr>
          <p:nvPr/>
        </p:nvSpPr>
        <p:spPr bwMode="auto">
          <a:xfrm>
            <a:off x="2457450" y="10668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00" name="Rectangle 28"/>
          <p:cNvSpPr>
            <a:spLocks noChangeArrowheads="1"/>
          </p:cNvSpPr>
          <p:nvPr/>
        </p:nvSpPr>
        <p:spPr bwMode="auto">
          <a:xfrm>
            <a:off x="3124200" y="10668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01" name="Text Box 29"/>
          <p:cNvSpPr txBox="1">
            <a:spLocks noChangeArrowheads="1"/>
          </p:cNvSpPr>
          <p:nvPr/>
        </p:nvSpPr>
        <p:spPr bwMode="auto">
          <a:xfrm>
            <a:off x="1219200" y="700088"/>
            <a:ext cx="55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Top</a:t>
            </a:r>
          </a:p>
        </p:txBody>
      </p:sp>
      <p:sp>
        <p:nvSpPr>
          <p:cNvPr id="54302" name="Text Box 30"/>
          <p:cNvSpPr txBox="1">
            <a:spLocks noChangeArrowheads="1"/>
          </p:cNvSpPr>
          <p:nvPr/>
        </p:nvSpPr>
        <p:spPr bwMode="auto">
          <a:xfrm>
            <a:off x="2787650" y="9906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p>
        </p:txBody>
      </p:sp>
      <p:sp>
        <p:nvSpPr>
          <p:cNvPr id="54303" name="Text Box 31"/>
          <p:cNvSpPr txBox="1">
            <a:spLocks noChangeArrowheads="1"/>
          </p:cNvSpPr>
          <p:nvPr/>
        </p:nvSpPr>
        <p:spPr bwMode="auto">
          <a:xfrm>
            <a:off x="609600" y="6858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9900"/>
                </a:solidFill>
              </a:rPr>
              <a:t>push</a:t>
            </a:r>
          </a:p>
        </p:txBody>
      </p:sp>
      <p:sp>
        <p:nvSpPr>
          <p:cNvPr id="54304" name="Line 32"/>
          <p:cNvSpPr>
            <a:spLocks noChangeShapeType="1"/>
          </p:cNvSpPr>
          <p:nvPr/>
        </p:nvSpPr>
        <p:spPr bwMode="auto">
          <a:xfrm>
            <a:off x="1066800" y="990600"/>
            <a:ext cx="304800" cy="1524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05" name="Text Box 33"/>
          <p:cNvSpPr txBox="1">
            <a:spLocks noChangeArrowheads="1"/>
          </p:cNvSpPr>
          <p:nvPr/>
        </p:nvSpPr>
        <p:spPr bwMode="auto">
          <a:xfrm>
            <a:off x="609600" y="9906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5050"/>
                </a:solidFill>
              </a:rPr>
              <a:t>pop</a:t>
            </a:r>
          </a:p>
        </p:txBody>
      </p:sp>
      <p:sp>
        <p:nvSpPr>
          <p:cNvPr id="54306" name="Line 34"/>
          <p:cNvSpPr>
            <a:spLocks noChangeShapeType="1"/>
          </p:cNvSpPr>
          <p:nvPr/>
        </p:nvSpPr>
        <p:spPr bwMode="auto">
          <a:xfrm>
            <a:off x="1066800" y="1295400"/>
            <a:ext cx="304800" cy="0"/>
          </a:xfrm>
          <a:prstGeom prst="line">
            <a:avLst/>
          </a:prstGeom>
          <a:noFill/>
          <a:ln w="9525">
            <a:solidFill>
              <a:srgbClr val="FF505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4307" name="Rectangle 35"/>
          <p:cNvSpPr>
            <a:spLocks noChangeArrowheads="1"/>
          </p:cNvSpPr>
          <p:nvPr/>
        </p:nvSpPr>
        <p:spPr bwMode="auto">
          <a:xfrm>
            <a:off x="2076450" y="10668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4308" name="Text Box 36"/>
          <p:cNvSpPr txBox="1">
            <a:spLocks noChangeArrowheads="1"/>
          </p:cNvSpPr>
          <p:nvPr/>
        </p:nvSpPr>
        <p:spPr bwMode="auto">
          <a:xfrm>
            <a:off x="1425575" y="1304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a:t>
            </a:r>
          </a:p>
        </p:txBody>
      </p:sp>
      <p:sp>
        <p:nvSpPr>
          <p:cNvPr id="54309" name="Text Box 37"/>
          <p:cNvSpPr txBox="1">
            <a:spLocks noChangeArrowheads="1"/>
          </p:cNvSpPr>
          <p:nvPr/>
        </p:nvSpPr>
        <p:spPr bwMode="auto">
          <a:xfrm>
            <a:off x="3206750" y="12668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5427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US" altLang="en-US" sz="4000">
                <a:effectLst/>
              </a:rPr>
              <a:t>Let’s test implementation 2</a:t>
            </a:r>
          </a:p>
        </p:txBody>
      </p:sp>
      <p:sp>
        <p:nvSpPr>
          <p:cNvPr id="55299" name="Text Box 3"/>
          <p:cNvSpPr txBox="1">
            <a:spLocks noChangeArrowheads="1"/>
          </p:cNvSpPr>
          <p:nvPr/>
        </p:nvSpPr>
        <p:spPr bwMode="auto">
          <a:xfrm>
            <a:off x="457200" y="1050925"/>
            <a:ext cx="3282950" cy="49688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a:t>
            </a:r>
            <a:r>
              <a:rPr lang="en-US" altLang="en-US" sz="2000">
                <a:solidFill>
                  <a:srgbClr val="0066FF"/>
                </a:solidFill>
              </a:rPr>
              <a:t>Stack</a:t>
            </a:r>
            <a:r>
              <a:rPr lang="en-US" altLang="en-US" sz="2000"/>
              <a:t>()</a:t>
            </a:r>
          </a:p>
          <a:p>
            <a:r>
              <a:rPr lang="en-US" altLang="en-US" sz="2000"/>
              <a:t>s.</a:t>
            </a:r>
            <a:r>
              <a:rPr lang="en-US" altLang="en-US" sz="2000">
                <a:solidFill>
                  <a:srgbClr val="0066FF"/>
                </a:solidFill>
              </a:rPr>
              <a:t>show</a:t>
            </a:r>
            <a:r>
              <a:rPr lang="en-US" altLang="en-US" sz="2000"/>
              <a:t>()</a:t>
            </a:r>
          </a:p>
          <a:p>
            <a:r>
              <a:rPr lang="en-US" altLang="en-US" sz="2000"/>
              <a:t>print (s.</a:t>
            </a:r>
            <a:r>
              <a:rPr lang="en-US" altLang="en-US" sz="2000">
                <a:solidFill>
                  <a:srgbClr val="0066FF"/>
                </a:solidFill>
              </a:rPr>
              <a:t>isEmpty</a:t>
            </a:r>
            <a:r>
              <a:rPr lang="en-US" altLang="en-US" sz="2000"/>
              <a:t>())</a:t>
            </a:r>
          </a:p>
          <a:p>
            <a:r>
              <a:rPr lang="en-US" altLang="en-US" sz="2000"/>
              <a:t>s.</a:t>
            </a:r>
            <a:r>
              <a:rPr lang="en-US" altLang="en-US" sz="2000">
                <a:solidFill>
                  <a:srgbClr val="0066FF"/>
                </a:solidFill>
              </a:rPr>
              <a:t>push</a:t>
            </a:r>
            <a:r>
              <a:rPr lang="en-US" altLang="en-US" sz="2000"/>
              <a:t>("bob")</a:t>
            </a:r>
          </a:p>
          <a:p>
            <a:r>
              <a:rPr lang="en-US" altLang="en-US" sz="2000"/>
              <a:t>s.</a:t>
            </a:r>
            <a:r>
              <a:rPr lang="en-US" altLang="en-US" sz="2000">
                <a:solidFill>
                  <a:srgbClr val="0066FF"/>
                </a:solidFill>
              </a:rPr>
              <a:t>show</a:t>
            </a:r>
            <a:r>
              <a:rPr lang="en-US" altLang="en-US" sz="2000"/>
              <a:t>()</a:t>
            </a:r>
          </a:p>
          <a:p>
            <a:r>
              <a:rPr lang="en-US" altLang="en-US" sz="2000"/>
              <a:t>print (s.</a:t>
            </a:r>
            <a:r>
              <a:rPr lang="en-US" altLang="en-US" sz="2000">
                <a:solidFill>
                  <a:srgbClr val="0066FF"/>
                </a:solidFill>
              </a:rPr>
              <a:t>isEmpty</a:t>
            </a:r>
            <a:r>
              <a:rPr lang="en-US" altLang="en-US" sz="2000"/>
              <a:t>())</a:t>
            </a:r>
          </a:p>
          <a:p>
            <a:r>
              <a:rPr lang="en-US" altLang="en-US" sz="2000"/>
              <a:t>s.</a:t>
            </a:r>
            <a:r>
              <a:rPr lang="en-US" altLang="en-US" sz="2000">
                <a:solidFill>
                  <a:srgbClr val="0066FF"/>
                </a:solidFill>
              </a:rPr>
              <a:t>push</a:t>
            </a:r>
            <a:r>
              <a:rPr lang="en-US" altLang="en-US" sz="2000"/>
              <a:t>("eva")</a:t>
            </a:r>
          </a:p>
          <a:p>
            <a:r>
              <a:rPr lang="en-US" altLang="en-US" sz="2000"/>
              <a:t>s.</a:t>
            </a:r>
            <a:r>
              <a:rPr lang="en-US" altLang="en-US" sz="2000">
                <a:solidFill>
                  <a:srgbClr val="0066FF"/>
                </a:solidFill>
              </a:rPr>
              <a:t>push</a:t>
            </a:r>
            <a:r>
              <a:rPr lang="en-US" altLang="en-US" sz="2000"/>
              <a:t>("paul")</a:t>
            </a:r>
          </a:p>
          <a:p>
            <a:r>
              <a:rPr lang="en-US" altLang="en-US" sz="2000"/>
              <a:t>s.</a:t>
            </a:r>
            <a:r>
              <a:rPr lang="en-US" altLang="en-US" sz="2000">
                <a:solidFill>
                  <a:srgbClr val="0066FF"/>
                </a:solidFill>
              </a:rPr>
              <a:t>show</a:t>
            </a:r>
            <a:r>
              <a:rPr lang="en-US" altLang="en-US" sz="2000"/>
              <a:t>()</a:t>
            </a:r>
          </a:p>
          <a:p>
            <a:r>
              <a:rPr lang="en-US" altLang="en-US" sz="2000"/>
              <a:t>print (s.</a:t>
            </a:r>
            <a:r>
              <a:rPr lang="en-US" altLang="en-US" sz="2000">
                <a:solidFill>
                  <a:srgbClr val="0066FF"/>
                </a:solidFill>
              </a:rPr>
              <a:t>size</a:t>
            </a:r>
            <a:r>
              <a:rPr lang="en-US" altLang="en-US" sz="2000"/>
              <a:t>())</a:t>
            </a:r>
          </a:p>
          <a:p>
            <a:r>
              <a:rPr lang="en-US" altLang="en-US" sz="2000"/>
              <a:t>item=s.</a:t>
            </a:r>
            <a:r>
              <a:rPr lang="en-US" altLang="en-US" sz="2000">
                <a:solidFill>
                  <a:srgbClr val="0066FF"/>
                </a:solidFill>
              </a:rPr>
              <a:t>peek</a:t>
            </a:r>
            <a:r>
              <a:rPr lang="en-US" altLang="en-US" sz="2000"/>
              <a:t>()</a:t>
            </a:r>
          </a:p>
          <a:p>
            <a:r>
              <a:rPr lang="en-US" altLang="en-US" sz="2000"/>
              <a:t>print (item, "is on top of",s)</a:t>
            </a:r>
          </a:p>
          <a:p>
            <a:r>
              <a:rPr lang="en-US" altLang="en-US" sz="2000"/>
              <a:t>item=s.</a:t>
            </a:r>
            <a:r>
              <a:rPr lang="en-US" altLang="en-US" sz="2000">
                <a:solidFill>
                  <a:srgbClr val="0066FF"/>
                </a:solidFill>
              </a:rPr>
              <a:t>pop</a:t>
            </a:r>
            <a:r>
              <a:rPr lang="en-US" altLang="en-US" sz="2000"/>
              <a:t>()</a:t>
            </a:r>
          </a:p>
          <a:p>
            <a:r>
              <a:rPr lang="en-US" altLang="en-US" sz="2000"/>
              <a:t>s.</a:t>
            </a:r>
            <a:r>
              <a:rPr lang="en-US" altLang="en-US" sz="2000">
                <a:solidFill>
                  <a:srgbClr val="0066FF"/>
                </a:solidFill>
              </a:rPr>
              <a:t>show</a:t>
            </a:r>
            <a:r>
              <a:rPr lang="en-US" altLang="en-US" sz="2000"/>
              <a:t>()</a:t>
            </a:r>
          </a:p>
          <a:p>
            <a:r>
              <a:rPr lang="en-US" altLang="en-US" sz="2000"/>
              <a:t>print (item,"was on the stack")</a:t>
            </a:r>
          </a:p>
          <a:p>
            <a:r>
              <a:rPr lang="en-US" altLang="en-US" sz="2000"/>
              <a:t>print (s.</a:t>
            </a:r>
            <a:r>
              <a:rPr lang="en-US" altLang="en-US" sz="2000">
                <a:solidFill>
                  <a:srgbClr val="0066FF"/>
                </a:solidFill>
              </a:rPr>
              <a:t>size</a:t>
            </a:r>
            <a:r>
              <a:rPr lang="en-US" altLang="en-US" sz="2000"/>
              <a:t>())</a:t>
            </a:r>
          </a:p>
        </p:txBody>
      </p:sp>
      <p:sp>
        <p:nvSpPr>
          <p:cNvPr id="55300" name="Text Box 4"/>
          <p:cNvSpPr txBox="1">
            <a:spLocks noChangeArrowheads="1"/>
          </p:cNvSpPr>
          <p:nvPr/>
        </p:nvSpPr>
        <p:spPr bwMode="auto">
          <a:xfrm>
            <a:off x="3933190" y="1050925"/>
            <a:ext cx="3799438" cy="5016758"/>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dirty="0"/>
          </a:p>
          <a:p>
            <a:r>
              <a:rPr lang="en-US" altLang="en-US" sz="2000" dirty="0"/>
              <a:t>[]</a:t>
            </a:r>
          </a:p>
          <a:p>
            <a:r>
              <a:rPr lang="en-US" altLang="en-US" sz="2000" dirty="0"/>
              <a:t>True</a:t>
            </a:r>
          </a:p>
          <a:p>
            <a:endParaRPr lang="en-US" altLang="en-US" sz="2000" dirty="0"/>
          </a:p>
          <a:p>
            <a:r>
              <a:rPr lang="en-US" altLang="en-US" sz="2000" dirty="0"/>
              <a:t>['bob']</a:t>
            </a:r>
          </a:p>
          <a:p>
            <a:r>
              <a:rPr lang="en-US" altLang="en-US" sz="2000" dirty="0"/>
              <a:t>False</a:t>
            </a:r>
          </a:p>
          <a:p>
            <a:endParaRPr lang="en-US" altLang="en-US" sz="2000" dirty="0"/>
          </a:p>
          <a:p>
            <a:endParaRPr lang="en-US" altLang="en-US" sz="2000" dirty="0"/>
          </a:p>
          <a:p>
            <a:r>
              <a:rPr lang="en-US" altLang="en-US" sz="2000" dirty="0"/>
              <a:t>['bob', '</a:t>
            </a:r>
            <a:r>
              <a:rPr lang="en-US" altLang="en-US" sz="2000" dirty="0" err="1"/>
              <a:t>eva</a:t>
            </a:r>
            <a:r>
              <a:rPr lang="en-US" altLang="en-US" sz="2000" dirty="0"/>
              <a:t>', '</a:t>
            </a:r>
            <a:r>
              <a:rPr lang="en-US" altLang="en-US" sz="2000" dirty="0" err="1"/>
              <a:t>paul</a:t>
            </a:r>
            <a:r>
              <a:rPr lang="en-US" altLang="en-US" sz="2000" dirty="0"/>
              <a:t>']</a:t>
            </a:r>
          </a:p>
          <a:p>
            <a:r>
              <a:rPr lang="en-US" altLang="en-US" sz="2000" dirty="0"/>
              <a:t>3</a:t>
            </a:r>
          </a:p>
          <a:p>
            <a:endParaRPr lang="en-US" altLang="en-US" sz="2000" dirty="0"/>
          </a:p>
          <a:p>
            <a:r>
              <a:rPr lang="en-US" altLang="en-US" sz="2000" dirty="0" err="1"/>
              <a:t>paul</a:t>
            </a:r>
            <a:r>
              <a:rPr lang="en-US" altLang="en-US" sz="2000" dirty="0"/>
              <a:t> is on top of ['bob', '</a:t>
            </a:r>
            <a:r>
              <a:rPr lang="en-US" altLang="en-US" sz="2000" dirty="0" err="1"/>
              <a:t>eva</a:t>
            </a:r>
            <a:r>
              <a:rPr lang="en-US" altLang="en-US" sz="2000" dirty="0"/>
              <a:t>', '</a:t>
            </a:r>
            <a:r>
              <a:rPr lang="en-US" altLang="en-US" sz="2000" dirty="0" err="1"/>
              <a:t>paul</a:t>
            </a:r>
            <a:r>
              <a:rPr lang="en-US" altLang="en-US" sz="2000" dirty="0"/>
              <a:t>']</a:t>
            </a:r>
          </a:p>
          <a:p>
            <a:endParaRPr lang="en-US" altLang="en-US" sz="2000" dirty="0"/>
          </a:p>
          <a:p>
            <a:r>
              <a:rPr lang="en-US" altLang="en-US" sz="2000" dirty="0"/>
              <a:t>['bob', '</a:t>
            </a:r>
            <a:r>
              <a:rPr lang="en-US" altLang="en-US" sz="2000" dirty="0" err="1"/>
              <a:t>eva</a:t>
            </a:r>
            <a:r>
              <a:rPr lang="en-US" altLang="en-US" sz="2000" dirty="0"/>
              <a:t>']</a:t>
            </a:r>
          </a:p>
          <a:p>
            <a:r>
              <a:rPr lang="en-US" altLang="en-US" sz="2000" dirty="0" err="1"/>
              <a:t>paul</a:t>
            </a:r>
            <a:r>
              <a:rPr lang="en-US" altLang="en-US" sz="2000" dirty="0"/>
              <a:t> was on the stack</a:t>
            </a:r>
          </a:p>
          <a:p>
            <a:r>
              <a:rPr lang="en-US" altLang="en-US" sz="2000" dirty="0"/>
              <a:t>2</a:t>
            </a:r>
          </a:p>
        </p:txBody>
      </p:sp>
      <p:sp>
        <p:nvSpPr>
          <p:cNvPr id="55301" name="Text Box 5"/>
          <p:cNvSpPr txBox="1">
            <a:spLocks noChangeArrowheads="1"/>
          </p:cNvSpPr>
          <p:nvPr/>
        </p:nvSpPr>
        <p:spPr bwMode="auto">
          <a:xfrm>
            <a:off x="5943600" y="1447800"/>
            <a:ext cx="30099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It seems to work like implementation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US" altLang="en-US">
                <a:effectLst/>
              </a:rPr>
              <a:t>Time implementation2</a:t>
            </a:r>
          </a:p>
        </p:txBody>
      </p:sp>
      <p:sp>
        <p:nvSpPr>
          <p:cNvPr id="56323" name="Rectangle 3"/>
          <p:cNvSpPr>
            <a:spLocks noGrp="1" noChangeArrowheads="1"/>
          </p:cNvSpPr>
          <p:nvPr>
            <p:ph type="body" idx="1"/>
          </p:nvPr>
        </p:nvSpPr>
        <p:spPr/>
        <p:txBody>
          <a:bodyPr/>
          <a:lstStyle/>
          <a:p>
            <a:r>
              <a:rPr lang="en-US" altLang="en-US"/>
              <a:t>We replace the 1</a:t>
            </a:r>
            <a:r>
              <a:rPr lang="en-US" altLang="en-US" baseline="30000"/>
              <a:t>st</a:t>
            </a:r>
            <a:r>
              <a:rPr lang="en-US" altLang="en-US"/>
              <a:t> Stack class implementation with the second one and rerun parCheck using our new Stack implementation like we did before</a:t>
            </a:r>
          </a:p>
        </p:txBody>
      </p:sp>
      <p:sp>
        <p:nvSpPr>
          <p:cNvPr id="56324" name="Text Box 4"/>
          <p:cNvSpPr txBox="1">
            <a:spLocks noChangeArrowheads="1"/>
          </p:cNvSpPr>
          <p:nvPr/>
        </p:nvSpPr>
        <p:spPr bwMode="auto">
          <a:xfrm>
            <a:off x="152400" y="3505200"/>
            <a:ext cx="8870950" cy="730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t=timeit.Timer(</a:t>
            </a:r>
            <a:r>
              <a:rPr lang="en-US" altLang="en-US" sz="1400">
                <a:solidFill>
                  <a:srgbClr val="009900"/>
                </a:solidFill>
              </a:rPr>
              <a:t>"parChecker(p)"</a:t>
            </a:r>
            <a:r>
              <a:rPr lang="en-US" altLang="en-US" sz="1400"/>
              <a:t>,setup=</a:t>
            </a:r>
            <a:r>
              <a:rPr lang="en-US" altLang="en-US" sz="1400">
                <a:solidFill>
                  <a:srgbClr val="009900"/>
                </a:solidFill>
              </a:rPr>
              <a:t>'from __main__ import parChecker;p="({[([{({[]})}])]})(){}[]{{{[[[((()))]]]}}}("'</a:t>
            </a:r>
            <a:r>
              <a:rPr lang="en-US" altLang="en-US" sz="1400"/>
              <a:t>)</a:t>
            </a:r>
          </a:p>
          <a:p>
            <a:r>
              <a:rPr lang="en-US" altLang="en-US" sz="1400"/>
              <a:t>print (</a:t>
            </a:r>
            <a:r>
              <a:rPr lang="en-US" altLang="en-US" sz="1400">
                <a:solidFill>
                  <a:srgbClr val="009900"/>
                </a:solidFill>
              </a:rPr>
              <a:t>"10 times: %17.14f milliseconds"</a:t>
            </a:r>
            <a:r>
              <a:rPr lang="en-US" altLang="en-US" sz="1400"/>
              <a:t>%(t.timeit(number=10)))</a:t>
            </a:r>
          </a:p>
          <a:p>
            <a:r>
              <a:rPr lang="en-US" altLang="en-US" sz="1400"/>
              <a:t>print(t.repeat(repeat=3,number=100),</a:t>
            </a:r>
            <a:r>
              <a:rPr lang="en-US" altLang="en-US" sz="1400">
                <a:solidFill>
                  <a:srgbClr val="009900"/>
                </a:solidFill>
              </a:rPr>
              <a:t>"milliseconds (3x100 times)"</a:t>
            </a:r>
            <a:r>
              <a:rPr lang="en-US" altLang="en-US" sz="1400"/>
              <a:t>)</a:t>
            </a:r>
          </a:p>
        </p:txBody>
      </p:sp>
      <p:sp>
        <p:nvSpPr>
          <p:cNvPr id="56325" name="Text Box 5"/>
          <p:cNvSpPr txBox="1">
            <a:spLocks noChangeArrowheads="1"/>
          </p:cNvSpPr>
          <p:nvPr/>
        </p:nvSpPr>
        <p:spPr bwMode="auto">
          <a:xfrm>
            <a:off x="228600" y="5667375"/>
            <a:ext cx="8739188" cy="5810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10 times:  0.00111746616541 milliseconds</a:t>
            </a:r>
          </a:p>
          <a:p>
            <a:r>
              <a:rPr lang="en-US" altLang="en-US" sz="1600"/>
              <a:t>[0.010608966165413534, 0.010612721804511277, 0.010742304511278191] milliseconds (3x100 times)</a:t>
            </a:r>
          </a:p>
        </p:txBody>
      </p:sp>
      <p:sp>
        <p:nvSpPr>
          <p:cNvPr id="56326" name="Text Box 6"/>
          <p:cNvSpPr txBox="1">
            <a:spLocks noChangeArrowheads="1"/>
          </p:cNvSpPr>
          <p:nvPr/>
        </p:nvSpPr>
        <p:spPr bwMode="auto">
          <a:xfrm>
            <a:off x="227013" y="4329113"/>
            <a:ext cx="8535987" cy="5810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10 times:  0.00090155639098 milliseconds</a:t>
            </a:r>
          </a:p>
          <a:p>
            <a:r>
              <a:rPr lang="en-US" altLang="en-US" sz="1600"/>
              <a:t>[0.00903445864661654, 0.009115150375939851, 0.00897549248120301] milliseconds (3x100 times)</a:t>
            </a:r>
          </a:p>
        </p:txBody>
      </p:sp>
      <p:sp>
        <p:nvSpPr>
          <p:cNvPr id="56327" name="Text Box 7"/>
          <p:cNvSpPr txBox="1">
            <a:spLocks noChangeArrowheads="1"/>
          </p:cNvSpPr>
          <p:nvPr/>
        </p:nvSpPr>
        <p:spPr bwMode="auto">
          <a:xfrm>
            <a:off x="1676400" y="5105400"/>
            <a:ext cx="532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Remember, with previous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lstStyle/>
          <a:p>
            <a:r>
              <a:rPr lang="en-US" altLang="en-US">
                <a:effectLst/>
              </a:rPr>
              <a:t>Lesson to learn</a:t>
            </a:r>
          </a:p>
        </p:txBody>
      </p:sp>
      <p:sp>
        <p:nvSpPr>
          <p:cNvPr id="57347" name="Rectangle 3"/>
          <p:cNvSpPr>
            <a:spLocks noGrp="1" noChangeArrowheads="1"/>
          </p:cNvSpPr>
          <p:nvPr>
            <p:ph type="body" idx="1"/>
          </p:nvPr>
        </p:nvSpPr>
        <p:spPr>
          <a:xfrm>
            <a:off x="762000" y="1371600"/>
            <a:ext cx="7772400" cy="4953000"/>
          </a:xfrm>
        </p:spPr>
        <p:txBody>
          <a:bodyPr/>
          <a:lstStyle/>
          <a:p>
            <a:r>
              <a:rPr lang="en-US" altLang="en-US"/>
              <a:t>Thanks to the encapsulation of the Stack implementation and the clear interface we were able to swap the implementation of Stak with another one without having to change or update the program [parChecker()] that uses it.</a:t>
            </a:r>
          </a:p>
        </p:txBody>
      </p:sp>
      <p:sp>
        <p:nvSpPr>
          <p:cNvPr id="2" name="Oval 1"/>
          <p:cNvSpPr/>
          <p:nvPr/>
        </p:nvSpPr>
        <p:spPr>
          <a:xfrm>
            <a:off x="3733800" y="4495800"/>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3" name="Rectangle 2"/>
          <p:cNvSpPr/>
          <p:nvPr/>
        </p:nvSpPr>
        <p:spPr>
          <a:xfrm>
            <a:off x="4276725" y="5181600"/>
            <a:ext cx="762000" cy="3810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9" name="Right Arrow 8"/>
          <p:cNvSpPr/>
          <p:nvPr/>
        </p:nvSpPr>
        <p:spPr>
          <a:xfrm>
            <a:off x="2895600" y="5029200"/>
            <a:ext cx="838200" cy="838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57351" name="Text Box 7"/>
          <p:cNvSpPr txBox="1">
            <a:spLocks noChangeArrowheads="1"/>
          </p:cNvSpPr>
          <p:nvPr/>
        </p:nvSpPr>
        <p:spPr bwMode="auto">
          <a:xfrm>
            <a:off x="3962400" y="5668963"/>
            <a:ext cx="573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push()</a:t>
            </a:r>
          </a:p>
        </p:txBody>
      </p:sp>
      <p:sp>
        <p:nvSpPr>
          <p:cNvPr id="57352" name="Text Box 8"/>
          <p:cNvSpPr txBox="1">
            <a:spLocks noChangeArrowheads="1"/>
          </p:cNvSpPr>
          <p:nvPr/>
        </p:nvSpPr>
        <p:spPr bwMode="auto">
          <a:xfrm>
            <a:off x="4800600" y="5638800"/>
            <a:ext cx="514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pop()</a:t>
            </a:r>
          </a:p>
        </p:txBody>
      </p:sp>
      <p:sp>
        <p:nvSpPr>
          <p:cNvPr id="57353" name="Text Box 9"/>
          <p:cNvSpPr txBox="1">
            <a:spLocks noChangeArrowheads="1"/>
          </p:cNvSpPr>
          <p:nvPr/>
        </p:nvSpPr>
        <p:spPr bwMode="auto">
          <a:xfrm>
            <a:off x="4419600" y="5867400"/>
            <a:ext cx="574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peek()</a:t>
            </a:r>
          </a:p>
        </p:txBody>
      </p:sp>
      <p:sp>
        <p:nvSpPr>
          <p:cNvPr id="57354" name="Text Box 10"/>
          <p:cNvSpPr txBox="1">
            <a:spLocks noChangeArrowheads="1"/>
          </p:cNvSpPr>
          <p:nvPr/>
        </p:nvSpPr>
        <p:spPr bwMode="auto">
          <a:xfrm>
            <a:off x="4038600" y="4800600"/>
            <a:ext cx="795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isEmpty()</a:t>
            </a:r>
          </a:p>
        </p:txBody>
      </p:sp>
      <p:sp>
        <p:nvSpPr>
          <p:cNvPr id="57355" name="Text Box 11"/>
          <p:cNvSpPr txBox="1">
            <a:spLocks noChangeArrowheads="1"/>
          </p:cNvSpPr>
          <p:nvPr/>
        </p:nvSpPr>
        <p:spPr bwMode="auto">
          <a:xfrm>
            <a:off x="4876800" y="4800600"/>
            <a:ext cx="523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size()</a:t>
            </a:r>
          </a:p>
        </p:txBody>
      </p:sp>
      <p:sp>
        <p:nvSpPr>
          <p:cNvPr id="57356" name="Line 12"/>
          <p:cNvSpPr>
            <a:spLocks noChangeShapeType="1"/>
          </p:cNvSpPr>
          <p:nvPr/>
        </p:nvSpPr>
        <p:spPr bwMode="auto">
          <a:xfrm flipV="1">
            <a:off x="4114800" y="55626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57" name="Line 13"/>
          <p:cNvSpPr>
            <a:spLocks noChangeShapeType="1"/>
          </p:cNvSpPr>
          <p:nvPr/>
        </p:nvSpPr>
        <p:spPr bwMode="auto">
          <a:xfrm flipH="1" flipV="1">
            <a:off x="4800600" y="55626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58" name="Line 14"/>
          <p:cNvSpPr>
            <a:spLocks noChangeShapeType="1"/>
          </p:cNvSpPr>
          <p:nvPr/>
        </p:nvSpPr>
        <p:spPr bwMode="auto">
          <a:xfrm flipH="1" flipV="1">
            <a:off x="4572000" y="55626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59" name="Line 15"/>
          <p:cNvSpPr>
            <a:spLocks noChangeShapeType="1"/>
          </p:cNvSpPr>
          <p:nvPr/>
        </p:nvSpPr>
        <p:spPr bwMode="auto">
          <a:xfrm>
            <a:off x="4343400" y="50292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60" name="Line 16"/>
          <p:cNvSpPr>
            <a:spLocks noChangeShapeType="1"/>
          </p:cNvSpPr>
          <p:nvPr/>
        </p:nvSpPr>
        <p:spPr bwMode="auto">
          <a:xfrm flipH="1">
            <a:off x="4876800" y="50292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61" name="Text Box 17"/>
          <p:cNvSpPr txBox="1">
            <a:spLocks noChangeArrowheads="1"/>
          </p:cNvSpPr>
          <p:nvPr/>
        </p:nvSpPr>
        <p:spPr bwMode="auto">
          <a:xfrm>
            <a:off x="4343400" y="5257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9933"/>
                </a:solidFill>
              </a:rPr>
              <a:t>private</a:t>
            </a:r>
          </a:p>
        </p:txBody>
      </p:sp>
      <p:sp>
        <p:nvSpPr>
          <p:cNvPr id="57362" name="Text Box 18"/>
          <p:cNvSpPr txBox="1">
            <a:spLocks noChangeArrowheads="1"/>
          </p:cNvSpPr>
          <p:nvPr/>
        </p:nvSpPr>
        <p:spPr bwMode="auto">
          <a:xfrm>
            <a:off x="2971800" y="5287963"/>
            <a:ext cx="566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9900"/>
                </a:solidFill>
              </a:rPr>
              <a:t>public</a:t>
            </a:r>
          </a:p>
        </p:txBody>
      </p:sp>
      <p:sp>
        <p:nvSpPr>
          <p:cNvPr id="57363" name="Text Box 19"/>
          <p:cNvSpPr txBox="1">
            <a:spLocks noChangeArrowheads="1"/>
          </p:cNvSpPr>
          <p:nvPr/>
        </p:nvSpPr>
        <p:spPr bwMode="auto">
          <a:xfrm>
            <a:off x="1028700" y="5222875"/>
            <a:ext cx="179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parChecker()</a:t>
            </a:r>
          </a:p>
        </p:txBody>
      </p:sp>
      <p:sp>
        <p:nvSpPr>
          <p:cNvPr id="57364" name="Text Box 20"/>
          <p:cNvSpPr txBox="1">
            <a:spLocks noChangeArrowheads="1"/>
          </p:cNvSpPr>
          <p:nvPr/>
        </p:nvSpPr>
        <p:spPr bwMode="auto">
          <a:xfrm>
            <a:off x="4191000" y="44958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Stack</a:t>
            </a:r>
          </a:p>
        </p:txBody>
      </p:sp>
      <p:sp>
        <p:nvSpPr>
          <p:cNvPr id="4" name="Oval 1"/>
          <p:cNvSpPr>
            <a:spLocks noChangeArrowheads="1"/>
          </p:cNvSpPr>
          <p:nvPr/>
        </p:nvSpPr>
        <p:spPr bwMode="auto">
          <a:xfrm>
            <a:off x="5943600" y="4495800"/>
            <a:ext cx="1828800" cy="1828800"/>
          </a:xfrm>
          <a:prstGeom prst="ellipse">
            <a:avLst/>
          </a:prstGeom>
          <a:solidFill>
            <a:schemeClr val="accent1">
              <a:alpha val="39999"/>
            </a:schemeClr>
          </a:solidFill>
          <a:ln w="25400" algn="ctr">
            <a:solidFill>
              <a:srgbClr val="00956F"/>
            </a:solidFill>
            <a:round/>
            <a:headEnd/>
            <a:tailEnd/>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5" name="Rectangle 2"/>
          <p:cNvSpPr>
            <a:spLocks noChangeArrowheads="1"/>
          </p:cNvSpPr>
          <p:nvPr/>
        </p:nvSpPr>
        <p:spPr bwMode="auto">
          <a:xfrm>
            <a:off x="6486525" y="5181600"/>
            <a:ext cx="762000" cy="381000"/>
          </a:xfrm>
          <a:prstGeom prst="rect">
            <a:avLst/>
          </a:prstGeom>
          <a:solidFill>
            <a:srgbClr val="FF5050">
              <a:alpha val="39999"/>
            </a:srgbClr>
          </a:solidFill>
          <a:ln w="25400" algn="ctr">
            <a:solidFill>
              <a:srgbClr val="00956F"/>
            </a:solidFill>
            <a:miter lim="800000"/>
            <a:headEnd/>
            <a:tailEnd/>
          </a:ln>
        </p:spPr>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57367" name="Text Box 23"/>
          <p:cNvSpPr txBox="1">
            <a:spLocks noChangeArrowheads="1"/>
          </p:cNvSpPr>
          <p:nvPr/>
        </p:nvSpPr>
        <p:spPr bwMode="auto">
          <a:xfrm>
            <a:off x="6172200" y="5668963"/>
            <a:ext cx="573088" cy="274637"/>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push()</a:t>
            </a:r>
          </a:p>
        </p:txBody>
      </p:sp>
      <p:sp>
        <p:nvSpPr>
          <p:cNvPr id="57368" name="Text Box 24"/>
          <p:cNvSpPr txBox="1">
            <a:spLocks noChangeArrowheads="1"/>
          </p:cNvSpPr>
          <p:nvPr/>
        </p:nvSpPr>
        <p:spPr bwMode="auto">
          <a:xfrm>
            <a:off x="7010400" y="5638800"/>
            <a:ext cx="514350" cy="274638"/>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pop()</a:t>
            </a:r>
          </a:p>
        </p:txBody>
      </p:sp>
      <p:sp>
        <p:nvSpPr>
          <p:cNvPr id="57369" name="Text Box 25"/>
          <p:cNvSpPr txBox="1">
            <a:spLocks noChangeArrowheads="1"/>
          </p:cNvSpPr>
          <p:nvPr/>
        </p:nvSpPr>
        <p:spPr bwMode="auto">
          <a:xfrm>
            <a:off x="6629400" y="5867400"/>
            <a:ext cx="574675" cy="274638"/>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peek()</a:t>
            </a:r>
          </a:p>
        </p:txBody>
      </p:sp>
      <p:sp>
        <p:nvSpPr>
          <p:cNvPr id="57370" name="Text Box 26"/>
          <p:cNvSpPr txBox="1">
            <a:spLocks noChangeArrowheads="1"/>
          </p:cNvSpPr>
          <p:nvPr/>
        </p:nvSpPr>
        <p:spPr bwMode="auto">
          <a:xfrm>
            <a:off x="6248400" y="4800600"/>
            <a:ext cx="795338" cy="274638"/>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isEmpty()</a:t>
            </a:r>
          </a:p>
        </p:txBody>
      </p:sp>
      <p:sp>
        <p:nvSpPr>
          <p:cNvPr id="57371" name="Text Box 27"/>
          <p:cNvSpPr txBox="1">
            <a:spLocks noChangeArrowheads="1"/>
          </p:cNvSpPr>
          <p:nvPr/>
        </p:nvSpPr>
        <p:spPr bwMode="auto">
          <a:xfrm>
            <a:off x="7086600" y="4800600"/>
            <a:ext cx="523875" cy="274638"/>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size()</a:t>
            </a:r>
          </a:p>
        </p:txBody>
      </p:sp>
      <p:sp>
        <p:nvSpPr>
          <p:cNvPr id="57372" name="Line 28"/>
          <p:cNvSpPr>
            <a:spLocks noChangeShapeType="1"/>
          </p:cNvSpPr>
          <p:nvPr/>
        </p:nvSpPr>
        <p:spPr bwMode="auto">
          <a:xfrm flipV="1">
            <a:off x="6324600" y="55626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73" name="Line 29"/>
          <p:cNvSpPr>
            <a:spLocks noChangeShapeType="1"/>
          </p:cNvSpPr>
          <p:nvPr/>
        </p:nvSpPr>
        <p:spPr bwMode="auto">
          <a:xfrm flipH="1" flipV="1">
            <a:off x="7010400" y="55626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74" name="Line 30"/>
          <p:cNvSpPr>
            <a:spLocks noChangeShapeType="1"/>
          </p:cNvSpPr>
          <p:nvPr/>
        </p:nvSpPr>
        <p:spPr bwMode="auto">
          <a:xfrm flipH="1" flipV="1">
            <a:off x="6781800" y="55626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75" name="Line 31"/>
          <p:cNvSpPr>
            <a:spLocks noChangeShapeType="1"/>
          </p:cNvSpPr>
          <p:nvPr/>
        </p:nvSpPr>
        <p:spPr bwMode="auto">
          <a:xfrm>
            <a:off x="6553200" y="50292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76" name="Line 32"/>
          <p:cNvSpPr>
            <a:spLocks noChangeShapeType="1"/>
          </p:cNvSpPr>
          <p:nvPr/>
        </p:nvSpPr>
        <p:spPr bwMode="auto">
          <a:xfrm flipH="1">
            <a:off x="7086600" y="50292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77" name="Text Box 33"/>
          <p:cNvSpPr txBox="1">
            <a:spLocks noChangeArrowheads="1"/>
          </p:cNvSpPr>
          <p:nvPr/>
        </p:nvSpPr>
        <p:spPr bwMode="auto">
          <a:xfrm>
            <a:off x="6553200" y="5257800"/>
            <a:ext cx="609600" cy="274638"/>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9933"/>
                </a:solidFill>
              </a:rPr>
              <a:t>private</a:t>
            </a:r>
          </a:p>
        </p:txBody>
      </p:sp>
      <p:sp>
        <p:nvSpPr>
          <p:cNvPr id="57378" name="Text Box 34"/>
          <p:cNvSpPr txBox="1">
            <a:spLocks noChangeArrowheads="1"/>
          </p:cNvSpPr>
          <p:nvPr/>
        </p:nvSpPr>
        <p:spPr bwMode="auto">
          <a:xfrm>
            <a:off x="6400800" y="4495800"/>
            <a:ext cx="860425" cy="457200"/>
          </a:xfrm>
          <a:prstGeom prst="rect">
            <a:avLst/>
          </a:prstGeom>
          <a:noFill/>
          <a:ln>
            <a:noFill/>
          </a:ln>
          <a:effectLst/>
          <a:extLst>
            <a:ext uri="{909E8E84-426E-40DD-AFC4-6F175D3DCCD1}">
              <a14:hiddenFill xmlns:a14="http://schemas.microsoft.com/office/drawing/2010/main">
                <a:solidFill>
                  <a:schemeClr val="accent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Stack</a:t>
            </a:r>
          </a:p>
        </p:txBody>
      </p:sp>
      <p:sp>
        <p:nvSpPr>
          <p:cNvPr id="57379" name="Line 35"/>
          <p:cNvSpPr>
            <a:spLocks noChangeShapeType="1"/>
          </p:cNvSpPr>
          <p:nvPr/>
        </p:nvSpPr>
        <p:spPr bwMode="auto">
          <a:xfrm flipH="1">
            <a:off x="5943600" y="4495800"/>
            <a:ext cx="190500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80" name="Line 36"/>
          <p:cNvSpPr>
            <a:spLocks noChangeShapeType="1"/>
          </p:cNvSpPr>
          <p:nvPr/>
        </p:nvSpPr>
        <p:spPr bwMode="auto">
          <a:xfrm>
            <a:off x="5943600" y="4495800"/>
            <a:ext cx="190500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7381" name="Text Box 37"/>
          <p:cNvSpPr txBox="1">
            <a:spLocks noChangeArrowheads="1"/>
          </p:cNvSpPr>
          <p:nvPr/>
        </p:nvSpPr>
        <p:spPr bwMode="auto">
          <a:xfrm>
            <a:off x="7696200" y="5578475"/>
            <a:ext cx="13874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t>Old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fr-FR" altLang="en-US" sz="4000" dirty="0" err="1">
                <a:effectLst/>
              </a:rPr>
              <a:t>Arithmetic</a:t>
            </a:r>
            <a:r>
              <a:rPr lang="fr-FR" altLang="en-US" sz="4000" dirty="0">
                <a:effectLst/>
              </a:rPr>
              <a:t> Expressions</a:t>
            </a:r>
            <a:endParaRPr lang="en-US" altLang="en-US" sz="4000" dirty="0">
              <a:effectLst/>
            </a:endParaRPr>
          </a:p>
        </p:txBody>
      </p:sp>
      <p:sp>
        <p:nvSpPr>
          <p:cNvPr id="58371" name="Rectangle 3"/>
          <p:cNvSpPr>
            <a:spLocks noGrp="1" noChangeArrowheads="1"/>
          </p:cNvSpPr>
          <p:nvPr>
            <p:ph type="body" idx="1"/>
          </p:nvPr>
        </p:nvSpPr>
        <p:spPr>
          <a:xfrm>
            <a:off x="304800" y="1371600"/>
            <a:ext cx="8610600" cy="4953000"/>
          </a:xfrm>
        </p:spPr>
        <p:txBody>
          <a:bodyPr/>
          <a:lstStyle/>
          <a:p>
            <a:r>
              <a:rPr lang="en-US" altLang="en-US" sz="2800" dirty="0"/>
              <a:t>Arithmetic expression we have series of operators and operands</a:t>
            </a:r>
          </a:p>
          <a:p>
            <a:r>
              <a:rPr lang="en-US" altLang="en-US" sz="2800" dirty="0"/>
              <a:t>Operators are +, -, / * and ^</a:t>
            </a:r>
          </a:p>
          <a:p>
            <a:r>
              <a:rPr lang="en-CA" altLang="en-US" sz="2800" dirty="0"/>
              <a:t>Each Operators, except ^, has two operands</a:t>
            </a:r>
          </a:p>
          <a:p>
            <a:r>
              <a:rPr lang="en-CA" altLang="en-US" sz="2800" dirty="0"/>
              <a:t>In an expression we can have many operators</a:t>
            </a:r>
          </a:p>
          <a:p>
            <a:r>
              <a:rPr lang="en-CA" altLang="en-US" sz="2800" dirty="0"/>
              <a:t>Operators have different priorities (precedence)</a:t>
            </a:r>
          </a:p>
          <a:p>
            <a:r>
              <a:rPr lang="en-CA" altLang="en-US" sz="2800" dirty="0"/>
              <a:t>^ has highest precedence</a:t>
            </a:r>
          </a:p>
          <a:p>
            <a:r>
              <a:rPr lang="en-CA" altLang="en-US" sz="2800" dirty="0"/>
              <a:t>* and / have higher precedence than + and -</a:t>
            </a:r>
          </a:p>
          <a:p>
            <a:pPr marL="0" indent="0">
              <a:buNone/>
            </a:pPr>
            <a:endParaRPr lang="en-US" altLang="en-US" sz="2800" dirty="0"/>
          </a:p>
        </p:txBody>
      </p:sp>
    </p:spTree>
    <p:extLst>
      <p:ext uri="{BB962C8B-B14F-4D97-AF65-F5344CB8AC3E}">
        <p14:creationId xmlns:p14="http://schemas.microsoft.com/office/powerpoint/2010/main" val="314304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fr-FR" altLang="en-US" sz="4000">
                <a:effectLst/>
              </a:rPr>
              <a:t>Infix, Prefix and Postfix Expressions</a:t>
            </a:r>
            <a:endParaRPr lang="en-US" altLang="en-US" sz="4000">
              <a:effectLst/>
            </a:endParaRPr>
          </a:p>
        </p:txBody>
      </p:sp>
      <p:sp>
        <p:nvSpPr>
          <p:cNvPr id="58371" name="Rectangle 3"/>
          <p:cNvSpPr>
            <a:spLocks noGrp="1" noChangeArrowheads="1"/>
          </p:cNvSpPr>
          <p:nvPr>
            <p:ph type="body" idx="1"/>
          </p:nvPr>
        </p:nvSpPr>
        <p:spPr>
          <a:xfrm>
            <a:off x="304800" y="1371600"/>
            <a:ext cx="8610600" cy="4953000"/>
          </a:xfrm>
        </p:spPr>
        <p:txBody>
          <a:bodyPr/>
          <a:lstStyle/>
          <a:p>
            <a:r>
              <a:rPr lang="en-US" altLang="en-US" sz="2800" dirty="0"/>
              <a:t>Arithmetic expression: X * Y + Z</a:t>
            </a:r>
          </a:p>
          <a:p>
            <a:r>
              <a:rPr lang="en-US" altLang="en-US" sz="2800" dirty="0"/>
              <a:t>Infix: Operator appears between variables            – </a:t>
            </a:r>
            <a:r>
              <a:rPr lang="en-US" altLang="en-US" sz="2800" dirty="0" err="1"/>
              <a:t>eg</a:t>
            </a:r>
            <a:r>
              <a:rPr lang="en-US" altLang="en-US" sz="2800" dirty="0"/>
              <a:t>. X * Y</a:t>
            </a:r>
          </a:p>
          <a:p>
            <a:r>
              <a:rPr lang="en-CA" altLang="en-US" sz="2800" dirty="0"/>
              <a:t>Because of operator precedence rules</a:t>
            </a:r>
            <a:endParaRPr lang="en-US" altLang="en-US" sz="2800" dirty="0"/>
          </a:p>
          <a:p>
            <a:r>
              <a:rPr lang="en-US" altLang="en-US" sz="2800" dirty="0"/>
              <a:t>X * Y + Z is equivalent to (X * Y) + Z </a:t>
            </a:r>
          </a:p>
          <a:p>
            <a:r>
              <a:rPr lang="en-US" altLang="en-US" sz="2800" dirty="0"/>
              <a:t>Parenthesis remove ambiguity</a:t>
            </a:r>
          </a:p>
          <a:p>
            <a:r>
              <a:rPr lang="en-US" altLang="en-US" sz="2800" dirty="0"/>
              <a:t>X * Y + Z is different from X * (Y + Z)</a:t>
            </a:r>
          </a:p>
          <a:p>
            <a:r>
              <a:rPr lang="en-US" altLang="en-US" sz="2800" dirty="0"/>
              <a:t>How do we remover ambiguity to the computer? Should we have fully parenthesized expressions?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fr-FR" altLang="en-US">
                <a:effectLst/>
              </a:rPr>
              <a:t>Infix, Prefix and Postfix</a:t>
            </a:r>
            <a:endParaRPr lang="en-US" altLang="en-US">
              <a:effectLst/>
            </a:endParaRPr>
          </a:p>
        </p:txBody>
      </p:sp>
      <p:sp>
        <p:nvSpPr>
          <p:cNvPr id="59395" name="Rectangle 3"/>
          <p:cNvSpPr>
            <a:spLocks noGrp="1" noChangeArrowheads="1"/>
          </p:cNvSpPr>
          <p:nvPr>
            <p:ph type="body" idx="1"/>
          </p:nvPr>
        </p:nvSpPr>
        <p:spPr>
          <a:xfrm>
            <a:off x="685800" y="1371600"/>
            <a:ext cx="8077200" cy="4953000"/>
          </a:xfrm>
        </p:spPr>
        <p:txBody>
          <a:bodyPr/>
          <a:lstStyle/>
          <a:p>
            <a:r>
              <a:rPr lang="en-US" altLang="en-US" dirty="0"/>
              <a:t>Infix: X * Y	</a:t>
            </a:r>
            <a:r>
              <a:rPr lang="en-US" altLang="en-US" dirty="0">
                <a:sym typeface="Wingdings" panose="05000000000000000000" pitchFamily="2" charset="2"/>
              </a:rPr>
              <a:t> </a:t>
            </a:r>
            <a:r>
              <a:rPr lang="en-US" altLang="en-US" sz="2800" dirty="0">
                <a:sym typeface="Wingdings" panose="05000000000000000000" pitchFamily="2" charset="2"/>
              </a:rPr>
              <a:t>operator between operands</a:t>
            </a:r>
            <a:endParaRPr lang="en-US" altLang="en-US" sz="2800" dirty="0"/>
          </a:p>
          <a:p>
            <a:r>
              <a:rPr lang="en-US" altLang="en-US" dirty="0"/>
              <a:t>Prefix: * X Y	</a:t>
            </a:r>
            <a:r>
              <a:rPr lang="en-US" altLang="en-US" dirty="0">
                <a:sym typeface="Wingdings" panose="05000000000000000000" pitchFamily="2" charset="2"/>
              </a:rPr>
              <a:t> </a:t>
            </a:r>
            <a:r>
              <a:rPr lang="en-US" altLang="en-US" sz="2800" dirty="0">
                <a:sym typeface="Wingdings" panose="05000000000000000000" pitchFamily="2" charset="2"/>
              </a:rPr>
              <a:t>operators before operands</a:t>
            </a:r>
            <a:endParaRPr lang="en-US" altLang="en-US" sz="2800" dirty="0"/>
          </a:p>
          <a:p>
            <a:r>
              <a:rPr lang="en-US" altLang="en-US" dirty="0"/>
              <a:t>Postfix: X Y * </a:t>
            </a:r>
            <a:r>
              <a:rPr lang="en-US" altLang="en-US" dirty="0">
                <a:sym typeface="Wingdings" panose="05000000000000000000" pitchFamily="2" charset="2"/>
              </a:rPr>
              <a:t> </a:t>
            </a:r>
            <a:r>
              <a:rPr lang="en-US" altLang="en-US" sz="2800" dirty="0">
                <a:sym typeface="Wingdings" panose="05000000000000000000" pitchFamily="2" charset="2"/>
              </a:rPr>
              <a:t>operators after operands</a:t>
            </a:r>
          </a:p>
          <a:p>
            <a:endParaRPr lang="en-US" altLang="en-US" sz="2800" dirty="0">
              <a:sym typeface="Wingdings" panose="05000000000000000000" pitchFamily="2" charset="2"/>
            </a:endParaRPr>
          </a:p>
          <a:p>
            <a:endParaRPr lang="en-US" altLang="en-US" sz="2800" dirty="0">
              <a:sym typeface="Wingdings" panose="05000000000000000000" pitchFamily="2" charset="2"/>
            </a:endParaRPr>
          </a:p>
          <a:p>
            <a:endParaRPr lang="en-US" altLang="en-US" sz="2800" dirty="0">
              <a:sym typeface="Wingdings" panose="05000000000000000000" pitchFamily="2" charset="2"/>
            </a:endParaRPr>
          </a:p>
          <a:p>
            <a:endParaRPr lang="en-US" altLang="en-US" sz="2800" dirty="0">
              <a:sym typeface="Wingdings" panose="05000000000000000000" pitchFamily="2" charset="2"/>
            </a:endParaRPr>
          </a:p>
          <a:p>
            <a:r>
              <a:rPr lang="en-US" altLang="en-US" sz="2800" dirty="0">
                <a:sym typeface="Wingdings" panose="05000000000000000000" pitchFamily="2" charset="2"/>
              </a:rPr>
              <a:t>With Prefix and Postfix notations, parenthesis are not required to disambiguate expressions.</a:t>
            </a:r>
          </a:p>
        </p:txBody>
      </p:sp>
      <p:sp>
        <p:nvSpPr>
          <p:cNvPr id="59399" name="Rectangle 7"/>
          <p:cNvSpPr>
            <a:spLocks noChangeArrowheads="1"/>
          </p:cNvSpPr>
          <p:nvPr/>
        </p:nvSpPr>
        <p:spPr bwMode="auto">
          <a:xfrm>
            <a:off x="1328738" y="3215640"/>
            <a:ext cx="68580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9396" name="Text Box 4"/>
          <p:cNvSpPr txBox="1">
            <a:spLocks noChangeArrowheads="1"/>
          </p:cNvSpPr>
          <p:nvPr/>
        </p:nvSpPr>
        <p:spPr bwMode="auto">
          <a:xfrm>
            <a:off x="1252538" y="3215640"/>
            <a:ext cx="2206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Infix Expression</a:t>
            </a:r>
          </a:p>
          <a:p>
            <a:r>
              <a:rPr lang="en-US" altLang="en-US"/>
              <a:t>X + Y * Z</a:t>
            </a:r>
          </a:p>
          <a:p>
            <a:r>
              <a:rPr lang="en-US" altLang="en-US"/>
              <a:t>(X + Y) * Z</a:t>
            </a:r>
          </a:p>
          <a:p>
            <a:r>
              <a:rPr lang="en-US" altLang="en-US"/>
              <a:t>(X + Y) * Z + V</a:t>
            </a:r>
          </a:p>
        </p:txBody>
      </p:sp>
      <p:sp>
        <p:nvSpPr>
          <p:cNvPr id="59397" name="Text Box 5"/>
          <p:cNvSpPr txBox="1">
            <a:spLocks noChangeArrowheads="1"/>
          </p:cNvSpPr>
          <p:nvPr/>
        </p:nvSpPr>
        <p:spPr bwMode="auto">
          <a:xfrm>
            <a:off x="3465513" y="3215640"/>
            <a:ext cx="23590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Prefix Expression</a:t>
            </a:r>
          </a:p>
          <a:p>
            <a:r>
              <a:rPr lang="en-US" altLang="en-US"/>
              <a:t>+ X * Y Z</a:t>
            </a:r>
          </a:p>
          <a:p>
            <a:r>
              <a:rPr lang="en-US" altLang="en-US"/>
              <a:t>*+X Y Z</a:t>
            </a:r>
          </a:p>
          <a:p>
            <a:r>
              <a:rPr lang="en-US" altLang="en-US"/>
              <a:t>+*+ X Y Z V</a:t>
            </a:r>
          </a:p>
        </p:txBody>
      </p:sp>
      <p:sp>
        <p:nvSpPr>
          <p:cNvPr id="59398" name="Text Box 6"/>
          <p:cNvSpPr txBox="1">
            <a:spLocks noChangeArrowheads="1"/>
          </p:cNvSpPr>
          <p:nvPr/>
        </p:nvSpPr>
        <p:spPr bwMode="auto">
          <a:xfrm>
            <a:off x="5751513" y="3215640"/>
            <a:ext cx="24780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Postfix Expression</a:t>
            </a:r>
          </a:p>
          <a:p>
            <a:r>
              <a:rPr lang="en-US" altLang="en-US"/>
              <a:t>X Y Z * +</a:t>
            </a:r>
          </a:p>
          <a:p>
            <a:r>
              <a:rPr lang="en-US" altLang="en-US"/>
              <a:t>X Y+ Z *</a:t>
            </a:r>
          </a:p>
          <a:p>
            <a:r>
              <a:rPr lang="en-US" altLang="en-US"/>
              <a:t>X Y + Z * V +</a:t>
            </a:r>
          </a:p>
        </p:txBody>
      </p:sp>
      <p:sp>
        <p:nvSpPr>
          <p:cNvPr id="59400" name="Rectangle 8"/>
          <p:cNvSpPr>
            <a:spLocks noChangeArrowheads="1"/>
          </p:cNvSpPr>
          <p:nvPr/>
        </p:nvSpPr>
        <p:spPr bwMode="auto">
          <a:xfrm>
            <a:off x="1328738" y="3672840"/>
            <a:ext cx="6858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9401" name="Line 9"/>
          <p:cNvSpPr>
            <a:spLocks noChangeShapeType="1"/>
          </p:cNvSpPr>
          <p:nvPr/>
        </p:nvSpPr>
        <p:spPr bwMode="auto">
          <a:xfrm>
            <a:off x="1328738" y="3987165"/>
            <a:ext cx="685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9402" name="Line 10"/>
          <p:cNvSpPr>
            <a:spLocks noChangeShapeType="1"/>
          </p:cNvSpPr>
          <p:nvPr/>
        </p:nvSpPr>
        <p:spPr bwMode="auto">
          <a:xfrm flipH="1">
            <a:off x="3452813" y="3215640"/>
            <a:ext cx="9525"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9405" name="Line 13"/>
          <p:cNvSpPr>
            <a:spLocks noChangeShapeType="1"/>
          </p:cNvSpPr>
          <p:nvPr/>
        </p:nvSpPr>
        <p:spPr bwMode="auto">
          <a:xfrm flipH="1">
            <a:off x="5781675" y="3215640"/>
            <a:ext cx="9525"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9406" name="Line 14"/>
          <p:cNvSpPr>
            <a:spLocks noChangeShapeType="1"/>
          </p:cNvSpPr>
          <p:nvPr/>
        </p:nvSpPr>
        <p:spPr bwMode="auto">
          <a:xfrm>
            <a:off x="1333500" y="4358640"/>
            <a:ext cx="685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Right Brace 1"/>
          <p:cNvSpPr/>
          <p:nvPr/>
        </p:nvSpPr>
        <p:spPr>
          <a:xfrm rot="5400000">
            <a:off x="4097021" y="4376422"/>
            <a:ext cx="350518" cy="772160"/>
          </a:xfrm>
          <a:prstGeom prst="rightBrace">
            <a:avLst>
              <a:gd name="adj1" fmla="val 8333"/>
              <a:gd name="adj2" fmla="val 458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Right Brace 13"/>
          <p:cNvSpPr/>
          <p:nvPr/>
        </p:nvSpPr>
        <p:spPr>
          <a:xfrm rot="5400000">
            <a:off x="6043375" y="4335066"/>
            <a:ext cx="325119" cy="829468"/>
          </a:xfrm>
          <a:prstGeom prst="rightBrace">
            <a:avLst>
              <a:gd name="adj1" fmla="val 8333"/>
              <a:gd name="adj2" fmla="val 458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ight Brace 14"/>
          <p:cNvSpPr/>
          <p:nvPr/>
        </p:nvSpPr>
        <p:spPr>
          <a:xfrm rot="5400000">
            <a:off x="6233319" y="4278154"/>
            <a:ext cx="371475" cy="1335087"/>
          </a:xfrm>
          <a:prstGeom prst="rightBrace">
            <a:avLst>
              <a:gd name="adj1" fmla="val 8333"/>
              <a:gd name="adj2" fmla="val 4589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Right Brace 15"/>
          <p:cNvSpPr/>
          <p:nvPr/>
        </p:nvSpPr>
        <p:spPr>
          <a:xfrm rot="5400000">
            <a:off x="4139405" y="4354354"/>
            <a:ext cx="371475" cy="1182687"/>
          </a:xfrm>
          <a:prstGeom prst="rightBrace">
            <a:avLst>
              <a:gd name="adj1" fmla="val 8333"/>
              <a:gd name="adj2" fmla="val 4589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Right Brace 16"/>
          <p:cNvSpPr/>
          <p:nvPr/>
        </p:nvSpPr>
        <p:spPr>
          <a:xfrm rot="5400000">
            <a:off x="6457156" y="4110197"/>
            <a:ext cx="533400" cy="1944687"/>
          </a:xfrm>
          <a:prstGeom prst="rightBrace">
            <a:avLst>
              <a:gd name="adj1" fmla="val 8333"/>
              <a:gd name="adj2" fmla="val 45897"/>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Right Brace 17"/>
          <p:cNvSpPr/>
          <p:nvPr/>
        </p:nvSpPr>
        <p:spPr>
          <a:xfrm rot="5400000">
            <a:off x="4111625" y="4245928"/>
            <a:ext cx="533399" cy="1673225"/>
          </a:xfrm>
          <a:prstGeom prst="rightBrace">
            <a:avLst>
              <a:gd name="adj1" fmla="val 8333"/>
              <a:gd name="adj2" fmla="val 45897"/>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animBg="1"/>
      <p:bldP spid="2" grpId="0" animBg="1"/>
      <p:bldP spid="14" grpId="0" animBg="1"/>
      <p:bldP spid="15"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lstStyle/>
          <a:p>
            <a:r>
              <a:rPr lang="en-US" altLang="en-US" sz="4000">
                <a:effectLst/>
              </a:rPr>
              <a:t>Conversion from Infix to Pre and Postfix expressions</a:t>
            </a:r>
          </a:p>
        </p:txBody>
      </p:sp>
      <p:sp>
        <p:nvSpPr>
          <p:cNvPr id="60419" name="Rectangle 3"/>
          <p:cNvSpPr>
            <a:spLocks noGrp="1" noChangeArrowheads="1"/>
          </p:cNvSpPr>
          <p:nvPr>
            <p:ph type="body" idx="1"/>
          </p:nvPr>
        </p:nvSpPr>
        <p:spPr>
          <a:xfrm>
            <a:off x="685800" y="1371600"/>
            <a:ext cx="7772400" cy="5181600"/>
          </a:xfrm>
        </p:spPr>
        <p:txBody>
          <a:bodyPr/>
          <a:lstStyle/>
          <a:p>
            <a:pPr>
              <a:lnSpc>
                <a:spcPct val="90000"/>
              </a:lnSpc>
            </a:pPr>
            <a:r>
              <a:rPr lang="en-US" altLang="en-US" sz="2800" dirty="0"/>
              <a:t>Transform to fully parenthesized then convert</a:t>
            </a:r>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r>
              <a:rPr lang="en-US" altLang="en-US" sz="2800" dirty="0"/>
              <a:t>Operands don’t move. Only operators change position</a:t>
            </a:r>
          </a:p>
        </p:txBody>
      </p:sp>
      <p:pic>
        <p:nvPicPr>
          <p:cNvPr id="60421" name="Picture 5" descr="../_images/mover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3867150" cy="1014413"/>
          </a:xfrm>
          <a:prstGeom prst="rect">
            <a:avLst/>
          </a:prstGeom>
          <a:noFill/>
          <a:extLst>
            <a:ext uri="{909E8E84-426E-40DD-AFC4-6F175D3DCCD1}">
              <a14:hiddenFill xmlns:a14="http://schemas.microsoft.com/office/drawing/2010/main">
                <a:solidFill>
                  <a:srgbClr val="FFFFFF"/>
                </a:solidFill>
              </a14:hiddenFill>
            </a:ext>
          </a:extLst>
        </p:spPr>
      </p:pic>
      <p:sp>
        <p:nvSpPr>
          <p:cNvPr id="60422" name="Text Box 6"/>
          <p:cNvSpPr txBox="1">
            <a:spLocks noChangeArrowheads="1"/>
          </p:cNvSpPr>
          <p:nvPr/>
        </p:nvSpPr>
        <p:spPr bwMode="auto">
          <a:xfrm>
            <a:off x="674688" y="2849563"/>
            <a:ext cx="3325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Moving Operators to the Right for Postfix Notation</a:t>
            </a:r>
          </a:p>
          <a:p>
            <a:r>
              <a:rPr lang="en-US" altLang="en-US" sz="1800"/>
              <a:t>A B C * +</a:t>
            </a:r>
            <a:r>
              <a:rPr lang="en-US" altLang="en-US" sz="1200"/>
              <a:t> </a:t>
            </a:r>
          </a:p>
        </p:txBody>
      </p:sp>
      <p:pic>
        <p:nvPicPr>
          <p:cNvPr id="60424" name="Picture 8" descr="../_images/move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81200"/>
            <a:ext cx="3886200" cy="1085850"/>
          </a:xfrm>
          <a:prstGeom prst="rect">
            <a:avLst/>
          </a:prstGeom>
          <a:noFill/>
          <a:extLst>
            <a:ext uri="{909E8E84-426E-40DD-AFC4-6F175D3DCCD1}">
              <a14:hiddenFill xmlns:a14="http://schemas.microsoft.com/office/drawing/2010/main">
                <a:solidFill>
                  <a:srgbClr val="FFFFFF"/>
                </a:solidFill>
              </a14:hiddenFill>
            </a:ext>
          </a:extLst>
        </p:spPr>
      </p:pic>
      <p:sp>
        <p:nvSpPr>
          <p:cNvPr id="60425" name="Text Box 9"/>
          <p:cNvSpPr txBox="1">
            <a:spLocks noChangeArrowheads="1"/>
          </p:cNvSpPr>
          <p:nvPr/>
        </p:nvSpPr>
        <p:spPr bwMode="auto">
          <a:xfrm>
            <a:off x="5181600" y="2895600"/>
            <a:ext cx="3182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200"/>
              <a:t>Moving Operators to the Left for Prefix Notation</a:t>
            </a:r>
          </a:p>
          <a:p>
            <a:pPr algn="r"/>
            <a:r>
              <a:rPr lang="en-US" altLang="en-US" sz="1800"/>
              <a:t>+ A * B C </a:t>
            </a:r>
          </a:p>
        </p:txBody>
      </p:sp>
      <p:pic>
        <p:nvPicPr>
          <p:cNvPr id="60427" name="Picture 11" descr="../_images/complexmo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29000"/>
            <a:ext cx="6496050" cy="1644650"/>
          </a:xfrm>
          <a:prstGeom prst="rect">
            <a:avLst/>
          </a:prstGeom>
          <a:noFill/>
          <a:extLst>
            <a:ext uri="{909E8E84-426E-40DD-AFC4-6F175D3DCCD1}">
              <a14:hiddenFill xmlns:a14="http://schemas.microsoft.com/office/drawing/2010/main">
                <a:solidFill>
                  <a:srgbClr val="FFFFFF"/>
                </a:solidFill>
              </a14:hiddenFill>
            </a:ext>
          </a:extLst>
        </p:spPr>
      </p:pic>
      <p:sp>
        <p:nvSpPr>
          <p:cNvPr id="60428" name="Text Box 12"/>
          <p:cNvSpPr txBox="1">
            <a:spLocks noChangeArrowheads="1"/>
          </p:cNvSpPr>
          <p:nvPr/>
        </p:nvSpPr>
        <p:spPr bwMode="auto">
          <a:xfrm>
            <a:off x="2438400" y="5181600"/>
            <a:ext cx="42592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Converting a Complex Expression to Prefix and Postfix Notations </a:t>
            </a:r>
          </a:p>
        </p:txBody>
      </p:sp>
      <p:sp>
        <p:nvSpPr>
          <p:cNvPr id="60429" name="Text Box 13"/>
          <p:cNvSpPr txBox="1">
            <a:spLocks noChangeArrowheads="1"/>
          </p:cNvSpPr>
          <p:nvPr/>
        </p:nvSpPr>
        <p:spPr bwMode="auto">
          <a:xfrm>
            <a:off x="8229600" y="4953000"/>
            <a:ext cx="81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From textbook </a:t>
            </a:r>
          </a:p>
          <a:p>
            <a:r>
              <a:rPr lang="en-US" altLang="en-US" sz="800"/>
              <a:t>pages 98-99</a:t>
            </a:r>
          </a:p>
        </p:txBody>
      </p:sp>
      <p:sp>
        <p:nvSpPr>
          <p:cNvPr id="2" name="Rectangle 1"/>
          <p:cNvSpPr/>
          <p:nvPr/>
        </p:nvSpPr>
        <p:spPr>
          <a:xfrm>
            <a:off x="1524000" y="4876800"/>
            <a:ext cx="4572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1371600" y="4800600"/>
            <a:ext cx="838200" cy="304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368550" y="4876800"/>
            <a:ext cx="4572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2895600" y="4876800"/>
            <a:ext cx="5334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2254249" y="4800600"/>
            <a:ext cx="1258887" cy="304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1295400" y="4724400"/>
            <a:ext cx="2278061" cy="415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5181600" y="4876800"/>
            <a:ext cx="5334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6108700" y="4876800"/>
            <a:ext cx="5334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6699250" y="4876800"/>
            <a:ext cx="533400" cy="19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5105400" y="4800600"/>
            <a:ext cx="954087" cy="30321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6085683" y="4799012"/>
            <a:ext cx="1305717" cy="304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p:cNvSpPr/>
          <p:nvPr/>
        </p:nvSpPr>
        <p:spPr>
          <a:xfrm>
            <a:off x="5029200" y="4724400"/>
            <a:ext cx="2514600" cy="415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52400" y="381000"/>
            <a:ext cx="8839200" cy="1143000"/>
          </a:xfrm>
          <a:noFill/>
        </p:spPr>
        <p:txBody>
          <a:bodyPr/>
          <a:lstStyle/>
          <a:p>
            <a:pPr eaLnBrk="1" hangingPunct="1"/>
            <a:r>
              <a:rPr lang="en-US" altLang="en-US" sz="3600">
                <a:solidFill>
                  <a:schemeClr val="tx1"/>
                </a:solidFill>
                <a:effectLst/>
              </a:rPr>
              <a:t>From Formal ADT to Implementation</a:t>
            </a:r>
          </a:p>
        </p:txBody>
      </p:sp>
      <p:sp>
        <p:nvSpPr>
          <p:cNvPr id="13315" name="Rectangle 3"/>
          <p:cNvSpPr>
            <a:spLocks noGrp="1" noChangeArrowheads="1"/>
          </p:cNvSpPr>
          <p:nvPr>
            <p:ph type="body" idx="4294967295"/>
          </p:nvPr>
        </p:nvSpPr>
        <p:spPr>
          <a:xfrm>
            <a:off x="228600" y="1447800"/>
            <a:ext cx="8534400" cy="4648200"/>
          </a:xfrm>
        </p:spPr>
        <p:txBody>
          <a:bodyPr/>
          <a:lstStyle/>
          <a:p>
            <a:pPr eaLnBrk="1" hangingPunct="1">
              <a:lnSpc>
                <a:spcPct val="90000"/>
              </a:lnSpc>
            </a:pPr>
            <a:r>
              <a:rPr lang="en-US" altLang="en-US" sz="2800"/>
              <a:t>An ADT is a formal description, not code; independent of any programming language</a:t>
            </a:r>
          </a:p>
          <a:p>
            <a:pPr eaLnBrk="1" hangingPunct="1">
              <a:lnSpc>
                <a:spcPct val="90000"/>
              </a:lnSpc>
            </a:pPr>
            <a:r>
              <a:rPr lang="en-US" altLang="en-US" sz="2800"/>
              <a:t>We will see the description of these structures then their implementation</a:t>
            </a:r>
          </a:p>
          <a:p>
            <a:pPr eaLnBrk="1" hangingPunct="1">
              <a:lnSpc>
                <a:spcPct val="90000"/>
              </a:lnSpc>
            </a:pPr>
            <a:r>
              <a:rPr lang="en-US" altLang="en-US" sz="2800"/>
              <a:t>There are many possible implementations</a:t>
            </a:r>
          </a:p>
          <a:p>
            <a:pPr eaLnBrk="1" hangingPunct="1">
              <a:lnSpc>
                <a:spcPct val="90000"/>
              </a:lnSpc>
            </a:pPr>
            <a:r>
              <a:rPr lang="en-US" altLang="en-US" sz="2800"/>
              <a:t>The code using these implementations doesn’t have to change if the implementation changes as long as the interface remains the same.</a:t>
            </a:r>
          </a:p>
        </p:txBody>
      </p:sp>
      <p:sp>
        <p:nvSpPr>
          <p:cNvPr id="2" name="Oval 1"/>
          <p:cNvSpPr/>
          <p:nvPr/>
        </p:nvSpPr>
        <p:spPr>
          <a:xfrm>
            <a:off x="5029200" y="48768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3" name="Rectangle 2"/>
          <p:cNvSpPr/>
          <p:nvPr/>
        </p:nvSpPr>
        <p:spPr>
          <a:xfrm>
            <a:off x="5486400" y="5257800"/>
            <a:ext cx="762000" cy="3810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13319" name="TextBox 3"/>
          <p:cNvSpPr txBox="1">
            <a:spLocks noChangeArrowheads="1"/>
          </p:cNvSpPr>
          <p:nvPr/>
        </p:nvSpPr>
        <p:spPr bwMode="auto">
          <a:xfrm>
            <a:off x="7162800" y="4676775"/>
            <a:ext cx="2057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CA" altLang="en-US" sz="1600"/>
              <a:t>Implementation of data structure</a:t>
            </a:r>
          </a:p>
        </p:txBody>
      </p:sp>
      <p:cxnSp>
        <p:nvCxnSpPr>
          <p:cNvPr id="6" name="Straight Arrow Connector 5"/>
          <p:cNvCxnSpPr/>
          <p:nvPr/>
        </p:nvCxnSpPr>
        <p:spPr>
          <a:xfrm flipH="1">
            <a:off x="6096000" y="4773613"/>
            <a:ext cx="1143000" cy="636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1" name="TextBox 11"/>
          <p:cNvSpPr txBox="1">
            <a:spLocks noChangeArrowheads="1"/>
          </p:cNvSpPr>
          <p:nvPr/>
        </p:nvSpPr>
        <p:spPr bwMode="auto">
          <a:xfrm>
            <a:off x="7239000" y="5540375"/>
            <a:ext cx="2057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CA" altLang="en-US" sz="1600"/>
              <a:t>Implementation of behaviour</a:t>
            </a:r>
          </a:p>
        </p:txBody>
      </p:sp>
      <p:cxnSp>
        <p:nvCxnSpPr>
          <p:cNvPr id="8" name="Straight Arrow Connector 7"/>
          <p:cNvCxnSpPr>
            <a:stCxn id="13321" idx="1"/>
          </p:cNvCxnSpPr>
          <p:nvPr/>
        </p:nvCxnSpPr>
        <p:spPr>
          <a:xfrm flipH="1" flipV="1">
            <a:off x="6324600" y="5727700"/>
            <a:ext cx="914400" cy="103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3886200" y="5029200"/>
            <a:ext cx="1143000" cy="12192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CA" altLang="en-US" sz="1800">
              <a:solidFill>
                <a:srgbClr val="FFFFFF"/>
              </a:solidFill>
              <a:latin typeface="Tahoma" panose="020B0604030504040204" pitchFamily="34" charset="0"/>
            </a:endParaRPr>
          </a:p>
        </p:txBody>
      </p:sp>
      <p:sp>
        <p:nvSpPr>
          <p:cNvPr id="13324" name="TextBox 15"/>
          <p:cNvSpPr txBox="1">
            <a:spLocks noChangeArrowheads="1"/>
          </p:cNvSpPr>
          <p:nvPr/>
        </p:nvSpPr>
        <p:spPr bwMode="auto">
          <a:xfrm>
            <a:off x="762000" y="5334000"/>
            <a:ext cx="30480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CA" altLang="en-US" sz="1600"/>
              <a:t>Access the data </a:t>
            </a:r>
            <a:r>
              <a:rPr lang="en-CA" altLang="en-US" sz="1800" b="1"/>
              <a:t>via</a:t>
            </a:r>
            <a:r>
              <a:rPr lang="en-CA" altLang="en-US" sz="1800"/>
              <a:t> </a:t>
            </a:r>
            <a:r>
              <a:rPr lang="en-CA" altLang="en-US" sz="1600"/>
              <a:t>interface (behaviour) and never directly to data structure implementation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152400"/>
            <a:ext cx="8458200" cy="990600"/>
          </a:xfrm>
          <a:noFill/>
        </p:spPr>
        <p:txBody>
          <a:bodyPr/>
          <a:lstStyle/>
          <a:p>
            <a:r>
              <a:rPr lang="en-US" altLang="en-US" sz="4000">
                <a:effectLst/>
              </a:rPr>
              <a:t>Advantage of Postfix notation</a:t>
            </a:r>
          </a:p>
        </p:txBody>
      </p:sp>
      <p:sp>
        <p:nvSpPr>
          <p:cNvPr id="61443" name="Rectangle 3"/>
          <p:cNvSpPr>
            <a:spLocks noGrp="1" noChangeArrowheads="1"/>
          </p:cNvSpPr>
          <p:nvPr>
            <p:ph type="body" idx="1"/>
          </p:nvPr>
        </p:nvSpPr>
        <p:spPr/>
        <p:txBody>
          <a:bodyPr/>
          <a:lstStyle/>
          <a:p>
            <a:pPr>
              <a:lnSpc>
                <a:spcPct val="90000"/>
              </a:lnSpc>
            </a:pPr>
            <a:r>
              <a:rPr lang="en-US" altLang="en-US" sz="2800"/>
              <a:t>Also called Reverse Polish notation</a:t>
            </a:r>
          </a:p>
          <a:p>
            <a:pPr>
              <a:lnSpc>
                <a:spcPct val="90000"/>
              </a:lnSpc>
            </a:pPr>
            <a:r>
              <a:rPr lang="en-US" altLang="en-US" sz="2800"/>
              <a:t>Invented in 1920 by  Polish logician Jan Łukasiewicz </a:t>
            </a:r>
          </a:p>
          <a:p>
            <a:pPr>
              <a:lnSpc>
                <a:spcPct val="90000"/>
              </a:lnSpc>
            </a:pPr>
            <a:r>
              <a:rPr lang="en-US" altLang="en-US" sz="2800"/>
              <a:t>It is unambiguous and does not require parenthesis or brackets</a:t>
            </a:r>
          </a:p>
          <a:p>
            <a:pPr>
              <a:lnSpc>
                <a:spcPct val="90000"/>
              </a:lnSpc>
            </a:pPr>
            <a:r>
              <a:rPr lang="en-US" altLang="en-US" sz="2800"/>
              <a:t>Can be used for arithmetic, logic and algebra</a:t>
            </a:r>
          </a:p>
          <a:p>
            <a:pPr>
              <a:lnSpc>
                <a:spcPct val="90000"/>
              </a:lnSpc>
            </a:pPr>
            <a:r>
              <a:rPr lang="en-US" altLang="en-US" sz="2800"/>
              <a:t>We will see how to convert an infix expression to a postfix expression using a Stack. Then we will evaluate a postfix expression using a stack to find out the value of the expression.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a:lstStyle/>
          <a:p>
            <a:r>
              <a:rPr lang="en-US" altLang="en-US" sz="4000">
                <a:effectLst/>
              </a:rPr>
              <a:t>General Infix to Postfix Conversion using Stack</a:t>
            </a:r>
          </a:p>
        </p:txBody>
      </p:sp>
      <p:pic>
        <p:nvPicPr>
          <p:cNvPr id="64517" name="Picture 5" descr="../_images/mover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1325563"/>
            <a:ext cx="3867150" cy="1014412"/>
          </a:xfrm>
          <a:prstGeom prst="rect">
            <a:avLst/>
          </a:prstGeom>
          <a:noFill/>
          <a:extLst>
            <a:ext uri="{909E8E84-426E-40DD-AFC4-6F175D3DCCD1}">
              <a14:hiddenFill xmlns:a14="http://schemas.microsoft.com/office/drawing/2010/main">
                <a:solidFill>
                  <a:srgbClr val="FFFFFF"/>
                </a:solidFill>
              </a14:hiddenFill>
            </a:ext>
          </a:extLst>
        </p:spPr>
      </p:pic>
      <p:sp>
        <p:nvSpPr>
          <p:cNvPr id="64518" name="Text Box 6"/>
          <p:cNvSpPr txBox="1">
            <a:spLocks noChangeArrowheads="1"/>
          </p:cNvSpPr>
          <p:nvPr/>
        </p:nvSpPr>
        <p:spPr bwMode="auto">
          <a:xfrm>
            <a:off x="5494338" y="2117725"/>
            <a:ext cx="3325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200"/>
              <a:t>Moving Operators to the Right for Postfix Notation</a:t>
            </a:r>
          </a:p>
          <a:p>
            <a:pPr algn="r"/>
            <a:r>
              <a:rPr lang="en-US" altLang="en-US" sz="1800"/>
              <a:t>A B C * +</a:t>
            </a:r>
            <a:r>
              <a:rPr lang="en-US" altLang="en-US" sz="1200"/>
              <a:t> </a:t>
            </a:r>
          </a:p>
        </p:txBody>
      </p:sp>
      <p:sp>
        <p:nvSpPr>
          <p:cNvPr id="64515" name="Rectangle 3"/>
          <p:cNvSpPr>
            <a:spLocks noGrp="1" noChangeArrowheads="1"/>
          </p:cNvSpPr>
          <p:nvPr>
            <p:ph type="body" idx="1"/>
          </p:nvPr>
        </p:nvSpPr>
        <p:spPr>
          <a:xfrm>
            <a:off x="685800" y="1371600"/>
            <a:ext cx="4800600" cy="2133600"/>
          </a:xfrm>
        </p:spPr>
        <p:txBody>
          <a:bodyPr/>
          <a:lstStyle/>
          <a:p>
            <a:r>
              <a:rPr lang="en-US" altLang="en-US" sz="2400"/>
              <a:t>When we converted A+B*C we obtained ABC*+; the sequence of operands ABC didn’t change but the sequence of operators got reversed from + * to * +</a:t>
            </a:r>
          </a:p>
        </p:txBody>
      </p:sp>
      <p:sp>
        <p:nvSpPr>
          <p:cNvPr id="64519" name="Rectangle 7"/>
          <p:cNvSpPr>
            <a:spLocks noChangeArrowheads="1"/>
          </p:cNvSpPr>
          <p:nvPr/>
        </p:nvSpPr>
        <p:spPr bwMode="auto">
          <a:xfrm>
            <a:off x="695325" y="3276600"/>
            <a:ext cx="82200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75000"/>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SzPct val="75000"/>
              <a:buBlip>
                <a:blip r:embed="rId4"/>
              </a:buBlip>
              <a:defRPr sz="2400">
                <a:solidFill>
                  <a:schemeClr val="tx1"/>
                </a:solidFill>
                <a:latin typeface="Tahoma" panose="020B0604030504040204" pitchFamily="34" charset="0"/>
              </a:defRPr>
            </a:lvl3pPr>
            <a:lvl4pPr marL="1600200" indent="-228600" eaLnBrk="0" hangingPunct="0">
              <a:spcBef>
                <a:spcPct val="20000"/>
              </a:spcBef>
              <a:buSzPct val="75000"/>
              <a:buBlip>
                <a:blip r:embed="rId4"/>
              </a:buBlip>
              <a:defRPr sz="2000">
                <a:solidFill>
                  <a:schemeClr val="tx1"/>
                </a:solidFill>
                <a:latin typeface="Tahoma" panose="020B0604030504040204" pitchFamily="34" charset="0"/>
              </a:defRPr>
            </a:lvl4pPr>
            <a:lvl5pPr marL="2057400" indent="-228600" eaLnBrk="0" hangingPunct="0">
              <a:spcBef>
                <a:spcPct val="20000"/>
              </a:spcBef>
              <a:buSzPct val="75000"/>
              <a:buBlip>
                <a:blip r:embed="rId4"/>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buBlip>
                <a:blip r:embed="rId4"/>
              </a:buBlip>
              <a:defRPr sz="2000">
                <a:solidFill>
                  <a:schemeClr val="tx1"/>
                </a:solidFill>
                <a:latin typeface="Tahoma" panose="020B0604030504040204" pitchFamily="34" charset="0"/>
              </a:defRPr>
            </a:lvl9pPr>
          </a:lstStyle>
          <a:p>
            <a:r>
              <a:rPr lang="en-US" altLang="en-US" sz="2400"/>
              <a:t>This observation hints on the use of a Stack to do this conversion algorithmically. </a:t>
            </a:r>
          </a:p>
          <a:p>
            <a:r>
              <a:rPr lang="en-US" altLang="en-US" sz="2400"/>
              <a:t>Assuming the infix expression to convert is a string in which each character being either an operator, an operand or parenthesis all separated by a space, we can split these into a list and analyze and convert the expression from the list going left to right one single element (called token) at a time.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altLang="en-US" sz="4000">
                <a:effectLst/>
              </a:rPr>
              <a:t>General Infix to Postfix Conversion using Stack</a:t>
            </a:r>
          </a:p>
        </p:txBody>
      </p:sp>
      <p:sp>
        <p:nvSpPr>
          <p:cNvPr id="62467" name="Rectangle 3"/>
          <p:cNvSpPr>
            <a:spLocks noGrp="1" noChangeArrowheads="1"/>
          </p:cNvSpPr>
          <p:nvPr>
            <p:ph type="body" idx="1"/>
          </p:nvPr>
        </p:nvSpPr>
        <p:spPr>
          <a:xfrm>
            <a:off x="228600" y="1371600"/>
            <a:ext cx="8534400" cy="4953000"/>
          </a:xfrm>
        </p:spPr>
        <p:txBody>
          <a:bodyPr/>
          <a:lstStyle/>
          <a:p>
            <a:r>
              <a:rPr lang="en-US" altLang="en-US" sz="2000" dirty="0"/>
              <a:t>If token is an operand, append it to the end of an output list</a:t>
            </a:r>
          </a:p>
          <a:p>
            <a:r>
              <a:rPr lang="en-US" altLang="en-US" sz="2000" dirty="0"/>
              <a:t>If the token is an opening parenthesis, push it to the stack</a:t>
            </a:r>
          </a:p>
          <a:p>
            <a:r>
              <a:rPr lang="en-US" altLang="en-US" sz="2000" dirty="0"/>
              <a:t>If the token is a closing parenthesis, pop elements from the stack until the corresponding opening parenthesis and append each operator to the end of the output list.</a:t>
            </a:r>
          </a:p>
          <a:p>
            <a:r>
              <a:rPr lang="en-US" altLang="en-US" sz="2000" dirty="0"/>
              <a:t>If the token is an operator, check the top of the stack, as long as there are operators with higher precedence than the token, pop them out and append them to the output list, then push the token to the stack.</a:t>
            </a:r>
          </a:p>
          <a:p>
            <a:r>
              <a:rPr lang="en-US" altLang="en-US" sz="2000" dirty="0"/>
              <a:t>At the end empty stack into the output </a:t>
            </a:r>
          </a:p>
          <a:p>
            <a:endParaRPr lang="en-US" altLang="en-US" sz="2000" dirty="0"/>
          </a:p>
        </p:txBody>
      </p:sp>
      <p:pic>
        <p:nvPicPr>
          <p:cNvPr id="62468" name="Picture 4" descr="../_images/intopost.png"/>
          <p:cNvPicPr>
            <a:picLocks noChangeAspect="1" noChangeArrowheads="1"/>
          </p:cNvPicPr>
          <p:nvPr/>
        </p:nvPicPr>
        <p:blipFill>
          <a:blip r:embed="rId2">
            <a:extLst>
              <a:ext uri="{28A0092B-C50C-407E-A947-70E740481C1C}">
                <a14:useLocalDpi xmlns:a14="http://schemas.microsoft.com/office/drawing/2010/main" val="0"/>
              </a:ext>
            </a:extLst>
          </a:blip>
          <a:srcRect t="12344" b="9274"/>
          <a:stretch>
            <a:fillRect/>
          </a:stretch>
        </p:blipFill>
        <p:spPr bwMode="auto">
          <a:xfrm>
            <a:off x="1981200" y="4457700"/>
            <a:ext cx="5410200" cy="2171700"/>
          </a:xfrm>
          <a:prstGeom prst="rect">
            <a:avLst/>
          </a:prstGeom>
          <a:noFill/>
          <a:extLst>
            <a:ext uri="{909E8E84-426E-40DD-AFC4-6F175D3DCCD1}">
              <a14:hiddenFill xmlns:a14="http://schemas.microsoft.com/office/drawing/2010/main">
                <a:solidFill>
                  <a:srgbClr val="FFFFFF"/>
                </a:solidFill>
              </a14:hiddenFill>
            </a:ext>
          </a:extLst>
        </p:spPr>
      </p:pic>
      <p:sp>
        <p:nvSpPr>
          <p:cNvPr id="62469" name="Text Box 5"/>
          <p:cNvSpPr txBox="1">
            <a:spLocks noChangeArrowheads="1"/>
          </p:cNvSpPr>
          <p:nvPr/>
        </p:nvSpPr>
        <p:spPr bwMode="auto">
          <a:xfrm>
            <a:off x="457200" y="4530725"/>
            <a:ext cx="1558925" cy="1079500"/>
          </a:xfrm>
          <a:prstGeom prst="rect">
            <a:avLst/>
          </a:prstGeom>
          <a:noFill/>
          <a:ln w="952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Input string</a:t>
            </a:r>
          </a:p>
          <a:p>
            <a:r>
              <a:rPr lang="en-US" altLang="en-US" sz="1600">
                <a:solidFill>
                  <a:srgbClr val="009900"/>
                </a:solidFill>
              </a:rPr>
              <a:t>“A * B + C * D”</a:t>
            </a:r>
          </a:p>
          <a:p>
            <a:r>
              <a:rPr lang="en-US" altLang="en-US" sz="1600"/>
              <a:t>Input list</a:t>
            </a:r>
          </a:p>
          <a:p>
            <a:r>
              <a:rPr lang="en-US" altLang="en-US" sz="1600">
                <a:solidFill>
                  <a:srgbClr val="009900"/>
                </a:solidFill>
              </a:rPr>
              <a:t>[A,*,B,+,C,*,D]</a:t>
            </a:r>
          </a:p>
        </p:txBody>
      </p:sp>
      <p:sp>
        <p:nvSpPr>
          <p:cNvPr id="62470" name="Text Box 6"/>
          <p:cNvSpPr txBox="1">
            <a:spLocks noChangeArrowheads="1"/>
          </p:cNvSpPr>
          <p:nvPr/>
        </p:nvSpPr>
        <p:spPr bwMode="auto">
          <a:xfrm>
            <a:off x="7442200" y="5857875"/>
            <a:ext cx="1514475" cy="590550"/>
          </a:xfrm>
          <a:prstGeom prst="rect">
            <a:avLst/>
          </a:prstGeom>
          <a:noFill/>
          <a:ln w="952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Output list</a:t>
            </a:r>
          </a:p>
          <a:p>
            <a:r>
              <a:rPr lang="en-US" altLang="en-US" sz="1600">
                <a:solidFill>
                  <a:srgbClr val="FF0000"/>
                </a:solidFill>
              </a:rPr>
              <a:t>[A,B,*,C,D,*,+]</a:t>
            </a:r>
          </a:p>
        </p:txBody>
      </p:sp>
      <p:sp>
        <p:nvSpPr>
          <p:cNvPr id="62471" name="Text Box 7"/>
          <p:cNvSpPr txBox="1">
            <a:spLocks noChangeArrowheads="1"/>
          </p:cNvSpPr>
          <p:nvPr/>
        </p:nvSpPr>
        <p:spPr bwMode="auto">
          <a:xfrm>
            <a:off x="7239000" y="5219700"/>
            <a:ext cx="169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Stack states</a:t>
            </a:r>
          </a:p>
        </p:txBody>
      </p:sp>
      <p:sp>
        <p:nvSpPr>
          <p:cNvPr id="62472" name="AutoShape 8"/>
          <p:cNvSpPr>
            <a:spLocks/>
          </p:cNvSpPr>
          <p:nvPr/>
        </p:nvSpPr>
        <p:spPr bwMode="auto">
          <a:xfrm>
            <a:off x="7010400" y="4991100"/>
            <a:ext cx="304800" cy="838200"/>
          </a:xfrm>
          <a:prstGeom prst="rightBrace">
            <a:avLst>
              <a:gd name="adj1" fmla="val 229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a:lstStyle/>
          <a:p>
            <a:r>
              <a:rPr lang="en-US" altLang="en-US">
                <a:effectLst/>
              </a:rPr>
              <a:t>Infix to Postfix in Python</a:t>
            </a:r>
          </a:p>
        </p:txBody>
      </p:sp>
      <p:sp>
        <p:nvSpPr>
          <p:cNvPr id="65540" name="Text Box 4"/>
          <p:cNvSpPr txBox="1">
            <a:spLocks noChangeArrowheads="1"/>
          </p:cNvSpPr>
          <p:nvPr/>
        </p:nvSpPr>
        <p:spPr bwMode="auto">
          <a:xfrm>
            <a:off x="1295400" y="1063625"/>
            <a:ext cx="5715000" cy="327977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err="1">
                <a:solidFill>
                  <a:srgbClr val="0066FF"/>
                </a:solidFill>
              </a:rPr>
              <a:t>def</a:t>
            </a:r>
            <a:r>
              <a:rPr lang="en-US" altLang="en-US" sz="1600" dirty="0"/>
              <a:t> </a:t>
            </a:r>
            <a:r>
              <a:rPr lang="en-US" altLang="en-US" sz="1600" dirty="0" err="1"/>
              <a:t>infixToPostfix</a:t>
            </a:r>
            <a:r>
              <a:rPr lang="en-US" altLang="en-US" sz="1600" dirty="0"/>
              <a:t>(</a:t>
            </a:r>
            <a:r>
              <a:rPr lang="en-US" altLang="en-US" sz="1600" dirty="0" err="1"/>
              <a:t>infixexpr</a:t>
            </a:r>
            <a:r>
              <a:rPr lang="en-US" altLang="en-US" sz="1600" dirty="0"/>
              <a:t>): </a:t>
            </a:r>
          </a:p>
          <a:p>
            <a:r>
              <a:rPr lang="en-US" altLang="en-US" sz="1600" dirty="0"/>
              <a:t>    </a:t>
            </a:r>
            <a:r>
              <a:rPr lang="en-US" altLang="en-US" sz="1600" dirty="0" err="1"/>
              <a:t>alphaOperand</a:t>
            </a:r>
            <a:r>
              <a:rPr lang="en-US" altLang="en-US" sz="1600" dirty="0"/>
              <a:t>=</a:t>
            </a:r>
            <a:r>
              <a:rPr lang="en-US" altLang="en-US" sz="1600" dirty="0">
                <a:solidFill>
                  <a:srgbClr val="009900"/>
                </a:solidFill>
              </a:rPr>
              <a:t>"ABCDEFGHIJKLMNOPQRSTUVWXYZ"</a:t>
            </a:r>
            <a:r>
              <a:rPr lang="en-US" altLang="en-US" sz="1600" dirty="0"/>
              <a:t> </a:t>
            </a:r>
          </a:p>
          <a:p>
            <a:r>
              <a:rPr lang="en-US" altLang="en-US" sz="1600" dirty="0"/>
              <a:t>    </a:t>
            </a:r>
            <a:r>
              <a:rPr lang="en-US" altLang="en-US" sz="1600" dirty="0" err="1"/>
              <a:t>digitOperand</a:t>
            </a:r>
            <a:r>
              <a:rPr lang="en-US" altLang="en-US" sz="1600" dirty="0"/>
              <a:t>=</a:t>
            </a:r>
            <a:r>
              <a:rPr lang="en-US" altLang="en-US" sz="1600" dirty="0">
                <a:solidFill>
                  <a:srgbClr val="009900"/>
                </a:solidFill>
              </a:rPr>
              <a:t>"0123456789"</a:t>
            </a:r>
          </a:p>
          <a:p>
            <a:r>
              <a:rPr lang="en-US" altLang="en-US" sz="1600" dirty="0"/>
              <a:t>    </a:t>
            </a:r>
            <a:r>
              <a:rPr lang="en-US" altLang="en-US" sz="1600" dirty="0" err="1"/>
              <a:t>prec</a:t>
            </a:r>
            <a:r>
              <a:rPr lang="en-US" altLang="en-US" sz="1600" dirty="0"/>
              <a:t> = {} </a:t>
            </a:r>
          </a:p>
          <a:p>
            <a:r>
              <a:rPr lang="en-US" altLang="en-US" sz="1600" dirty="0"/>
              <a:t>    </a:t>
            </a:r>
            <a:r>
              <a:rPr lang="en-US" altLang="en-US" sz="1600" dirty="0" err="1"/>
              <a:t>prec</a:t>
            </a:r>
            <a:r>
              <a:rPr lang="en-US" altLang="en-US" sz="1600" dirty="0"/>
              <a:t>[</a:t>
            </a:r>
            <a:r>
              <a:rPr lang="en-US" altLang="en-US" sz="1600" dirty="0">
                <a:solidFill>
                  <a:srgbClr val="009900"/>
                </a:solidFill>
              </a:rPr>
              <a:t>"*"</a:t>
            </a:r>
            <a:r>
              <a:rPr lang="en-US" altLang="en-US" sz="1600" dirty="0"/>
              <a:t>] = 3 </a:t>
            </a:r>
          </a:p>
          <a:p>
            <a:r>
              <a:rPr lang="en-US" altLang="en-US" sz="1600" dirty="0"/>
              <a:t>    </a:t>
            </a:r>
            <a:r>
              <a:rPr lang="en-US" altLang="en-US" sz="1600" dirty="0" err="1"/>
              <a:t>prec</a:t>
            </a:r>
            <a:r>
              <a:rPr lang="en-US" altLang="en-US" sz="1600" dirty="0"/>
              <a:t>[</a:t>
            </a:r>
            <a:r>
              <a:rPr lang="en-US" altLang="en-US" sz="1600" dirty="0">
                <a:solidFill>
                  <a:srgbClr val="009900"/>
                </a:solidFill>
              </a:rPr>
              <a:t>"/"</a:t>
            </a:r>
            <a:r>
              <a:rPr lang="en-US" altLang="en-US" sz="1600" dirty="0"/>
              <a:t>] = 3 </a:t>
            </a:r>
          </a:p>
          <a:p>
            <a:r>
              <a:rPr lang="en-US" altLang="en-US" sz="1600" dirty="0"/>
              <a:t>    </a:t>
            </a:r>
            <a:r>
              <a:rPr lang="en-US" altLang="en-US" sz="1600" dirty="0" err="1"/>
              <a:t>prec</a:t>
            </a:r>
            <a:r>
              <a:rPr lang="en-US" altLang="en-US" sz="1600" dirty="0"/>
              <a:t>[</a:t>
            </a:r>
            <a:r>
              <a:rPr lang="en-US" altLang="en-US" sz="1600" dirty="0">
                <a:solidFill>
                  <a:srgbClr val="009900"/>
                </a:solidFill>
              </a:rPr>
              <a:t>"+"</a:t>
            </a:r>
            <a:r>
              <a:rPr lang="en-US" altLang="en-US" sz="1600" dirty="0"/>
              <a:t>] = 2 </a:t>
            </a:r>
          </a:p>
          <a:p>
            <a:r>
              <a:rPr lang="en-US" altLang="en-US" sz="1600" dirty="0"/>
              <a:t>    </a:t>
            </a:r>
            <a:r>
              <a:rPr lang="en-US" altLang="en-US" sz="1600" dirty="0" err="1"/>
              <a:t>prec</a:t>
            </a:r>
            <a:r>
              <a:rPr lang="en-US" altLang="en-US" sz="1600" dirty="0"/>
              <a:t>[</a:t>
            </a:r>
            <a:r>
              <a:rPr lang="en-US" altLang="en-US" sz="1600" dirty="0">
                <a:solidFill>
                  <a:srgbClr val="009900"/>
                </a:solidFill>
              </a:rPr>
              <a:t>"-"</a:t>
            </a:r>
            <a:r>
              <a:rPr lang="en-US" altLang="en-US" sz="1600" dirty="0"/>
              <a:t>] = 2 </a:t>
            </a:r>
          </a:p>
          <a:p>
            <a:r>
              <a:rPr lang="en-US" altLang="en-US" sz="1600" dirty="0"/>
              <a:t>    </a:t>
            </a:r>
            <a:r>
              <a:rPr lang="en-US" altLang="en-US" sz="1600" dirty="0" err="1"/>
              <a:t>prec</a:t>
            </a:r>
            <a:r>
              <a:rPr lang="en-US" altLang="en-US" sz="1600" dirty="0"/>
              <a:t>[</a:t>
            </a:r>
            <a:r>
              <a:rPr lang="en-US" altLang="en-US" sz="1600" dirty="0">
                <a:solidFill>
                  <a:srgbClr val="009900"/>
                </a:solidFill>
              </a:rPr>
              <a:t>"("</a:t>
            </a:r>
            <a:r>
              <a:rPr lang="en-US" altLang="en-US" sz="1600" dirty="0"/>
              <a:t>] = 1 </a:t>
            </a:r>
          </a:p>
          <a:p>
            <a:r>
              <a:rPr lang="en-US" altLang="en-US" sz="1600" dirty="0"/>
              <a:t>    </a:t>
            </a:r>
            <a:r>
              <a:rPr lang="en-US" altLang="en-US" sz="1600" dirty="0" err="1"/>
              <a:t>opStack</a:t>
            </a:r>
            <a:r>
              <a:rPr lang="en-US" altLang="en-US" sz="1600" dirty="0"/>
              <a:t> = </a:t>
            </a:r>
            <a:r>
              <a:rPr lang="en-US" altLang="en-US" sz="1600" dirty="0">
                <a:solidFill>
                  <a:srgbClr val="FF5050"/>
                </a:solidFill>
              </a:rPr>
              <a:t>Stack</a:t>
            </a:r>
            <a:r>
              <a:rPr lang="en-US" altLang="en-US" sz="1600" dirty="0"/>
              <a:t>() </a:t>
            </a:r>
          </a:p>
          <a:p>
            <a:r>
              <a:rPr lang="en-US" altLang="en-US" sz="1600" dirty="0"/>
              <a:t>    </a:t>
            </a:r>
            <a:r>
              <a:rPr lang="en-US" altLang="en-US" sz="1600" dirty="0" err="1"/>
              <a:t>postfixList</a:t>
            </a:r>
            <a:r>
              <a:rPr lang="en-US" altLang="en-US" sz="1600" dirty="0"/>
              <a:t> = [] </a:t>
            </a:r>
          </a:p>
          <a:p>
            <a:r>
              <a:rPr lang="en-US" altLang="en-US" sz="1600" dirty="0"/>
              <a:t>    </a:t>
            </a:r>
            <a:r>
              <a:rPr lang="en-US" altLang="en-US" sz="1600" dirty="0" err="1"/>
              <a:t>tokenList</a:t>
            </a:r>
            <a:r>
              <a:rPr lang="en-US" altLang="en-US" sz="1600" dirty="0"/>
              <a:t> = </a:t>
            </a:r>
            <a:r>
              <a:rPr lang="en-US" altLang="en-US" sz="1600" dirty="0" err="1"/>
              <a:t>infixexpr.</a:t>
            </a:r>
            <a:r>
              <a:rPr lang="en-US" altLang="en-US" sz="1600" dirty="0" err="1">
                <a:solidFill>
                  <a:srgbClr val="FF5050"/>
                </a:solidFill>
              </a:rPr>
              <a:t>split</a:t>
            </a:r>
            <a:r>
              <a:rPr lang="en-US" altLang="en-US" sz="1600" dirty="0"/>
              <a:t>() </a:t>
            </a:r>
          </a:p>
          <a:p>
            <a:r>
              <a:rPr lang="en-US" altLang="en-US" sz="1600" dirty="0"/>
              <a:t>    </a:t>
            </a:r>
          </a:p>
        </p:txBody>
      </p:sp>
      <p:sp>
        <p:nvSpPr>
          <p:cNvPr id="65541" name="Text Box 5"/>
          <p:cNvSpPr txBox="1">
            <a:spLocks noChangeArrowheads="1"/>
          </p:cNvSpPr>
          <p:nvPr/>
        </p:nvSpPr>
        <p:spPr bwMode="auto">
          <a:xfrm>
            <a:off x="4114800" y="1752600"/>
            <a:ext cx="4876800" cy="45021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t>    </a:t>
            </a:r>
            <a:r>
              <a:rPr lang="en-US" altLang="en-US" sz="1600" dirty="0">
                <a:solidFill>
                  <a:srgbClr val="0066FF"/>
                </a:solidFill>
              </a:rPr>
              <a:t>for</a:t>
            </a:r>
            <a:r>
              <a:rPr lang="en-US" altLang="en-US" sz="1600" dirty="0"/>
              <a:t> token </a:t>
            </a:r>
            <a:r>
              <a:rPr lang="en-US" altLang="en-US" sz="1600" dirty="0">
                <a:solidFill>
                  <a:srgbClr val="0066FF"/>
                </a:solidFill>
              </a:rPr>
              <a:t>in</a:t>
            </a:r>
            <a:r>
              <a:rPr lang="en-US" altLang="en-US" sz="1600" dirty="0"/>
              <a:t> </a:t>
            </a:r>
            <a:r>
              <a:rPr lang="en-US" altLang="en-US" sz="1600" dirty="0" err="1"/>
              <a:t>tokenList</a:t>
            </a:r>
            <a:r>
              <a:rPr lang="en-US" altLang="en-US" sz="1600" dirty="0"/>
              <a:t>: </a:t>
            </a:r>
          </a:p>
          <a:p>
            <a:r>
              <a:rPr lang="en-US" altLang="en-US" sz="1600" dirty="0"/>
              <a:t>        </a:t>
            </a:r>
            <a:r>
              <a:rPr lang="en-US" altLang="en-US" sz="1600" dirty="0">
                <a:solidFill>
                  <a:srgbClr val="0066FF"/>
                </a:solidFill>
              </a:rPr>
              <a:t>if</a:t>
            </a:r>
            <a:r>
              <a:rPr lang="en-US" altLang="en-US" sz="1600" dirty="0"/>
              <a:t> token </a:t>
            </a:r>
            <a:r>
              <a:rPr lang="en-US" altLang="en-US" sz="1600" dirty="0">
                <a:solidFill>
                  <a:srgbClr val="0066FF"/>
                </a:solidFill>
              </a:rPr>
              <a:t>in</a:t>
            </a:r>
            <a:r>
              <a:rPr lang="en-US" altLang="en-US" sz="1600" dirty="0"/>
              <a:t> </a:t>
            </a:r>
            <a:r>
              <a:rPr lang="en-US" altLang="en-US" sz="1600" dirty="0" err="1"/>
              <a:t>alphaOperand</a:t>
            </a:r>
            <a:r>
              <a:rPr lang="en-US" altLang="en-US" sz="1600" dirty="0"/>
              <a:t> </a:t>
            </a:r>
            <a:r>
              <a:rPr lang="en-US" altLang="en-US" sz="1600" dirty="0">
                <a:solidFill>
                  <a:srgbClr val="0066FF"/>
                </a:solidFill>
              </a:rPr>
              <a:t>or</a:t>
            </a:r>
            <a:r>
              <a:rPr lang="en-US" altLang="en-US" sz="1600" dirty="0"/>
              <a:t> token </a:t>
            </a:r>
            <a:r>
              <a:rPr lang="en-US" altLang="en-US" sz="1600" dirty="0">
                <a:solidFill>
                  <a:srgbClr val="0066FF"/>
                </a:solidFill>
              </a:rPr>
              <a:t>in</a:t>
            </a:r>
            <a:r>
              <a:rPr lang="en-US" altLang="en-US" sz="1600" dirty="0"/>
              <a:t> </a:t>
            </a:r>
            <a:r>
              <a:rPr lang="en-US" altLang="en-US" sz="1600" dirty="0" err="1"/>
              <a:t>digitOperand</a:t>
            </a:r>
            <a:r>
              <a:rPr lang="en-US" altLang="en-US" sz="1600" dirty="0"/>
              <a:t>: </a:t>
            </a:r>
          </a:p>
          <a:p>
            <a:r>
              <a:rPr lang="en-US" altLang="en-US" sz="1600" dirty="0"/>
              <a:t>            </a:t>
            </a:r>
            <a:r>
              <a:rPr lang="en-US" altLang="en-US" sz="1600" dirty="0" err="1"/>
              <a:t>postfixList.append</a:t>
            </a:r>
            <a:r>
              <a:rPr lang="en-US" altLang="en-US" sz="1600" dirty="0"/>
              <a:t>(token) </a:t>
            </a:r>
          </a:p>
          <a:p>
            <a:r>
              <a:rPr lang="en-US" altLang="en-US" sz="1600" dirty="0"/>
              <a:t>        </a:t>
            </a:r>
            <a:r>
              <a:rPr lang="en-US" altLang="en-US" sz="1600" dirty="0" err="1">
                <a:solidFill>
                  <a:srgbClr val="0066FF"/>
                </a:solidFill>
              </a:rPr>
              <a:t>elif</a:t>
            </a:r>
            <a:r>
              <a:rPr lang="en-US" altLang="en-US" sz="1600" dirty="0"/>
              <a:t> token == </a:t>
            </a:r>
            <a:r>
              <a:rPr lang="en-US" altLang="en-US" sz="1600" dirty="0">
                <a:solidFill>
                  <a:srgbClr val="009900"/>
                </a:solidFill>
              </a:rPr>
              <a:t>'('</a:t>
            </a:r>
            <a:r>
              <a:rPr lang="en-US" altLang="en-US" sz="1600" dirty="0"/>
              <a:t>: </a:t>
            </a:r>
          </a:p>
          <a:p>
            <a:r>
              <a:rPr lang="en-US" altLang="en-US" sz="1600" dirty="0"/>
              <a:t>            </a:t>
            </a:r>
            <a:r>
              <a:rPr lang="en-US" altLang="en-US" sz="1600" dirty="0" err="1"/>
              <a:t>opStack.</a:t>
            </a:r>
            <a:r>
              <a:rPr lang="en-US" altLang="en-US" sz="1600" dirty="0" err="1">
                <a:solidFill>
                  <a:srgbClr val="FF5050"/>
                </a:solidFill>
              </a:rPr>
              <a:t>push</a:t>
            </a:r>
            <a:r>
              <a:rPr lang="en-US" altLang="en-US" sz="1600" dirty="0"/>
              <a:t>(token) </a:t>
            </a:r>
          </a:p>
          <a:p>
            <a:r>
              <a:rPr lang="en-US" altLang="en-US" sz="1600" dirty="0"/>
              <a:t>        </a:t>
            </a:r>
            <a:r>
              <a:rPr lang="en-US" altLang="en-US" sz="1600" dirty="0" err="1">
                <a:solidFill>
                  <a:srgbClr val="0066FF"/>
                </a:solidFill>
              </a:rPr>
              <a:t>elif</a:t>
            </a:r>
            <a:r>
              <a:rPr lang="en-US" altLang="en-US" sz="1600" dirty="0"/>
              <a:t> token == </a:t>
            </a:r>
            <a:r>
              <a:rPr lang="en-US" altLang="en-US" sz="1600" dirty="0">
                <a:solidFill>
                  <a:srgbClr val="009900"/>
                </a:solidFill>
              </a:rPr>
              <a:t>')'</a:t>
            </a:r>
            <a:r>
              <a:rPr lang="en-US" altLang="en-US" sz="1600" dirty="0"/>
              <a:t>: </a:t>
            </a:r>
          </a:p>
          <a:p>
            <a:r>
              <a:rPr lang="en-US" altLang="en-US" sz="1600" dirty="0"/>
              <a:t>            </a:t>
            </a:r>
            <a:r>
              <a:rPr lang="en-US" altLang="en-US" sz="1600" dirty="0" err="1"/>
              <a:t>topToken</a:t>
            </a:r>
            <a:r>
              <a:rPr lang="en-US" altLang="en-US" sz="1600" dirty="0"/>
              <a:t> = </a:t>
            </a:r>
            <a:r>
              <a:rPr lang="en-US" altLang="en-US" sz="1600" dirty="0" err="1"/>
              <a:t>opStack.</a:t>
            </a:r>
            <a:r>
              <a:rPr lang="en-US" altLang="en-US" sz="1600" dirty="0" err="1">
                <a:solidFill>
                  <a:srgbClr val="FF5050"/>
                </a:solidFill>
              </a:rPr>
              <a:t>pop</a:t>
            </a:r>
            <a:r>
              <a:rPr lang="en-US" altLang="en-US" sz="1600" dirty="0"/>
              <a:t>() </a:t>
            </a:r>
          </a:p>
          <a:p>
            <a:r>
              <a:rPr lang="en-US" altLang="en-US" sz="1600" dirty="0"/>
              <a:t>            </a:t>
            </a:r>
            <a:r>
              <a:rPr lang="en-US" altLang="en-US" sz="1600" dirty="0">
                <a:solidFill>
                  <a:srgbClr val="0066FF"/>
                </a:solidFill>
              </a:rPr>
              <a:t>while</a:t>
            </a:r>
            <a:r>
              <a:rPr lang="en-US" altLang="en-US" sz="1600" dirty="0"/>
              <a:t> </a:t>
            </a:r>
            <a:r>
              <a:rPr lang="en-US" altLang="en-US" sz="1600" dirty="0" err="1"/>
              <a:t>topToken</a:t>
            </a:r>
            <a:r>
              <a:rPr lang="en-US" altLang="en-US" sz="1600" dirty="0"/>
              <a:t> != </a:t>
            </a:r>
            <a:r>
              <a:rPr lang="en-US" altLang="en-US" sz="1600" dirty="0">
                <a:solidFill>
                  <a:srgbClr val="009900"/>
                </a:solidFill>
              </a:rPr>
              <a:t>'('</a:t>
            </a:r>
            <a:r>
              <a:rPr lang="en-US" altLang="en-US" sz="1600" dirty="0"/>
              <a:t>: </a:t>
            </a:r>
          </a:p>
          <a:p>
            <a:r>
              <a:rPr lang="en-US" altLang="en-US" sz="1600" dirty="0"/>
              <a:t>                </a:t>
            </a:r>
            <a:r>
              <a:rPr lang="en-US" altLang="en-US" sz="1600" dirty="0" err="1"/>
              <a:t>postfixList.</a:t>
            </a:r>
            <a:r>
              <a:rPr lang="en-US" altLang="en-US" sz="1600" dirty="0" err="1">
                <a:solidFill>
                  <a:srgbClr val="FF5050"/>
                </a:solidFill>
              </a:rPr>
              <a:t>append</a:t>
            </a:r>
            <a:r>
              <a:rPr lang="en-US" altLang="en-US" sz="1600" dirty="0"/>
              <a:t>(</a:t>
            </a:r>
            <a:r>
              <a:rPr lang="en-US" altLang="en-US" sz="1600" dirty="0" err="1"/>
              <a:t>topToken</a:t>
            </a:r>
            <a:r>
              <a:rPr lang="en-US" altLang="en-US" sz="1600" dirty="0"/>
              <a:t>) </a:t>
            </a:r>
          </a:p>
          <a:p>
            <a:r>
              <a:rPr lang="en-US" altLang="en-US" sz="1600" dirty="0"/>
              <a:t>                </a:t>
            </a:r>
            <a:r>
              <a:rPr lang="en-US" altLang="en-US" sz="1600" dirty="0" err="1"/>
              <a:t>topToken</a:t>
            </a:r>
            <a:r>
              <a:rPr lang="en-US" altLang="en-US" sz="1600" dirty="0"/>
              <a:t> = </a:t>
            </a:r>
            <a:r>
              <a:rPr lang="en-US" altLang="en-US" sz="1600" dirty="0" err="1"/>
              <a:t>opStack.</a:t>
            </a:r>
            <a:r>
              <a:rPr lang="en-US" altLang="en-US" sz="1600" dirty="0" err="1">
                <a:solidFill>
                  <a:srgbClr val="FF5050"/>
                </a:solidFill>
              </a:rPr>
              <a:t>pop</a:t>
            </a:r>
            <a:r>
              <a:rPr lang="en-US" altLang="en-US" sz="1600" dirty="0"/>
              <a:t>() </a:t>
            </a:r>
          </a:p>
          <a:p>
            <a:r>
              <a:rPr lang="en-US" altLang="en-US" sz="1600" dirty="0"/>
              <a:t>        </a:t>
            </a:r>
            <a:r>
              <a:rPr lang="en-US" altLang="en-US" sz="1600" dirty="0">
                <a:solidFill>
                  <a:srgbClr val="0066FF"/>
                </a:solidFill>
              </a:rPr>
              <a:t>else</a:t>
            </a:r>
            <a:r>
              <a:rPr lang="en-US" altLang="en-US" sz="1600" dirty="0"/>
              <a:t>: </a:t>
            </a:r>
          </a:p>
          <a:p>
            <a:r>
              <a:rPr lang="en-US" altLang="en-US" sz="1600" dirty="0"/>
              <a:t>            </a:t>
            </a:r>
            <a:r>
              <a:rPr lang="en-US" altLang="en-US" sz="1600" dirty="0">
                <a:solidFill>
                  <a:srgbClr val="0066FF"/>
                </a:solidFill>
              </a:rPr>
              <a:t>while</a:t>
            </a:r>
            <a:r>
              <a:rPr lang="en-US" altLang="en-US" sz="1600" dirty="0"/>
              <a:t> (</a:t>
            </a:r>
            <a:r>
              <a:rPr lang="en-US" altLang="en-US" sz="1600" dirty="0">
                <a:solidFill>
                  <a:srgbClr val="0066FF"/>
                </a:solidFill>
              </a:rPr>
              <a:t>not</a:t>
            </a:r>
            <a:r>
              <a:rPr lang="en-US" altLang="en-US" sz="1600" dirty="0"/>
              <a:t> </a:t>
            </a:r>
            <a:r>
              <a:rPr lang="en-US" altLang="en-US" sz="1600" dirty="0" err="1"/>
              <a:t>opStack.</a:t>
            </a:r>
            <a:r>
              <a:rPr lang="en-US" altLang="en-US" sz="1600" dirty="0" err="1">
                <a:solidFill>
                  <a:srgbClr val="FF5050"/>
                </a:solidFill>
              </a:rPr>
              <a:t>isEmpty</a:t>
            </a:r>
            <a:r>
              <a:rPr lang="en-US" altLang="en-US" sz="1600" dirty="0"/>
              <a:t>()) </a:t>
            </a:r>
            <a:r>
              <a:rPr lang="en-US" altLang="en-US" sz="1600" dirty="0">
                <a:solidFill>
                  <a:srgbClr val="0066FF"/>
                </a:solidFill>
              </a:rPr>
              <a:t>and</a:t>
            </a:r>
            <a:r>
              <a:rPr lang="en-US" altLang="en-US" sz="1600" dirty="0"/>
              <a:t>  \</a:t>
            </a:r>
          </a:p>
          <a:p>
            <a:r>
              <a:rPr lang="en-US" altLang="en-US" sz="1600" dirty="0"/>
              <a:t>                      (</a:t>
            </a:r>
            <a:r>
              <a:rPr lang="en-US" altLang="en-US" sz="1600" dirty="0" err="1"/>
              <a:t>prec</a:t>
            </a:r>
            <a:r>
              <a:rPr lang="en-US" altLang="en-US" sz="1600" dirty="0"/>
              <a:t>[</a:t>
            </a:r>
            <a:r>
              <a:rPr lang="en-US" altLang="en-US" sz="1600" dirty="0" err="1"/>
              <a:t>opStack.</a:t>
            </a:r>
            <a:r>
              <a:rPr lang="en-US" altLang="en-US" sz="1600" dirty="0" err="1">
                <a:solidFill>
                  <a:srgbClr val="FF5050"/>
                </a:solidFill>
              </a:rPr>
              <a:t>peek</a:t>
            </a:r>
            <a:r>
              <a:rPr lang="en-US" altLang="en-US" sz="1600" dirty="0"/>
              <a:t>()] &gt;= </a:t>
            </a:r>
            <a:r>
              <a:rPr lang="en-US" altLang="en-US" sz="1600" dirty="0" err="1"/>
              <a:t>prec</a:t>
            </a:r>
            <a:r>
              <a:rPr lang="en-US" altLang="en-US" sz="1600" dirty="0"/>
              <a:t>[token]): </a:t>
            </a:r>
          </a:p>
          <a:p>
            <a:r>
              <a:rPr lang="en-US" altLang="en-US" sz="1600" dirty="0"/>
              <a:t>                </a:t>
            </a:r>
            <a:r>
              <a:rPr lang="en-US" altLang="en-US" sz="1600" dirty="0" err="1"/>
              <a:t>postfixList.</a:t>
            </a:r>
            <a:r>
              <a:rPr lang="en-US" altLang="en-US" sz="1600" dirty="0" err="1">
                <a:solidFill>
                  <a:srgbClr val="FF5050"/>
                </a:solidFill>
              </a:rPr>
              <a:t>append</a:t>
            </a:r>
            <a:r>
              <a:rPr lang="en-US" altLang="en-US" sz="1600" dirty="0"/>
              <a:t>(</a:t>
            </a:r>
            <a:r>
              <a:rPr lang="en-US" altLang="en-US" sz="1600" dirty="0" err="1"/>
              <a:t>opStack.</a:t>
            </a:r>
            <a:r>
              <a:rPr lang="en-US" altLang="en-US" sz="1600" dirty="0" err="1">
                <a:solidFill>
                  <a:srgbClr val="FF5050"/>
                </a:solidFill>
              </a:rPr>
              <a:t>pop</a:t>
            </a:r>
            <a:r>
              <a:rPr lang="en-US" altLang="en-US" sz="1600" dirty="0"/>
              <a:t>()) </a:t>
            </a:r>
          </a:p>
          <a:p>
            <a:r>
              <a:rPr lang="en-US" altLang="en-US" sz="1600" dirty="0"/>
              <a:t>            </a:t>
            </a:r>
            <a:r>
              <a:rPr lang="en-US" altLang="en-US" sz="1600" dirty="0" err="1"/>
              <a:t>opStack.</a:t>
            </a:r>
            <a:r>
              <a:rPr lang="en-US" altLang="en-US" sz="1600" dirty="0" err="1">
                <a:solidFill>
                  <a:srgbClr val="FF5050"/>
                </a:solidFill>
              </a:rPr>
              <a:t>push</a:t>
            </a:r>
            <a:r>
              <a:rPr lang="en-US" altLang="en-US" sz="1600" dirty="0"/>
              <a:t>(token) </a:t>
            </a:r>
          </a:p>
          <a:p>
            <a:r>
              <a:rPr lang="en-US" altLang="en-US" sz="1600" dirty="0"/>
              <a:t>    </a:t>
            </a:r>
            <a:r>
              <a:rPr lang="en-US" altLang="en-US" sz="1600" dirty="0">
                <a:solidFill>
                  <a:srgbClr val="0066FF"/>
                </a:solidFill>
              </a:rPr>
              <a:t>while</a:t>
            </a:r>
            <a:r>
              <a:rPr lang="en-US" altLang="en-US" sz="1600" dirty="0"/>
              <a:t> </a:t>
            </a:r>
            <a:r>
              <a:rPr lang="en-US" altLang="en-US" sz="1600" dirty="0">
                <a:solidFill>
                  <a:srgbClr val="0066FF"/>
                </a:solidFill>
              </a:rPr>
              <a:t>not</a:t>
            </a:r>
            <a:r>
              <a:rPr lang="en-US" altLang="en-US" sz="1600" dirty="0"/>
              <a:t> </a:t>
            </a:r>
            <a:r>
              <a:rPr lang="en-US" altLang="en-US" sz="1600" dirty="0" err="1"/>
              <a:t>opStack.</a:t>
            </a:r>
            <a:r>
              <a:rPr lang="en-US" altLang="en-US" sz="1600" dirty="0" err="1">
                <a:solidFill>
                  <a:srgbClr val="FF5050"/>
                </a:solidFill>
              </a:rPr>
              <a:t>isEmpty</a:t>
            </a:r>
            <a:r>
              <a:rPr lang="en-US" altLang="en-US" sz="1600" dirty="0"/>
              <a:t>(): </a:t>
            </a:r>
          </a:p>
          <a:p>
            <a:r>
              <a:rPr lang="en-US" altLang="en-US" sz="1600" dirty="0"/>
              <a:t>        </a:t>
            </a:r>
            <a:r>
              <a:rPr lang="en-US" altLang="en-US" sz="1600" dirty="0" err="1"/>
              <a:t>postfixList.</a:t>
            </a:r>
            <a:r>
              <a:rPr lang="en-US" altLang="en-US" sz="1600" dirty="0" err="1">
                <a:solidFill>
                  <a:srgbClr val="FF5050"/>
                </a:solidFill>
              </a:rPr>
              <a:t>append</a:t>
            </a:r>
            <a:r>
              <a:rPr lang="en-US" altLang="en-US" sz="1600" dirty="0"/>
              <a:t>(</a:t>
            </a:r>
            <a:r>
              <a:rPr lang="en-US" altLang="en-US" sz="1600" dirty="0" err="1"/>
              <a:t>opStack.</a:t>
            </a:r>
            <a:r>
              <a:rPr lang="en-US" altLang="en-US" sz="1600" dirty="0" err="1">
                <a:solidFill>
                  <a:srgbClr val="FF5050"/>
                </a:solidFill>
              </a:rPr>
              <a:t>pop</a:t>
            </a:r>
            <a:r>
              <a:rPr lang="en-US" altLang="en-US" sz="1600" dirty="0"/>
              <a:t>()) </a:t>
            </a:r>
          </a:p>
          <a:p>
            <a:r>
              <a:rPr lang="en-US" altLang="en-US" sz="1600" dirty="0"/>
              <a:t>    </a:t>
            </a:r>
            <a:r>
              <a:rPr lang="en-US" altLang="en-US" sz="1600" dirty="0">
                <a:solidFill>
                  <a:srgbClr val="0066FF"/>
                </a:solidFill>
              </a:rPr>
              <a:t>return</a:t>
            </a:r>
            <a:r>
              <a:rPr lang="en-US" altLang="en-US" sz="1600" dirty="0"/>
              <a:t> </a:t>
            </a:r>
            <a:r>
              <a:rPr lang="en-US" altLang="en-US" sz="1600" dirty="0">
                <a:solidFill>
                  <a:srgbClr val="009900"/>
                </a:solidFill>
              </a:rPr>
              <a:t>" "</a:t>
            </a:r>
            <a:r>
              <a:rPr lang="en-US" altLang="en-US" sz="1600" dirty="0"/>
              <a:t>.</a:t>
            </a:r>
            <a:r>
              <a:rPr lang="en-US" altLang="en-US" sz="1600" dirty="0">
                <a:solidFill>
                  <a:srgbClr val="FF5050"/>
                </a:solidFill>
              </a:rPr>
              <a:t>join</a:t>
            </a:r>
            <a:r>
              <a:rPr lang="en-US" altLang="en-US" sz="1600" dirty="0"/>
              <a:t>(</a:t>
            </a:r>
            <a:r>
              <a:rPr lang="en-US" altLang="en-US" sz="1600" dirty="0" err="1"/>
              <a:t>postfixList</a:t>
            </a:r>
            <a:r>
              <a:rPr lang="en-US" altLang="en-US" sz="1600" dirty="0"/>
              <a:t>) </a:t>
            </a:r>
          </a:p>
        </p:txBody>
      </p:sp>
      <p:sp>
        <p:nvSpPr>
          <p:cNvPr id="65542" name="Text Box 6"/>
          <p:cNvSpPr txBox="1">
            <a:spLocks noChangeArrowheads="1"/>
          </p:cNvSpPr>
          <p:nvPr/>
        </p:nvSpPr>
        <p:spPr bwMode="auto">
          <a:xfrm>
            <a:off x="288925" y="4352925"/>
            <a:ext cx="35972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cs typeface="Arial" panose="020B0604020202020204" pitchFamily="34" charset="0"/>
              </a:defRPr>
            </a:lvl1pPr>
            <a:lvl2pPr marL="914400" indent="-457200" eaLnBrk="0" hangingPunct="0">
              <a:defRPr sz="2400">
                <a:solidFill>
                  <a:schemeClr val="tx1"/>
                </a:solidFill>
                <a:latin typeface="Times New Roman" panose="02020603050405020304" pitchFamily="18" charset="0"/>
                <a:cs typeface="Arial" panose="020B0604020202020204" pitchFamily="34" charset="0"/>
              </a:defRPr>
            </a:lvl2pPr>
            <a:lvl3pPr marL="1371600" indent="-457200" eaLnBrk="0" hangingPunct="0">
              <a:defRPr sz="2400">
                <a:solidFill>
                  <a:schemeClr val="tx1"/>
                </a:solidFill>
                <a:latin typeface="Times New Roman" panose="02020603050405020304" pitchFamily="18" charset="0"/>
                <a:cs typeface="Arial" panose="020B0604020202020204" pitchFamily="34" charset="0"/>
              </a:defRPr>
            </a:lvl3pPr>
            <a:lvl4pPr marL="1828800" indent="-457200" eaLnBrk="0" hangingPunct="0">
              <a:defRPr sz="2400">
                <a:solidFill>
                  <a:schemeClr val="tx1"/>
                </a:solidFill>
                <a:latin typeface="Times New Roman" panose="02020603050405020304" pitchFamily="18" charset="0"/>
                <a:cs typeface="Arial" panose="020B0604020202020204" pitchFamily="34" charset="0"/>
              </a:defRPr>
            </a:lvl4pPr>
            <a:lvl5pPr marL="2286000" indent="-457200" eaLnBrk="0" hangingPunct="0">
              <a:defRPr sz="2400">
                <a:solidFill>
                  <a:schemeClr val="tx1"/>
                </a:solidFill>
                <a:latin typeface="Times New Roman" panose="02020603050405020304" pitchFamily="18" charset="0"/>
                <a:cs typeface="Arial" panose="020B0604020202020204" pitchFamily="34"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a:t>Traverse input and for each token</a:t>
            </a:r>
          </a:p>
          <a:p>
            <a:pPr eaLnBrk="1" hangingPunct="1">
              <a:buFontTx/>
              <a:buChar char="•"/>
            </a:pPr>
            <a:r>
              <a:rPr lang="en-US" altLang="en-US" sz="1600"/>
              <a:t>if operand, append to output</a:t>
            </a:r>
          </a:p>
          <a:p>
            <a:pPr eaLnBrk="1" hangingPunct="1">
              <a:buFontTx/>
              <a:buChar char="•"/>
            </a:pPr>
            <a:r>
              <a:rPr lang="en-US" altLang="en-US" sz="1600"/>
              <a:t>if “(“ push to stack</a:t>
            </a:r>
          </a:p>
          <a:p>
            <a:pPr eaLnBrk="1" hangingPunct="1">
              <a:buFontTx/>
              <a:buChar char="•"/>
            </a:pPr>
            <a:r>
              <a:rPr lang="en-US" altLang="en-US" sz="1600"/>
              <a:t>if “)”, pop and output until “(“</a:t>
            </a:r>
          </a:p>
          <a:p>
            <a:pPr eaLnBrk="1" hangingPunct="1">
              <a:buFontTx/>
              <a:buChar char="•"/>
            </a:pPr>
            <a:r>
              <a:rPr lang="en-US" altLang="en-US" sz="1600"/>
              <a:t>If operator pop all operators with more precedence and append to output, then push operator</a:t>
            </a:r>
          </a:p>
          <a:p>
            <a:pPr eaLnBrk="1" hangingPunct="1"/>
            <a:r>
              <a:rPr lang="en-US" altLang="en-US" sz="1600"/>
              <a:t>At the end empty stack into output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81" name="Rectangle 621"/>
          <p:cNvSpPr>
            <a:spLocks noGrp="1" noChangeArrowheads="1"/>
          </p:cNvSpPr>
          <p:nvPr>
            <p:ph type="title"/>
          </p:nvPr>
        </p:nvSpPr>
        <p:spPr>
          <a:xfrm>
            <a:off x="685800" y="0"/>
            <a:ext cx="7772400" cy="990600"/>
          </a:xfrm>
          <a:noFill/>
        </p:spPr>
        <p:txBody>
          <a:bodyPr/>
          <a:lstStyle/>
          <a:p>
            <a:r>
              <a:rPr lang="en-US" altLang="en-US">
                <a:effectLst/>
              </a:rPr>
              <a:t>More complicated example</a:t>
            </a:r>
          </a:p>
        </p:txBody>
      </p:sp>
      <p:graphicFrame>
        <p:nvGraphicFramePr>
          <p:cNvPr id="67453" name="Group 893"/>
          <p:cNvGraphicFramePr>
            <a:graphicFrameLocks noGrp="1"/>
          </p:cNvGraphicFramePr>
          <p:nvPr>
            <p:ph idx="1"/>
            <p:extLst>
              <p:ext uri="{D42A27DB-BD31-4B8C-83A1-F6EECF244321}">
                <p14:modId xmlns:p14="http://schemas.microsoft.com/office/powerpoint/2010/main" val="995728860"/>
              </p:ext>
            </p:extLst>
          </p:nvPr>
        </p:nvGraphicFramePr>
        <p:xfrm>
          <a:off x="152400" y="914400"/>
          <a:ext cx="6629400" cy="5808028"/>
        </p:xfrm>
        <a:graphic>
          <a:graphicData uri="http://schemas.openxmlformats.org/drawingml/2006/table">
            <a:tbl>
              <a:tblPr/>
              <a:tblGrid>
                <a:gridCol w="685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968375">
                  <a:extLst>
                    <a:ext uri="{9D8B030D-6E8A-4147-A177-3AD203B41FA5}">
                      <a16:colId xmlns:a16="http://schemas.microsoft.com/office/drawing/2014/main" val="20003"/>
                    </a:ext>
                  </a:extLst>
                </a:gridCol>
                <a:gridCol w="1774825">
                  <a:extLst>
                    <a:ext uri="{9D8B030D-6E8A-4147-A177-3AD203B41FA5}">
                      <a16:colId xmlns:a16="http://schemas.microsoft.com/office/drawing/2014/main" val="20004"/>
                    </a:ext>
                  </a:extLst>
                </a:gridCol>
              </a:tblGrid>
              <a:tr h="149225">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Token</a:t>
                      </a:r>
                      <a:endParaRPr kumimoji="0" lang="en-US" altLang="en-US" sz="2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fo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Action</a:t>
                      </a:r>
                      <a:endParaRPr kumimoji="0" lang="en-US" altLang="en-US" sz="2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fo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Output</a:t>
                      </a:r>
                      <a:endParaRPr kumimoji="0" lang="en-US" altLang="en-US" sz="2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fo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Operator Stack</a:t>
                      </a:r>
                      <a:endParaRPr kumimoji="0" lang="en-US" altLang="en-US" sz="2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fo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Notes</a:t>
                      </a:r>
                      <a:endParaRPr kumimoji="0" lang="en-US" altLang="en-US" sz="24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06388">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4</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147638">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has higher precedence than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2</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149225">
                <a:tc rowSpan="2">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Pop stack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and * have same precedence</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149225">
                <a:tc vMerge="1">
                  <a:txBody>
                    <a:bodyPr/>
                    <a:lstStyle/>
                    <a:p>
                      <a:endParaRPr lang="en-CA"/>
                    </a:p>
                  </a:txBody>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has higher precedence than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8"/>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5</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 5</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9"/>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 5</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 /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0"/>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1</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 5 1</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 /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1"/>
                  </a:ext>
                </a:extLst>
              </a:tr>
              <a:tr h="149225">
                <a:tc rowSpan="2">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Pop stack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 5 1 −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Repeated until "(" found</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2"/>
                  </a:ext>
                </a:extLst>
              </a:tr>
              <a:tr h="149225">
                <a:tc vMerge="1">
                  <a:txBody>
                    <a:bodyPr/>
                    <a:lstStyle/>
                    <a:p>
                      <a:endParaRPr lang="en-CA"/>
                    </a:p>
                  </a:txBody>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Pop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 4 2 * 5 1 −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Discard matching parenthesis</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3"/>
                  </a:ext>
                </a:extLst>
              </a:tr>
              <a:tr h="149225">
                <a:tc rowSpan="2">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Pop / from stack to output</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has lower precedence than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4"/>
                  </a:ext>
                </a:extLst>
              </a:tr>
              <a:tr h="149225">
                <a:tc vMerge="1">
                  <a:txBody>
                    <a:bodyPr/>
                    <a:lstStyle/>
                    <a:p>
                      <a:endParaRPr lang="en-CA"/>
                    </a:p>
                  </a:txBody>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and equal precedence to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5"/>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rPr>
                        <a:t>(</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6"/>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2</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7"/>
                  </a:ext>
                </a:extLst>
              </a:tr>
              <a:tr h="149225">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Push token to stack</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18"/>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Add token to output</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 3</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 </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9"/>
                  </a:ext>
                </a:extLst>
              </a:tr>
              <a:tr h="228600">
                <a:tc rowSpan="2">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Pop stack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 3</a:t>
                      </a:r>
                      <a:r>
                        <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a:t>
                      </a: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20"/>
                  </a:ext>
                </a:extLst>
              </a:tr>
              <a:tr h="228600">
                <a:tc vMerge="1">
                  <a:txBody>
                    <a:bodyPr/>
                    <a:lstStyle/>
                    <a:p>
                      <a:endParaRPr lang="en-CA"/>
                    </a:p>
                  </a:txBody>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 3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Repeated until "(" found</a:t>
                      </a:r>
                      <a:endParaRPr kumimoji="0" lang="en-US" altLang="en-US" sz="1000" b="0" i="0" u="none" strike="noStrike" cap="none" normalizeH="0" baseline="0">
                        <a:ln>
                          <a:noFill/>
                        </a:ln>
                        <a:solidFill>
                          <a:schemeClr val="tx1"/>
                        </a:solidFill>
                        <a:effectLst/>
                        <a:latin typeface="Times New Roman" panose="02020603050405020304" pitchFamily="18"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21"/>
                  </a:ext>
                </a:extLst>
              </a:tr>
              <a:tr h="228600">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000000"/>
                          </a:solidFill>
                          <a:effectLst/>
                          <a:latin typeface="Times New Roman" panose="02020603050405020304" pitchFamily="18" charset="0"/>
                          <a:cs typeface="Arial" panose="020B0604020202020204" pitchFamily="34" charset="0"/>
                        </a:rPr>
                        <a:t>end</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Pop entire stack to output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3 4 2 * 5 1 − / + 2 3 + + </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hlink"/>
                    </a:solidFill>
                  </a:tcPr>
                </a:tc>
                <a:tc>
                  <a:txBody>
                    <a:bodyPr/>
                    <a:lstStyle>
                      <a:lvl1pPr marL="342900" indent="-342900" eaLnBrk="0" hangingPunct="0">
                        <a:spcBef>
                          <a:spcPct val="20000"/>
                        </a:spcBef>
                        <a:buSzPct val="75000"/>
                        <a:defRPr sz="2800">
                          <a:solidFill>
                            <a:schemeClr val="tx1"/>
                          </a:solidFill>
                          <a:latin typeface="Tahoma" panose="020B0604030504040204" pitchFamily="34" charset="0"/>
                        </a:defRPr>
                      </a:lvl1pPr>
                      <a:lvl2pPr marL="742950" indent="-285750" eaLnBrk="0" hangingPunct="0">
                        <a:spcBef>
                          <a:spcPct val="20000"/>
                        </a:spcBef>
                        <a:buSzPct val="75000"/>
                        <a:defRPr sz="2400">
                          <a:solidFill>
                            <a:schemeClr val="tx1"/>
                          </a:solidFill>
                          <a:latin typeface="Tahoma" panose="020B0604030504040204" pitchFamily="34" charset="0"/>
                        </a:defRPr>
                      </a:lvl2pPr>
                      <a:lvl3pPr marL="1143000" indent="-228600" eaLnBrk="0" hangingPunct="0">
                        <a:spcBef>
                          <a:spcPct val="20000"/>
                        </a:spcBef>
                        <a:buSzPct val="75000"/>
                        <a:defRPr sz="2000">
                          <a:solidFill>
                            <a:schemeClr val="tx1"/>
                          </a:solidFill>
                          <a:latin typeface="Tahoma" panose="020B0604030504040204" pitchFamily="34" charset="0"/>
                        </a:defRPr>
                      </a:lvl3pPr>
                      <a:lvl4pPr marL="1600200" indent="-228600" eaLnBrk="0" hangingPunct="0">
                        <a:spcBef>
                          <a:spcPct val="20000"/>
                        </a:spcBef>
                        <a:buSzPct val="75000"/>
                        <a:defRPr>
                          <a:solidFill>
                            <a:schemeClr val="tx1"/>
                          </a:solidFill>
                          <a:latin typeface="Tahoma" panose="020B0604030504040204" pitchFamily="34" charset="0"/>
                        </a:defRPr>
                      </a:lvl4pPr>
                      <a:lvl5pPr marL="2057400" indent="-228600" eaLnBrk="0" hangingPunct="0">
                        <a:spcBef>
                          <a:spcPct val="20000"/>
                        </a:spcBef>
                        <a:buSzPct val="75000"/>
                        <a:defRPr>
                          <a:solidFill>
                            <a:schemeClr val="tx1"/>
                          </a:solidFill>
                          <a:latin typeface="Tahoma" panose="020B0604030504040204" pitchFamily="34" charset="0"/>
                        </a:defRPr>
                      </a:lvl5pPr>
                      <a:lvl6pPr marL="2514600" indent="-228600" eaLnBrk="0" fontAlgn="base" hangingPunct="0">
                        <a:spcBef>
                          <a:spcPct val="20000"/>
                        </a:spcBef>
                        <a:spcAft>
                          <a:spcPct val="0"/>
                        </a:spcAft>
                        <a:buSzPct val="75000"/>
                        <a:defRPr>
                          <a:solidFill>
                            <a:schemeClr val="tx1"/>
                          </a:solidFill>
                          <a:latin typeface="Tahoma" panose="020B0604030504040204" pitchFamily="34" charset="0"/>
                        </a:defRPr>
                      </a:lvl6pPr>
                      <a:lvl7pPr marL="2971800" indent="-228600" eaLnBrk="0" fontAlgn="base" hangingPunct="0">
                        <a:spcBef>
                          <a:spcPct val="20000"/>
                        </a:spcBef>
                        <a:spcAft>
                          <a:spcPct val="0"/>
                        </a:spcAft>
                        <a:buSzPct val="75000"/>
                        <a:defRPr>
                          <a:solidFill>
                            <a:schemeClr val="tx1"/>
                          </a:solidFill>
                          <a:latin typeface="Tahoma" panose="020B0604030504040204" pitchFamily="34" charset="0"/>
                        </a:defRPr>
                      </a:lvl7pPr>
                      <a:lvl8pPr marL="3429000" indent="-228600" eaLnBrk="0" fontAlgn="base" hangingPunct="0">
                        <a:spcBef>
                          <a:spcPct val="20000"/>
                        </a:spcBef>
                        <a:spcAft>
                          <a:spcPct val="0"/>
                        </a:spcAft>
                        <a:buSzPct val="75000"/>
                        <a:defRPr>
                          <a:solidFill>
                            <a:schemeClr val="tx1"/>
                          </a:solidFill>
                          <a:latin typeface="Tahoma" panose="020B0604030504040204" pitchFamily="34" charset="0"/>
                        </a:defRPr>
                      </a:lvl8pPr>
                      <a:lvl9pPr marL="3886200" indent="-228600" eaLnBrk="0" fontAlgn="base" hangingPunct="0">
                        <a:spcBef>
                          <a:spcPct val="20000"/>
                        </a:spcBef>
                        <a:spcAft>
                          <a:spcPct val="0"/>
                        </a:spcAft>
                        <a:buSzPct val="75000"/>
                        <a:defRPr>
                          <a:solidFill>
                            <a:schemeClr val="tx1"/>
                          </a:solidFill>
                          <a:latin typeface="Tahoma" panose="020B060403050404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b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Pct val="75000"/>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endParaRPr>
                    </a:p>
                  </a:txBody>
                  <a:tcPr horzOverflow="overflow">
                    <a:lnL w="0" cap="flat" cmpd="sng" algn="ctr">
                      <a:solidFill>
                        <a:srgbClr val="AAAAAA"/>
                      </a:solidFill>
                      <a:prstDash val="solid"/>
                      <a:round/>
                      <a:headEnd type="none" w="med" len="med"/>
                      <a:tailEnd type="none" w="med" len="med"/>
                    </a:lnL>
                    <a:lnR cap="flat">
                      <a:noFill/>
                    </a:lnR>
                    <a:lnT w="0" cap="flat" cmpd="sng" algn="ctr">
                      <a:solidFill>
                        <a:srgbClr val="AAAAAA"/>
                      </a:solidFill>
                      <a:prstDash val="solid"/>
                      <a:round/>
                      <a:headEnd type="none" w="med" len="med"/>
                      <a:tailEnd type="none" w="med" len="med"/>
                    </a:lnT>
                    <a:lnB cap="flat">
                      <a:noFill/>
                    </a:lnB>
                    <a:lnTlToBr>
                      <a:noFill/>
                    </a:lnTlToBr>
                    <a:lnBlToTr>
                      <a:noFill/>
                    </a:lnBlToTr>
                    <a:solidFill>
                      <a:schemeClr val="hlink"/>
                    </a:solidFill>
                  </a:tcPr>
                </a:tc>
                <a:extLst>
                  <a:ext uri="{0D108BD9-81ED-4DB2-BD59-A6C34878D82A}">
                    <a16:rowId xmlns:a16="http://schemas.microsoft.com/office/drawing/2014/main" val="10022"/>
                  </a:ext>
                </a:extLst>
              </a:tr>
            </a:tbl>
          </a:graphicData>
        </a:graphic>
      </p:graphicFrame>
      <p:sp>
        <p:nvSpPr>
          <p:cNvPr id="67349" name="Rectangle 789"/>
          <p:cNvSpPr>
            <a:spLocks noChangeArrowheads="1"/>
          </p:cNvSpPr>
          <p:nvPr/>
        </p:nvSpPr>
        <p:spPr bwMode="auto">
          <a:xfrm>
            <a:off x="2206625" y="3954463"/>
            <a:ext cx="184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r>
              <a:rPr lang="en-US" altLang="en-US" sz="600"/>
            </a:br>
            <a:endParaRPr lang="en-US" altLang="en-US"/>
          </a:p>
        </p:txBody>
      </p:sp>
      <p:sp>
        <p:nvSpPr>
          <p:cNvPr id="67408" name="Text Box 848"/>
          <p:cNvSpPr txBox="1">
            <a:spLocks noChangeArrowheads="1"/>
          </p:cNvSpPr>
          <p:nvPr/>
        </p:nvSpPr>
        <p:spPr bwMode="auto">
          <a:xfrm>
            <a:off x="6858000" y="914400"/>
            <a:ext cx="2009775" cy="46672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Input: </a:t>
            </a:r>
          </a:p>
          <a:p>
            <a:r>
              <a:rPr lang="en-US" altLang="en-US" sz="1200" b="1" dirty="0"/>
              <a:t>3 + 4 * 2 / ( 5 - 1 ) + ( 2 + 3 )</a:t>
            </a:r>
            <a:r>
              <a:rPr lang="en-US" altLang="en-US" sz="1200" dirty="0"/>
              <a:t> </a:t>
            </a:r>
          </a:p>
        </p:txBody>
      </p:sp>
      <p:graphicFrame>
        <p:nvGraphicFramePr>
          <p:cNvPr id="67409" name="Group 849"/>
          <p:cNvGraphicFramePr>
            <a:graphicFrameLocks noGrp="1"/>
          </p:cNvGraphicFramePr>
          <p:nvPr/>
        </p:nvGraphicFramePr>
        <p:xfrm>
          <a:off x="7315200" y="1695450"/>
          <a:ext cx="1524000" cy="1280160"/>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04800">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rPr>
                        <a:t>operator</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Arial" panose="020B0604020202020204" pitchFamily="34" charset="0"/>
                        </a:rPr>
                        <a:t>precedence</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28600">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228600">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3</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228600">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2</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228600">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buSzPct val="75000"/>
                        <a:defRPr sz="2800">
                          <a:solidFill>
                            <a:schemeClr val="tx1"/>
                          </a:solidFill>
                          <a:latin typeface="Tahoma" panose="020B0604030504040204" pitchFamily="34" charset="0"/>
                        </a:defRPr>
                      </a:lvl1pPr>
                      <a:lvl2pPr eaLnBrk="0" hangingPunct="0">
                        <a:spcBef>
                          <a:spcPct val="20000"/>
                        </a:spcBef>
                        <a:buSzPct val="75000"/>
                        <a:defRPr sz="2400">
                          <a:solidFill>
                            <a:schemeClr val="tx1"/>
                          </a:solidFill>
                          <a:latin typeface="Tahoma" panose="020B0604030504040204" pitchFamily="34" charset="0"/>
                        </a:defRPr>
                      </a:lvl2pPr>
                      <a:lvl3pPr eaLnBrk="0" hangingPunct="0">
                        <a:spcBef>
                          <a:spcPct val="20000"/>
                        </a:spcBef>
                        <a:buSzPct val="75000"/>
                        <a:defRPr sz="2000">
                          <a:solidFill>
                            <a:schemeClr val="tx1"/>
                          </a:solidFill>
                          <a:latin typeface="Tahoma" panose="020B0604030504040204" pitchFamily="34" charset="0"/>
                        </a:defRPr>
                      </a:lvl3pPr>
                      <a:lvl4pPr eaLnBrk="0" hangingPunct="0">
                        <a:spcBef>
                          <a:spcPct val="20000"/>
                        </a:spcBef>
                        <a:buSzPct val="75000"/>
                        <a:defRPr>
                          <a:solidFill>
                            <a:schemeClr val="tx1"/>
                          </a:solidFill>
                          <a:latin typeface="Tahoma" panose="020B0604030504040204" pitchFamily="34" charset="0"/>
                        </a:defRPr>
                      </a:lvl4pPr>
                      <a:lvl5pPr eaLnBrk="0" hangingPunct="0">
                        <a:spcBef>
                          <a:spcPct val="20000"/>
                        </a:spcBef>
                        <a:buSzPct val="75000"/>
                        <a:defRPr>
                          <a:solidFill>
                            <a:schemeClr val="tx1"/>
                          </a:solidFill>
                          <a:latin typeface="Tahoma" panose="020B0604030504040204" pitchFamily="34" charset="0"/>
                        </a:defRPr>
                      </a:lvl5pPr>
                      <a:lvl6pPr eaLnBrk="0" fontAlgn="base" hangingPunct="0">
                        <a:spcBef>
                          <a:spcPct val="20000"/>
                        </a:spcBef>
                        <a:spcAft>
                          <a:spcPct val="0"/>
                        </a:spcAft>
                        <a:buSzPct val="75000"/>
                        <a:defRPr>
                          <a:solidFill>
                            <a:schemeClr val="tx1"/>
                          </a:solidFill>
                          <a:latin typeface="Tahoma" panose="020B0604030504040204" pitchFamily="34" charset="0"/>
                        </a:defRPr>
                      </a:lvl6pPr>
                      <a:lvl7pPr eaLnBrk="0" fontAlgn="base" hangingPunct="0">
                        <a:spcBef>
                          <a:spcPct val="20000"/>
                        </a:spcBef>
                        <a:spcAft>
                          <a:spcPct val="0"/>
                        </a:spcAft>
                        <a:buSzPct val="75000"/>
                        <a:defRPr>
                          <a:solidFill>
                            <a:schemeClr val="tx1"/>
                          </a:solidFill>
                          <a:latin typeface="Tahoma" panose="020B0604030504040204" pitchFamily="34" charset="0"/>
                        </a:defRPr>
                      </a:lvl7pPr>
                      <a:lvl8pPr eaLnBrk="0" fontAlgn="base" hangingPunct="0">
                        <a:spcBef>
                          <a:spcPct val="20000"/>
                        </a:spcBef>
                        <a:spcAft>
                          <a:spcPct val="0"/>
                        </a:spcAft>
                        <a:buSzPct val="75000"/>
                        <a:defRPr>
                          <a:solidFill>
                            <a:schemeClr val="tx1"/>
                          </a:solidFill>
                          <a:latin typeface="Tahoma" panose="020B0604030504040204" pitchFamily="34" charset="0"/>
                        </a:defRPr>
                      </a:lvl8pPr>
                      <a:lvl9pPr eaLnBrk="0" fontAlgn="base" hangingPunct="0">
                        <a:spcBef>
                          <a:spcPct val="20000"/>
                        </a:spcBef>
                        <a:spcAft>
                          <a:spcPct val="0"/>
                        </a:spcAft>
                        <a:buSzPct val="75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2</a:t>
                      </a:r>
                      <a:endParaRPr kumimoji="0" lang="en-US" altLang="en-US" sz="1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anchor="ct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sp>
        <p:nvSpPr>
          <p:cNvPr id="67429" name="Text Box 869"/>
          <p:cNvSpPr txBox="1">
            <a:spLocks noChangeArrowheads="1"/>
          </p:cNvSpPr>
          <p:nvPr/>
        </p:nvSpPr>
        <p:spPr bwMode="auto">
          <a:xfrm>
            <a:off x="7162800" y="3276600"/>
            <a:ext cx="1659429" cy="4616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output: </a:t>
            </a:r>
          </a:p>
          <a:p>
            <a:r>
              <a:rPr lang="en-US" altLang="en-US" sz="1200" b="1" dirty="0"/>
              <a:t>3 4 2 * 5 1 - / + 2 3 + + </a:t>
            </a:r>
          </a:p>
        </p:txBody>
      </p:sp>
      <p:sp>
        <p:nvSpPr>
          <p:cNvPr id="67430" name="Rectangle 870"/>
          <p:cNvSpPr>
            <a:spLocks noChangeArrowheads="1"/>
          </p:cNvSpPr>
          <p:nvPr/>
        </p:nvSpPr>
        <p:spPr bwMode="auto">
          <a:xfrm>
            <a:off x="6934200" y="4114800"/>
            <a:ext cx="197167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3 + 4 * 2 / ( 5 - 1 ) + ( 2 + 3 )</a:t>
            </a:r>
          </a:p>
          <a:p>
            <a:r>
              <a:rPr lang="en-US" altLang="en-US" sz="1200" b="1" dirty="0"/>
              <a:t>3 + 4 * 2 / 4 + 5</a:t>
            </a:r>
          </a:p>
          <a:p>
            <a:r>
              <a:rPr lang="en-US" altLang="en-US" sz="1200" b="1" dirty="0"/>
              <a:t>3 + 8 / 4 + 5</a:t>
            </a:r>
          </a:p>
          <a:p>
            <a:r>
              <a:rPr lang="en-US" altLang="en-US" sz="1200" b="1" dirty="0"/>
              <a:t>3 + 2 + 5 = </a:t>
            </a:r>
            <a:r>
              <a:rPr lang="en-US" altLang="en-US" sz="1200" b="1" dirty="0">
                <a:solidFill>
                  <a:srgbClr val="FF0000"/>
                </a:solidFill>
              </a:rPr>
              <a:t>10</a:t>
            </a:r>
          </a:p>
        </p:txBody>
      </p:sp>
      <p:sp>
        <p:nvSpPr>
          <p:cNvPr id="67431" name="Text Box 871"/>
          <p:cNvSpPr txBox="1">
            <a:spLocks noChangeArrowheads="1"/>
          </p:cNvSpPr>
          <p:nvPr/>
        </p:nvSpPr>
        <p:spPr bwMode="auto">
          <a:xfrm>
            <a:off x="7086600" y="3886200"/>
            <a:ext cx="7350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Evaluation</a:t>
            </a:r>
          </a:p>
        </p:txBody>
      </p:sp>
      <p:sp>
        <p:nvSpPr>
          <p:cNvPr id="16" name="Text Box 872"/>
          <p:cNvSpPr txBox="1">
            <a:spLocks noChangeArrowheads="1"/>
          </p:cNvSpPr>
          <p:nvPr/>
        </p:nvSpPr>
        <p:spPr bwMode="auto">
          <a:xfrm>
            <a:off x="6934200" y="5029200"/>
            <a:ext cx="1659429"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t>3 4 2 * 5 1 - / + 2 3 + +</a:t>
            </a:r>
          </a:p>
          <a:p>
            <a:r>
              <a:rPr lang="en-US" altLang="en-US" sz="1200" b="1" dirty="0"/>
              <a:t>3 8 5 1 - / + 2 3 + +</a:t>
            </a:r>
          </a:p>
          <a:p>
            <a:r>
              <a:rPr lang="en-US" altLang="en-US" sz="1200" b="1" dirty="0"/>
              <a:t>3 8 4 / + 2 3 + +</a:t>
            </a:r>
          </a:p>
          <a:p>
            <a:r>
              <a:rPr lang="en-US" altLang="en-US" sz="1200" b="1" dirty="0"/>
              <a:t>3 2 + 2 3 + +</a:t>
            </a:r>
          </a:p>
          <a:p>
            <a:r>
              <a:rPr lang="en-US" altLang="en-US" sz="1200" b="1" dirty="0"/>
              <a:t>5 2 3 + +</a:t>
            </a:r>
          </a:p>
          <a:p>
            <a:r>
              <a:rPr lang="en-US" altLang="en-US" sz="1200" b="1" dirty="0"/>
              <a:t>5 5 +</a:t>
            </a:r>
          </a:p>
          <a:p>
            <a:r>
              <a:rPr lang="en-US" altLang="en-US" sz="1200" b="1" dirty="0">
                <a:solidFill>
                  <a:srgbClr val="FF0000"/>
                </a:solidFill>
              </a:rPr>
              <a:t>10</a:t>
            </a:r>
          </a:p>
        </p:txBody>
      </p:sp>
      <p:sp>
        <p:nvSpPr>
          <p:cNvPr id="17" name="Rectangle 874"/>
          <p:cNvSpPr>
            <a:spLocks noChangeArrowheads="1"/>
          </p:cNvSpPr>
          <p:nvPr/>
        </p:nvSpPr>
        <p:spPr bwMode="auto">
          <a:xfrm>
            <a:off x="7106920" y="5067300"/>
            <a:ext cx="361950" cy="190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 name="Rectangle 875"/>
          <p:cNvSpPr>
            <a:spLocks noChangeArrowheads="1"/>
          </p:cNvSpPr>
          <p:nvPr/>
        </p:nvSpPr>
        <p:spPr bwMode="auto">
          <a:xfrm>
            <a:off x="7208520" y="5248275"/>
            <a:ext cx="361950" cy="190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 name="Rectangle 876"/>
          <p:cNvSpPr>
            <a:spLocks noChangeArrowheads="1"/>
          </p:cNvSpPr>
          <p:nvPr/>
        </p:nvSpPr>
        <p:spPr bwMode="auto">
          <a:xfrm>
            <a:off x="7106920" y="5448300"/>
            <a:ext cx="361950" cy="190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 name="Rectangle 877"/>
          <p:cNvSpPr>
            <a:spLocks noChangeArrowheads="1"/>
          </p:cNvSpPr>
          <p:nvPr/>
        </p:nvSpPr>
        <p:spPr bwMode="auto">
          <a:xfrm>
            <a:off x="6996186" y="5638800"/>
            <a:ext cx="361950" cy="190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 name="Rectangle 878"/>
          <p:cNvSpPr>
            <a:spLocks noChangeArrowheads="1"/>
          </p:cNvSpPr>
          <p:nvPr/>
        </p:nvSpPr>
        <p:spPr bwMode="auto">
          <a:xfrm>
            <a:off x="7105650" y="5791200"/>
            <a:ext cx="361950" cy="190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130263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4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4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30" grpId="0" animBg="1"/>
      <p:bldP spid="67431" grpId="0"/>
      <p:bldP spid="16" grpId="0" animBg="1"/>
      <p:bldP spid="17" grpId="0" animBg="1"/>
      <p:bldP spid="18" grpId="0" animBg="1"/>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152400"/>
            <a:ext cx="8077200" cy="990600"/>
          </a:xfrm>
          <a:noFill/>
        </p:spPr>
        <p:txBody>
          <a:bodyPr/>
          <a:lstStyle/>
          <a:p>
            <a:r>
              <a:rPr lang="en-US" altLang="en-US" sz="4000">
                <a:effectLst/>
              </a:rPr>
              <a:t>Postfix Evaluation using Stack</a:t>
            </a:r>
          </a:p>
        </p:txBody>
      </p:sp>
      <p:sp>
        <p:nvSpPr>
          <p:cNvPr id="63491" name="Rectangle 3"/>
          <p:cNvSpPr>
            <a:spLocks noGrp="1" noChangeArrowheads="1"/>
          </p:cNvSpPr>
          <p:nvPr>
            <p:ph type="body" idx="1"/>
          </p:nvPr>
        </p:nvSpPr>
        <p:spPr/>
        <p:txBody>
          <a:bodyPr/>
          <a:lstStyle/>
          <a:p>
            <a:pPr>
              <a:lnSpc>
                <a:spcPct val="90000"/>
              </a:lnSpc>
            </a:pPr>
            <a:r>
              <a:rPr lang="en-US" altLang="en-US"/>
              <a:t>In postfix notation, each operator applies to the previous two operands</a:t>
            </a:r>
          </a:p>
          <a:p>
            <a:pPr>
              <a:lnSpc>
                <a:spcPct val="90000"/>
              </a:lnSpc>
            </a:pPr>
            <a:r>
              <a:rPr lang="en-US" altLang="en-US"/>
              <a:t>We should </a:t>
            </a:r>
            <a:r>
              <a:rPr lang="en-US" altLang="en-US">
                <a:sym typeface="Wingdings" panose="05000000000000000000" pitchFamily="2" charset="2"/>
              </a:rPr>
              <a:t>store the operands in a stack</a:t>
            </a:r>
          </a:p>
          <a:p>
            <a:pPr>
              <a:lnSpc>
                <a:spcPct val="90000"/>
              </a:lnSpc>
            </a:pPr>
            <a:r>
              <a:rPr lang="en-US" altLang="en-US">
                <a:sym typeface="Wingdings" panose="05000000000000000000" pitchFamily="2" charset="2"/>
              </a:rPr>
              <a:t>Traverse the expression from left to right and push operands on the stack and each time we encounter and operator, we pop two operands, apply the operator on them and push the result on the stack. The final result is on top of the stack.</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p:spPr>
        <p:txBody>
          <a:bodyPr/>
          <a:lstStyle/>
          <a:p>
            <a:r>
              <a:rPr lang="en-US" altLang="en-US">
                <a:effectLst/>
              </a:rPr>
              <a:t>Examples of Evaluation</a:t>
            </a:r>
          </a:p>
        </p:txBody>
      </p:sp>
      <p:pic>
        <p:nvPicPr>
          <p:cNvPr id="69637" name="Picture 5" descr="../_images/evalpostfi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9350"/>
            <a:ext cx="4495800" cy="2736850"/>
          </a:xfrm>
          <a:prstGeom prst="rect">
            <a:avLst/>
          </a:prstGeom>
          <a:noFill/>
          <a:extLst>
            <a:ext uri="{909E8E84-426E-40DD-AFC4-6F175D3DCCD1}">
              <a14:hiddenFill xmlns:a14="http://schemas.microsoft.com/office/drawing/2010/main">
                <a:solidFill>
                  <a:srgbClr val="FFFFFF"/>
                </a:solidFill>
              </a14:hiddenFill>
            </a:ext>
          </a:extLst>
        </p:spPr>
      </p:pic>
      <p:pic>
        <p:nvPicPr>
          <p:cNvPr id="69639" name="Picture 7" descr="../_images/evalpostfi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4059238"/>
            <a:ext cx="5143500" cy="226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r>
              <a:rPr lang="en-US" altLang="en-US">
                <a:effectLst/>
              </a:rPr>
              <a:t>Python Implementation</a:t>
            </a:r>
          </a:p>
        </p:txBody>
      </p:sp>
      <p:sp>
        <p:nvSpPr>
          <p:cNvPr id="68612" name="Text Box 4"/>
          <p:cNvSpPr txBox="1">
            <a:spLocks noChangeArrowheads="1"/>
          </p:cNvSpPr>
          <p:nvPr/>
        </p:nvSpPr>
        <p:spPr bwMode="auto">
          <a:xfrm>
            <a:off x="228600" y="1422400"/>
            <a:ext cx="5324475" cy="40640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66FF"/>
                </a:solidFill>
              </a:rPr>
              <a:t>def</a:t>
            </a:r>
            <a:r>
              <a:rPr lang="en-US" altLang="en-US" sz="2000"/>
              <a:t> postfixEval(postfixExpr):</a:t>
            </a:r>
          </a:p>
          <a:p>
            <a:r>
              <a:rPr lang="en-US" altLang="en-US" sz="2000"/>
              <a:t>    operandStack = </a:t>
            </a:r>
            <a:r>
              <a:rPr lang="en-US" altLang="en-US" sz="2000">
                <a:solidFill>
                  <a:srgbClr val="FF5050"/>
                </a:solidFill>
              </a:rPr>
              <a:t>Stack</a:t>
            </a:r>
            <a:r>
              <a:rPr lang="en-US" altLang="en-US" sz="2000"/>
              <a:t>()</a:t>
            </a:r>
          </a:p>
          <a:p>
            <a:r>
              <a:rPr lang="en-US" altLang="en-US" sz="2000"/>
              <a:t>    tokenList = postfixExpr.</a:t>
            </a:r>
            <a:r>
              <a:rPr lang="en-US" altLang="en-US" sz="2000">
                <a:solidFill>
                  <a:srgbClr val="FF5050"/>
                </a:solidFill>
              </a:rPr>
              <a:t>split</a:t>
            </a:r>
            <a:r>
              <a:rPr lang="en-US" altLang="en-US" sz="2000"/>
              <a:t>()</a:t>
            </a:r>
          </a:p>
          <a:p>
            <a:r>
              <a:rPr lang="en-US" altLang="en-US" sz="2000"/>
              <a:t>    </a:t>
            </a:r>
          </a:p>
          <a:p>
            <a:r>
              <a:rPr lang="en-US" altLang="en-US" sz="2000"/>
              <a:t>    </a:t>
            </a:r>
            <a:r>
              <a:rPr lang="en-US" altLang="en-US" sz="2000">
                <a:solidFill>
                  <a:srgbClr val="0066FF"/>
                </a:solidFill>
              </a:rPr>
              <a:t>for</a:t>
            </a:r>
            <a:r>
              <a:rPr lang="en-US" altLang="en-US" sz="2000"/>
              <a:t> token </a:t>
            </a:r>
            <a:r>
              <a:rPr lang="en-US" altLang="en-US" sz="2000">
                <a:solidFill>
                  <a:srgbClr val="0066FF"/>
                </a:solidFill>
              </a:rPr>
              <a:t>in</a:t>
            </a:r>
            <a:r>
              <a:rPr lang="en-US" altLang="en-US" sz="2000"/>
              <a:t> tokenList:</a:t>
            </a:r>
          </a:p>
          <a:p>
            <a:r>
              <a:rPr lang="en-US" altLang="en-US" sz="2000"/>
              <a:t>        </a:t>
            </a:r>
            <a:r>
              <a:rPr lang="en-US" altLang="en-US" sz="2000">
                <a:solidFill>
                  <a:srgbClr val="0066FF"/>
                </a:solidFill>
              </a:rPr>
              <a:t>if</a:t>
            </a:r>
            <a:r>
              <a:rPr lang="en-US" altLang="en-US" sz="2000"/>
              <a:t> token </a:t>
            </a:r>
            <a:r>
              <a:rPr lang="en-US" altLang="en-US" sz="2000">
                <a:solidFill>
                  <a:srgbClr val="0066FF"/>
                </a:solidFill>
              </a:rPr>
              <a:t>in</a:t>
            </a:r>
            <a:r>
              <a:rPr lang="en-US" altLang="en-US" sz="2000"/>
              <a:t> </a:t>
            </a:r>
            <a:r>
              <a:rPr lang="en-US" altLang="en-US" sz="2000">
                <a:solidFill>
                  <a:srgbClr val="009900"/>
                </a:solidFill>
              </a:rPr>
              <a:t>"0123456789"</a:t>
            </a:r>
            <a:r>
              <a:rPr lang="en-US" altLang="en-US" sz="2000"/>
              <a:t>:</a:t>
            </a:r>
          </a:p>
          <a:p>
            <a:r>
              <a:rPr lang="en-US" altLang="en-US" sz="2000"/>
              <a:t>            operandStack.</a:t>
            </a:r>
            <a:r>
              <a:rPr lang="en-US" altLang="en-US" sz="2000">
                <a:solidFill>
                  <a:srgbClr val="FF5050"/>
                </a:solidFill>
              </a:rPr>
              <a:t>push</a:t>
            </a:r>
            <a:r>
              <a:rPr lang="en-US" altLang="en-US" sz="2000"/>
              <a:t>(int(token))</a:t>
            </a:r>
          </a:p>
          <a:p>
            <a:r>
              <a:rPr lang="en-US" altLang="en-US" sz="2000"/>
              <a:t>        </a:t>
            </a:r>
            <a:r>
              <a:rPr lang="en-US" altLang="en-US" sz="2000">
                <a:solidFill>
                  <a:srgbClr val="0066FF"/>
                </a:solidFill>
              </a:rPr>
              <a:t>else</a:t>
            </a:r>
            <a:r>
              <a:rPr lang="en-US" altLang="en-US" sz="2000"/>
              <a:t>:</a:t>
            </a:r>
          </a:p>
          <a:p>
            <a:r>
              <a:rPr lang="en-US" altLang="en-US" sz="2000"/>
              <a:t>            operand2 = operandStack.</a:t>
            </a:r>
            <a:r>
              <a:rPr lang="en-US" altLang="en-US" sz="2000">
                <a:solidFill>
                  <a:srgbClr val="FF5050"/>
                </a:solidFill>
              </a:rPr>
              <a:t>pop</a:t>
            </a:r>
            <a:r>
              <a:rPr lang="en-US" altLang="en-US" sz="2000"/>
              <a:t>()</a:t>
            </a:r>
          </a:p>
          <a:p>
            <a:r>
              <a:rPr lang="en-US" altLang="en-US" sz="2000"/>
              <a:t>            operand1 = operandStack.</a:t>
            </a:r>
            <a:r>
              <a:rPr lang="en-US" altLang="en-US" sz="2000">
                <a:solidFill>
                  <a:srgbClr val="FF5050"/>
                </a:solidFill>
              </a:rPr>
              <a:t>pop</a:t>
            </a:r>
            <a:r>
              <a:rPr lang="en-US" altLang="en-US" sz="2000"/>
              <a:t>()</a:t>
            </a:r>
          </a:p>
          <a:p>
            <a:r>
              <a:rPr lang="en-US" altLang="en-US" sz="2000"/>
              <a:t>            result = doMath(token,operand1,operand2)</a:t>
            </a:r>
          </a:p>
          <a:p>
            <a:r>
              <a:rPr lang="en-US" altLang="en-US" sz="2000"/>
              <a:t>            operandStack.</a:t>
            </a:r>
            <a:r>
              <a:rPr lang="en-US" altLang="en-US" sz="2000">
                <a:solidFill>
                  <a:srgbClr val="FF5050"/>
                </a:solidFill>
              </a:rPr>
              <a:t>push</a:t>
            </a:r>
            <a:r>
              <a:rPr lang="en-US" altLang="en-US" sz="2000"/>
              <a:t>(result)</a:t>
            </a:r>
          </a:p>
          <a:p>
            <a:r>
              <a:rPr lang="en-US" altLang="en-US" sz="2000"/>
              <a:t>    </a:t>
            </a:r>
            <a:r>
              <a:rPr lang="en-US" altLang="en-US" sz="2000">
                <a:solidFill>
                  <a:srgbClr val="0066FF"/>
                </a:solidFill>
              </a:rPr>
              <a:t>return</a:t>
            </a:r>
            <a:r>
              <a:rPr lang="en-US" altLang="en-US" sz="2000"/>
              <a:t> operandStack.</a:t>
            </a:r>
            <a:r>
              <a:rPr lang="en-US" altLang="en-US" sz="2000">
                <a:solidFill>
                  <a:srgbClr val="FF5050"/>
                </a:solidFill>
              </a:rPr>
              <a:t>pop</a:t>
            </a:r>
            <a:r>
              <a:rPr lang="en-US" altLang="en-US" sz="2000"/>
              <a:t>()</a:t>
            </a:r>
          </a:p>
        </p:txBody>
      </p:sp>
      <p:sp>
        <p:nvSpPr>
          <p:cNvPr id="68613" name="Text Box 5"/>
          <p:cNvSpPr txBox="1">
            <a:spLocks noChangeArrowheads="1"/>
          </p:cNvSpPr>
          <p:nvPr/>
        </p:nvSpPr>
        <p:spPr bwMode="auto">
          <a:xfrm>
            <a:off x="5961063" y="1423988"/>
            <a:ext cx="2878137" cy="2844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66FF"/>
                </a:solidFill>
              </a:rPr>
              <a:t>def</a:t>
            </a:r>
            <a:r>
              <a:rPr lang="en-US" altLang="en-US" sz="2000"/>
              <a:t> doMath(op, op1, op2):</a:t>
            </a:r>
          </a:p>
          <a:p>
            <a:r>
              <a:rPr lang="en-US" altLang="en-US" sz="2000"/>
              <a:t>    </a:t>
            </a:r>
            <a:r>
              <a:rPr lang="en-US" altLang="en-US" sz="2000">
                <a:solidFill>
                  <a:srgbClr val="0066FF"/>
                </a:solidFill>
              </a:rPr>
              <a:t>if</a:t>
            </a:r>
            <a:r>
              <a:rPr lang="en-US" altLang="en-US" sz="2000"/>
              <a:t> op == </a:t>
            </a:r>
            <a:r>
              <a:rPr lang="en-US" altLang="en-US" sz="2000">
                <a:solidFill>
                  <a:srgbClr val="009900"/>
                </a:solidFill>
              </a:rPr>
              <a:t>"*"</a:t>
            </a:r>
            <a:r>
              <a:rPr lang="en-US" altLang="en-US" sz="2000"/>
              <a:t>:</a:t>
            </a:r>
          </a:p>
          <a:p>
            <a:r>
              <a:rPr lang="en-US" altLang="en-US" sz="2000"/>
              <a:t>        </a:t>
            </a:r>
            <a:r>
              <a:rPr lang="en-US" altLang="en-US" sz="2000">
                <a:solidFill>
                  <a:srgbClr val="0066FF"/>
                </a:solidFill>
              </a:rPr>
              <a:t>return</a:t>
            </a:r>
            <a:r>
              <a:rPr lang="en-US" altLang="en-US" sz="2000"/>
              <a:t> op1 * op2</a:t>
            </a:r>
          </a:p>
          <a:p>
            <a:r>
              <a:rPr lang="en-US" altLang="en-US" sz="2000"/>
              <a:t>    </a:t>
            </a:r>
            <a:r>
              <a:rPr lang="en-US" altLang="en-US" sz="2000">
                <a:solidFill>
                  <a:srgbClr val="0066FF"/>
                </a:solidFill>
              </a:rPr>
              <a:t>elif</a:t>
            </a:r>
            <a:r>
              <a:rPr lang="en-US" altLang="en-US" sz="2000"/>
              <a:t> op == </a:t>
            </a:r>
            <a:r>
              <a:rPr lang="en-US" altLang="en-US" sz="2000">
                <a:solidFill>
                  <a:srgbClr val="009900"/>
                </a:solidFill>
              </a:rPr>
              <a:t>"/</a:t>
            </a:r>
            <a:r>
              <a:rPr lang="en-US" altLang="en-US" sz="2000"/>
              <a:t>":</a:t>
            </a:r>
          </a:p>
          <a:p>
            <a:r>
              <a:rPr lang="en-US" altLang="en-US" sz="2000"/>
              <a:t>        </a:t>
            </a:r>
            <a:r>
              <a:rPr lang="en-US" altLang="en-US" sz="2000">
                <a:solidFill>
                  <a:srgbClr val="0066FF"/>
                </a:solidFill>
              </a:rPr>
              <a:t>return</a:t>
            </a:r>
            <a:r>
              <a:rPr lang="en-US" altLang="en-US" sz="2000"/>
              <a:t> op1 / op2</a:t>
            </a:r>
          </a:p>
          <a:p>
            <a:r>
              <a:rPr lang="en-US" altLang="en-US" sz="2000"/>
              <a:t>    </a:t>
            </a:r>
            <a:r>
              <a:rPr lang="en-US" altLang="en-US" sz="2000">
                <a:solidFill>
                  <a:srgbClr val="0066FF"/>
                </a:solidFill>
              </a:rPr>
              <a:t>elif</a:t>
            </a:r>
            <a:r>
              <a:rPr lang="en-US" altLang="en-US" sz="2000"/>
              <a:t> op == </a:t>
            </a:r>
            <a:r>
              <a:rPr lang="en-US" altLang="en-US" sz="2000">
                <a:solidFill>
                  <a:srgbClr val="009900"/>
                </a:solidFill>
              </a:rPr>
              <a:t>"+"</a:t>
            </a:r>
            <a:r>
              <a:rPr lang="en-US" altLang="en-US" sz="2000"/>
              <a:t>:</a:t>
            </a:r>
          </a:p>
          <a:p>
            <a:r>
              <a:rPr lang="en-US" altLang="en-US" sz="2000"/>
              <a:t>        </a:t>
            </a:r>
            <a:r>
              <a:rPr lang="en-US" altLang="en-US" sz="2000">
                <a:solidFill>
                  <a:srgbClr val="0066FF"/>
                </a:solidFill>
              </a:rPr>
              <a:t>return</a:t>
            </a:r>
            <a:r>
              <a:rPr lang="en-US" altLang="en-US" sz="2000"/>
              <a:t> op1 + op2</a:t>
            </a:r>
          </a:p>
          <a:p>
            <a:r>
              <a:rPr lang="en-US" altLang="en-US" sz="2000"/>
              <a:t>    </a:t>
            </a:r>
            <a:r>
              <a:rPr lang="en-US" altLang="en-US" sz="2000">
                <a:solidFill>
                  <a:srgbClr val="0066FF"/>
                </a:solidFill>
              </a:rPr>
              <a:t>else</a:t>
            </a:r>
            <a:r>
              <a:rPr lang="en-US" altLang="en-US" sz="2000"/>
              <a:t>:</a:t>
            </a:r>
          </a:p>
          <a:p>
            <a:r>
              <a:rPr lang="en-US" altLang="en-US" sz="2000"/>
              <a:t>        </a:t>
            </a:r>
            <a:r>
              <a:rPr lang="en-US" altLang="en-US" sz="2000">
                <a:solidFill>
                  <a:srgbClr val="0066FF"/>
                </a:solidFill>
              </a:rPr>
              <a:t>return</a:t>
            </a:r>
            <a:r>
              <a:rPr lang="en-US" altLang="en-US" sz="2000"/>
              <a:t> op1 - op2</a:t>
            </a:r>
          </a:p>
        </p:txBody>
      </p:sp>
      <p:sp>
        <p:nvSpPr>
          <p:cNvPr id="68614" name="Text Box 6"/>
          <p:cNvSpPr txBox="1">
            <a:spLocks noChangeArrowheads="1"/>
          </p:cNvSpPr>
          <p:nvPr/>
        </p:nvSpPr>
        <p:spPr bwMode="auto">
          <a:xfrm>
            <a:off x="3265488" y="5581650"/>
            <a:ext cx="5703806" cy="830997"/>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print(</a:t>
            </a:r>
            <a:r>
              <a:rPr lang="en-US" altLang="en-US" dirty="0" err="1"/>
              <a:t>postfixEval</a:t>
            </a:r>
            <a:r>
              <a:rPr lang="en-US" altLang="en-US" dirty="0"/>
              <a:t>("3 4 2 * 5 1 - / + 2 3 + +"))</a:t>
            </a:r>
          </a:p>
          <a:p>
            <a:r>
              <a:rPr lang="en-US" altLang="en-US" dirty="0"/>
              <a:t>10</a:t>
            </a:r>
          </a:p>
        </p:txBody>
      </p:sp>
      <p:sp>
        <p:nvSpPr>
          <p:cNvPr id="68615" name="Text Box 7"/>
          <p:cNvSpPr txBox="1">
            <a:spLocks noChangeArrowheads="1"/>
          </p:cNvSpPr>
          <p:nvPr/>
        </p:nvSpPr>
        <p:spPr bwMode="auto">
          <a:xfrm>
            <a:off x="228600" y="1004888"/>
            <a:ext cx="420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66FF"/>
                </a:solidFill>
              </a:rPr>
              <a:t>from</a:t>
            </a:r>
            <a:r>
              <a:rPr lang="en-US" altLang="en-US" sz="2000" dirty="0"/>
              <a:t> </a:t>
            </a:r>
            <a:r>
              <a:rPr lang="en-US" altLang="en-US" sz="2000" dirty="0" err="1"/>
              <a:t>pythonds.basic.stack</a:t>
            </a:r>
            <a:r>
              <a:rPr lang="en-US" altLang="en-US" sz="2000" dirty="0"/>
              <a:t> </a:t>
            </a:r>
            <a:r>
              <a:rPr lang="en-US" altLang="en-US" sz="2000" dirty="0">
                <a:solidFill>
                  <a:srgbClr val="0066FF"/>
                </a:solidFill>
              </a:rPr>
              <a:t>import</a:t>
            </a:r>
            <a:r>
              <a:rPr lang="en-US" altLang="en-US" sz="2000" dirty="0"/>
              <a:t>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US" altLang="en-US">
                <a:effectLst/>
              </a:rPr>
              <a:t>Linear Structures</a:t>
            </a:r>
          </a:p>
        </p:txBody>
      </p:sp>
      <p:sp>
        <p:nvSpPr>
          <p:cNvPr id="45059" name="Rectangle 3"/>
          <p:cNvSpPr>
            <a:spLocks noGrp="1" noChangeArrowheads="1"/>
          </p:cNvSpPr>
          <p:nvPr>
            <p:ph type="body" idx="1"/>
          </p:nvPr>
        </p:nvSpPr>
        <p:spPr>
          <a:xfrm>
            <a:off x="685800" y="1143000"/>
            <a:ext cx="8153400" cy="5257800"/>
          </a:xfrm>
        </p:spPr>
        <p:txBody>
          <a:bodyPr/>
          <a:lstStyle/>
          <a:p>
            <a:pPr>
              <a:lnSpc>
                <a:spcPct val="90000"/>
              </a:lnSpc>
            </a:pPr>
            <a:r>
              <a:rPr lang="en-US" altLang="en-US" sz="2800" dirty="0"/>
              <a:t>A </a:t>
            </a:r>
            <a:r>
              <a:rPr lang="en-US" altLang="en-US" sz="2800" dirty="0">
                <a:solidFill>
                  <a:srgbClr val="0000FF"/>
                </a:solidFill>
              </a:rPr>
              <a:t>Linear Structure</a:t>
            </a:r>
            <a:r>
              <a:rPr lang="en-US" altLang="en-US" sz="2800" dirty="0"/>
              <a:t> is a non-indexed container object that can grow and shrink one element at a time.</a:t>
            </a:r>
          </a:p>
          <a:p>
            <a:pPr>
              <a:lnSpc>
                <a:spcPct val="90000"/>
              </a:lnSpc>
            </a:pPr>
            <a:endParaRPr lang="en-US" altLang="en-US" sz="2800" dirty="0"/>
          </a:p>
          <a:p>
            <a:pPr>
              <a:lnSpc>
                <a:spcPct val="90000"/>
              </a:lnSpc>
            </a:pPr>
            <a:r>
              <a:rPr lang="en-US" altLang="en-US" sz="2800" dirty="0"/>
              <a:t>However, it is not specified where the  container grows or shrinks.</a:t>
            </a:r>
          </a:p>
          <a:p>
            <a:pPr eaLnBrk="1" hangingPunct="1">
              <a:lnSpc>
                <a:spcPct val="90000"/>
              </a:lnSpc>
            </a:pPr>
            <a:endParaRPr lang="en-US" altLang="en-US" sz="2800" dirty="0"/>
          </a:p>
          <a:p>
            <a:pPr eaLnBrk="1" hangingPunct="1">
              <a:lnSpc>
                <a:spcPct val="90000"/>
              </a:lnSpc>
            </a:pPr>
            <a:r>
              <a:rPr lang="en-US" altLang="en-US" sz="2800" dirty="0"/>
              <a:t>Linear structures have two ends: </a:t>
            </a:r>
            <a:r>
              <a:rPr lang="en-US" altLang="en-US" sz="2800" dirty="0">
                <a:solidFill>
                  <a:srgbClr val="0000FF"/>
                </a:solidFill>
              </a:rPr>
              <a:t>Front</a:t>
            </a:r>
            <a:r>
              <a:rPr lang="en-US" altLang="en-US" sz="2800" dirty="0"/>
              <a:t> and </a:t>
            </a:r>
            <a:r>
              <a:rPr lang="en-US" altLang="en-US" sz="2800" dirty="0">
                <a:solidFill>
                  <a:srgbClr val="0000FF"/>
                </a:solidFill>
              </a:rPr>
              <a:t>Rear</a:t>
            </a:r>
            <a:r>
              <a:rPr lang="en-US" altLang="en-US" sz="2800" dirty="0"/>
              <a:t> (or </a:t>
            </a:r>
            <a:r>
              <a:rPr lang="en-US" altLang="en-US" sz="2800" dirty="0">
                <a:solidFill>
                  <a:srgbClr val="0000FF"/>
                </a:solidFill>
              </a:rPr>
              <a:t>Top</a:t>
            </a:r>
            <a:r>
              <a:rPr lang="en-US" altLang="en-US" sz="2800" dirty="0"/>
              <a:t> and </a:t>
            </a:r>
            <a:r>
              <a:rPr lang="en-US" altLang="en-US" sz="2800" dirty="0">
                <a:solidFill>
                  <a:srgbClr val="0000FF"/>
                </a:solidFill>
              </a:rPr>
              <a:t>Bottom</a:t>
            </a:r>
            <a:r>
              <a:rPr lang="en-US" altLang="en-US" sz="2800" dirty="0"/>
              <a:t>) (or </a:t>
            </a:r>
            <a:r>
              <a:rPr lang="en-US" altLang="en-US" sz="2800" dirty="0">
                <a:solidFill>
                  <a:srgbClr val="0000FF"/>
                </a:solidFill>
              </a:rPr>
              <a:t>Head</a:t>
            </a:r>
            <a:r>
              <a:rPr lang="en-US" altLang="en-US" sz="2800" dirty="0"/>
              <a:t> and </a:t>
            </a:r>
            <a:r>
              <a:rPr lang="en-US" altLang="en-US" sz="2800" dirty="0">
                <a:solidFill>
                  <a:srgbClr val="0000FF"/>
                </a:solidFill>
              </a:rPr>
              <a:t>Tail</a:t>
            </a:r>
            <a:r>
              <a:rPr lang="en-US" altLang="en-US" sz="2800" dirty="0"/>
              <a:t>)</a:t>
            </a:r>
          </a:p>
          <a:p>
            <a:pPr eaLnBrk="1" hangingPunct="1">
              <a:lnSpc>
                <a:spcPct val="90000"/>
              </a:lnSpc>
            </a:pPr>
            <a:endParaRPr lang="en-US" altLang="en-US" sz="2800" dirty="0"/>
          </a:p>
          <a:p>
            <a:pPr eaLnBrk="1" hangingPunct="1">
              <a:lnSpc>
                <a:spcPct val="90000"/>
              </a:lnSpc>
            </a:pPr>
            <a:r>
              <a:rPr lang="en-US" altLang="en-US" sz="2800" dirty="0"/>
              <a:t>Linear structures are containers that differ on the location their items are added or removed</a:t>
            </a:r>
          </a:p>
          <a:p>
            <a:pPr>
              <a:lnSpc>
                <a:spcPct val="90000"/>
              </a:lnSpc>
            </a:pP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685800" y="482600"/>
            <a:ext cx="7772400" cy="660400"/>
          </a:xfrm>
          <a:noFill/>
        </p:spPr>
        <p:txBody>
          <a:bodyPr/>
          <a:lstStyle/>
          <a:p>
            <a:r>
              <a:rPr lang="en-CA" altLang="en-US" sz="4000">
                <a:solidFill>
                  <a:schemeClr val="tx1"/>
                </a:solidFill>
                <a:effectLst/>
              </a:rPr>
              <a:t>Examples of ADT</a:t>
            </a:r>
          </a:p>
        </p:txBody>
      </p:sp>
      <p:sp>
        <p:nvSpPr>
          <p:cNvPr id="16387" name="Content Placeholder 2"/>
          <p:cNvSpPr>
            <a:spLocks noGrp="1"/>
          </p:cNvSpPr>
          <p:nvPr>
            <p:ph idx="4294967295"/>
          </p:nvPr>
        </p:nvSpPr>
        <p:spPr>
          <a:xfrm>
            <a:off x="914400" y="1793875"/>
            <a:ext cx="3581400" cy="3235325"/>
          </a:xfrm>
        </p:spPr>
        <p:txBody>
          <a:bodyPr/>
          <a:lstStyle/>
          <a:p>
            <a:r>
              <a:rPr lang="en-CA" altLang="en-US" sz="2800"/>
              <a:t>Lists</a:t>
            </a:r>
          </a:p>
          <a:p>
            <a:r>
              <a:rPr lang="en-CA" altLang="en-US" sz="2800"/>
              <a:t>Stacks</a:t>
            </a:r>
          </a:p>
          <a:p>
            <a:r>
              <a:rPr lang="en-CA" altLang="en-US" sz="2800"/>
              <a:t>Queues</a:t>
            </a:r>
          </a:p>
          <a:p>
            <a:r>
              <a:rPr lang="en-CA" altLang="en-US" sz="2800"/>
              <a:t>Deque</a:t>
            </a:r>
          </a:p>
          <a:p>
            <a:r>
              <a:rPr lang="en-CA" altLang="en-US" sz="2800"/>
              <a:t>Pile (sorted deque)</a:t>
            </a:r>
          </a:p>
          <a:p>
            <a:r>
              <a:rPr lang="en-CA" altLang="en-US" sz="2800"/>
              <a:t>Trees</a:t>
            </a:r>
          </a:p>
          <a:p>
            <a:r>
              <a:rPr lang="en-CA" altLang="en-US" sz="2800"/>
              <a:t>Heaps</a:t>
            </a:r>
          </a:p>
        </p:txBody>
      </p:sp>
      <p:sp>
        <p:nvSpPr>
          <p:cNvPr id="16388" name="Content Placeholder 2"/>
          <p:cNvSpPr txBox="1">
            <a:spLocks/>
          </p:cNvSpPr>
          <p:nvPr/>
        </p:nvSpPr>
        <p:spPr bwMode="auto">
          <a:xfrm>
            <a:off x="4648200" y="1793875"/>
            <a:ext cx="3657600"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SzPct val="75000"/>
              <a:buFontTx/>
              <a:buBlip>
                <a:blip r:embed="rId2"/>
              </a:buBlip>
            </a:pPr>
            <a:r>
              <a:rPr lang="en-CA" altLang="en-US" sz="2800">
                <a:latin typeface="Tahoma" panose="020B0604030504040204" pitchFamily="34" charset="0"/>
              </a:rPr>
              <a:t>Binary search trees</a:t>
            </a:r>
          </a:p>
          <a:p>
            <a:pPr>
              <a:spcBef>
                <a:spcPct val="20000"/>
              </a:spcBef>
              <a:buSzPct val="75000"/>
              <a:buFontTx/>
              <a:buBlip>
                <a:blip r:embed="rId2"/>
              </a:buBlip>
            </a:pPr>
            <a:r>
              <a:rPr lang="en-CA" altLang="en-US" sz="2800">
                <a:latin typeface="Tahoma" panose="020B0604030504040204" pitchFamily="34" charset="0"/>
              </a:rPr>
              <a:t>B trees</a:t>
            </a:r>
          </a:p>
          <a:p>
            <a:pPr>
              <a:spcBef>
                <a:spcPct val="20000"/>
              </a:spcBef>
              <a:buSzPct val="75000"/>
              <a:buFontTx/>
              <a:buBlip>
                <a:blip r:embed="rId2"/>
              </a:buBlip>
            </a:pPr>
            <a:r>
              <a:rPr lang="en-CA" altLang="en-US" sz="2800">
                <a:latin typeface="Tahoma" panose="020B0604030504040204" pitchFamily="34" charset="0"/>
              </a:rPr>
              <a:t>Maps</a:t>
            </a:r>
          </a:p>
          <a:p>
            <a:pPr>
              <a:spcBef>
                <a:spcPct val="20000"/>
              </a:spcBef>
              <a:buSzPct val="75000"/>
              <a:buFontTx/>
              <a:buBlip>
                <a:blip r:embed="rId2"/>
              </a:buBlip>
            </a:pPr>
            <a:r>
              <a:rPr lang="en-CA" altLang="en-US" sz="2800">
                <a:latin typeface="Tahoma" panose="020B0604030504040204" pitchFamily="34" charset="0"/>
              </a:rPr>
              <a:t>Graphs</a:t>
            </a:r>
          </a:p>
          <a:p>
            <a:pPr>
              <a:spcBef>
                <a:spcPct val="20000"/>
              </a:spcBef>
              <a:buSzPct val="75000"/>
              <a:buFontTx/>
              <a:buBlip>
                <a:blip r:embed="rId2"/>
              </a:buBlip>
            </a:pPr>
            <a:r>
              <a:rPr lang="en-CA" altLang="en-US" sz="2800">
                <a:latin typeface="Tahoma" panose="020B0604030504040204" pitchFamily="34" charset="0"/>
              </a:rPr>
              <a:t> …</a:t>
            </a:r>
          </a:p>
        </p:txBody>
      </p:sp>
      <p:sp>
        <p:nvSpPr>
          <p:cNvPr id="16390" name="Rectangle 6"/>
          <p:cNvSpPr>
            <a:spLocks noChangeArrowheads="1"/>
          </p:cNvSpPr>
          <p:nvPr/>
        </p:nvSpPr>
        <p:spPr bwMode="auto">
          <a:xfrm>
            <a:off x="914400" y="1752600"/>
            <a:ext cx="3581400" cy="2667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91" name="Text Box 7"/>
          <p:cNvSpPr txBox="1">
            <a:spLocks noChangeArrowheads="1"/>
          </p:cNvSpPr>
          <p:nvPr/>
        </p:nvSpPr>
        <p:spPr bwMode="auto">
          <a:xfrm rot="16200000">
            <a:off x="-687388" y="2897188"/>
            <a:ext cx="228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Linear Structures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idx="4294967295"/>
          </p:nvPr>
        </p:nvSpPr>
        <p:spPr>
          <a:xfrm>
            <a:off x="685800" y="482600"/>
            <a:ext cx="7772400" cy="660400"/>
          </a:xfrm>
          <a:noFill/>
        </p:spPr>
        <p:txBody>
          <a:bodyPr/>
          <a:lstStyle/>
          <a:p>
            <a:r>
              <a:rPr lang="en-CA" altLang="en-US" sz="4000">
                <a:solidFill>
                  <a:schemeClr val="tx1"/>
                </a:solidFill>
                <a:effectLst/>
              </a:rPr>
              <a:t>Stacks</a:t>
            </a:r>
          </a:p>
        </p:txBody>
      </p:sp>
      <p:sp>
        <p:nvSpPr>
          <p:cNvPr id="15364" name="Content Placeholder 2"/>
          <p:cNvSpPr>
            <a:spLocks noGrp="1"/>
          </p:cNvSpPr>
          <p:nvPr>
            <p:ph idx="4294967295"/>
          </p:nvPr>
        </p:nvSpPr>
        <p:spPr>
          <a:xfrm>
            <a:off x="152400" y="1260475"/>
            <a:ext cx="7772400" cy="5064125"/>
          </a:xfrm>
        </p:spPr>
        <p:txBody>
          <a:bodyPr/>
          <a:lstStyle/>
          <a:p>
            <a:r>
              <a:rPr lang="en-CA" altLang="en-US" dirty="0"/>
              <a:t>C</a:t>
            </a:r>
            <a:r>
              <a:rPr lang="en-US" altLang="en-US" dirty="0" err="1">
                <a:latin typeface="Arial" panose="020B0604020202020204" pitchFamily="34" charset="0"/>
              </a:rPr>
              <a:t>ollection</a:t>
            </a:r>
            <a:r>
              <a:rPr lang="en-US" altLang="en-US" dirty="0">
                <a:latin typeface="Arial" panose="020B0604020202020204" pitchFamily="34" charset="0"/>
              </a:rPr>
              <a:t> with access only to the last element inserted</a:t>
            </a:r>
            <a:endParaRPr lang="en-CA" altLang="en-US" dirty="0"/>
          </a:p>
          <a:p>
            <a:endParaRPr lang="en-US" altLang="en-US" dirty="0">
              <a:latin typeface="Arial" panose="020B0604020202020204" pitchFamily="34" charset="0"/>
            </a:endParaRPr>
          </a:p>
          <a:p>
            <a:r>
              <a:rPr lang="en-US" altLang="en-US" dirty="0">
                <a:latin typeface="Arial" panose="020B0604020202020204" pitchFamily="34" charset="0"/>
              </a:rPr>
              <a:t>Last In - First Out (LIFO)</a:t>
            </a:r>
            <a:endParaRPr lang="en-CA" altLang="en-US" dirty="0"/>
          </a:p>
          <a:p>
            <a:pPr lvl="1"/>
            <a:r>
              <a:rPr lang="en-US" altLang="en-US" dirty="0">
                <a:latin typeface="Arial" panose="020B0604020202020204" pitchFamily="34" charset="0"/>
              </a:rPr>
              <a:t>Add element: push</a:t>
            </a:r>
            <a:endParaRPr lang="en-CA" altLang="en-US" dirty="0"/>
          </a:p>
          <a:p>
            <a:pPr lvl="1"/>
            <a:r>
              <a:rPr lang="en-US" altLang="en-US" dirty="0">
                <a:latin typeface="Arial" panose="020B0604020202020204" pitchFamily="34" charset="0"/>
              </a:rPr>
              <a:t>Remove</a:t>
            </a:r>
            <a:r>
              <a:rPr lang="en-US" altLang="en-US" dirty="0">
                <a:latin typeface="Arial" panose="020B0604020202020204" pitchFamily="34" charset="0"/>
                <a:sym typeface="Wingdings" panose="05000000000000000000" pitchFamily="2" charset="2"/>
              </a:rPr>
              <a:t> element: </a:t>
            </a:r>
            <a:r>
              <a:rPr lang="en-US" altLang="en-US" dirty="0">
                <a:latin typeface="Arial" panose="020B0604020202020204" pitchFamily="34" charset="0"/>
              </a:rPr>
              <a:t>pop</a:t>
            </a:r>
            <a:endParaRPr lang="en-CA" altLang="en-US" dirty="0"/>
          </a:p>
          <a:p>
            <a:pPr lvl="1"/>
            <a:r>
              <a:rPr lang="en-CA" altLang="en-US" dirty="0"/>
              <a:t>top</a:t>
            </a:r>
          </a:p>
          <a:p>
            <a:pPr lvl="1"/>
            <a:r>
              <a:rPr lang="en-CA" altLang="en-US" dirty="0"/>
              <a:t>is empty</a:t>
            </a:r>
          </a:p>
          <a:p>
            <a:pPr lvl="1"/>
            <a:r>
              <a:rPr lang="en-CA" altLang="en-US" dirty="0"/>
              <a:t>check size</a:t>
            </a:r>
          </a:p>
        </p:txBody>
      </p:sp>
      <p:pic>
        <p:nvPicPr>
          <p:cNvPr id="15365" name="Picture 15" descr="https://encrypted-tbn2.gstatic.com/images?q=tbn:ANd9GcSqCvlKfKJx8XxOLm_s3JWwSha4QiHMBz1BnTWfbrrVk53UeGhN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4454525"/>
            <a:ext cx="117633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1" descr="https://encrypted-tbn2.gstatic.com/images?q=tbn:ANd9GcSpJC6FJC1_S2gTYCri3NpI5v7k5D6Gr5E7Xcep8vGlrX8uFD8n"/>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81800" y="5081588"/>
            <a:ext cx="7937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3" descr="https://encrypted-tbn0.gstatic.com/images?q=tbn:ANd9GcTnj1ZUjdbj9b1nI9ziXcaqLFfvDGiiaMbtXspNV389qTyHZRiObQ"/>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70863" y="4559300"/>
            <a:ext cx="97313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5475" y="2895600"/>
            <a:ext cx="330041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rc 7"/>
          <p:cNvSpPr/>
          <p:nvPr/>
        </p:nvSpPr>
        <p:spPr>
          <a:xfrm>
            <a:off x="5349875" y="2362200"/>
            <a:ext cx="914400" cy="685800"/>
          </a:xfrm>
          <a:prstGeom prst="arc">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9" name="Arc 8"/>
          <p:cNvSpPr/>
          <p:nvPr/>
        </p:nvSpPr>
        <p:spPr>
          <a:xfrm flipH="1">
            <a:off x="6492875" y="2362200"/>
            <a:ext cx="914400" cy="685800"/>
          </a:xfrm>
          <a:prstGeom prst="arc">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9900"/>
              </a:solidFill>
            </a:endParaRPr>
          </a:p>
        </p:txBody>
      </p:sp>
      <p:sp>
        <p:nvSpPr>
          <p:cNvPr id="10" name="Rectangle 9"/>
          <p:cNvSpPr/>
          <p:nvPr/>
        </p:nvSpPr>
        <p:spPr>
          <a:xfrm>
            <a:off x="7024688" y="2171700"/>
            <a:ext cx="1446212" cy="571500"/>
          </a:xfrm>
          <a:prstGeom prst="rect">
            <a:avLst/>
          </a:prstGeom>
          <a:noFill/>
          <a:ln>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283075" y="2171700"/>
            <a:ext cx="1446213" cy="571500"/>
          </a:xfrm>
          <a:prstGeom prst="rect">
            <a:avLst/>
          </a:prstGeom>
          <a:no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3" name="TextBox 9"/>
          <p:cNvSpPr txBox="1">
            <a:spLocks noChangeArrowheads="1"/>
          </p:cNvSpPr>
          <p:nvPr/>
        </p:nvSpPr>
        <p:spPr bwMode="auto">
          <a:xfrm>
            <a:off x="7237413" y="2209800"/>
            <a:ext cx="1006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solidFill>
                  <a:srgbClr val="009900"/>
                </a:solidFill>
                <a:latin typeface="Arial" panose="020B0604020202020204" pitchFamily="34" charset="0"/>
              </a:rPr>
              <a:t>Data5</a:t>
            </a:r>
          </a:p>
        </p:txBody>
      </p:sp>
      <p:sp>
        <p:nvSpPr>
          <p:cNvPr id="15374" name="TextBox 10"/>
          <p:cNvSpPr txBox="1">
            <a:spLocks noChangeArrowheads="1"/>
          </p:cNvSpPr>
          <p:nvPr/>
        </p:nvSpPr>
        <p:spPr bwMode="auto">
          <a:xfrm>
            <a:off x="6564313" y="2551113"/>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a:solidFill>
                  <a:srgbClr val="009900"/>
                </a:solidFill>
              </a:rPr>
              <a:t>Pop</a:t>
            </a:r>
          </a:p>
        </p:txBody>
      </p:sp>
      <p:sp>
        <p:nvSpPr>
          <p:cNvPr id="15375" name="TextBox 23"/>
          <p:cNvSpPr txBox="1">
            <a:spLocks noChangeArrowheads="1"/>
          </p:cNvSpPr>
          <p:nvPr/>
        </p:nvSpPr>
        <p:spPr bwMode="auto">
          <a:xfrm>
            <a:off x="5722938" y="2540000"/>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a:solidFill>
                  <a:srgbClr val="FF0000"/>
                </a:solidFill>
              </a:rPr>
              <a:t>Push</a:t>
            </a:r>
          </a:p>
        </p:txBody>
      </p:sp>
      <p:sp>
        <p:nvSpPr>
          <p:cNvPr id="15376" name="TextBox 24"/>
          <p:cNvSpPr txBox="1">
            <a:spLocks noChangeArrowheads="1"/>
          </p:cNvSpPr>
          <p:nvPr/>
        </p:nvSpPr>
        <p:spPr bwMode="auto">
          <a:xfrm>
            <a:off x="4267200" y="2209800"/>
            <a:ext cx="153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solidFill>
                  <a:srgbClr val="FF0000"/>
                </a:solidFill>
                <a:latin typeface="Arial" panose="020B0604020202020204" pitchFamily="34" charset="0"/>
              </a:rPr>
              <a:t>New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r>
              <a:rPr lang="en-US" altLang="en-US">
                <a:effectLst/>
              </a:rPr>
              <a:t>How useful are Stacks</a:t>
            </a:r>
          </a:p>
        </p:txBody>
      </p:sp>
      <p:sp>
        <p:nvSpPr>
          <p:cNvPr id="35843" name="Rectangle 3"/>
          <p:cNvSpPr>
            <a:spLocks noGrp="1" noChangeArrowheads="1"/>
          </p:cNvSpPr>
          <p:nvPr>
            <p:ph type="body" idx="1"/>
          </p:nvPr>
        </p:nvSpPr>
        <p:spPr/>
        <p:txBody>
          <a:bodyPr/>
          <a:lstStyle/>
          <a:p>
            <a:pPr>
              <a:buFontTx/>
              <a:buNone/>
            </a:pPr>
            <a:r>
              <a:rPr lang="en-US" altLang="en-US"/>
              <a:t>We will see some examples:</a:t>
            </a:r>
          </a:p>
          <a:p>
            <a:r>
              <a:rPr lang="en-US" altLang="en-US"/>
              <a:t>Reversing sequences</a:t>
            </a:r>
          </a:p>
          <a:p>
            <a:r>
              <a:rPr lang="en-US" altLang="en-US"/>
              <a:t>Navigating the web</a:t>
            </a:r>
          </a:p>
          <a:p>
            <a:r>
              <a:rPr lang="en-US" altLang="en-US"/>
              <a:t>Traversing a maze</a:t>
            </a:r>
          </a:p>
          <a:p>
            <a:r>
              <a:rPr lang="en-US" altLang="en-US"/>
              <a:t>Parser matching parenthesis</a:t>
            </a:r>
          </a:p>
          <a:p>
            <a:r>
              <a:rPr lang="en-US" altLang="en-US"/>
              <a:t>Infix, Prefix and postfix expressions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descr="../_images/simplerevers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44875"/>
            <a:ext cx="6400800" cy="2774950"/>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p:cNvSpPr>
            <a:spLocks noGrp="1" noChangeArrowheads="1"/>
          </p:cNvSpPr>
          <p:nvPr>
            <p:ph type="title"/>
          </p:nvPr>
        </p:nvSpPr>
        <p:spPr>
          <a:noFill/>
        </p:spPr>
        <p:txBody>
          <a:bodyPr/>
          <a:lstStyle/>
          <a:p>
            <a:r>
              <a:rPr lang="en-US" altLang="en-US">
                <a:effectLst/>
              </a:rPr>
              <a:t>Reversing a sequence</a:t>
            </a:r>
          </a:p>
        </p:txBody>
      </p:sp>
      <p:sp>
        <p:nvSpPr>
          <p:cNvPr id="37891" name="Rectangle 3"/>
          <p:cNvSpPr>
            <a:spLocks noGrp="1" noChangeArrowheads="1"/>
          </p:cNvSpPr>
          <p:nvPr>
            <p:ph type="body" idx="1"/>
          </p:nvPr>
        </p:nvSpPr>
        <p:spPr>
          <a:xfrm>
            <a:off x="685800" y="1066800"/>
            <a:ext cx="7772400" cy="4953000"/>
          </a:xfrm>
        </p:spPr>
        <p:txBody>
          <a:bodyPr/>
          <a:lstStyle/>
          <a:p>
            <a:r>
              <a:rPr lang="en-US" altLang="en-US"/>
              <a:t>A stack has a reversal property due to LIFO: Last element in is the first out</a:t>
            </a:r>
          </a:p>
          <a:p>
            <a:r>
              <a:rPr lang="en-US" altLang="en-US"/>
              <a:t>By pushing elements of a sequence in a stack, popping them afterwards from the stack would reverse the sequence </a:t>
            </a:r>
          </a:p>
        </p:txBody>
      </p:sp>
      <p:sp>
        <p:nvSpPr>
          <p:cNvPr id="37894" name="Text Box 6"/>
          <p:cNvSpPr txBox="1">
            <a:spLocks noChangeArrowheads="1"/>
          </p:cNvSpPr>
          <p:nvPr/>
        </p:nvSpPr>
        <p:spPr bwMode="auto">
          <a:xfrm>
            <a:off x="7604125" y="5189538"/>
            <a:ext cx="81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From textbook </a:t>
            </a:r>
          </a:p>
          <a:p>
            <a:r>
              <a:rPr lang="en-US" altLang="en-US" sz="800"/>
              <a:t>page 84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0" name="Rectangle 16"/>
          <p:cNvSpPr>
            <a:spLocks noChangeArrowheads="1"/>
          </p:cNvSpPr>
          <p:nvPr/>
        </p:nvSpPr>
        <p:spPr bwMode="auto">
          <a:xfrm>
            <a:off x="5105400" y="5410200"/>
            <a:ext cx="1490663" cy="762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66" name="Rectangle 2"/>
          <p:cNvSpPr>
            <a:spLocks noGrp="1" noChangeArrowheads="1"/>
          </p:cNvSpPr>
          <p:nvPr>
            <p:ph type="title"/>
          </p:nvPr>
        </p:nvSpPr>
        <p:spPr>
          <a:xfrm>
            <a:off x="685800" y="76200"/>
            <a:ext cx="7772400" cy="914400"/>
          </a:xfrm>
          <a:noFill/>
        </p:spPr>
        <p:txBody>
          <a:bodyPr/>
          <a:lstStyle/>
          <a:p>
            <a:r>
              <a:rPr lang="en-US" altLang="en-US">
                <a:effectLst/>
              </a:rPr>
              <a:t>Navigating the web</a:t>
            </a:r>
          </a:p>
        </p:txBody>
      </p:sp>
      <p:sp>
        <p:nvSpPr>
          <p:cNvPr id="36867" name="Rectangle 3"/>
          <p:cNvSpPr>
            <a:spLocks noGrp="1" noChangeArrowheads="1"/>
          </p:cNvSpPr>
          <p:nvPr>
            <p:ph type="body" idx="1"/>
          </p:nvPr>
        </p:nvSpPr>
        <p:spPr>
          <a:xfrm>
            <a:off x="609600" y="838200"/>
            <a:ext cx="7772400" cy="2971800"/>
          </a:xfrm>
        </p:spPr>
        <p:txBody>
          <a:bodyPr/>
          <a:lstStyle/>
          <a:p>
            <a:pPr>
              <a:lnSpc>
                <a:spcPct val="90000"/>
              </a:lnSpc>
            </a:pPr>
            <a:r>
              <a:rPr lang="en-US" altLang="en-US" sz="2800"/>
              <a:t>How does the browser remember the pages I visited when press the “back” button? </a:t>
            </a:r>
          </a:p>
          <a:p>
            <a:pPr>
              <a:lnSpc>
                <a:spcPct val="90000"/>
              </a:lnSpc>
            </a:pPr>
            <a:r>
              <a:rPr lang="en-US" altLang="en-US" sz="2800"/>
              <a:t>Each time a pages is visited the browser “pushes” the URL into a history stack</a:t>
            </a:r>
          </a:p>
          <a:p>
            <a:pPr>
              <a:lnSpc>
                <a:spcPct val="90000"/>
              </a:lnSpc>
            </a:pPr>
            <a:r>
              <a:rPr lang="en-US" altLang="en-US" sz="2800"/>
              <a:t>When the back button is pressed, the browser “pops” a URL from the history stack and displays the corresponding page.</a:t>
            </a:r>
          </a:p>
        </p:txBody>
      </p:sp>
      <p:pic>
        <p:nvPicPr>
          <p:cNvPr id="74754" name="Picture 2" descr="http://interactivevolcano.com/img/posts/browser-back-butt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4265613"/>
            <a:ext cx="6096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038600"/>
            <a:ext cx="15097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2" name="Text Box 8"/>
          <p:cNvSpPr txBox="1">
            <a:spLocks noChangeArrowheads="1"/>
          </p:cNvSpPr>
          <p:nvPr/>
        </p:nvSpPr>
        <p:spPr bwMode="auto">
          <a:xfrm>
            <a:off x="5057775" y="5715000"/>
            <a:ext cx="161766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https://eclass.srv.ualberta.ca/portal/</a:t>
            </a:r>
          </a:p>
        </p:txBody>
      </p:sp>
      <p:sp>
        <p:nvSpPr>
          <p:cNvPr id="36873" name="Text Box 9"/>
          <p:cNvSpPr txBox="1">
            <a:spLocks noChangeArrowheads="1"/>
          </p:cNvSpPr>
          <p:nvPr/>
        </p:nvSpPr>
        <p:spPr bwMode="auto">
          <a:xfrm>
            <a:off x="5065713" y="5957888"/>
            <a:ext cx="1112837"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http://www.ualberta.ca</a:t>
            </a:r>
          </a:p>
        </p:txBody>
      </p:sp>
      <p:sp>
        <p:nvSpPr>
          <p:cNvPr id="36874" name="Text Box 10"/>
          <p:cNvSpPr txBox="1">
            <a:spLocks noChangeArrowheads="1"/>
          </p:cNvSpPr>
          <p:nvPr/>
        </p:nvSpPr>
        <p:spPr bwMode="auto">
          <a:xfrm>
            <a:off x="5053013" y="5486400"/>
            <a:ext cx="15113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https://eclass.srv.ualberta.ca/my/</a:t>
            </a:r>
          </a:p>
        </p:txBody>
      </p:sp>
      <p:pic>
        <p:nvPicPr>
          <p:cNvPr id="3687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4038600"/>
            <a:ext cx="15240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038600"/>
            <a:ext cx="15240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7"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038600"/>
            <a:ext cx="15240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3300" y="4038600"/>
            <a:ext cx="15240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9" name="Text Box 15"/>
          <p:cNvSpPr txBox="1">
            <a:spLocks noChangeArrowheads="1"/>
          </p:cNvSpPr>
          <p:nvPr/>
        </p:nvSpPr>
        <p:spPr bwMode="auto">
          <a:xfrm>
            <a:off x="5029200" y="4948238"/>
            <a:ext cx="24034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https://eclass.srv.ualberta.ca/course/view.php?id=9516</a:t>
            </a:r>
          </a:p>
        </p:txBody>
      </p:sp>
      <p:sp>
        <p:nvSpPr>
          <p:cNvPr id="36883" name="Line 19"/>
          <p:cNvSpPr>
            <a:spLocks noChangeShapeType="1"/>
          </p:cNvSpPr>
          <p:nvPr/>
        </p:nvSpPr>
        <p:spPr bwMode="auto">
          <a:xfrm>
            <a:off x="5105400" y="5181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84" name="Line 20"/>
          <p:cNvSpPr>
            <a:spLocks noChangeShapeType="1"/>
          </p:cNvSpPr>
          <p:nvPr/>
        </p:nvSpPr>
        <p:spPr bwMode="auto">
          <a:xfrm>
            <a:off x="6596063" y="5181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86" name="Text Box 22"/>
          <p:cNvSpPr txBox="1">
            <a:spLocks noChangeArrowheads="1"/>
          </p:cNvSpPr>
          <p:nvPr/>
        </p:nvSpPr>
        <p:spPr bwMode="auto">
          <a:xfrm>
            <a:off x="609600" y="3786188"/>
            <a:ext cx="84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UAlberta</a:t>
            </a:r>
          </a:p>
        </p:txBody>
      </p:sp>
      <p:sp>
        <p:nvSpPr>
          <p:cNvPr id="36887" name="Text Box 23"/>
          <p:cNvSpPr txBox="1">
            <a:spLocks noChangeArrowheads="1"/>
          </p:cNvSpPr>
          <p:nvPr/>
        </p:nvSpPr>
        <p:spPr bwMode="auto">
          <a:xfrm>
            <a:off x="2168525" y="3794125"/>
            <a:ext cx="1119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eClass Portal</a:t>
            </a:r>
          </a:p>
        </p:txBody>
      </p:sp>
      <p:sp>
        <p:nvSpPr>
          <p:cNvPr id="36888" name="Text Box 24"/>
          <p:cNvSpPr txBox="1">
            <a:spLocks noChangeArrowheads="1"/>
          </p:cNvSpPr>
          <p:nvPr/>
        </p:nvSpPr>
        <p:spPr bwMode="auto">
          <a:xfrm>
            <a:off x="3810000" y="3786188"/>
            <a:ext cx="942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My eClass</a:t>
            </a:r>
          </a:p>
        </p:txBody>
      </p:sp>
      <p:sp>
        <p:nvSpPr>
          <p:cNvPr id="36889" name="Text Box 25"/>
          <p:cNvSpPr txBox="1">
            <a:spLocks noChangeArrowheads="1"/>
          </p:cNvSpPr>
          <p:nvPr/>
        </p:nvSpPr>
        <p:spPr bwMode="auto">
          <a:xfrm>
            <a:off x="7743825" y="3786188"/>
            <a:ext cx="942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My eClass</a:t>
            </a:r>
          </a:p>
        </p:txBody>
      </p:sp>
      <p:sp>
        <p:nvSpPr>
          <p:cNvPr id="36890" name="Text Box 26"/>
          <p:cNvSpPr txBox="1">
            <a:spLocks noChangeArrowheads="1"/>
          </p:cNvSpPr>
          <p:nvPr/>
        </p:nvSpPr>
        <p:spPr bwMode="auto">
          <a:xfrm>
            <a:off x="5305425" y="3786188"/>
            <a:ext cx="1108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CMPUT 175</a:t>
            </a:r>
          </a:p>
        </p:txBody>
      </p:sp>
      <p:sp>
        <p:nvSpPr>
          <p:cNvPr id="36895" name="Line 31"/>
          <p:cNvSpPr>
            <a:spLocks noChangeShapeType="1"/>
          </p:cNvSpPr>
          <p:nvPr/>
        </p:nvSpPr>
        <p:spPr bwMode="auto">
          <a:xfrm>
            <a:off x="5105400" y="5943600"/>
            <a:ext cx="1490663"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96" name="Line 32"/>
          <p:cNvSpPr>
            <a:spLocks noChangeShapeType="1"/>
          </p:cNvSpPr>
          <p:nvPr/>
        </p:nvSpPr>
        <p:spPr bwMode="auto">
          <a:xfrm>
            <a:off x="5105400" y="5715000"/>
            <a:ext cx="1490663"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97" name="Rectangle 33"/>
          <p:cNvSpPr>
            <a:spLocks noChangeArrowheads="1"/>
          </p:cNvSpPr>
          <p:nvPr/>
        </p:nvSpPr>
        <p:spPr bwMode="auto">
          <a:xfrm>
            <a:off x="3557588" y="5715000"/>
            <a:ext cx="1490662"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98" name="Text Box 34"/>
          <p:cNvSpPr txBox="1">
            <a:spLocks noChangeArrowheads="1"/>
          </p:cNvSpPr>
          <p:nvPr/>
        </p:nvSpPr>
        <p:spPr bwMode="auto">
          <a:xfrm>
            <a:off x="3509963" y="5715000"/>
            <a:ext cx="16176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https://eclass.srv.ualberta.ca/portal/</a:t>
            </a:r>
          </a:p>
        </p:txBody>
      </p:sp>
      <p:sp>
        <p:nvSpPr>
          <p:cNvPr id="36899" name="Text Box 35"/>
          <p:cNvSpPr txBox="1">
            <a:spLocks noChangeArrowheads="1"/>
          </p:cNvSpPr>
          <p:nvPr/>
        </p:nvSpPr>
        <p:spPr bwMode="auto">
          <a:xfrm>
            <a:off x="3517900" y="5957888"/>
            <a:ext cx="11128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http://www.ualberta.ca</a:t>
            </a:r>
          </a:p>
        </p:txBody>
      </p:sp>
      <p:sp>
        <p:nvSpPr>
          <p:cNvPr id="36900" name="Text Box 36"/>
          <p:cNvSpPr txBox="1">
            <a:spLocks noChangeArrowheads="1"/>
          </p:cNvSpPr>
          <p:nvPr/>
        </p:nvSpPr>
        <p:spPr bwMode="auto">
          <a:xfrm>
            <a:off x="3462338" y="4957763"/>
            <a:ext cx="15113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https://eclass.srv.ualberta.ca/my/</a:t>
            </a:r>
          </a:p>
        </p:txBody>
      </p:sp>
      <p:sp>
        <p:nvSpPr>
          <p:cNvPr id="36901" name="Line 37"/>
          <p:cNvSpPr>
            <a:spLocks noChangeShapeType="1"/>
          </p:cNvSpPr>
          <p:nvPr/>
        </p:nvSpPr>
        <p:spPr bwMode="auto">
          <a:xfrm>
            <a:off x="3557588" y="547687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02" name="Line 38"/>
          <p:cNvSpPr>
            <a:spLocks noChangeShapeType="1"/>
          </p:cNvSpPr>
          <p:nvPr/>
        </p:nvSpPr>
        <p:spPr bwMode="auto">
          <a:xfrm>
            <a:off x="5048250" y="547687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03" name="Line 39"/>
          <p:cNvSpPr>
            <a:spLocks noChangeShapeType="1"/>
          </p:cNvSpPr>
          <p:nvPr/>
        </p:nvSpPr>
        <p:spPr bwMode="auto">
          <a:xfrm>
            <a:off x="3557588" y="5943600"/>
            <a:ext cx="1490662"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05" name="Rectangle 41"/>
          <p:cNvSpPr>
            <a:spLocks noChangeArrowheads="1"/>
          </p:cNvSpPr>
          <p:nvPr/>
        </p:nvSpPr>
        <p:spPr bwMode="auto">
          <a:xfrm>
            <a:off x="2014538" y="5943600"/>
            <a:ext cx="1490662" cy="228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906" name="Text Box 42"/>
          <p:cNvSpPr txBox="1">
            <a:spLocks noChangeArrowheads="1"/>
          </p:cNvSpPr>
          <p:nvPr/>
        </p:nvSpPr>
        <p:spPr bwMode="auto">
          <a:xfrm>
            <a:off x="1974850" y="5957888"/>
            <a:ext cx="11128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http://www.ualberta.ca</a:t>
            </a:r>
          </a:p>
        </p:txBody>
      </p:sp>
      <p:sp>
        <p:nvSpPr>
          <p:cNvPr id="36907" name="Line 43"/>
          <p:cNvSpPr>
            <a:spLocks noChangeShapeType="1"/>
          </p:cNvSpPr>
          <p:nvPr/>
        </p:nvSpPr>
        <p:spPr bwMode="auto">
          <a:xfrm>
            <a:off x="2014538" y="5738813"/>
            <a:ext cx="0" cy="423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08" name="Line 44"/>
          <p:cNvSpPr>
            <a:spLocks noChangeShapeType="1"/>
          </p:cNvSpPr>
          <p:nvPr/>
        </p:nvSpPr>
        <p:spPr bwMode="auto">
          <a:xfrm>
            <a:off x="3500438" y="5729288"/>
            <a:ext cx="4762"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10" name="Text Box 46"/>
          <p:cNvSpPr txBox="1">
            <a:spLocks noChangeArrowheads="1"/>
          </p:cNvSpPr>
          <p:nvPr/>
        </p:nvSpPr>
        <p:spPr bwMode="auto">
          <a:xfrm>
            <a:off x="1887538" y="4953000"/>
            <a:ext cx="16176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https://eclass.srv.ualberta.ca/portal/</a:t>
            </a:r>
          </a:p>
        </p:txBody>
      </p:sp>
      <p:sp>
        <p:nvSpPr>
          <p:cNvPr id="36911" name="Line 47"/>
          <p:cNvSpPr>
            <a:spLocks noChangeShapeType="1"/>
          </p:cNvSpPr>
          <p:nvPr/>
        </p:nvSpPr>
        <p:spPr bwMode="auto">
          <a:xfrm>
            <a:off x="414338" y="6172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12" name="Text Box 48"/>
          <p:cNvSpPr txBox="1">
            <a:spLocks noChangeArrowheads="1"/>
          </p:cNvSpPr>
          <p:nvPr/>
        </p:nvSpPr>
        <p:spPr bwMode="auto">
          <a:xfrm>
            <a:off x="730250" y="6116638"/>
            <a:ext cx="773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History t</a:t>
            </a:r>
            <a:r>
              <a:rPr lang="en-US" altLang="en-US" sz="1200" baseline="-25000">
                <a:solidFill>
                  <a:srgbClr val="FF5050"/>
                </a:solidFill>
              </a:rPr>
              <a:t>1</a:t>
            </a:r>
          </a:p>
        </p:txBody>
      </p:sp>
      <p:sp>
        <p:nvSpPr>
          <p:cNvPr id="36913" name="Text Box 49"/>
          <p:cNvSpPr txBox="1">
            <a:spLocks noChangeArrowheads="1"/>
          </p:cNvSpPr>
          <p:nvPr/>
        </p:nvSpPr>
        <p:spPr bwMode="auto">
          <a:xfrm>
            <a:off x="2351088" y="6115050"/>
            <a:ext cx="7731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History t</a:t>
            </a:r>
            <a:r>
              <a:rPr lang="en-US" altLang="en-US" sz="1200" baseline="-25000">
                <a:solidFill>
                  <a:srgbClr val="FF5050"/>
                </a:solidFill>
              </a:rPr>
              <a:t>2</a:t>
            </a:r>
          </a:p>
        </p:txBody>
      </p:sp>
      <p:sp>
        <p:nvSpPr>
          <p:cNvPr id="36914" name="Text Box 50"/>
          <p:cNvSpPr txBox="1">
            <a:spLocks noChangeArrowheads="1"/>
          </p:cNvSpPr>
          <p:nvPr/>
        </p:nvSpPr>
        <p:spPr bwMode="auto">
          <a:xfrm>
            <a:off x="3951288" y="6115050"/>
            <a:ext cx="7731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History t</a:t>
            </a:r>
            <a:r>
              <a:rPr lang="en-US" altLang="en-US" sz="1200" baseline="-25000">
                <a:solidFill>
                  <a:srgbClr val="FF5050"/>
                </a:solidFill>
              </a:rPr>
              <a:t>3</a:t>
            </a:r>
          </a:p>
        </p:txBody>
      </p:sp>
      <p:sp>
        <p:nvSpPr>
          <p:cNvPr id="36915" name="Text Box 51"/>
          <p:cNvSpPr txBox="1">
            <a:spLocks noChangeArrowheads="1"/>
          </p:cNvSpPr>
          <p:nvPr/>
        </p:nvSpPr>
        <p:spPr bwMode="auto">
          <a:xfrm>
            <a:off x="5399088" y="6121400"/>
            <a:ext cx="7731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History t</a:t>
            </a:r>
            <a:r>
              <a:rPr lang="en-US" altLang="en-US" sz="1200" baseline="-25000">
                <a:solidFill>
                  <a:srgbClr val="FF5050"/>
                </a:solidFill>
              </a:rPr>
              <a:t>4</a:t>
            </a:r>
          </a:p>
        </p:txBody>
      </p:sp>
      <p:sp>
        <p:nvSpPr>
          <p:cNvPr id="36916" name="Rectangle 52"/>
          <p:cNvSpPr>
            <a:spLocks noChangeArrowheads="1"/>
          </p:cNvSpPr>
          <p:nvPr/>
        </p:nvSpPr>
        <p:spPr bwMode="auto">
          <a:xfrm>
            <a:off x="7573963" y="5726113"/>
            <a:ext cx="1490662" cy="4572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917" name="Text Box 53"/>
          <p:cNvSpPr txBox="1">
            <a:spLocks noChangeArrowheads="1"/>
          </p:cNvSpPr>
          <p:nvPr/>
        </p:nvSpPr>
        <p:spPr bwMode="auto">
          <a:xfrm>
            <a:off x="7526338" y="5726113"/>
            <a:ext cx="1617662"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https://eclass.srv.ualberta.ca/portal/</a:t>
            </a:r>
          </a:p>
        </p:txBody>
      </p:sp>
      <p:sp>
        <p:nvSpPr>
          <p:cNvPr id="36918" name="Text Box 54"/>
          <p:cNvSpPr txBox="1">
            <a:spLocks noChangeArrowheads="1"/>
          </p:cNvSpPr>
          <p:nvPr/>
        </p:nvSpPr>
        <p:spPr bwMode="auto">
          <a:xfrm>
            <a:off x="7534275" y="5969000"/>
            <a:ext cx="1112838"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http://www.ualberta.ca</a:t>
            </a:r>
          </a:p>
        </p:txBody>
      </p:sp>
      <p:sp>
        <p:nvSpPr>
          <p:cNvPr id="36919" name="Line 55"/>
          <p:cNvSpPr>
            <a:spLocks noChangeShapeType="1"/>
          </p:cNvSpPr>
          <p:nvPr/>
        </p:nvSpPr>
        <p:spPr bwMode="auto">
          <a:xfrm>
            <a:off x="7573963" y="54879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20" name="Line 56"/>
          <p:cNvSpPr>
            <a:spLocks noChangeShapeType="1"/>
          </p:cNvSpPr>
          <p:nvPr/>
        </p:nvSpPr>
        <p:spPr bwMode="auto">
          <a:xfrm>
            <a:off x="9064625" y="54879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21" name="Line 57"/>
          <p:cNvSpPr>
            <a:spLocks noChangeShapeType="1"/>
          </p:cNvSpPr>
          <p:nvPr/>
        </p:nvSpPr>
        <p:spPr bwMode="auto">
          <a:xfrm>
            <a:off x="7573963" y="5954713"/>
            <a:ext cx="1490662" cy="4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23" name="Text Box 59"/>
          <p:cNvSpPr txBox="1">
            <a:spLocks noChangeArrowheads="1"/>
          </p:cNvSpPr>
          <p:nvPr/>
        </p:nvSpPr>
        <p:spPr bwMode="auto">
          <a:xfrm>
            <a:off x="7967663" y="6126163"/>
            <a:ext cx="7731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History t</a:t>
            </a:r>
            <a:r>
              <a:rPr lang="en-US" altLang="en-US" sz="1200" baseline="-25000">
                <a:solidFill>
                  <a:srgbClr val="FF5050"/>
                </a:solidFill>
              </a:rPr>
              <a:t>5</a:t>
            </a:r>
          </a:p>
        </p:txBody>
      </p:sp>
      <p:sp>
        <p:nvSpPr>
          <p:cNvPr id="36924" name="Text Box 60"/>
          <p:cNvSpPr txBox="1">
            <a:spLocks noChangeArrowheads="1"/>
          </p:cNvSpPr>
          <p:nvPr/>
        </p:nvSpPr>
        <p:spPr bwMode="auto">
          <a:xfrm>
            <a:off x="225425" y="4953000"/>
            <a:ext cx="1112838"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http://www.ualberta.ca</a:t>
            </a:r>
          </a:p>
        </p:txBody>
      </p:sp>
      <p:sp>
        <p:nvSpPr>
          <p:cNvPr id="36925" name="Line 61"/>
          <p:cNvSpPr>
            <a:spLocks noChangeShapeType="1"/>
          </p:cNvSpPr>
          <p:nvPr/>
        </p:nvSpPr>
        <p:spPr bwMode="auto">
          <a:xfrm>
            <a:off x="1447800" y="5181600"/>
            <a:ext cx="1066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26" name="Text Box 62"/>
          <p:cNvSpPr txBox="1">
            <a:spLocks noChangeArrowheads="1"/>
          </p:cNvSpPr>
          <p:nvPr/>
        </p:nvSpPr>
        <p:spPr bwMode="auto">
          <a:xfrm rot="1784185">
            <a:off x="1828800" y="5286375"/>
            <a:ext cx="47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Push</a:t>
            </a:r>
          </a:p>
        </p:txBody>
      </p:sp>
      <p:sp>
        <p:nvSpPr>
          <p:cNvPr id="36927" name="Line 63"/>
          <p:cNvSpPr>
            <a:spLocks noChangeShapeType="1"/>
          </p:cNvSpPr>
          <p:nvPr/>
        </p:nvSpPr>
        <p:spPr bwMode="auto">
          <a:xfrm>
            <a:off x="3181350" y="5143500"/>
            <a:ext cx="919163" cy="523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28" name="Text Box 64"/>
          <p:cNvSpPr txBox="1">
            <a:spLocks noChangeArrowheads="1"/>
          </p:cNvSpPr>
          <p:nvPr/>
        </p:nvSpPr>
        <p:spPr bwMode="auto">
          <a:xfrm rot="1784185">
            <a:off x="3505200" y="5210175"/>
            <a:ext cx="47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Push</a:t>
            </a:r>
          </a:p>
        </p:txBody>
      </p:sp>
      <p:sp>
        <p:nvSpPr>
          <p:cNvPr id="36929" name="Text Box 65"/>
          <p:cNvSpPr txBox="1">
            <a:spLocks noChangeArrowheads="1"/>
          </p:cNvSpPr>
          <p:nvPr/>
        </p:nvSpPr>
        <p:spPr bwMode="auto">
          <a:xfrm>
            <a:off x="7394575" y="4953000"/>
            <a:ext cx="15113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https://eclass.srv.ualberta.ca/my/</a:t>
            </a:r>
          </a:p>
        </p:txBody>
      </p:sp>
      <p:sp>
        <p:nvSpPr>
          <p:cNvPr id="36930" name="Line 66"/>
          <p:cNvSpPr>
            <a:spLocks noChangeShapeType="1"/>
          </p:cNvSpPr>
          <p:nvPr/>
        </p:nvSpPr>
        <p:spPr bwMode="auto">
          <a:xfrm>
            <a:off x="4838700" y="5143500"/>
            <a:ext cx="409575" cy="223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31" name="Text Box 67"/>
          <p:cNvSpPr txBox="1">
            <a:spLocks noChangeArrowheads="1"/>
          </p:cNvSpPr>
          <p:nvPr/>
        </p:nvSpPr>
        <p:spPr bwMode="auto">
          <a:xfrm rot="1784185">
            <a:off x="4972050" y="5095875"/>
            <a:ext cx="47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FF5050"/>
                </a:solidFill>
              </a:rPr>
              <a:t>Push</a:t>
            </a:r>
          </a:p>
        </p:txBody>
      </p:sp>
      <p:sp>
        <p:nvSpPr>
          <p:cNvPr id="36932" name="Line 68"/>
          <p:cNvSpPr>
            <a:spLocks noChangeShapeType="1"/>
          </p:cNvSpPr>
          <p:nvPr/>
        </p:nvSpPr>
        <p:spPr bwMode="auto">
          <a:xfrm flipV="1">
            <a:off x="6553200" y="51816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933" name="Text Box 69"/>
          <p:cNvSpPr txBox="1">
            <a:spLocks noChangeArrowheads="1"/>
          </p:cNvSpPr>
          <p:nvPr/>
        </p:nvSpPr>
        <p:spPr bwMode="auto">
          <a:xfrm rot="-1293480">
            <a:off x="6915150" y="5287963"/>
            <a:ext cx="420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9900"/>
                </a:solidFill>
              </a:rPr>
              <a:t>Pop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9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9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9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9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9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9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8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8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9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0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69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9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9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90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9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898"/>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3690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8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8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8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8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8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88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8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8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8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89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3690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9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93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9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87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7475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3687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8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91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91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91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9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92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9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692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92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93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6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0" grpId="0" animBg="1"/>
      <p:bldP spid="36872" grpId="0"/>
      <p:bldP spid="36873" grpId="0"/>
      <p:bldP spid="36874" grpId="0"/>
      <p:bldP spid="36879" grpId="0"/>
      <p:bldP spid="36883" grpId="0" animBg="1"/>
      <p:bldP spid="36884" grpId="0" animBg="1"/>
      <p:bldP spid="36887" grpId="0"/>
      <p:bldP spid="36888" grpId="0"/>
      <p:bldP spid="36889" grpId="0"/>
      <p:bldP spid="36890" grpId="0"/>
      <p:bldP spid="36895" grpId="0" animBg="1"/>
      <p:bldP spid="36896" grpId="0" animBg="1"/>
      <p:bldP spid="36897" grpId="0" animBg="1"/>
      <p:bldP spid="36898" grpId="0"/>
      <p:bldP spid="36899" grpId="0"/>
      <p:bldP spid="36900" grpId="0"/>
      <p:bldP spid="36901" grpId="0" animBg="1"/>
      <p:bldP spid="36901" grpId="1" animBg="1"/>
      <p:bldP spid="36902" grpId="0" animBg="1"/>
      <p:bldP spid="36902" grpId="1" animBg="1"/>
      <p:bldP spid="36903" grpId="0" animBg="1"/>
      <p:bldP spid="36905" grpId="0" animBg="1"/>
      <p:bldP spid="36906" grpId="0"/>
      <p:bldP spid="36907" grpId="0" animBg="1"/>
      <p:bldP spid="36908" grpId="0" animBg="1"/>
      <p:bldP spid="36908" grpId="1" animBg="1"/>
      <p:bldP spid="36910" grpId="0"/>
      <p:bldP spid="36913" grpId="0"/>
      <p:bldP spid="36914" grpId="0"/>
      <p:bldP spid="36915" grpId="0"/>
      <p:bldP spid="36916" grpId="0" animBg="1"/>
      <p:bldP spid="36917" grpId="0"/>
      <p:bldP spid="36918" grpId="0"/>
      <p:bldP spid="36919" grpId="0" animBg="1"/>
      <p:bldP spid="36920" grpId="0" animBg="1"/>
      <p:bldP spid="36921" grpId="0" animBg="1"/>
      <p:bldP spid="36923" grpId="0"/>
      <p:bldP spid="36925" grpId="0" animBg="1"/>
      <p:bldP spid="36926" grpId="0"/>
      <p:bldP spid="36927" grpId="0" animBg="1"/>
      <p:bldP spid="36928" grpId="0"/>
      <p:bldP spid="36929" grpId="0"/>
      <p:bldP spid="36930" grpId="0" animBg="1"/>
      <p:bldP spid="36931" grpId="0"/>
      <p:bldP spid="36932" grpId="0" animBg="1"/>
      <p:bldP spid="36933"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43844</TotalTime>
  <Words>3754</Words>
  <Application>Microsoft Office PowerPoint</Application>
  <PresentationFormat>On-screen Show (4:3)</PresentationFormat>
  <Paragraphs>897</Paragraphs>
  <Slides>37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Tahoma</vt:lpstr>
      <vt:lpstr>Times</vt:lpstr>
      <vt:lpstr>Times New Roman</vt:lpstr>
      <vt:lpstr>Default Design</vt:lpstr>
      <vt:lpstr>CMPUT 175 Introduction to Foundations of Computing</vt:lpstr>
      <vt:lpstr>Objectives </vt:lpstr>
      <vt:lpstr>From Formal ADT to Implementation</vt:lpstr>
      <vt:lpstr>Linear Structures</vt:lpstr>
      <vt:lpstr>Examples of ADT</vt:lpstr>
      <vt:lpstr>Stacks</vt:lpstr>
      <vt:lpstr>How useful are Stacks</vt:lpstr>
      <vt:lpstr>Reversing a sequence</vt:lpstr>
      <vt:lpstr>Navigating the web</vt:lpstr>
      <vt:lpstr>Maze Algorithm</vt:lpstr>
      <vt:lpstr>Maze Trace</vt:lpstr>
      <vt:lpstr>Matching Parenthesis</vt:lpstr>
      <vt:lpstr>Stack Abstract data Type</vt:lpstr>
      <vt:lpstr>Stack Implementation in Python</vt:lpstr>
      <vt:lpstr>Implementation 1</vt:lpstr>
      <vt:lpstr>Printing the stack</vt:lpstr>
      <vt:lpstr>Let’s test it</vt:lpstr>
      <vt:lpstr>Matching parenthesis</vt:lpstr>
      <vt:lpstr>Implementing in Python</vt:lpstr>
      <vt:lpstr>Let’s time it</vt:lpstr>
      <vt:lpstr>Implementation 2</vt:lpstr>
      <vt:lpstr>Comparison</vt:lpstr>
      <vt:lpstr>Let’s test implementation 2</vt:lpstr>
      <vt:lpstr>Time implementation2</vt:lpstr>
      <vt:lpstr>Lesson to learn</vt:lpstr>
      <vt:lpstr>Arithmetic Expressions</vt:lpstr>
      <vt:lpstr>Infix, Prefix and Postfix Expressions</vt:lpstr>
      <vt:lpstr>Infix, Prefix and Postfix</vt:lpstr>
      <vt:lpstr>Conversion from Infix to Pre and Postfix expressions</vt:lpstr>
      <vt:lpstr>Advantage of Postfix notation</vt:lpstr>
      <vt:lpstr>General Infix to Postfix Conversion using Stack</vt:lpstr>
      <vt:lpstr>General Infix to Postfix Conversion using Stack</vt:lpstr>
      <vt:lpstr>Infix to Postfix in Python</vt:lpstr>
      <vt:lpstr>More complicated example</vt:lpstr>
      <vt:lpstr>Postfix Evaluation using Stack</vt:lpstr>
      <vt:lpstr>Examples of Evaluation</vt:lpstr>
      <vt:lpstr>Python Implementation</vt:lpstr>
    </vt:vector>
  </TitlesOfParts>
  <Company>University of Alberta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CMPUT115 Introduction</dc:title>
  <dc:subject>first lectures for CMPUT 115 - Winter 2008</dc:subject>
  <dc:creator>Osmar Zaiane</dc:creator>
  <dc:description>Programming with Data Structure - Intro</dc:description>
  <cp:lastModifiedBy>Saad Rasool</cp:lastModifiedBy>
  <cp:revision>1956</cp:revision>
  <cp:lastPrinted>2003-08-26T14:04:16Z</cp:lastPrinted>
  <dcterms:created xsi:type="dcterms:W3CDTF">2001-08-31T18:33:00Z</dcterms:created>
  <dcterms:modified xsi:type="dcterms:W3CDTF">2019-01-30T16:42:33Z</dcterms:modified>
</cp:coreProperties>
</file>