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Special Elite" charset="1" panose="02000506000000020004"/>
      <p:regular r:id="rId25"/>
    </p:embeddedFont>
    <p:embeddedFont>
      <p:font typeface="Glacial Indifference"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34.png" Type="http://schemas.openxmlformats.org/officeDocument/2006/relationships/image"/><Relationship Id="rId17" Target="../media/image35.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36.png" Type="http://schemas.openxmlformats.org/officeDocument/2006/relationships/image"/><Relationship Id="rId17" Target="../media/image37.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38.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3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40.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41.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42.png" Type="http://schemas.openxmlformats.org/officeDocument/2006/relationships/image"/><Relationship Id="rId17" Target="../media/image43.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44.png" Type="http://schemas.openxmlformats.org/officeDocument/2006/relationships/image"/><Relationship Id="rId17" Target="../media/image45.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46.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1.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2.png" Type="http://schemas.openxmlformats.org/officeDocument/2006/relationships/image"/><Relationship Id="rId17" Target="../media/image23.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4.png" Type="http://schemas.openxmlformats.org/officeDocument/2006/relationships/image"/><Relationship Id="rId17" Target="../media/image25.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6.png" Type="http://schemas.openxmlformats.org/officeDocument/2006/relationships/image"/><Relationship Id="rId17" Target="../media/image27.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8.png" Type="http://schemas.openxmlformats.org/officeDocument/2006/relationships/image"/><Relationship Id="rId17" Target="../media/image2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30.png" Type="http://schemas.openxmlformats.org/officeDocument/2006/relationships/image"/><Relationship Id="rId17" Target="../media/image31.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32.png" Type="http://schemas.openxmlformats.org/officeDocument/2006/relationships/image"/><Relationship Id="rId17" Target="../media/image33.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6505" y="-43043"/>
            <a:ext cx="18989176" cy="1395919"/>
            <a:chOff x="0" y="0"/>
            <a:chExt cx="5001265" cy="367650"/>
          </a:xfrm>
        </p:grpSpPr>
        <p:sp>
          <p:nvSpPr>
            <p:cNvPr name="Freeform 3" id="3"/>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4" id="4"/>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92871" y="2512903"/>
            <a:ext cx="18873741" cy="1851570"/>
          </a:xfrm>
          <a:custGeom>
            <a:avLst/>
            <a:gdLst/>
            <a:ahLst/>
            <a:cxnLst/>
            <a:rect r="r" b="b" t="t" l="l"/>
            <a:pathLst>
              <a:path h="1851570" w="18873741">
                <a:moveTo>
                  <a:pt x="0" y="0"/>
                </a:moveTo>
                <a:lnTo>
                  <a:pt x="18873742" y="0"/>
                </a:lnTo>
                <a:lnTo>
                  <a:pt x="18873742" y="1851570"/>
                </a:lnTo>
                <a:lnTo>
                  <a:pt x="0" y="1851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333826"/>
            <a:ext cx="18989176" cy="1395919"/>
            <a:chOff x="0" y="0"/>
            <a:chExt cx="5001265" cy="367650"/>
          </a:xfrm>
        </p:grpSpPr>
        <p:sp>
          <p:nvSpPr>
            <p:cNvPr name="Freeform 7" id="7"/>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8" id="8"/>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945" y="-52473"/>
            <a:ext cx="5114499" cy="1405349"/>
            <a:chOff x="0" y="0"/>
            <a:chExt cx="608735" cy="167267"/>
          </a:xfrm>
        </p:grpSpPr>
        <p:sp>
          <p:nvSpPr>
            <p:cNvPr name="Freeform 10" id="1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1" id="1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5806137" y="-52473"/>
            <a:ext cx="5114499" cy="1405349"/>
            <a:chOff x="0" y="0"/>
            <a:chExt cx="608735" cy="167267"/>
          </a:xfrm>
        </p:grpSpPr>
        <p:sp>
          <p:nvSpPr>
            <p:cNvPr name="Freeform 13" id="13"/>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4" id="14"/>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1634219" y="-52473"/>
            <a:ext cx="5114499" cy="1405349"/>
            <a:chOff x="0" y="0"/>
            <a:chExt cx="608735" cy="167267"/>
          </a:xfrm>
        </p:grpSpPr>
        <p:sp>
          <p:nvSpPr>
            <p:cNvPr name="Freeform 16" id="16"/>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7" id="17"/>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7462301" y="-52473"/>
            <a:ext cx="5114499" cy="1405349"/>
            <a:chOff x="0" y="0"/>
            <a:chExt cx="608735" cy="167267"/>
          </a:xfrm>
        </p:grpSpPr>
        <p:sp>
          <p:nvSpPr>
            <p:cNvPr name="Freeform 19" id="19"/>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0" id="20"/>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373447" y="1333826"/>
            <a:ext cx="4725613" cy="1395919"/>
            <a:chOff x="0" y="0"/>
            <a:chExt cx="750998" cy="221841"/>
          </a:xfrm>
        </p:grpSpPr>
        <p:sp>
          <p:nvSpPr>
            <p:cNvPr name="Freeform 22" id="2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3" id="2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6201528" y="1333826"/>
            <a:ext cx="4725613" cy="1395919"/>
            <a:chOff x="0" y="0"/>
            <a:chExt cx="750998" cy="221841"/>
          </a:xfrm>
        </p:grpSpPr>
        <p:sp>
          <p:nvSpPr>
            <p:cNvPr name="Freeform 25" id="25"/>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6" id="26"/>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12029610" y="1333826"/>
            <a:ext cx="4725613" cy="1395919"/>
            <a:chOff x="0" y="0"/>
            <a:chExt cx="750998" cy="221841"/>
          </a:xfrm>
        </p:grpSpPr>
        <p:sp>
          <p:nvSpPr>
            <p:cNvPr name="Freeform 28" id="28"/>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9" id="29"/>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0" id="30"/>
          <p:cNvGrpSpPr/>
          <p:nvPr/>
        </p:nvGrpSpPr>
        <p:grpSpPr>
          <a:xfrm rot="0">
            <a:off x="17860123" y="1333826"/>
            <a:ext cx="4725613" cy="1395919"/>
            <a:chOff x="0" y="0"/>
            <a:chExt cx="750998" cy="221841"/>
          </a:xfrm>
        </p:grpSpPr>
        <p:sp>
          <p:nvSpPr>
            <p:cNvPr name="Freeform 31" id="31"/>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2" id="32"/>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3" id="33"/>
          <p:cNvSpPr/>
          <p:nvPr/>
        </p:nvSpPr>
        <p:spPr>
          <a:xfrm flipH="false" flipV="false" rot="0">
            <a:off x="2251226"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8721574"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2251226"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8721574"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true" rot="0">
            <a:off x="-292871" y="8435430"/>
            <a:ext cx="18873741" cy="1851570"/>
          </a:xfrm>
          <a:custGeom>
            <a:avLst/>
            <a:gdLst/>
            <a:ahLst/>
            <a:cxnLst/>
            <a:rect r="r" b="b" t="t" l="l"/>
            <a:pathLst>
              <a:path h="1851570" w="18873741">
                <a:moveTo>
                  <a:pt x="0" y="1851570"/>
                </a:moveTo>
                <a:lnTo>
                  <a:pt x="18873742" y="1851570"/>
                </a:lnTo>
                <a:lnTo>
                  <a:pt x="18873742" y="0"/>
                </a:lnTo>
                <a:lnTo>
                  <a:pt x="0" y="0"/>
                </a:lnTo>
                <a:lnTo>
                  <a:pt x="0" y="18515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4490682">
            <a:off x="15266751" y="6938664"/>
            <a:ext cx="1316736" cy="4114800"/>
          </a:xfrm>
          <a:custGeom>
            <a:avLst/>
            <a:gdLst/>
            <a:ahLst/>
            <a:cxnLst/>
            <a:rect r="r" b="b" t="t" l="l"/>
            <a:pathLst>
              <a:path h="4114800" w="1316736">
                <a:moveTo>
                  <a:pt x="0" y="0"/>
                </a:moveTo>
                <a:lnTo>
                  <a:pt x="1316736" y="0"/>
                </a:lnTo>
                <a:lnTo>
                  <a:pt x="13167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1898428" y="3814098"/>
            <a:ext cx="14491145" cy="1262347"/>
          </a:xfrm>
          <a:prstGeom prst="rect">
            <a:avLst/>
          </a:prstGeom>
        </p:spPr>
        <p:txBody>
          <a:bodyPr anchor="t" rtlCol="false" tIns="0" lIns="0" bIns="0" rIns="0">
            <a:spAutoFit/>
          </a:bodyPr>
          <a:lstStyle/>
          <a:p>
            <a:pPr algn="ctr">
              <a:lnSpc>
                <a:spcPts val="10221"/>
              </a:lnSpc>
            </a:pPr>
            <a:r>
              <a:rPr lang="en-US" sz="7301">
                <a:solidFill>
                  <a:srgbClr val="FFFFFF"/>
                </a:solidFill>
                <a:latin typeface="Special Elite"/>
                <a:ea typeface="Special Elite"/>
                <a:cs typeface="Special Elite"/>
                <a:sym typeface="Special Elite"/>
              </a:rPr>
              <a:t>Movie Ticket Booking System</a:t>
            </a:r>
          </a:p>
        </p:txBody>
      </p:sp>
      <p:sp>
        <p:nvSpPr>
          <p:cNvPr name="TextBox 40" id="40"/>
          <p:cNvSpPr txBox="true"/>
          <p:nvPr/>
        </p:nvSpPr>
        <p:spPr>
          <a:xfrm rot="0">
            <a:off x="2812453" y="6419276"/>
            <a:ext cx="8897966" cy="86360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b</a:t>
            </a:r>
            <a:r>
              <a:rPr lang="en-US" sz="5000" strike="noStrike" u="none">
                <a:solidFill>
                  <a:srgbClr val="FFFFFF"/>
                </a:solidFill>
                <a:latin typeface="Glacial Indifference"/>
                <a:ea typeface="Glacial Indifference"/>
                <a:cs typeface="Glacial Indifference"/>
                <a:sym typeface="Glacial Indifference"/>
              </a:rPr>
              <a:t>y Saad Ahmed Shaikh</a:t>
            </a:r>
          </a:p>
        </p:txBody>
      </p:sp>
      <p:sp>
        <p:nvSpPr>
          <p:cNvPr name="TextBox 41" id="41"/>
          <p:cNvSpPr txBox="true"/>
          <p:nvPr/>
        </p:nvSpPr>
        <p:spPr>
          <a:xfrm rot="-912620">
            <a:off x="11996256" y="8464833"/>
            <a:ext cx="7825238" cy="1038225"/>
          </a:xfrm>
          <a:prstGeom prst="rect">
            <a:avLst/>
          </a:prstGeom>
        </p:spPr>
        <p:txBody>
          <a:bodyPr anchor="t" rtlCol="false" tIns="0" lIns="0" bIns="0" rIns="0">
            <a:spAutoFit/>
          </a:bodyPr>
          <a:lstStyle/>
          <a:p>
            <a:pPr algn="ctr">
              <a:lnSpc>
                <a:spcPts val="8400"/>
              </a:lnSpc>
            </a:pPr>
            <a:r>
              <a:rPr lang="en-US" sz="6000" spc="929">
                <a:solidFill>
                  <a:srgbClr val="FF312D"/>
                </a:solidFill>
                <a:latin typeface="Special Elite"/>
                <a:ea typeface="Special Elite"/>
                <a:cs typeface="Special Elite"/>
                <a:sym typeface="Special Elite"/>
              </a:rPr>
              <a:t>FINISH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8640855" y="4756827"/>
            <a:ext cx="7442057" cy="2306603"/>
          </a:xfrm>
          <a:custGeom>
            <a:avLst/>
            <a:gdLst/>
            <a:ahLst/>
            <a:cxnLst/>
            <a:rect r="r" b="b" t="t" l="l"/>
            <a:pathLst>
              <a:path h="2306603" w="7442057">
                <a:moveTo>
                  <a:pt x="0" y="0"/>
                </a:moveTo>
                <a:lnTo>
                  <a:pt x="7442057" y="0"/>
                </a:lnTo>
                <a:lnTo>
                  <a:pt x="7442057" y="2306602"/>
                </a:lnTo>
                <a:lnTo>
                  <a:pt x="0" y="2306602"/>
                </a:lnTo>
                <a:lnTo>
                  <a:pt x="0" y="0"/>
                </a:lnTo>
                <a:close/>
              </a:path>
            </a:pathLst>
          </a:custGeom>
          <a:blipFill>
            <a:blip r:embed="rId16"/>
            <a:stretch>
              <a:fillRect l="0" t="0" r="0" b="0"/>
            </a:stretch>
          </a:blipFill>
        </p:spPr>
      </p:sp>
      <p:sp>
        <p:nvSpPr>
          <p:cNvPr name="Freeform 16" id="16"/>
          <p:cNvSpPr/>
          <p:nvPr/>
        </p:nvSpPr>
        <p:spPr>
          <a:xfrm flipH="false" flipV="false" rot="0">
            <a:off x="1400592" y="4882023"/>
            <a:ext cx="6775082" cy="1317377"/>
          </a:xfrm>
          <a:custGeom>
            <a:avLst/>
            <a:gdLst/>
            <a:ahLst/>
            <a:cxnLst/>
            <a:rect r="r" b="b" t="t" l="l"/>
            <a:pathLst>
              <a:path h="1317377" w="6775082">
                <a:moveTo>
                  <a:pt x="0" y="0"/>
                </a:moveTo>
                <a:lnTo>
                  <a:pt x="6775082" y="0"/>
                </a:lnTo>
                <a:lnTo>
                  <a:pt x="6775082" y="1317377"/>
                </a:lnTo>
                <a:lnTo>
                  <a:pt x="0" y="1317377"/>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Basic Queries</a:t>
            </a:r>
          </a:p>
        </p:txBody>
      </p:sp>
      <p:sp>
        <p:nvSpPr>
          <p:cNvPr name="TextBox 18" id="18"/>
          <p:cNvSpPr txBox="true"/>
          <p:nvPr/>
        </p:nvSpPr>
        <p:spPr>
          <a:xfrm rot="0">
            <a:off x="1057275" y="1726660"/>
            <a:ext cx="6557933" cy="1144905"/>
          </a:xfrm>
          <a:prstGeom prst="rect">
            <a:avLst/>
          </a:prstGeom>
        </p:spPr>
        <p:txBody>
          <a:bodyPr anchor="t" rtlCol="false" tIns="0" lIns="0" bIns="0" rIns="0">
            <a:spAutoFit/>
          </a:bodyPr>
          <a:lstStyle/>
          <a:p>
            <a:pPr algn="just" marL="712470" indent="-356235" lvl="1">
              <a:lnSpc>
                <a:spcPts val="4620"/>
              </a:lnSpc>
              <a:buAutoNum type="arabicPeriod" startAt="1"/>
            </a:pPr>
            <a:r>
              <a:rPr lang="en-US" sz="3300">
                <a:solidFill>
                  <a:srgbClr val="FFFFFF"/>
                </a:solidFill>
                <a:latin typeface="Glacial Indifference"/>
                <a:ea typeface="Glacial Indifference"/>
                <a:cs typeface="Glacial Indifference"/>
                <a:sym typeface="Glacial Indifference"/>
              </a:rPr>
              <a:t>List all customers whose name starts with 'A'</a:t>
            </a:r>
          </a:p>
        </p:txBody>
      </p:sp>
      <p:sp>
        <p:nvSpPr>
          <p:cNvPr name="TextBox 19" id="19"/>
          <p:cNvSpPr txBox="true"/>
          <p:nvPr/>
        </p:nvSpPr>
        <p:spPr>
          <a:xfrm rot="0">
            <a:off x="8640855" y="1726660"/>
            <a:ext cx="7748718" cy="1144905"/>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2.Retrieve all theaters in a specific location (e.g., 'Los Angeles')</a:t>
            </a:r>
          </a:p>
        </p:txBody>
      </p:sp>
      <p:sp>
        <p:nvSpPr>
          <p:cNvPr name="TextBox 20" id="20"/>
          <p:cNvSpPr txBox="true"/>
          <p:nvPr/>
        </p:nvSpPr>
        <p:spPr>
          <a:xfrm rot="0">
            <a:off x="8640855" y="3262576"/>
            <a:ext cx="6231864" cy="9055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Glacial Indifference"/>
                <a:ea typeface="Glacial Indifference"/>
                <a:cs typeface="Glacial Indifference"/>
                <a:sym typeface="Glacial Indifference"/>
              </a:rPr>
              <a:t>SELECT Name, Location FROM Theaters</a:t>
            </a:r>
          </a:p>
          <a:p>
            <a:pPr algn="l">
              <a:lnSpc>
                <a:spcPts val="3639"/>
              </a:lnSpc>
              <a:spcBef>
                <a:spcPct val="0"/>
              </a:spcBef>
            </a:pPr>
            <a:r>
              <a:rPr lang="en-US" sz="2599">
                <a:solidFill>
                  <a:srgbClr val="FFFFFF"/>
                </a:solidFill>
                <a:latin typeface="Glacial Indifference"/>
                <a:ea typeface="Glacial Indifference"/>
                <a:cs typeface="Glacial Indifference"/>
                <a:sym typeface="Glacial Indifference"/>
              </a:rPr>
              <a:t>WHERE Location = 'Los Angeles';</a:t>
            </a:r>
          </a:p>
        </p:txBody>
      </p:sp>
      <p:sp>
        <p:nvSpPr>
          <p:cNvPr name="TextBox 21" id="21"/>
          <p:cNvSpPr txBox="true"/>
          <p:nvPr/>
        </p:nvSpPr>
        <p:spPr>
          <a:xfrm rot="0">
            <a:off x="1400592" y="3123313"/>
            <a:ext cx="6231864" cy="1362711"/>
          </a:xfrm>
          <a:prstGeom prst="rect">
            <a:avLst/>
          </a:prstGeom>
        </p:spPr>
        <p:txBody>
          <a:bodyPr anchor="t" rtlCol="false" tIns="0" lIns="0" bIns="0" rIns="0">
            <a:spAutoFit/>
          </a:bodyPr>
          <a:lstStyle/>
          <a:p>
            <a:pPr algn="l">
              <a:lnSpc>
                <a:spcPts val="3639"/>
              </a:lnSpc>
            </a:pPr>
            <a:r>
              <a:rPr lang="en-US" sz="2599">
                <a:solidFill>
                  <a:srgbClr val="FFFFFF"/>
                </a:solidFill>
                <a:latin typeface="Glacial Indifference"/>
                <a:ea typeface="Glacial Indifference"/>
                <a:cs typeface="Glacial Indifference"/>
                <a:sym typeface="Glacial Indifference"/>
              </a:rPr>
              <a:t>SELECT * </a:t>
            </a:r>
          </a:p>
          <a:p>
            <a:pPr algn="l">
              <a:lnSpc>
                <a:spcPts val="3639"/>
              </a:lnSpc>
            </a:pPr>
            <a:r>
              <a:rPr lang="en-US" sz="2599">
                <a:solidFill>
                  <a:srgbClr val="FFFFFF"/>
                </a:solidFill>
                <a:latin typeface="Glacial Indifference"/>
                <a:ea typeface="Glacial Indifference"/>
                <a:cs typeface="Glacial Indifference"/>
                <a:sym typeface="Glacial Indifference"/>
              </a:rPr>
              <a:t>FROM Customers </a:t>
            </a:r>
          </a:p>
          <a:p>
            <a:pPr algn="l">
              <a:lnSpc>
                <a:spcPts val="3639"/>
              </a:lnSpc>
              <a:spcBef>
                <a:spcPct val="0"/>
              </a:spcBef>
            </a:pPr>
            <a:r>
              <a:rPr lang="en-US" sz="2599">
                <a:solidFill>
                  <a:srgbClr val="FFFFFF"/>
                </a:solidFill>
                <a:latin typeface="Glacial Indifference"/>
                <a:ea typeface="Glacial Indifference"/>
                <a:cs typeface="Glacial Indifference"/>
                <a:sym typeface="Glacial Indifference"/>
              </a:rPr>
              <a:t>WHERE Name LIKE 'A%';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268380" y="3955311"/>
            <a:ext cx="5555569" cy="2575764"/>
          </a:xfrm>
          <a:custGeom>
            <a:avLst/>
            <a:gdLst/>
            <a:ahLst/>
            <a:cxnLst/>
            <a:rect r="r" b="b" t="t" l="l"/>
            <a:pathLst>
              <a:path h="2575764" w="5555569">
                <a:moveTo>
                  <a:pt x="0" y="0"/>
                </a:moveTo>
                <a:lnTo>
                  <a:pt x="5555568" y="0"/>
                </a:lnTo>
                <a:lnTo>
                  <a:pt x="5555568" y="2575764"/>
                </a:lnTo>
                <a:lnTo>
                  <a:pt x="0" y="2575764"/>
                </a:lnTo>
                <a:lnTo>
                  <a:pt x="0" y="0"/>
                </a:lnTo>
                <a:close/>
              </a:path>
            </a:pathLst>
          </a:custGeom>
          <a:blipFill>
            <a:blip r:embed="rId16"/>
            <a:stretch>
              <a:fillRect l="0" t="0" r="0" b="0"/>
            </a:stretch>
          </a:blipFill>
        </p:spPr>
      </p:sp>
      <p:sp>
        <p:nvSpPr>
          <p:cNvPr name="Freeform 16" id="16"/>
          <p:cNvSpPr/>
          <p:nvPr/>
        </p:nvSpPr>
        <p:spPr>
          <a:xfrm flipH="false" flipV="false" rot="0">
            <a:off x="9222212" y="5243193"/>
            <a:ext cx="6305913" cy="2441996"/>
          </a:xfrm>
          <a:custGeom>
            <a:avLst/>
            <a:gdLst/>
            <a:ahLst/>
            <a:cxnLst/>
            <a:rect r="r" b="b" t="t" l="l"/>
            <a:pathLst>
              <a:path h="2441996" w="6305913">
                <a:moveTo>
                  <a:pt x="0" y="0"/>
                </a:moveTo>
                <a:lnTo>
                  <a:pt x="6305913" y="0"/>
                </a:lnTo>
                <a:lnTo>
                  <a:pt x="6305913" y="2441996"/>
                </a:lnTo>
                <a:lnTo>
                  <a:pt x="0" y="2441996"/>
                </a:lnTo>
                <a:lnTo>
                  <a:pt x="0" y="0"/>
                </a:lnTo>
                <a:close/>
              </a:path>
            </a:pathLst>
          </a:custGeom>
          <a:blipFill>
            <a:blip r:embed="rId17"/>
            <a:stretch>
              <a:fillRect l="0" t="0" r="0" b="0"/>
            </a:stretch>
          </a:blipFill>
        </p:spPr>
      </p:sp>
      <p:sp>
        <p:nvSpPr>
          <p:cNvPr name="TextBox 17" id="17"/>
          <p:cNvSpPr txBox="true"/>
          <p:nvPr/>
        </p:nvSpPr>
        <p:spPr>
          <a:xfrm rot="0">
            <a:off x="1219517" y="1492250"/>
            <a:ext cx="7251135" cy="1144905"/>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3.Find the total number of movies in the database</a:t>
            </a:r>
          </a:p>
        </p:txBody>
      </p:sp>
      <p:sp>
        <p:nvSpPr>
          <p:cNvPr name="TextBox 18" id="18"/>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Basic Queries</a:t>
            </a:r>
          </a:p>
        </p:txBody>
      </p:sp>
      <p:sp>
        <p:nvSpPr>
          <p:cNvPr name="TextBox 19" id="19"/>
          <p:cNvSpPr txBox="true"/>
          <p:nvPr/>
        </p:nvSpPr>
        <p:spPr>
          <a:xfrm rot="0">
            <a:off x="9296260" y="1524274"/>
            <a:ext cx="7782724" cy="1144905"/>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4.Find movies grouped by genre and count the number of movies in each genre</a:t>
            </a:r>
          </a:p>
        </p:txBody>
      </p:sp>
      <p:sp>
        <p:nvSpPr>
          <p:cNvPr name="TextBox 20" id="20"/>
          <p:cNvSpPr txBox="true"/>
          <p:nvPr/>
        </p:nvSpPr>
        <p:spPr>
          <a:xfrm rot="0">
            <a:off x="9296260" y="2788181"/>
            <a:ext cx="6231864" cy="2277111"/>
          </a:xfrm>
          <a:prstGeom prst="rect">
            <a:avLst/>
          </a:prstGeom>
        </p:spPr>
        <p:txBody>
          <a:bodyPr anchor="t" rtlCol="false" tIns="0" lIns="0" bIns="0" rIns="0">
            <a:spAutoFit/>
          </a:bodyPr>
          <a:lstStyle/>
          <a:p>
            <a:pPr algn="l">
              <a:lnSpc>
                <a:spcPts val="3639"/>
              </a:lnSpc>
            </a:pPr>
            <a:r>
              <a:rPr lang="en-US" sz="2599">
                <a:solidFill>
                  <a:srgbClr val="FFFFFF"/>
                </a:solidFill>
                <a:latin typeface="Glacial Indifference"/>
                <a:ea typeface="Glacial Indifference"/>
                <a:cs typeface="Glacial Indifference"/>
                <a:sym typeface="Glacial Indifference"/>
              </a:rPr>
              <a:t>SELECT Genre, COUNT(*) AS NumberOfMovies </a:t>
            </a:r>
          </a:p>
          <a:p>
            <a:pPr algn="l">
              <a:lnSpc>
                <a:spcPts val="3639"/>
              </a:lnSpc>
            </a:pPr>
            <a:r>
              <a:rPr lang="en-US" sz="2599">
                <a:solidFill>
                  <a:srgbClr val="FFFFFF"/>
                </a:solidFill>
                <a:latin typeface="Glacial Indifference"/>
                <a:ea typeface="Glacial Indifference"/>
                <a:cs typeface="Glacial Indifference"/>
                <a:sym typeface="Glacial Indifference"/>
              </a:rPr>
              <a:t>FROM Movies </a:t>
            </a:r>
          </a:p>
          <a:p>
            <a:pPr algn="l">
              <a:lnSpc>
                <a:spcPts val="3639"/>
              </a:lnSpc>
            </a:pPr>
            <a:r>
              <a:rPr lang="en-US" sz="2599">
                <a:solidFill>
                  <a:srgbClr val="FFFFFF"/>
                </a:solidFill>
                <a:latin typeface="Glacial Indifference"/>
                <a:ea typeface="Glacial Indifference"/>
                <a:cs typeface="Glacial Indifference"/>
                <a:sym typeface="Glacial Indifference"/>
              </a:rPr>
              <a:t>GROUP BY Genre </a:t>
            </a:r>
          </a:p>
          <a:p>
            <a:pPr algn="l">
              <a:lnSpc>
                <a:spcPts val="3639"/>
              </a:lnSpc>
              <a:spcBef>
                <a:spcPct val="0"/>
              </a:spcBef>
            </a:pPr>
            <a:r>
              <a:rPr lang="en-US" sz="2599">
                <a:solidFill>
                  <a:srgbClr val="FFFFFF"/>
                </a:solidFill>
                <a:latin typeface="Glacial Indifference"/>
                <a:ea typeface="Glacial Indifference"/>
                <a:cs typeface="Glacial Indifference"/>
                <a:sym typeface="Glacial Indifference"/>
              </a:rPr>
              <a:t>HAVING COUNT(*) &gt; 1;</a:t>
            </a:r>
          </a:p>
        </p:txBody>
      </p:sp>
      <p:sp>
        <p:nvSpPr>
          <p:cNvPr name="TextBox 21" id="21"/>
          <p:cNvSpPr txBox="true"/>
          <p:nvPr/>
        </p:nvSpPr>
        <p:spPr>
          <a:xfrm rot="0">
            <a:off x="1219517" y="2808605"/>
            <a:ext cx="6231864" cy="905511"/>
          </a:xfrm>
          <a:prstGeom prst="rect">
            <a:avLst/>
          </a:prstGeom>
        </p:spPr>
        <p:txBody>
          <a:bodyPr anchor="t" rtlCol="false" tIns="0" lIns="0" bIns="0" rIns="0">
            <a:spAutoFit/>
          </a:bodyPr>
          <a:lstStyle/>
          <a:p>
            <a:pPr algn="l">
              <a:lnSpc>
                <a:spcPts val="3639"/>
              </a:lnSpc>
            </a:pPr>
            <a:r>
              <a:rPr lang="en-US" sz="2599">
                <a:solidFill>
                  <a:srgbClr val="FFFFFF"/>
                </a:solidFill>
                <a:latin typeface="Glacial Indifference"/>
                <a:ea typeface="Glacial Indifference"/>
                <a:cs typeface="Glacial Indifference"/>
                <a:sym typeface="Glacial Indifference"/>
              </a:rPr>
              <a:t>SELECT COUNT(*) AS TotalMovies</a:t>
            </a:r>
          </a:p>
          <a:p>
            <a:pPr algn="l">
              <a:lnSpc>
                <a:spcPts val="3639"/>
              </a:lnSpc>
              <a:spcBef>
                <a:spcPct val="0"/>
              </a:spcBef>
            </a:pPr>
            <a:r>
              <a:rPr lang="en-US" sz="2599">
                <a:solidFill>
                  <a:srgbClr val="FFFFFF"/>
                </a:solidFill>
                <a:latin typeface="Glacial Indifference"/>
                <a:ea typeface="Glacial Indifference"/>
                <a:cs typeface="Glacial Indifference"/>
                <a:sym typeface="Glacial Indifference"/>
              </a:rPr>
              <a:t>FROM Movies;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5309411" y="3586349"/>
            <a:ext cx="7669178" cy="4065820"/>
          </a:xfrm>
          <a:custGeom>
            <a:avLst/>
            <a:gdLst/>
            <a:ahLst/>
            <a:cxnLst/>
            <a:rect r="r" b="b" t="t" l="l"/>
            <a:pathLst>
              <a:path h="4065820" w="7669178">
                <a:moveTo>
                  <a:pt x="0" y="0"/>
                </a:moveTo>
                <a:lnTo>
                  <a:pt x="7669178" y="0"/>
                </a:lnTo>
                <a:lnTo>
                  <a:pt x="7669178" y="4065820"/>
                </a:lnTo>
                <a:lnTo>
                  <a:pt x="0" y="4065820"/>
                </a:lnTo>
                <a:lnTo>
                  <a:pt x="0" y="0"/>
                </a:lnTo>
                <a:close/>
              </a:path>
            </a:pathLst>
          </a:custGeom>
          <a:blipFill>
            <a:blip r:embed="rId16"/>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Join Queries</a:t>
            </a:r>
          </a:p>
        </p:txBody>
      </p:sp>
      <p:sp>
        <p:nvSpPr>
          <p:cNvPr name="TextBox 17" id="17"/>
          <p:cNvSpPr txBox="true"/>
          <p:nvPr/>
        </p:nvSpPr>
        <p:spPr>
          <a:xfrm rot="0">
            <a:off x="2583171" y="1506725"/>
            <a:ext cx="11774961" cy="563880"/>
          </a:xfrm>
          <a:prstGeom prst="rect">
            <a:avLst/>
          </a:prstGeom>
        </p:spPr>
        <p:txBody>
          <a:bodyPr anchor="t" rtlCol="false" tIns="0" lIns="0" bIns="0" rIns="0">
            <a:spAutoFit/>
          </a:bodyPr>
          <a:lstStyle/>
          <a:p>
            <a:pPr algn="just" marL="712470" indent="-356235" lvl="1">
              <a:lnSpc>
                <a:spcPts val="4620"/>
              </a:lnSpc>
              <a:buAutoNum type="arabicPeriod" startAt="1"/>
            </a:pPr>
            <a:r>
              <a:rPr lang="en-US" sz="3300">
                <a:solidFill>
                  <a:srgbClr val="FFFFFF"/>
                </a:solidFill>
                <a:latin typeface="Glacial Indifference"/>
                <a:ea typeface="Glacial Indifference"/>
                <a:cs typeface="Glacial Indifference"/>
                <a:sym typeface="Glacial Indifference"/>
              </a:rPr>
              <a:t>Show all showtimes with their movie titles and theater names</a:t>
            </a:r>
          </a:p>
        </p:txBody>
      </p:sp>
      <p:sp>
        <p:nvSpPr>
          <p:cNvPr name="TextBox 18" id="18"/>
          <p:cNvSpPr txBox="true"/>
          <p:nvPr/>
        </p:nvSpPr>
        <p:spPr>
          <a:xfrm rot="0">
            <a:off x="2949645" y="2223005"/>
            <a:ext cx="12465993" cy="1163319"/>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M.Title AS MovieTitle, S.ShowDate, S.ShowTime, T.Name AS TheaterName </a:t>
            </a:r>
            <a:r>
              <a:rPr lang="en-US" sz="2200">
                <a:solidFill>
                  <a:srgbClr val="FFFFFF"/>
                </a:solidFill>
                <a:latin typeface="Glacial Indifference"/>
                <a:ea typeface="Glacial Indifference"/>
                <a:cs typeface="Glacial Indifference"/>
                <a:sym typeface="Glacial Indifference"/>
              </a:rPr>
              <a:t>FROM Showtimes S </a:t>
            </a:r>
          </a:p>
          <a:p>
            <a:pPr algn="just">
              <a:lnSpc>
                <a:spcPts val="3080"/>
              </a:lnSpc>
            </a:pPr>
            <a:r>
              <a:rPr lang="en-US" sz="2200">
                <a:solidFill>
                  <a:srgbClr val="FFFFFF"/>
                </a:solidFill>
                <a:latin typeface="Glacial Indifference"/>
                <a:ea typeface="Glacial Indifference"/>
                <a:cs typeface="Glacial Indifference"/>
                <a:sym typeface="Glacial Indifference"/>
              </a:rPr>
              <a:t>INNER JOIN Movies M ON S.MovieID = M.MovieID INNER JOIN Screens Sc ON S.ScreenID = Sc.ScreenID</a:t>
            </a:r>
          </a:p>
          <a:p>
            <a:pPr algn="just">
              <a:lnSpc>
                <a:spcPts val="3080"/>
              </a:lnSpc>
            </a:pPr>
            <a:r>
              <a:rPr lang="en-US" sz="2200">
                <a:solidFill>
                  <a:srgbClr val="FFFFFF"/>
                </a:solidFill>
                <a:latin typeface="Glacial Indifference"/>
                <a:ea typeface="Glacial Indifference"/>
                <a:cs typeface="Glacial Indifference"/>
                <a:sym typeface="Glacial Indifference"/>
              </a:rPr>
              <a:t>INNER JOIN Theaters T ON Sc.TheaterID = T.TheaterID;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9716725" y="1564916"/>
            <a:ext cx="5155994" cy="6087253"/>
          </a:xfrm>
          <a:custGeom>
            <a:avLst/>
            <a:gdLst/>
            <a:ahLst/>
            <a:cxnLst/>
            <a:rect r="r" b="b" t="t" l="l"/>
            <a:pathLst>
              <a:path h="6087253" w="5155994">
                <a:moveTo>
                  <a:pt x="0" y="0"/>
                </a:moveTo>
                <a:lnTo>
                  <a:pt x="5155994" y="0"/>
                </a:lnTo>
                <a:lnTo>
                  <a:pt x="5155994" y="6087253"/>
                </a:lnTo>
                <a:lnTo>
                  <a:pt x="0" y="6087253"/>
                </a:lnTo>
                <a:lnTo>
                  <a:pt x="0" y="0"/>
                </a:lnTo>
                <a:close/>
              </a:path>
            </a:pathLst>
          </a:custGeom>
          <a:blipFill>
            <a:blip r:embed="rId16"/>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Join Queries</a:t>
            </a:r>
          </a:p>
        </p:txBody>
      </p:sp>
      <p:sp>
        <p:nvSpPr>
          <p:cNvPr name="TextBox 17" id="17"/>
          <p:cNvSpPr txBox="true"/>
          <p:nvPr/>
        </p:nvSpPr>
        <p:spPr>
          <a:xfrm rot="0">
            <a:off x="1207895" y="1492250"/>
            <a:ext cx="6845142" cy="2306955"/>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2.Display names of all theaters along with their corresponding screen numbers, including theaters without screens</a:t>
            </a:r>
          </a:p>
        </p:txBody>
      </p:sp>
      <p:sp>
        <p:nvSpPr>
          <p:cNvPr name="TextBox 18" id="18"/>
          <p:cNvSpPr txBox="true"/>
          <p:nvPr/>
        </p:nvSpPr>
        <p:spPr>
          <a:xfrm rot="0">
            <a:off x="1207895" y="4560918"/>
            <a:ext cx="6324209" cy="1163319"/>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t.Name, s.ScreenNumber</a:t>
            </a:r>
          </a:p>
          <a:p>
            <a:pPr algn="just">
              <a:lnSpc>
                <a:spcPts val="3080"/>
              </a:lnSpc>
            </a:pPr>
            <a:r>
              <a:rPr lang="en-US" sz="2200">
                <a:solidFill>
                  <a:srgbClr val="FFFFFF"/>
                </a:solidFill>
                <a:latin typeface="Glacial Indifference"/>
                <a:ea typeface="Glacial Indifference"/>
                <a:cs typeface="Glacial Indifference"/>
                <a:sym typeface="Glacial Indifference"/>
              </a:rPr>
              <a:t>FROM Theaters t</a:t>
            </a:r>
          </a:p>
          <a:p>
            <a:pPr algn="just">
              <a:lnSpc>
                <a:spcPts val="3080"/>
              </a:lnSpc>
            </a:pPr>
            <a:r>
              <a:rPr lang="en-US" sz="2200">
                <a:solidFill>
                  <a:srgbClr val="FFFFFF"/>
                </a:solidFill>
                <a:latin typeface="Glacial Indifference"/>
                <a:ea typeface="Glacial Indifference"/>
                <a:cs typeface="Glacial Indifference"/>
                <a:sym typeface="Glacial Indifference"/>
              </a:rPr>
              <a:t>LEFT JOIN Screens s ON t.TheaterID = s.TheaterID;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6155022" y="3159493"/>
            <a:ext cx="5764799" cy="4254464"/>
          </a:xfrm>
          <a:custGeom>
            <a:avLst/>
            <a:gdLst/>
            <a:ahLst/>
            <a:cxnLst/>
            <a:rect r="r" b="b" t="t" l="l"/>
            <a:pathLst>
              <a:path h="4254464" w="5764799">
                <a:moveTo>
                  <a:pt x="0" y="0"/>
                </a:moveTo>
                <a:lnTo>
                  <a:pt x="5764799" y="0"/>
                </a:lnTo>
                <a:lnTo>
                  <a:pt x="5764799" y="4254464"/>
                </a:lnTo>
                <a:lnTo>
                  <a:pt x="0" y="4254464"/>
                </a:lnTo>
                <a:lnTo>
                  <a:pt x="0" y="0"/>
                </a:lnTo>
                <a:close/>
              </a:path>
            </a:pathLst>
          </a:custGeom>
          <a:blipFill>
            <a:blip r:embed="rId16"/>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Join Queries</a:t>
            </a:r>
          </a:p>
        </p:txBody>
      </p:sp>
      <p:sp>
        <p:nvSpPr>
          <p:cNvPr name="TextBox 17" id="17"/>
          <p:cNvSpPr txBox="true"/>
          <p:nvPr/>
        </p:nvSpPr>
        <p:spPr>
          <a:xfrm rot="0">
            <a:off x="3130626" y="1478057"/>
            <a:ext cx="12353887"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3.List all customers and their bookings </a:t>
            </a:r>
          </a:p>
        </p:txBody>
      </p:sp>
      <p:sp>
        <p:nvSpPr>
          <p:cNvPr name="TextBox 18" id="18"/>
          <p:cNvSpPr txBox="true"/>
          <p:nvPr/>
        </p:nvSpPr>
        <p:spPr>
          <a:xfrm rot="0">
            <a:off x="3158390" y="2190506"/>
            <a:ext cx="12465993" cy="772794"/>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C.Name AS CustomerName, B.BookingID, B.SeatsBooked</a:t>
            </a:r>
          </a:p>
          <a:p>
            <a:pPr algn="just">
              <a:lnSpc>
                <a:spcPts val="3080"/>
              </a:lnSpc>
            </a:pPr>
            <a:r>
              <a:rPr lang="en-US" sz="2200">
                <a:solidFill>
                  <a:srgbClr val="FFFFFF"/>
                </a:solidFill>
                <a:latin typeface="Glacial Indifference"/>
                <a:ea typeface="Glacial Indifference"/>
                <a:cs typeface="Glacial Indifference"/>
                <a:sym typeface="Glacial Indifference"/>
              </a:rPr>
              <a:t>FROM Bookings B RIGHT JOIN Customers C ON B.CustomerID = C.CustomerID;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5203977" y="3855941"/>
            <a:ext cx="5869204" cy="4114494"/>
          </a:xfrm>
          <a:custGeom>
            <a:avLst/>
            <a:gdLst/>
            <a:ahLst/>
            <a:cxnLst/>
            <a:rect r="r" b="b" t="t" l="l"/>
            <a:pathLst>
              <a:path h="4114494" w="5869204">
                <a:moveTo>
                  <a:pt x="0" y="0"/>
                </a:moveTo>
                <a:lnTo>
                  <a:pt x="5869204" y="0"/>
                </a:lnTo>
                <a:lnTo>
                  <a:pt x="5869204" y="4114493"/>
                </a:lnTo>
                <a:lnTo>
                  <a:pt x="0" y="4114493"/>
                </a:lnTo>
                <a:lnTo>
                  <a:pt x="0" y="0"/>
                </a:lnTo>
                <a:close/>
              </a:path>
            </a:pathLst>
          </a:custGeom>
          <a:blipFill>
            <a:blip r:embed="rId16"/>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Join Queries</a:t>
            </a:r>
          </a:p>
        </p:txBody>
      </p:sp>
      <p:sp>
        <p:nvSpPr>
          <p:cNvPr name="TextBox 17" id="17"/>
          <p:cNvSpPr txBox="true"/>
          <p:nvPr/>
        </p:nvSpPr>
        <p:spPr>
          <a:xfrm rot="0">
            <a:off x="3130626" y="1478057"/>
            <a:ext cx="12353887"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4.Find all movies and showtimes</a:t>
            </a:r>
          </a:p>
        </p:txBody>
      </p:sp>
      <p:sp>
        <p:nvSpPr>
          <p:cNvPr name="TextBox 18" id="18"/>
          <p:cNvSpPr txBox="true"/>
          <p:nvPr/>
        </p:nvSpPr>
        <p:spPr>
          <a:xfrm rot="0">
            <a:off x="3130626" y="2148204"/>
            <a:ext cx="8502578" cy="1553844"/>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M.Title AS MovieTitle, S.ShowDate, S.ShowTime</a:t>
            </a:r>
          </a:p>
          <a:p>
            <a:pPr algn="just">
              <a:lnSpc>
                <a:spcPts val="3080"/>
              </a:lnSpc>
            </a:pPr>
            <a:r>
              <a:rPr lang="en-US" sz="2200">
                <a:solidFill>
                  <a:srgbClr val="FFFFFF"/>
                </a:solidFill>
                <a:latin typeface="Glacial Indifference"/>
                <a:ea typeface="Glacial Indifference"/>
                <a:cs typeface="Glacial Indifference"/>
                <a:sym typeface="Glacial Indifference"/>
              </a:rPr>
              <a:t>FROM Movies M LEFT JOIN Showtimes S ON M.MovieID = S.MovieID</a:t>
            </a:r>
          </a:p>
          <a:p>
            <a:pPr algn="just">
              <a:lnSpc>
                <a:spcPts val="3080"/>
              </a:lnSpc>
            </a:pPr>
            <a:r>
              <a:rPr lang="en-US" sz="2200">
                <a:solidFill>
                  <a:srgbClr val="FFFFFF"/>
                </a:solidFill>
                <a:latin typeface="Glacial Indifference"/>
                <a:ea typeface="Glacial Indifference"/>
                <a:cs typeface="Glacial Indifference"/>
                <a:sym typeface="Glacial Indifference"/>
              </a:rPr>
              <a:t>UNION SELECT M.Title AS MovieTitle, S.ShowDate, S.ShowTime</a:t>
            </a:r>
          </a:p>
          <a:p>
            <a:pPr algn="just">
              <a:lnSpc>
                <a:spcPts val="3080"/>
              </a:lnSpc>
            </a:pPr>
            <a:r>
              <a:rPr lang="en-US" sz="2200">
                <a:solidFill>
                  <a:srgbClr val="FFFFFF"/>
                </a:solidFill>
                <a:latin typeface="Glacial Indifference"/>
                <a:ea typeface="Glacial Indifference"/>
                <a:cs typeface="Glacial Indifference"/>
                <a:sym typeface="Glacial Indifference"/>
              </a:rPr>
              <a:t>FROM Showtimes S RIGHT JOIN Movies M ON S.MovieID = M.MovieID;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455529" y="5341454"/>
            <a:ext cx="3748448" cy="2112762"/>
          </a:xfrm>
          <a:custGeom>
            <a:avLst/>
            <a:gdLst/>
            <a:ahLst/>
            <a:cxnLst/>
            <a:rect r="r" b="b" t="t" l="l"/>
            <a:pathLst>
              <a:path h="2112762" w="3748448">
                <a:moveTo>
                  <a:pt x="0" y="0"/>
                </a:moveTo>
                <a:lnTo>
                  <a:pt x="3748448" y="0"/>
                </a:lnTo>
                <a:lnTo>
                  <a:pt x="3748448" y="2112761"/>
                </a:lnTo>
                <a:lnTo>
                  <a:pt x="0" y="2112761"/>
                </a:lnTo>
                <a:lnTo>
                  <a:pt x="0" y="0"/>
                </a:lnTo>
                <a:close/>
              </a:path>
            </a:pathLst>
          </a:custGeom>
          <a:blipFill>
            <a:blip r:embed="rId16"/>
            <a:stretch>
              <a:fillRect l="0" t="0" r="0" b="0"/>
            </a:stretch>
          </a:blipFill>
        </p:spPr>
      </p:sp>
      <p:sp>
        <p:nvSpPr>
          <p:cNvPr name="Freeform 16" id="16"/>
          <p:cNvSpPr/>
          <p:nvPr/>
        </p:nvSpPr>
        <p:spPr>
          <a:xfrm flipH="false" flipV="false" rot="0">
            <a:off x="14389362" y="3986768"/>
            <a:ext cx="2355603" cy="3467447"/>
          </a:xfrm>
          <a:custGeom>
            <a:avLst/>
            <a:gdLst/>
            <a:ahLst/>
            <a:cxnLst/>
            <a:rect r="r" b="b" t="t" l="l"/>
            <a:pathLst>
              <a:path h="3467447" w="2355603">
                <a:moveTo>
                  <a:pt x="0" y="0"/>
                </a:moveTo>
                <a:lnTo>
                  <a:pt x="2355602" y="0"/>
                </a:lnTo>
                <a:lnTo>
                  <a:pt x="2355602" y="3467447"/>
                </a:lnTo>
                <a:lnTo>
                  <a:pt x="0" y="3467447"/>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Sub-Queries</a:t>
            </a:r>
          </a:p>
        </p:txBody>
      </p:sp>
      <p:sp>
        <p:nvSpPr>
          <p:cNvPr name="TextBox 18" id="18"/>
          <p:cNvSpPr txBox="true"/>
          <p:nvPr/>
        </p:nvSpPr>
        <p:spPr>
          <a:xfrm rot="0">
            <a:off x="1248769" y="1320801"/>
            <a:ext cx="7433018" cy="464820"/>
          </a:xfrm>
          <a:prstGeom prst="rect">
            <a:avLst/>
          </a:prstGeom>
        </p:spPr>
        <p:txBody>
          <a:bodyPr anchor="t" rtlCol="false" tIns="0" lIns="0" bIns="0" rIns="0">
            <a:spAutoFit/>
          </a:bodyPr>
          <a:lstStyle/>
          <a:p>
            <a:pPr algn="just">
              <a:lnSpc>
                <a:spcPts val="3780"/>
              </a:lnSpc>
            </a:pPr>
            <a:r>
              <a:rPr lang="en-US" sz="2700">
                <a:solidFill>
                  <a:srgbClr val="FFFFFF"/>
                </a:solidFill>
                <a:latin typeface="Glacial Indifference"/>
                <a:ea typeface="Glacial Indifference"/>
                <a:cs typeface="Glacial Indifference"/>
                <a:sym typeface="Glacial Indifference"/>
              </a:rPr>
              <a:t>1.Find movies with the highest number of bookings</a:t>
            </a:r>
          </a:p>
        </p:txBody>
      </p:sp>
      <p:sp>
        <p:nvSpPr>
          <p:cNvPr name="TextBox 19" id="19"/>
          <p:cNvSpPr txBox="true"/>
          <p:nvPr/>
        </p:nvSpPr>
        <p:spPr>
          <a:xfrm rot="0">
            <a:off x="1248769" y="2025484"/>
            <a:ext cx="6854866" cy="3115944"/>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Title</a:t>
            </a:r>
          </a:p>
          <a:p>
            <a:pPr algn="just">
              <a:lnSpc>
                <a:spcPts val="3080"/>
              </a:lnSpc>
            </a:pPr>
            <a:r>
              <a:rPr lang="en-US" sz="2200">
                <a:solidFill>
                  <a:srgbClr val="FFFFFF"/>
                </a:solidFill>
                <a:latin typeface="Glacial Indifference"/>
                <a:ea typeface="Glacial Indifference"/>
                <a:cs typeface="Glacial Indifference"/>
                <a:sym typeface="Glacial Indifference"/>
              </a:rPr>
              <a:t>FROM Movies</a:t>
            </a:r>
          </a:p>
          <a:p>
            <a:pPr algn="just">
              <a:lnSpc>
                <a:spcPts val="3080"/>
              </a:lnSpc>
            </a:pPr>
            <a:r>
              <a:rPr lang="en-US" sz="2200">
                <a:solidFill>
                  <a:srgbClr val="FFFFFF"/>
                </a:solidFill>
                <a:latin typeface="Glacial Indifference"/>
                <a:ea typeface="Glacial Indifference"/>
                <a:cs typeface="Glacial Indifference"/>
                <a:sym typeface="Glacial Indifference"/>
              </a:rPr>
              <a:t>WHERE MovieID = ( SELECT S.MovieID</a:t>
            </a:r>
          </a:p>
          <a:p>
            <a:pPr algn="just">
              <a:lnSpc>
                <a:spcPts val="3080"/>
              </a:lnSpc>
            </a:pPr>
            <a:r>
              <a:rPr lang="en-US" sz="2200">
                <a:solidFill>
                  <a:srgbClr val="FFFFFF"/>
                </a:solidFill>
                <a:latin typeface="Glacial Indifference"/>
                <a:ea typeface="Glacial Indifference"/>
                <a:cs typeface="Glacial Indifference"/>
                <a:sym typeface="Glacial Indifference"/>
              </a:rPr>
              <a:t>    FROM Bookings B</a:t>
            </a:r>
          </a:p>
          <a:p>
            <a:pPr algn="just">
              <a:lnSpc>
                <a:spcPts val="3080"/>
              </a:lnSpc>
            </a:pPr>
            <a:r>
              <a:rPr lang="en-US" sz="2200">
                <a:solidFill>
                  <a:srgbClr val="FFFFFF"/>
                </a:solidFill>
                <a:latin typeface="Glacial Indifference"/>
                <a:ea typeface="Glacial Indifference"/>
                <a:cs typeface="Glacial Indifference"/>
                <a:sym typeface="Glacial Indifference"/>
              </a:rPr>
              <a:t>    JOIN Showtimes S ON B.ShowtimeID = S.ShowtimeID</a:t>
            </a:r>
          </a:p>
          <a:p>
            <a:pPr algn="just">
              <a:lnSpc>
                <a:spcPts val="3080"/>
              </a:lnSpc>
            </a:pPr>
            <a:r>
              <a:rPr lang="en-US" sz="2200">
                <a:solidFill>
                  <a:srgbClr val="FFFFFF"/>
                </a:solidFill>
                <a:latin typeface="Glacial Indifference"/>
                <a:ea typeface="Glacial Indifference"/>
                <a:cs typeface="Glacial Indifference"/>
                <a:sym typeface="Glacial Indifference"/>
              </a:rPr>
              <a:t>    GROUP BY S.MovieID</a:t>
            </a:r>
          </a:p>
          <a:p>
            <a:pPr algn="just">
              <a:lnSpc>
                <a:spcPts val="3080"/>
              </a:lnSpc>
            </a:pPr>
            <a:r>
              <a:rPr lang="en-US" sz="2200">
                <a:solidFill>
                  <a:srgbClr val="FFFFFF"/>
                </a:solidFill>
                <a:latin typeface="Glacial Indifference"/>
                <a:ea typeface="Glacial Indifference"/>
                <a:cs typeface="Glacial Indifference"/>
                <a:sym typeface="Glacial Indifference"/>
              </a:rPr>
              <a:t>    ORDER BY COUNT(B.BookingID) DESC</a:t>
            </a:r>
          </a:p>
          <a:p>
            <a:pPr algn="just">
              <a:lnSpc>
                <a:spcPts val="3080"/>
              </a:lnSpc>
            </a:pPr>
            <a:r>
              <a:rPr lang="en-US" sz="2200">
                <a:solidFill>
                  <a:srgbClr val="FFFFFF"/>
                </a:solidFill>
                <a:latin typeface="Glacial Indifference"/>
                <a:ea typeface="Glacial Indifference"/>
                <a:cs typeface="Glacial Indifference"/>
                <a:sym typeface="Glacial Indifference"/>
              </a:rPr>
              <a:t>    LIMIT 1 );</a:t>
            </a:r>
          </a:p>
        </p:txBody>
      </p:sp>
      <p:sp>
        <p:nvSpPr>
          <p:cNvPr name="TextBox 20" id="20"/>
          <p:cNvSpPr txBox="true"/>
          <p:nvPr/>
        </p:nvSpPr>
        <p:spPr>
          <a:xfrm rot="0">
            <a:off x="9144000" y="1328515"/>
            <a:ext cx="8115300" cy="464820"/>
          </a:xfrm>
          <a:prstGeom prst="rect">
            <a:avLst/>
          </a:prstGeom>
        </p:spPr>
        <p:txBody>
          <a:bodyPr anchor="t" rtlCol="false" tIns="0" lIns="0" bIns="0" rIns="0">
            <a:spAutoFit/>
          </a:bodyPr>
          <a:lstStyle/>
          <a:p>
            <a:pPr algn="just">
              <a:lnSpc>
                <a:spcPts val="3780"/>
              </a:lnSpc>
            </a:pPr>
            <a:r>
              <a:rPr lang="en-US" sz="2700">
                <a:solidFill>
                  <a:srgbClr val="FFFFFF"/>
                </a:solidFill>
                <a:latin typeface="Glacial Indifference"/>
                <a:ea typeface="Glacial Indifference"/>
                <a:cs typeface="Glacial Indifference"/>
                <a:sym typeface="Glacial Indifference"/>
              </a:rPr>
              <a:t>2.List all customers who booked less than 5 seats in total</a:t>
            </a:r>
          </a:p>
        </p:txBody>
      </p:sp>
      <p:sp>
        <p:nvSpPr>
          <p:cNvPr name="TextBox 21" id="21"/>
          <p:cNvSpPr txBox="true"/>
          <p:nvPr/>
        </p:nvSpPr>
        <p:spPr>
          <a:xfrm rot="0">
            <a:off x="9144000" y="2416009"/>
            <a:ext cx="7433018" cy="2334894"/>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Name</a:t>
            </a:r>
          </a:p>
          <a:p>
            <a:pPr algn="just">
              <a:lnSpc>
                <a:spcPts val="3080"/>
              </a:lnSpc>
            </a:pPr>
            <a:r>
              <a:rPr lang="en-US" sz="2200">
                <a:solidFill>
                  <a:srgbClr val="FFFFFF"/>
                </a:solidFill>
                <a:latin typeface="Glacial Indifference"/>
                <a:ea typeface="Glacial Indifference"/>
                <a:cs typeface="Glacial Indifference"/>
                <a:sym typeface="Glacial Indifference"/>
              </a:rPr>
              <a:t>FROM Customers</a:t>
            </a:r>
          </a:p>
          <a:p>
            <a:pPr algn="just">
              <a:lnSpc>
                <a:spcPts val="3080"/>
              </a:lnSpc>
            </a:pPr>
            <a:r>
              <a:rPr lang="en-US" sz="2200">
                <a:solidFill>
                  <a:srgbClr val="FFFFFF"/>
                </a:solidFill>
                <a:latin typeface="Glacial Indifference"/>
                <a:ea typeface="Glacial Indifference"/>
                <a:cs typeface="Glacial Indifference"/>
                <a:sym typeface="Glacial Indifference"/>
              </a:rPr>
              <a:t>WHERE CustomerID IN ( SELECT CustomerID</a:t>
            </a:r>
          </a:p>
          <a:p>
            <a:pPr algn="just">
              <a:lnSpc>
                <a:spcPts val="3080"/>
              </a:lnSpc>
            </a:pPr>
            <a:r>
              <a:rPr lang="en-US" sz="2200">
                <a:solidFill>
                  <a:srgbClr val="FFFFFF"/>
                </a:solidFill>
                <a:latin typeface="Glacial Indifference"/>
                <a:ea typeface="Glacial Indifference"/>
                <a:cs typeface="Glacial Indifference"/>
                <a:sym typeface="Glacial Indifference"/>
              </a:rPr>
              <a:t>    FROM Bookings</a:t>
            </a:r>
          </a:p>
          <a:p>
            <a:pPr algn="just">
              <a:lnSpc>
                <a:spcPts val="3080"/>
              </a:lnSpc>
            </a:pPr>
            <a:r>
              <a:rPr lang="en-US" sz="2200">
                <a:solidFill>
                  <a:srgbClr val="FFFFFF"/>
                </a:solidFill>
                <a:latin typeface="Glacial Indifference"/>
                <a:ea typeface="Glacial Indifference"/>
                <a:cs typeface="Glacial Indifference"/>
                <a:sym typeface="Glacial Indifference"/>
              </a:rPr>
              <a:t>    GROUP BY CustomerID</a:t>
            </a:r>
          </a:p>
          <a:p>
            <a:pPr algn="just">
              <a:lnSpc>
                <a:spcPts val="3080"/>
              </a:lnSpc>
            </a:pPr>
            <a:r>
              <a:rPr lang="en-US" sz="2200">
                <a:solidFill>
                  <a:srgbClr val="FFFFFF"/>
                </a:solidFill>
                <a:latin typeface="Glacial Indifference"/>
                <a:ea typeface="Glacial Indifference"/>
                <a:cs typeface="Glacial Indifference"/>
                <a:sym typeface="Glacial Indifference"/>
              </a:rPr>
              <a:t>    HAVING SUM(SeatsBooked) &lt; 5 );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248769" y="4872121"/>
            <a:ext cx="4246118" cy="2857964"/>
          </a:xfrm>
          <a:custGeom>
            <a:avLst/>
            <a:gdLst/>
            <a:ahLst/>
            <a:cxnLst/>
            <a:rect r="r" b="b" t="t" l="l"/>
            <a:pathLst>
              <a:path h="2857964" w="4246118">
                <a:moveTo>
                  <a:pt x="0" y="0"/>
                </a:moveTo>
                <a:lnTo>
                  <a:pt x="4246118" y="0"/>
                </a:lnTo>
                <a:lnTo>
                  <a:pt x="4246118" y="2857964"/>
                </a:lnTo>
                <a:lnTo>
                  <a:pt x="0" y="2857964"/>
                </a:lnTo>
                <a:lnTo>
                  <a:pt x="0" y="0"/>
                </a:lnTo>
                <a:close/>
              </a:path>
            </a:pathLst>
          </a:custGeom>
          <a:blipFill>
            <a:blip r:embed="rId16"/>
            <a:stretch>
              <a:fillRect l="0" t="0" r="0" b="0"/>
            </a:stretch>
          </a:blipFill>
        </p:spPr>
      </p:sp>
      <p:sp>
        <p:nvSpPr>
          <p:cNvPr name="Freeform 16" id="16"/>
          <p:cNvSpPr/>
          <p:nvPr/>
        </p:nvSpPr>
        <p:spPr>
          <a:xfrm flipH="false" flipV="false" rot="0">
            <a:off x="9144000" y="4746223"/>
            <a:ext cx="5453269" cy="1831025"/>
          </a:xfrm>
          <a:custGeom>
            <a:avLst/>
            <a:gdLst/>
            <a:ahLst/>
            <a:cxnLst/>
            <a:rect r="r" b="b" t="t" l="l"/>
            <a:pathLst>
              <a:path h="1831025" w="5453269">
                <a:moveTo>
                  <a:pt x="0" y="0"/>
                </a:moveTo>
                <a:lnTo>
                  <a:pt x="5453269" y="0"/>
                </a:lnTo>
                <a:lnTo>
                  <a:pt x="5453269" y="1831025"/>
                </a:lnTo>
                <a:lnTo>
                  <a:pt x="0" y="1831025"/>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Sub-Queries</a:t>
            </a:r>
          </a:p>
        </p:txBody>
      </p:sp>
      <p:sp>
        <p:nvSpPr>
          <p:cNvPr name="TextBox 18" id="18"/>
          <p:cNvSpPr txBox="true"/>
          <p:nvPr/>
        </p:nvSpPr>
        <p:spPr>
          <a:xfrm rot="0">
            <a:off x="1248769" y="1320801"/>
            <a:ext cx="6609162" cy="941070"/>
          </a:xfrm>
          <a:prstGeom prst="rect">
            <a:avLst/>
          </a:prstGeom>
        </p:spPr>
        <p:txBody>
          <a:bodyPr anchor="t" rtlCol="false" tIns="0" lIns="0" bIns="0" rIns="0">
            <a:spAutoFit/>
          </a:bodyPr>
          <a:lstStyle/>
          <a:p>
            <a:pPr algn="just">
              <a:lnSpc>
                <a:spcPts val="3780"/>
              </a:lnSpc>
            </a:pPr>
            <a:r>
              <a:rPr lang="en-US" sz="2700">
                <a:solidFill>
                  <a:srgbClr val="FFFFFF"/>
                </a:solidFill>
                <a:latin typeface="Glacial Indifference"/>
                <a:ea typeface="Glacial Indifference"/>
                <a:cs typeface="Glacial Indifference"/>
                <a:sym typeface="Glacial Indifference"/>
              </a:rPr>
              <a:t>3.Find theaters that have no scheduled shows</a:t>
            </a:r>
          </a:p>
        </p:txBody>
      </p:sp>
      <p:sp>
        <p:nvSpPr>
          <p:cNvPr name="TextBox 19" id="19"/>
          <p:cNvSpPr txBox="true"/>
          <p:nvPr/>
        </p:nvSpPr>
        <p:spPr>
          <a:xfrm rot="0">
            <a:off x="1248769" y="2418081"/>
            <a:ext cx="5753914" cy="2334894"/>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Name</a:t>
            </a:r>
          </a:p>
          <a:p>
            <a:pPr algn="just">
              <a:lnSpc>
                <a:spcPts val="3080"/>
              </a:lnSpc>
            </a:pPr>
            <a:r>
              <a:rPr lang="en-US" sz="2200">
                <a:solidFill>
                  <a:srgbClr val="FFFFFF"/>
                </a:solidFill>
                <a:latin typeface="Glacial Indifference"/>
                <a:ea typeface="Glacial Indifference"/>
                <a:cs typeface="Glacial Indifference"/>
                <a:sym typeface="Glacial Indifference"/>
              </a:rPr>
              <a:t>FROM Theaters</a:t>
            </a:r>
          </a:p>
          <a:p>
            <a:pPr algn="just">
              <a:lnSpc>
                <a:spcPts val="3080"/>
              </a:lnSpc>
            </a:pPr>
            <a:r>
              <a:rPr lang="en-US" sz="2200">
                <a:solidFill>
                  <a:srgbClr val="FFFFFF"/>
                </a:solidFill>
                <a:latin typeface="Glacial Indifference"/>
                <a:ea typeface="Glacial Indifference"/>
                <a:cs typeface="Glacial Indifference"/>
                <a:sym typeface="Glacial Indifference"/>
              </a:rPr>
              <a:t>WHERE TheaterID NOT IN ( SELECT DISTINCT Sc.TheaterID</a:t>
            </a:r>
          </a:p>
          <a:p>
            <a:pPr algn="just">
              <a:lnSpc>
                <a:spcPts val="3080"/>
              </a:lnSpc>
            </a:pPr>
            <a:r>
              <a:rPr lang="en-US" sz="2200">
                <a:solidFill>
                  <a:srgbClr val="FFFFFF"/>
                </a:solidFill>
                <a:latin typeface="Glacial Indifference"/>
                <a:ea typeface="Glacial Indifference"/>
                <a:cs typeface="Glacial Indifference"/>
                <a:sym typeface="Glacial Indifference"/>
              </a:rPr>
              <a:t>    FROM Screens Sc JOIN Showtimes S ON Sc.ScreenID = S.ScreenID );</a:t>
            </a:r>
          </a:p>
        </p:txBody>
      </p:sp>
      <p:sp>
        <p:nvSpPr>
          <p:cNvPr name="TextBox 20" id="20"/>
          <p:cNvSpPr txBox="true"/>
          <p:nvPr/>
        </p:nvSpPr>
        <p:spPr>
          <a:xfrm rot="0">
            <a:off x="9144000" y="2468479"/>
            <a:ext cx="7433018" cy="1553844"/>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SELECT Title FROM Movies WHERE MovieID = ( SELECT MovieID FROM Showtimes S JOIN Bookings B ON S.ShowtimeID = B.ShowtimeID GROUP BY MovieID ORDER BY COUNT(B.BookingID) DESC LIMIT 1 OFFSET 1 );</a:t>
            </a:r>
          </a:p>
        </p:txBody>
      </p:sp>
      <p:sp>
        <p:nvSpPr>
          <p:cNvPr name="TextBox 21" id="21"/>
          <p:cNvSpPr txBox="true"/>
          <p:nvPr/>
        </p:nvSpPr>
        <p:spPr>
          <a:xfrm rot="0">
            <a:off x="9144000" y="1328515"/>
            <a:ext cx="7433018" cy="464820"/>
          </a:xfrm>
          <a:prstGeom prst="rect">
            <a:avLst/>
          </a:prstGeom>
        </p:spPr>
        <p:txBody>
          <a:bodyPr anchor="t" rtlCol="false" tIns="0" lIns="0" bIns="0" rIns="0">
            <a:spAutoFit/>
          </a:bodyPr>
          <a:lstStyle/>
          <a:p>
            <a:pPr algn="just">
              <a:lnSpc>
                <a:spcPts val="3780"/>
              </a:lnSpc>
            </a:pPr>
            <a:r>
              <a:rPr lang="en-US" sz="2700">
                <a:solidFill>
                  <a:srgbClr val="FFFFFF"/>
                </a:solidFill>
                <a:latin typeface="Glacial Indifference"/>
                <a:ea typeface="Glacial Indifference"/>
                <a:cs typeface="Glacial Indifference"/>
                <a:sym typeface="Glacial Indifference"/>
              </a:rPr>
              <a:t>4.Find the second most booked movie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8785566" y="2731286"/>
            <a:ext cx="8394100" cy="3221176"/>
          </a:xfrm>
          <a:custGeom>
            <a:avLst/>
            <a:gdLst/>
            <a:ahLst/>
            <a:cxnLst/>
            <a:rect r="r" b="b" t="t" l="l"/>
            <a:pathLst>
              <a:path h="3221176" w="8394100">
                <a:moveTo>
                  <a:pt x="0" y="0"/>
                </a:moveTo>
                <a:lnTo>
                  <a:pt x="8394100" y="0"/>
                </a:lnTo>
                <a:lnTo>
                  <a:pt x="8394100" y="3221176"/>
                </a:lnTo>
                <a:lnTo>
                  <a:pt x="0" y="3221176"/>
                </a:lnTo>
                <a:lnTo>
                  <a:pt x="0" y="0"/>
                </a:lnTo>
                <a:close/>
              </a:path>
            </a:pathLst>
          </a:custGeom>
          <a:blipFill>
            <a:blip r:embed="rId16"/>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View</a:t>
            </a:r>
          </a:p>
        </p:txBody>
      </p:sp>
      <p:sp>
        <p:nvSpPr>
          <p:cNvPr name="TextBox 17" id="17"/>
          <p:cNvSpPr txBox="true"/>
          <p:nvPr/>
        </p:nvSpPr>
        <p:spPr>
          <a:xfrm rot="0">
            <a:off x="1215718" y="1314119"/>
            <a:ext cx="6943932" cy="172593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Create a view to show detailed booking information with customer and movie details</a:t>
            </a:r>
          </a:p>
        </p:txBody>
      </p:sp>
      <p:sp>
        <p:nvSpPr>
          <p:cNvPr name="TextBox 18" id="18"/>
          <p:cNvSpPr txBox="true"/>
          <p:nvPr/>
        </p:nvSpPr>
        <p:spPr>
          <a:xfrm rot="0">
            <a:off x="1215718" y="3140967"/>
            <a:ext cx="6943932" cy="2725419"/>
          </a:xfrm>
          <a:prstGeom prst="rect">
            <a:avLst/>
          </a:prstGeom>
        </p:spPr>
        <p:txBody>
          <a:bodyPr anchor="t" rtlCol="false" tIns="0" lIns="0" bIns="0" rIns="0">
            <a:spAutoFit/>
          </a:bodyPr>
          <a:lstStyle/>
          <a:p>
            <a:pPr algn="just">
              <a:lnSpc>
                <a:spcPts val="3080"/>
              </a:lnSpc>
            </a:pPr>
            <a:r>
              <a:rPr lang="en-US" sz="2200">
                <a:solidFill>
                  <a:srgbClr val="FFFFFF"/>
                </a:solidFill>
                <a:latin typeface="Glacial Indifference"/>
                <a:ea typeface="Glacial Indifference"/>
                <a:cs typeface="Glacial Indifference"/>
                <a:sym typeface="Glacial Indifference"/>
              </a:rPr>
              <a:t>CREATE VIEW BookingDetails AS</a:t>
            </a:r>
          </a:p>
          <a:p>
            <a:pPr algn="just">
              <a:lnSpc>
                <a:spcPts val="3080"/>
              </a:lnSpc>
            </a:pPr>
            <a:r>
              <a:rPr lang="en-US" sz="2200">
                <a:solidFill>
                  <a:srgbClr val="FFFFFF"/>
                </a:solidFill>
                <a:latin typeface="Glacial Indifference"/>
                <a:ea typeface="Glacial Indifference"/>
                <a:cs typeface="Glacial Indifference"/>
                <a:sym typeface="Glacial Indifference"/>
              </a:rPr>
              <a:t>SELECT B.BookingID, C.Name AS CustomerName, M.Title AS MovieTitle, S.ShowDate, S.ShowTime, B.SeatsBooked</a:t>
            </a:r>
          </a:p>
          <a:p>
            <a:pPr algn="just">
              <a:lnSpc>
                <a:spcPts val="3080"/>
              </a:lnSpc>
            </a:pPr>
            <a:r>
              <a:rPr lang="en-US" sz="2200">
                <a:solidFill>
                  <a:srgbClr val="FFFFFF"/>
                </a:solidFill>
                <a:latin typeface="Glacial Indifference"/>
                <a:ea typeface="Glacial Indifference"/>
                <a:cs typeface="Glacial Indifference"/>
                <a:sym typeface="Glacial Indifference"/>
              </a:rPr>
              <a:t>FROM Bookings B JOIN Customers C ON B.CustomerID = C.CustomerID</a:t>
            </a:r>
          </a:p>
          <a:p>
            <a:pPr algn="just">
              <a:lnSpc>
                <a:spcPts val="3080"/>
              </a:lnSpc>
            </a:pPr>
            <a:r>
              <a:rPr lang="en-US" sz="2200">
                <a:solidFill>
                  <a:srgbClr val="FFFFFF"/>
                </a:solidFill>
                <a:latin typeface="Glacial Indifference"/>
                <a:ea typeface="Glacial Indifference"/>
                <a:cs typeface="Glacial Indifference"/>
                <a:sym typeface="Glacial Indifference"/>
              </a:rPr>
              <a:t>JOIN Showtimes S ON B.ShowtimeID = S.ShowtimeID JOIN Movies M ON S.MovieID = M.MovieID;</a:t>
            </a:r>
          </a:p>
        </p:txBody>
      </p:sp>
      <p:sp>
        <p:nvSpPr>
          <p:cNvPr name="TextBox 19" id="19"/>
          <p:cNvSpPr txBox="true"/>
          <p:nvPr/>
        </p:nvSpPr>
        <p:spPr>
          <a:xfrm rot="0">
            <a:off x="1215718" y="6118636"/>
            <a:ext cx="6943932" cy="415289"/>
          </a:xfrm>
          <a:prstGeom prst="rect">
            <a:avLst/>
          </a:prstGeom>
        </p:spPr>
        <p:txBody>
          <a:bodyPr anchor="t" rtlCol="false" tIns="0" lIns="0" bIns="0" rIns="0">
            <a:spAutoFit/>
          </a:bodyPr>
          <a:lstStyle/>
          <a:p>
            <a:pPr algn="just">
              <a:lnSpc>
                <a:spcPts val="3360"/>
              </a:lnSpc>
            </a:pPr>
            <a:r>
              <a:rPr lang="en-US" sz="2400">
                <a:solidFill>
                  <a:srgbClr val="FFFFFF"/>
                </a:solidFill>
                <a:latin typeface="Glacial Indifference"/>
                <a:ea typeface="Glacial Indifference"/>
                <a:cs typeface="Glacial Indifference"/>
                <a:sym typeface="Glacial Indifference"/>
              </a:rPr>
              <a:t>select * from bookingdetails;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6505" y="-43043"/>
            <a:ext cx="18989176" cy="1395919"/>
            <a:chOff x="0" y="0"/>
            <a:chExt cx="5001265" cy="367650"/>
          </a:xfrm>
        </p:grpSpPr>
        <p:sp>
          <p:nvSpPr>
            <p:cNvPr name="Freeform 3" id="3"/>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4" id="4"/>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92871" y="2512903"/>
            <a:ext cx="18873741" cy="1851570"/>
          </a:xfrm>
          <a:custGeom>
            <a:avLst/>
            <a:gdLst/>
            <a:ahLst/>
            <a:cxnLst/>
            <a:rect r="r" b="b" t="t" l="l"/>
            <a:pathLst>
              <a:path h="1851570" w="18873741">
                <a:moveTo>
                  <a:pt x="0" y="0"/>
                </a:moveTo>
                <a:lnTo>
                  <a:pt x="18873742" y="0"/>
                </a:lnTo>
                <a:lnTo>
                  <a:pt x="18873742" y="1851570"/>
                </a:lnTo>
                <a:lnTo>
                  <a:pt x="0" y="1851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333826"/>
            <a:ext cx="18989176" cy="1395919"/>
            <a:chOff x="0" y="0"/>
            <a:chExt cx="5001265" cy="367650"/>
          </a:xfrm>
        </p:grpSpPr>
        <p:sp>
          <p:nvSpPr>
            <p:cNvPr name="Freeform 7" id="7"/>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8" id="8"/>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945" y="-52473"/>
            <a:ext cx="5114499" cy="1405349"/>
            <a:chOff x="0" y="0"/>
            <a:chExt cx="608735" cy="167267"/>
          </a:xfrm>
        </p:grpSpPr>
        <p:sp>
          <p:nvSpPr>
            <p:cNvPr name="Freeform 10" id="1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1" id="1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5806137" y="-52473"/>
            <a:ext cx="5114499" cy="1405349"/>
            <a:chOff x="0" y="0"/>
            <a:chExt cx="608735" cy="167267"/>
          </a:xfrm>
        </p:grpSpPr>
        <p:sp>
          <p:nvSpPr>
            <p:cNvPr name="Freeform 13" id="13"/>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4" id="14"/>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1634219" y="-52473"/>
            <a:ext cx="5114499" cy="1405349"/>
            <a:chOff x="0" y="0"/>
            <a:chExt cx="608735" cy="167267"/>
          </a:xfrm>
        </p:grpSpPr>
        <p:sp>
          <p:nvSpPr>
            <p:cNvPr name="Freeform 16" id="16"/>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7" id="17"/>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7462301" y="-52473"/>
            <a:ext cx="5114499" cy="1405349"/>
            <a:chOff x="0" y="0"/>
            <a:chExt cx="608735" cy="167267"/>
          </a:xfrm>
        </p:grpSpPr>
        <p:sp>
          <p:nvSpPr>
            <p:cNvPr name="Freeform 19" id="19"/>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0" id="20"/>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373447" y="1333826"/>
            <a:ext cx="4725613" cy="1395919"/>
            <a:chOff x="0" y="0"/>
            <a:chExt cx="750998" cy="221841"/>
          </a:xfrm>
        </p:grpSpPr>
        <p:sp>
          <p:nvSpPr>
            <p:cNvPr name="Freeform 22" id="2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3" id="2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6201528" y="1333826"/>
            <a:ext cx="4725613" cy="1395919"/>
            <a:chOff x="0" y="0"/>
            <a:chExt cx="750998" cy="221841"/>
          </a:xfrm>
        </p:grpSpPr>
        <p:sp>
          <p:nvSpPr>
            <p:cNvPr name="Freeform 25" id="25"/>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6" id="26"/>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12029610" y="1333826"/>
            <a:ext cx="4725613" cy="1395919"/>
            <a:chOff x="0" y="0"/>
            <a:chExt cx="750998" cy="221841"/>
          </a:xfrm>
        </p:grpSpPr>
        <p:sp>
          <p:nvSpPr>
            <p:cNvPr name="Freeform 28" id="28"/>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9" id="29"/>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0" id="30"/>
          <p:cNvGrpSpPr/>
          <p:nvPr/>
        </p:nvGrpSpPr>
        <p:grpSpPr>
          <a:xfrm rot="0">
            <a:off x="17860123" y="1333826"/>
            <a:ext cx="4725613" cy="1395919"/>
            <a:chOff x="0" y="0"/>
            <a:chExt cx="750998" cy="221841"/>
          </a:xfrm>
        </p:grpSpPr>
        <p:sp>
          <p:nvSpPr>
            <p:cNvPr name="Freeform 31" id="31"/>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2" id="32"/>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3" id="33"/>
          <p:cNvSpPr/>
          <p:nvPr/>
        </p:nvSpPr>
        <p:spPr>
          <a:xfrm flipH="false" flipV="false" rot="0">
            <a:off x="2251226"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8721574"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2251226"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8721574"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true" rot="0">
            <a:off x="-292871" y="8435430"/>
            <a:ext cx="18873741" cy="1851570"/>
          </a:xfrm>
          <a:custGeom>
            <a:avLst/>
            <a:gdLst/>
            <a:ahLst/>
            <a:cxnLst/>
            <a:rect r="r" b="b" t="t" l="l"/>
            <a:pathLst>
              <a:path h="1851570" w="18873741">
                <a:moveTo>
                  <a:pt x="0" y="1851570"/>
                </a:moveTo>
                <a:lnTo>
                  <a:pt x="18873742" y="1851570"/>
                </a:lnTo>
                <a:lnTo>
                  <a:pt x="18873742" y="0"/>
                </a:lnTo>
                <a:lnTo>
                  <a:pt x="0" y="0"/>
                </a:lnTo>
                <a:lnTo>
                  <a:pt x="0" y="18515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4490682">
            <a:off x="15266751" y="6938664"/>
            <a:ext cx="1316736" cy="4114800"/>
          </a:xfrm>
          <a:custGeom>
            <a:avLst/>
            <a:gdLst/>
            <a:ahLst/>
            <a:cxnLst/>
            <a:rect r="r" b="b" t="t" l="l"/>
            <a:pathLst>
              <a:path h="4114800" w="1316736">
                <a:moveTo>
                  <a:pt x="0" y="0"/>
                </a:moveTo>
                <a:lnTo>
                  <a:pt x="1316736" y="0"/>
                </a:lnTo>
                <a:lnTo>
                  <a:pt x="13167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2535305" y="3822109"/>
            <a:ext cx="14491145" cy="2149474"/>
          </a:xfrm>
          <a:prstGeom prst="rect">
            <a:avLst/>
          </a:prstGeom>
        </p:spPr>
        <p:txBody>
          <a:bodyPr anchor="t" rtlCol="false" tIns="0" lIns="0" bIns="0" rIns="0">
            <a:spAutoFit/>
          </a:bodyPr>
          <a:lstStyle/>
          <a:p>
            <a:pPr algn="l">
              <a:lnSpc>
                <a:spcPts val="17500"/>
              </a:lnSpc>
            </a:pPr>
            <a:r>
              <a:rPr lang="en-US" sz="12500">
                <a:solidFill>
                  <a:srgbClr val="FFFFFF"/>
                </a:solidFill>
                <a:latin typeface="Special Elite"/>
                <a:ea typeface="Special Elite"/>
                <a:cs typeface="Special Elite"/>
                <a:sym typeface="Special Elite"/>
              </a:rPr>
              <a:t>Thank You</a:t>
            </a:r>
          </a:p>
        </p:txBody>
      </p:sp>
      <p:sp>
        <p:nvSpPr>
          <p:cNvPr name="TextBox 40" id="40"/>
          <p:cNvSpPr txBox="true"/>
          <p:nvPr/>
        </p:nvSpPr>
        <p:spPr>
          <a:xfrm rot="0">
            <a:off x="2812453" y="6419276"/>
            <a:ext cx="8897966" cy="86360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by Saad Ahmed Shaikh</a:t>
            </a:r>
          </a:p>
        </p:txBody>
      </p:sp>
      <p:sp>
        <p:nvSpPr>
          <p:cNvPr name="TextBox 41" id="41"/>
          <p:cNvSpPr txBox="true"/>
          <p:nvPr/>
        </p:nvSpPr>
        <p:spPr>
          <a:xfrm rot="-912620">
            <a:off x="11996256" y="8464833"/>
            <a:ext cx="7825238" cy="1038225"/>
          </a:xfrm>
          <a:prstGeom prst="rect">
            <a:avLst/>
          </a:prstGeom>
        </p:spPr>
        <p:txBody>
          <a:bodyPr anchor="t" rtlCol="false" tIns="0" lIns="0" bIns="0" rIns="0">
            <a:spAutoFit/>
          </a:bodyPr>
          <a:lstStyle/>
          <a:p>
            <a:pPr algn="ctr">
              <a:lnSpc>
                <a:spcPts val="8400"/>
              </a:lnSpc>
            </a:pPr>
            <a:r>
              <a:rPr lang="en-US" sz="6000" spc="929">
                <a:solidFill>
                  <a:srgbClr val="FF312D"/>
                </a:solidFill>
                <a:latin typeface="Special Elite"/>
                <a:ea typeface="Special Elite"/>
                <a:cs typeface="Special Elite"/>
                <a:sym typeface="Special Elite"/>
              </a:rPr>
              <a:t>FINISH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300013"/>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ABSTRACT</a:t>
            </a:r>
          </a:p>
        </p:txBody>
      </p:sp>
      <p:sp>
        <p:nvSpPr>
          <p:cNvPr name="TextBox 16" id="16"/>
          <p:cNvSpPr txBox="true"/>
          <p:nvPr/>
        </p:nvSpPr>
        <p:spPr>
          <a:xfrm rot="0">
            <a:off x="1909924" y="1927057"/>
            <a:ext cx="14479648" cy="4930966"/>
          </a:xfrm>
          <a:prstGeom prst="rect">
            <a:avLst/>
          </a:prstGeom>
        </p:spPr>
        <p:txBody>
          <a:bodyPr anchor="t" rtlCol="false" tIns="0" lIns="0" bIns="0" rIns="0">
            <a:spAutoFit/>
          </a:bodyPr>
          <a:lstStyle/>
          <a:p>
            <a:pPr algn="l">
              <a:lnSpc>
                <a:spcPts val="4889"/>
              </a:lnSpc>
            </a:pPr>
            <a:r>
              <a:rPr lang="en-US" sz="3492">
                <a:solidFill>
                  <a:srgbClr val="FFFFFF"/>
                </a:solidFill>
                <a:latin typeface="Glacial Indifference"/>
                <a:ea typeface="Glacial Indifference"/>
                <a:cs typeface="Glacial Indifference"/>
                <a:sym typeface="Glacial Indifference"/>
              </a:rPr>
              <a:t>The Movie Ticket Booking System is a database designed to manage movie schedules, customer bookings, and theater operations efficiently. It comprises six key tables—Movies, Theaters, Screens, Showtimes, Customers, and Bookings—to model the relationships between entities. This project demonstrates essential SQL concepts such as data organization, relationships, and advanced queries. It provides a practical approach to understanding database management in real-world scenarios, particularly in the entertainment industry.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5203977" y="1558925"/>
            <a:ext cx="7868544" cy="5798460"/>
          </a:xfrm>
          <a:custGeom>
            <a:avLst/>
            <a:gdLst/>
            <a:ahLst/>
            <a:cxnLst/>
            <a:rect r="r" b="b" t="t" l="l"/>
            <a:pathLst>
              <a:path h="5798460" w="7868544">
                <a:moveTo>
                  <a:pt x="0" y="0"/>
                </a:moveTo>
                <a:lnTo>
                  <a:pt x="7868544" y="0"/>
                </a:lnTo>
                <a:lnTo>
                  <a:pt x="7868544" y="5798460"/>
                </a:lnTo>
                <a:lnTo>
                  <a:pt x="0" y="5798460"/>
                </a:lnTo>
                <a:lnTo>
                  <a:pt x="0" y="0"/>
                </a:lnTo>
                <a:close/>
              </a:path>
            </a:pathLst>
          </a:custGeom>
          <a:blipFill>
            <a:blip r:embed="rId16"/>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ER Diagram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351509" y="2438783"/>
            <a:ext cx="7344107" cy="2204968"/>
          </a:xfrm>
          <a:custGeom>
            <a:avLst/>
            <a:gdLst/>
            <a:ahLst/>
            <a:cxnLst/>
            <a:rect r="r" b="b" t="t" l="l"/>
            <a:pathLst>
              <a:path h="2204968" w="7344107">
                <a:moveTo>
                  <a:pt x="0" y="0"/>
                </a:moveTo>
                <a:lnTo>
                  <a:pt x="7344107" y="0"/>
                </a:lnTo>
                <a:lnTo>
                  <a:pt x="7344107" y="2204969"/>
                </a:lnTo>
                <a:lnTo>
                  <a:pt x="0" y="2204969"/>
                </a:lnTo>
                <a:lnTo>
                  <a:pt x="0" y="0"/>
                </a:lnTo>
                <a:close/>
              </a:path>
            </a:pathLst>
          </a:custGeom>
          <a:blipFill>
            <a:blip r:embed="rId16"/>
            <a:stretch>
              <a:fillRect l="0" t="0" r="0" b="0"/>
            </a:stretch>
          </a:blipFill>
        </p:spPr>
      </p:sp>
      <p:sp>
        <p:nvSpPr>
          <p:cNvPr name="Freeform 16" id="16"/>
          <p:cNvSpPr/>
          <p:nvPr/>
        </p:nvSpPr>
        <p:spPr>
          <a:xfrm flipH="false" flipV="false" rot="0">
            <a:off x="9144000" y="5143500"/>
            <a:ext cx="7896127" cy="1911895"/>
          </a:xfrm>
          <a:custGeom>
            <a:avLst/>
            <a:gdLst/>
            <a:ahLst/>
            <a:cxnLst/>
            <a:rect r="r" b="b" t="t" l="l"/>
            <a:pathLst>
              <a:path h="1911895" w="7896127">
                <a:moveTo>
                  <a:pt x="0" y="0"/>
                </a:moveTo>
                <a:lnTo>
                  <a:pt x="7896127" y="0"/>
                </a:lnTo>
                <a:lnTo>
                  <a:pt x="7896127" y="1911895"/>
                </a:lnTo>
                <a:lnTo>
                  <a:pt x="0" y="1911895"/>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Structure Of Tables</a:t>
            </a:r>
          </a:p>
        </p:txBody>
      </p:sp>
      <p:sp>
        <p:nvSpPr>
          <p:cNvPr name="TextBox 18" id="18"/>
          <p:cNvSpPr txBox="true"/>
          <p:nvPr/>
        </p:nvSpPr>
        <p:spPr>
          <a:xfrm rot="0">
            <a:off x="1351509" y="1243648"/>
            <a:ext cx="3125135"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describe Movies;</a:t>
            </a:r>
          </a:p>
        </p:txBody>
      </p:sp>
      <p:sp>
        <p:nvSpPr>
          <p:cNvPr name="TextBox 19" id="19"/>
          <p:cNvSpPr txBox="true"/>
          <p:nvPr/>
        </p:nvSpPr>
        <p:spPr>
          <a:xfrm rot="0">
            <a:off x="9144000" y="3979545"/>
            <a:ext cx="3414848"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describe Theaters;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228410" y="2112254"/>
            <a:ext cx="7573079" cy="1802201"/>
          </a:xfrm>
          <a:custGeom>
            <a:avLst/>
            <a:gdLst/>
            <a:ahLst/>
            <a:cxnLst/>
            <a:rect r="r" b="b" t="t" l="l"/>
            <a:pathLst>
              <a:path h="1802201" w="7573079">
                <a:moveTo>
                  <a:pt x="0" y="0"/>
                </a:moveTo>
                <a:lnTo>
                  <a:pt x="7573079" y="0"/>
                </a:lnTo>
                <a:lnTo>
                  <a:pt x="7573079" y="1802201"/>
                </a:lnTo>
                <a:lnTo>
                  <a:pt x="0" y="1802201"/>
                </a:lnTo>
                <a:lnTo>
                  <a:pt x="0" y="0"/>
                </a:lnTo>
                <a:close/>
              </a:path>
            </a:pathLst>
          </a:custGeom>
          <a:blipFill>
            <a:blip r:embed="rId16"/>
            <a:stretch>
              <a:fillRect l="0" t="0" r="0" b="0"/>
            </a:stretch>
          </a:blipFill>
        </p:spPr>
      </p:sp>
      <p:sp>
        <p:nvSpPr>
          <p:cNvPr name="Freeform 16" id="16"/>
          <p:cNvSpPr/>
          <p:nvPr/>
        </p:nvSpPr>
        <p:spPr>
          <a:xfrm flipH="false" flipV="false" rot="0">
            <a:off x="9096436" y="4736234"/>
            <a:ext cx="8162864" cy="2655652"/>
          </a:xfrm>
          <a:custGeom>
            <a:avLst/>
            <a:gdLst/>
            <a:ahLst/>
            <a:cxnLst/>
            <a:rect r="r" b="b" t="t" l="l"/>
            <a:pathLst>
              <a:path h="2655652" w="8162864">
                <a:moveTo>
                  <a:pt x="0" y="0"/>
                </a:moveTo>
                <a:lnTo>
                  <a:pt x="8162864" y="0"/>
                </a:lnTo>
                <a:lnTo>
                  <a:pt x="8162864" y="2655652"/>
                </a:lnTo>
                <a:lnTo>
                  <a:pt x="0" y="2655652"/>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Structure Of Tables</a:t>
            </a:r>
          </a:p>
        </p:txBody>
      </p:sp>
      <p:sp>
        <p:nvSpPr>
          <p:cNvPr name="TextBox 18" id="18"/>
          <p:cNvSpPr txBox="true"/>
          <p:nvPr/>
        </p:nvSpPr>
        <p:spPr>
          <a:xfrm rot="0">
            <a:off x="1228410" y="1243648"/>
            <a:ext cx="3281000"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describe screens;</a:t>
            </a:r>
          </a:p>
        </p:txBody>
      </p:sp>
      <p:sp>
        <p:nvSpPr>
          <p:cNvPr name="TextBox 19" id="19"/>
          <p:cNvSpPr txBox="true"/>
          <p:nvPr/>
        </p:nvSpPr>
        <p:spPr>
          <a:xfrm rot="0">
            <a:off x="9144000" y="3847780"/>
            <a:ext cx="3704061"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describe showtimes;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9438566" y="5050558"/>
            <a:ext cx="7566685" cy="2418219"/>
          </a:xfrm>
          <a:custGeom>
            <a:avLst/>
            <a:gdLst/>
            <a:ahLst/>
            <a:cxnLst/>
            <a:rect r="r" b="b" t="t" l="l"/>
            <a:pathLst>
              <a:path h="2418219" w="7566685">
                <a:moveTo>
                  <a:pt x="0" y="0"/>
                </a:moveTo>
                <a:lnTo>
                  <a:pt x="7566685" y="0"/>
                </a:lnTo>
                <a:lnTo>
                  <a:pt x="7566685" y="2418219"/>
                </a:lnTo>
                <a:lnTo>
                  <a:pt x="0" y="2418219"/>
                </a:lnTo>
                <a:lnTo>
                  <a:pt x="0" y="0"/>
                </a:lnTo>
                <a:close/>
              </a:path>
            </a:pathLst>
          </a:custGeom>
          <a:blipFill>
            <a:blip r:embed="rId16"/>
            <a:stretch>
              <a:fillRect l="0" t="0" r="0" b="0"/>
            </a:stretch>
          </a:blipFill>
        </p:spPr>
      </p:sp>
      <p:sp>
        <p:nvSpPr>
          <p:cNvPr name="Freeform 16" id="16"/>
          <p:cNvSpPr/>
          <p:nvPr/>
        </p:nvSpPr>
        <p:spPr>
          <a:xfrm flipH="false" flipV="false" rot="0">
            <a:off x="1196542" y="2212298"/>
            <a:ext cx="7466922" cy="1844769"/>
          </a:xfrm>
          <a:custGeom>
            <a:avLst/>
            <a:gdLst/>
            <a:ahLst/>
            <a:cxnLst/>
            <a:rect r="r" b="b" t="t" l="l"/>
            <a:pathLst>
              <a:path h="1844769" w="7466922">
                <a:moveTo>
                  <a:pt x="0" y="0"/>
                </a:moveTo>
                <a:lnTo>
                  <a:pt x="7466923" y="0"/>
                </a:lnTo>
                <a:lnTo>
                  <a:pt x="7466923" y="1844769"/>
                </a:lnTo>
                <a:lnTo>
                  <a:pt x="0" y="1844769"/>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Structure Of Tables</a:t>
            </a:r>
          </a:p>
        </p:txBody>
      </p:sp>
      <p:sp>
        <p:nvSpPr>
          <p:cNvPr name="TextBox 18" id="18"/>
          <p:cNvSpPr txBox="true"/>
          <p:nvPr/>
        </p:nvSpPr>
        <p:spPr>
          <a:xfrm rot="0">
            <a:off x="9438566" y="4142584"/>
            <a:ext cx="3125135"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describe Movies;</a:t>
            </a:r>
          </a:p>
        </p:txBody>
      </p:sp>
      <p:sp>
        <p:nvSpPr>
          <p:cNvPr name="TextBox 19" id="19"/>
          <p:cNvSpPr txBox="true"/>
          <p:nvPr/>
        </p:nvSpPr>
        <p:spPr>
          <a:xfrm rot="0">
            <a:off x="1196542" y="1243648"/>
            <a:ext cx="3637262"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describe customers;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740605" y="2457467"/>
            <a:ext cx="6927435" cy="3790800"/>
          </a:xfrm>
          <a:custGeom>
            <a:avLst/>
            <a:gdLst/>
            <a:ahLst/>
            <a:cxnLst/>
            <a:rect r="r" b="b" t="t" l="l"/>
            <a:pathLst>
              <a:path h="3790800" w="6927435">
                <a:moveTo>
                  <a:pt x="0" y="0"/>
                </a:moveTo>
                <a:lnTo>
                  <a:pt x="6927435" y="0"/>
                </a:lnTo>
                <a:lnTo>
                  <a:pt x="6927435" y="3790800"/>
                </a:lnTo>
                <a:lnTo>
                  <a:pt x="0" y="3790800"/>
                </a:lnTo>
                <a:lnTo>
                  <a:pt x="0" y="0"/>
                </a:lnTo>
                <a:close/>
              </a:path>
            </a:pathLst>
          </a:custGeom>
          <a:blipFill>
            <a:blip r:embed="rId16"/>
            <a:stretch>
              <a:fillRect l="0" t="0" r="0" b="0"/>
            </a:stretch>
          </a:blipFill>
        </p:spPr>
      </p:sp>
      <p:sp>
        <p:nvSpPr>
          <p:cNvPr name="Freeform 16" id="16"/>
          <p:cNvSpPr/>
          <p:nvPr/>
        </p:nvSpPr>
        <p:spPr>
          <a:xfrm flipH="false" flipV="false" rot="0">
            <a:off x="9938621" y="2457467"/>
            <a:ext cx="6642956" cy="5005283"/>
          </a:xfrm>
          <a:custGeom>
            <a:avLst/>
            <a:gdLst/>
            <a:ahLst/>
            <a:cxnLst/>
            <a:rect r="r" b="b" t="t" l="l"/>
            <a:pathLst>
              <a:path h="5005283" w="6642956">
                <a:moveTo>
                  <a:pt x="0" y="0"/>
                </a:moveTo>
                <a:lnTo>
                  <a:pt x="6642956" y="0"/>
                </a:lnTo>
                <a:lnTo>
                  <a:pt x="6642956" y="5005283"/>
                </a:lnTo>
                <a:lnTo>
                  <a:pt x="0" y="5005283"/>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Contents Of Tables</a:t>
            </a:r>
          </a:p>
        </p:txBody>
      </p:sp>
      <p:sp>
        <p:nvSpPr>
          <p:cNvPr name="TextBox 18" id="18"/>
          <p:cNvSpPr txBox="true"/>
          <p:nvPr/>
        </p:nvSpPr>
        <p:spPr>
          <a:xfrm rot="0">
            <a:off x="1740605" y="1478057"/>
            <a:ext cx="3903717"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select * from Movies;</a:t>
            </a:r>
          </a:p>
        </p:txBody>
      </p:sp>
      <p:sp>
        <p:nvSpPr>
          <p:cNvPr name="TextBox 19" id="19"/>
          <p:cNvSpPr txBox="true"/>
          <p:nvPr/>
        </p:nvSpPr>
        <p:spPr>
          <a:xfrm rot="0">
            <a:off x="9938621" y="1478057"/>
            <a:ext cx="4237712"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select * from Theaters;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466902" y="2528665"/>
            <a:ext cx="5630301" cy="5017325"/>
          </a:xfrm>
          <a:custGeom>
            <a:avLst/>
            <a:gdLst/>
            <a:ahLst/>
            <a:cxnLst/>
            <a:rect r="r" b="b" t="t" l="l"/>
            <a:pathLst>
              <a:path h="5017325" w="5630301">
                <a:moveTo>
                  <a:pt x="0" y="0"/>
                </a:moveTo>
                <a:lnTo>
                  <a:pt x="5630301" y="0"/>
                </a:lnTo>
                <a:lnTo>
                  <a:pt x="5630301" y="5017325"/>
                </a:lnTo>
                <a:lnTo>
                  <a:pt x="0" y="5017325"/>
                </a:lnTo>
                <a:lnTo>
                  <a:pt x="0" y="0"/>
                </a:lnTo>
                <a:close/>
              </a:path>
            </a:pathLst>
          </a:custGeom>
          <a:blipFill>
            <a:blip r:embed="rId16"/>
            <a:stretch>
              <a:fillRect l="0" t="0" r="0" b="0"/>
            </a:stretch>
          </a:blipFill>
        </p:spPr>
      </p:sp>
      <p:sp>
        <p:nvSpPr>
          <p:cNvPr name="Freeform 16" id="16"/>
          <p:cNvSpPr/>
          <p:nvPr/>
        </p:nvSpPr>
        <p:spPr>
          <a:xfrm flipH="false" flipV="false" rot="0">
            <a:off x="8241065" y="2528665"/>
            <a:ext cx="8522377" cy="5002265"/>
          </a:xfrm>
          <a:custGeom>
            <a:avLst/>
            <a:gdLst/>
            <a:ahLst/>
            <a:cxnLst/>
            <a:rect r="r" b="b" t="t" l="l"/>
            <a:pathLst>
              <a:path h="5002265" w="8522377">
                <a:moveTo>
                  <a:pt x="0" y="0"/>
                </a:moveTo>
                <a:lnTo>
                  <a:pt x="8522377" y="0"/>
                </a:lnTo>
                <a:lnTo>
                  <a:pt x="8522377" y="5002264"/>
                </a:lnTo>
                <a:lnTo>
                  <a:pt x="0" y="5002264"/>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Contents Of Tables</a:t>
            </a:r>
          </a:p>
        </p:txBody>
      </p:sp>
      <p:sp>
        <p:nvSpPr>
          <p:cNvPr name="TextBox 18" id="18"/>
          <p:cNvSpPr txBox="true"/>
          <p:nvPr/>
        </p:nvSpPr>
        <p:spPr>
          <a:xfrm rot="0">
            <a:off x="1466902" y="1726660"/>
            <a:ext cx="3972163"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select * from screens;</a:t>
            </a:r>
          </a:p>
        </p:txBody>
      </p:sp>
      <p:sp>
        <p:nvSpPr>
          <p:cNvPr name="TextBox 19" id="19"/>
          <p:cNvSpPr txBox="true"/>
          <p:nvPr/>
        </p:nvSpPr>
        <p:spPr>
          <a:xfrm rot="0">
            <a:off x="8241065" y="1697035"/>
            <a:ext cx="4484290"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select * from showtimes;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300281" y="2481999"/>
            <a:ext cx="7807392" cy="4104130"/>
          </a:xfrm>
          <a:custGeom>
            <a:avLst/>
            <a:gdLst/>
            <a:ahLst/>
            <a:cxnLst/>
            <a:rect r="r" b="b" t="t" l="l"/>
            <a:pathLst>
              <a:path h="4104130" w="7807392">
                <a:moveTo>
                  <a:pt x="0" y="0"/>
                </a:moveTo>
                <a:lnTo>
                  <a:pt x="7807392" y="0"/>
                </a:lnTo>
                <a:lnTo>
                  <a:pt x="7807392" y="4104130"/>
                </a:lnTo>
                <a:lnTo>
                  <a:pt x="0" y="4104130"/>
                </a:lnTo>
                <a:lnTo>
                  <a:pt x="0" y="0"/>
                </a:lnTo>
                <a:close/>
              </a:path>
            </a:pathLst>
          </a:custGeom>
          <a:blipFill>
            <a:blip r:embed="rId16"/>
            <a:stretch>
              <a:fillRect l="0" t="0" r="0" b="0"/>
            </a:stretch>
          </a:blipFill>
        </p:spPr>
      </p:sp>
      <p:sp>
        <p:nvSpPr>
          <p:cNvPr name="Freeform 16" id="16"/>
          <p:cNvSpPr/>
          <p:nvPr/>
        </p:nvSpPr>
        <p:spPr>
          <a:xfrm flipH="false" flipV="false" rot="0">
            <a:off x="9456696" y="2481999"/>
            <a:ext cx="7611296" cy="4104130"/>
          </a:xfrm>
          <a:custGeom>
            <a:avLst/>
            <a:gdLst/>
            <a:ahLst/>
            <a:cxnLst/>
            <a:rect r="r" b="b" t="t" l="l"/>
            <a:pathLst>
              <a:path h="4104130" w="7611296">
                <a:moveTo>
                  <a:pt x="0" y="0"/>
                </a:moveTo>
                <a:lnTo>
                  <a:pt x="7611296" y="0"/>
                </a:lnTo>
                <a:lnTo>
                  <a:pt x="7611296" y="4104130"/>
                </a:lnTo>
                <a:lnTo>
                  <a:pt x="0" y="4104130"/>
                </a:lnTo>
                <a:lnTo>
                  <a:pt x="0" y="0"/>
                </a:lnTo>
                <a:close/>
              </a:path>
            </a:pathLst>
          </a:custGeom>
          <a:blipFill>
            <a:blip r:embed="rId17"/>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Contents Of Tables</a:t>
            </a:r>
          </a:p>
        </p:txBody>
      </p:sp>
      <p:sp>
        <p:nvSpPr>
          <p:cNvPr name="TextBox 18" id="18"/>
          <p:cNvSpPr txBox="true"/>
          <p:nvPr/>
        </p:nvSpPr>
        <p:spPr>
          <a:xfrm rot="0">
            <a:off x="1373291" y="1492250"/>
            <a:ext cx="4415843"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select * from customers;</a:t>
            </a:r>
          </a:p>
        </p:txBody>
      </p:sp>
      <p:sp>
        <p:nvSpPr>
          <p:cNvPr name="TextBox 19" id="19"/>
          <p:cNvSpPr txBox="true"/>
          <p:nvPr/>
        </p:nvSpPr>
        <p:spPr>
          <a:xfrm rot="0">
            <a:off x="9456696" y="1492250"/>
            <a:ext cx="4415843" cy="5638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select * from bookings;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DAGYcM4sapg</dc:identifier>
  <dcterms:modified xsi:type="dcterms:W3CDTF">2011-08-01T06:04:30Z</dcterms:modified>
  <cp:revision>1</cp:revision>
  <dc:title>Movie Ticket Booking System</dc:title>
</cp:coreProperties>
</file>