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256" r:id="rId5"/>
    <p:sldId id="259" r:id="rId6"/>
    <p:sldId id="288" r:id="rId7"/>
    <p:sldId id="289" r:id="rId8"/>
    <p:sldId id="290" r:id="rId9"/>
    <p:sldId id="291" r:id="rId10"/>
    <p:sldId id="293" r:id="rId11"/>
    <p:sldId id="260" r:id="rId12"/>
    <p:sldId id="261" r:id="rId13"/>
    <p:sldId id="292" r:id="rId14"/>
    <p:sldId id="268" r:id="rId15"/>
    <p:sldId id="269" r:id="rId16"/>
    <p:sldId id="270" r:id="rId17"/>
    <p:sldId id="262" r:id="rId18"/>
    <p:sldId id="303" r:id="rId19"/>
    <p:sldId id="294" r:id="rId20"/>
    <p:sldId id="271" r:id="rId21"/>
    <p:sldId id="272" r:id="rId22"/>
    <p:sldId id="276" r:id="rId23"/>
    <p:sldId id="275" r:id="rId24"/>
    <p:sldId id="267" r:id="rId25"/>
    <p:sldId id="295" r:id="rId26"/>
    <p:sldId id="296" r:id="rId27"/>
    <p:sldId id="297" r:id="rId28"/>
    <p:sldId id="298" r:id="rId29"/>
    <p:sldId id="300" r:id="rId30"/>
    <p:sldId id="277" r:id="rId31"/>
    <p:sldId id="301" r:id="rId32"/>
    <p:sldId id="302" r:id="rId33"/>
    <p:sldId id="278" r:id="rId34"/>
    <p:sldId id="279" r:id="rId35"/>
    <p:sldId id="280" r:id="rId36"/>
    <p:sldId id="281" r:id="rId37"/>
    <p:sldId id="282" r:id="rId38"/>
    <p:sldId id="283" r:id="rId39"/>
    <p:sldId id="284" r:id="rId40"/>
    <p:sldId id="304" r:id="rId41"/>
    <p:sldId id="285" r:id="rId42"/>
    <p:sldId id="305" r:id="rId43"/>
    <p:sldId id="306" r:id="rId44"/>
    <p:sldId id="307" r:id="rId45"/>
    <p:sldId id="308" r:id="rId46"/>
    <p:sldId id="309" r:id="rId47"/>
    <p:sldId id="310" r:id="rId48"/>
    <p:sldId id="311" r:id="rId49"/>
    <p:sldId id="312" r:id="rId50"/>
    <p:sldId id="313" r:id="rId51"/>
    <p:sldId id="324" r:id="rId52"/>
    <p:sldId id="322" r:id="rId53"/>
    <p:sldId id="323" r:id="rId54"/>
    <p:sldId id="28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0874B0B9-30DB-4504-AAEA-373ABF2A8B60}">
          <p14:sldIdLst>
            <p14:sldId id="256"/>
            <p14:sldId id="259"/>
            <p14:sldId id="288"/>
            <p14:sldId id="289"/>
            <p14:sldId id="290"/>
            <p14:sldId id="291"/>
            <p14:sldId id="293"/>
            <p14:sldId id="260"/>
            <p14:sldId id="261"/>
            <p14:sldId id="292"/>
            <p14:sldId id="268"/>
            <p14:sldId id="269"/>
            <p14:sldId id="270"/>
            <p14:sldId id="262"/>
            <p14:sldId id="303"/>
            <p14:sldId id="294"/>
            <p14:sldId id="271"/>
            <p14:sldId id="272"/>
            <p14:sldId id="276"/>
            <p14:sldId id="275"/>
            <p14:sldId id="267"/>
            <p14:sldId id="295"/>
            <p14:sldId id="296"/>
            <p14:sldId id="297"/>
            <p14:sldId id="298"/>
            <p14:sldId id="300"/>
            <p14:sldId id="277"/>
            <p14:sldId id="301"/>
            <p14:sldId id="302"/>
            <p14:sldId id="278"/>
            <p14:sldId id="279"/>
            <p14:sldId id="280"/>
            <p14:sldId id="281"/>
            <p14:sldId id="282"/>
            <p14:sldId id="283"/>
            <p14:sldId id="284"/>
            <p14:sldId id="304"/>
            <p14:sldId id="285"/>
            <p14:sldId id="305"/>
            <p14:sldId id="306"/>
            <p14:sldId id="307"/>
            <p14:sldId id="308"/>
            <p14:sldId id="309"/>
            <p14:sldId id="310"/>
            <p14:sldId id="311"/>
            <p14:sldId id="312"/>
            <p14:sldId id="313"/>
            <p14:sldId id="324"/>
            <p14:sldId id="322"/>
            <p14:sldId id="323"/>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lletier Maxime" initials="PM" lastIdx="1" clrIdx="0">
    <p:extLst>
      <p:ext uri="{19B8F6BF-5375-455C-9EA6-DF929625EA0E}">
        <p15:presenceInfo xmlns:p15="http://schemas.microsoft.com/office/powerpoint/2012/main" userId="Pelletier Maxi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098"/>
    <a:srgbClr val="B177BF"/>
    <a:srgbClr val="9073D1"/>
    <a:srgbClr val="FFFFFF"/>
    <a:srgbClr val="739CD1"/>
    <a:srgbClr val="B571AC"/>
    <a:srgbClr val="7385D1"/>
    <a:srgbClr val="73B3D1"/>
    <a:srgbClr val="000000"/>
    <a:srgbClr val="BF77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08" autoAdjust="0"/>
    <p:restoredTop sz="96374" autoAdjust="0"/>
  </p:normalViewPr>
  <p:slideViewPr>
    <p:cSldViewPr snapToGrid="0">
      <p:cViewPr varScale="1">
        <p:scale>
          <a:sx n="86" d="100"/>
          <a:sy n="86" d="100"/>
        </p:scale>
        <p:origin x="984" y="29"/>
      </p:cViewPr>
      <p:guideLst/>
    </p:cSldViewPr>
  </p:slideViewPr>
  <p:outlineViewPr>
    <p:cViewPr>
      <p:scale>
        <a:sx n="33" d="100"/>
        <a:sy n="33" d="100"/>
      </p:scale>
      <p:origin x="0" y="-5154"/>
    </p:cViewPr>
  </p:outlineViewPr>
  <p:notesTextViewPr>
    <p:cViewPr>
      <p:scale>
        <a:sx n="1" d="1"/>
        <a:sy n="1" d="1"/>
      </p:scale>
      <p:origin x="0" y="0"/>
    </p:cViewPr>
  </p:notesTextViewPr>
  <p:sorterViewPr>
    <p:cViewPr>
      <p:scale>
        <a:sx n="100" d="100"/>
        <a:sy n="100" d="100"/>
      </p:scale>
      <p:origin x="0" y="-7740"/>
    </p:cViewPr>
  </p:sorterViewPr>
  <p:notesViewPr>
    <p:cSldViewPr snapToGrid="0">
      <p:cViewPr varScale="1">
        <p:scale>
          <a:sx n="95" d="100"/>
          <a:sy n="95" d="100"/>
        </p:scale>
        <p:origin x="4042"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27A19-1FB3-4187-B342-4A3D8909E89D}" type="datetimeFigureOut">
              <a:rPr lang="fr-CA" smtClean="0"/>
              <a:t>2024-10-10</a:t>
            </a:fld>
            <a:endParaRPr lang="fr-CA"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923B-C55C-432A-91C7-8D0033992EC9}" type="slidenum">
              <a:rPr lang="fr-CA" smtClean="0"/>
              <a:t>‹N°›</a:t>
            </a:fld>
            <a:endParaRPr lang="fr-CA" dirty="0"/>
          </a:p>
        </p:txBody>
      </p:sp>
    </p:spTree>
    <p:extLst>
      <p:ext uri="{BB962C8B-B14F-4D97-AF65-F5344CB8AC3E}">
        <p14:creationId xmlns:p14="http://schemas.microsoft.com/office/powerpoint/2010/main" val="216998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2</a:t>
            </a:fld>
            <a:endParaRPr lang="fr-CA" dirty="0"/>
          </a:p>
        </p:txBody>
      </p:sp>
    </p:spTree>
    <p:extLst>
      <p:ext uri="{BB962C8B-B14F-4D97-AF65-F5344CB8AC3E}">
        <p14:creationId xmlns:p14="http://schemas.microsoft.com/office/powerpoint/2010/main" val="70108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4</a:t>
            </a:fld>
            <a:endParaRPr lang="fr-CA" dirty="0"/>
          </a:p>
        </p:txBody>
      </p:sp>
    </p:spTree>
    <p:extLst>
      <p:ext uri="{BB962C8B-B14F-4D97-AF65-F5344CB8AC3E}">
        <p14:creationId xmlns:p14="http://schemas.microsoft.com/office/powerpoint/2010/main" val="159963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8</a:t>
            </a:fld>
            <a:endParaRPr lang="fr-CA" dirty="0"/>
          </a:p>
        </p:txBody>
      </p:sp>
    </p:spTree>
    <p:extLst>
      <p:ext uri="{BB962C8B-B14F-4D97-AF65-F5344CB8AC3E}">
        <p14:creationId xmlns:p14="http://schemas.microsoft.com/office/powerpoint/2010/main" val="429326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15</a:t>
            </a:fld>
            <a:endParaRPr lang="fr-CA" dirty="0"/>
          </a:p>
        </p:txBody>
      </p:sp>
    </p:spTree>
    <p:extLst>
      <p:ext uri="{BB962C8B-B14F-4D97-AF65-F5344CB8AC3E}">
        <p14:creationId xmlns:p14="http://schemas.microsoft.com/office/powerpoint/2010/main" val="427803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16</a:t>
            </a:fld>
            <a:endParaRPr lang="fr-CA" dirty="0"/>
          </a:p>
        </p:txBody>
      </p:sp>
    </p:spTree>
    <p:extLst>
      <p:ext uri="{BB962C8B-B14F-4D97-AF65-F5344CB8AC3E}">
        <p14:creationId xmlns:p14="http://schemas.microsoft.com/office/powerpoint/2010/main" val="2568786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49</a:t>
            </a:fld>
            <a:endParaRPr lang="fr-CA" dirty="0"/>
          </a:p>
        </p:txBody>
      </p:sp>
    </p:spTree>
    <p:extLst>
      <p:ext uri="{BB962C8B-B14F-4D97-AF65-F5344CB8AC3E}">
        <p14:creationId xmlns:p14="http://schemas.microsoft.com/office/powerpoint/2010/main" val="1813366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30915-F7AC-F545-76DF-4C77A72EA8BA}"/>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6854A1BC-1368-6947-1815-C3F7E86977B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D50B793-5EA3-D68A-49FF-56044AE3373A}"/>
              </a:ext>
            </a:extLst>
          </p:cNvPr>
          <p:cNvSpPr>
            <a:spLocks noGrp="1"/>
          </p:cNvSpPr>
          <p:nvPr>
            <p:ph type="body" idx="1"/>
          </p:nvPr>
        </p:nvSpPr>
        <p:spPr/>
        <p:txBody>
          <a:bodyPr/>
          <a:lstStyle/>
          <a:p>
            <a:endParaRPr lang="fr-CA"/>
          </a:p>
        </p:txBody>
      </p:sp>
      <p:sp>
        <p:nvSpPr>
          <p:cNvPr id="4" name="Espace réservé du numéro de diapositive 3">
            <a:extLst>
              <a:ext uri="{FF2B5EF4-FFF2-40B4-BE49-F238E27FC236}">
                <a16:creationId xmlns:a16="http://schemas.microsoft.com/office/drawing/2014/main" id="{2ACCB621-071E-85A9-E16B-15B1CD66426D}"/>
              </a:ext>
            </a:extLst>
          </p:cNvPr>
          <p:cNvSpPr>
            <a:spLocks noGrp="1"/>
          </p:cNvSpPr>
          <p:nvPr>
            <p:ph type="sldNum" sz="quarter" idx="5"/>
          </p:nvPr>
        </p:nvSpPr>
        <p:spPr/>
        <p:txBody>
          <a:bodyPr/>
          <a:lstStyle/>
          <a:p>
            <a:fld id="{F0C3923B-C55C-432A-91C7-8D0033992EC9}" type="slidenum">
              <a:rPr lang="fr-CA" smtClean="0"/>
              <a:t>50</a:t>
            </a:fld>
            <a:endParaRPr lang="fr-CA" dirty="0"/>
          </a:p>
        </p:txBody>
      </p:sp>
    </p:spTree>
    <p:extLst>
      <p:ext uri="{BB962C8B-B14F-4D97-AF65-F5344CB8AC3E}">
        <p14:creationId xmlns:p14="http://schemas.microsoft.com/office/powerpoint/2010/main" val="346302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610097" y="4119689"/>
            <a:ext cx="3147164" cy="307777"/>
          </a:xfrm>
          <a:prstGeom prst="rect">
            <a:avLst/>
          </a:prstGeom>
          <a:noFill/>
        </p:spPr>
        <p:txBody>
          <a:bodyPr wrap="square" rtlCol="0">
            <a:spAutoFit/>
          </a:bodyPr>
          <a:lstStyle/>
          <a:p>
            <a:pPr algn="ctr"/>
            <a:r>
              <a:rPr lang="fr-CA" sz="1400" b="1" dirty="0">
                <a:solidFill>
                  <a:srgbClr val="73B3D1"/>
                </a:solidFill>
              </a:rPr>
              <a:t>Prog. Web orientée services</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67BF9C4-08FF-48BA-ACF1-CA268AE923E8}"/>
              </a:ext>
            </a:extLst>
          </p:cNvPr>
          <p:cNvPicPr>
            <a:picLocks noChangeAspect="1"/>
          </p:cNvPicPr>
          <p:nvPr userDrawn="1"/>
        </p:nvPicPr>
        <p:blipFill>
          <a:blip r:embed="rId2"/>
          <a:stretch>
            <a:fillRect/>
          </a:stretch>
        </p:blipFill>
        <p:spPr>
          <a:xfrm>
            <a:off x="-1800" y="24745"/>
            <a:ext cx="12192000" cy="952500"/>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831C0DA-CDEB-46FB-8048-815015FFBA41}"/>
              </a:ext>
            </a:extLst>
          </p:cNvPr>
          <p:cNvPicPr>
            <a:picLocks noChangeAspect="1"/>
          </p:cNvPicPr>
          <p:nvPr userDrawn="1"/>
        </p:nvPicPr>
        <p:blipFill>
          <a:blip r:embed="rId2"/>
          <a:stretch>
            <a:fillRect/>
          </a:stretch>
        </p:blipFill>
        <p:spPr>
          <a:xfrm>
            <a:off x="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7" name="Espace réservé du contenu 2">
            <a:extLst>
              <a:ext uri="{FF2B5EF4-FFF2-40B4-BE49-F238E27FC236}">
                <a16:creationId xmlns:a16="http://schemas.microsoft.com/office/drawing/2014/main" id="{1BF5F89A-8ACE-4A83-8A33-69645F7DCE0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C7367DB-54B0-4E4B-9E49-482FCD217CE5}"/>
              </a:ext>
            </a:extLst>
          </p:cNvPr>
          <p:cNvPicPr>
            <a:picLocks noChangeAspect="1"/>
          </p:cNvPicPr>
          <p:nvPr userDrawn="1"/>
        </p:nvPicPr>
        <p:blipFill>
          <a:blip r:embed="rId2"/>
          <a:stretch>
            <a:fillRect/>
          </a:stretch>
        </p:blipFill>
        <p:spPr>
          <a:xfrm>
            <a:off x="-180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2148ABC2-9844-4986-9697-EF543188247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32488C-42DD-45B2-BC5F-796AED45A699}"/>
              </a:ext>
            </a:extLst>
          </p:cNvPr>
          <p:cNvPicPr>
            <a:picLocks noChangeAspect="1"/>
          </p:cNvPicPr>
          <p:nvPr userDrawn="1"/>
        </p:nvPicPr>
        <p:blipFill>
          <a:blip r:embed="rId2"/>
          <a:stretch>
            <a:fillRect/>
          </a:stretch>
        </p:blipFill>
        <p:spPr>
          <a:xfrm>
            <a:off x="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12922F56-F440-42E3-AA30-4D16C008B971}"/>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5806CBB-B0BC-460C-8CB1-5648902E3260}"/>
              </a:ext>
            </a:extLst>
          </p:cNvPr>
          <p:cNvPicPr>
            <a:picLocks noChangeAspect="1"/>
          </p:cNvPicPr>
          <p:nvPr userDrawn="1"/>
        </p:nvPicPr>
        <p:blipFill>
          <a:blip r:embed="rId2"/>
          <a:stretch>
            <a:fillRect/>
          </a:stretch>
        </p:blipFill>
        <p:spPr>
          <a:xfrm>
            <a:off x="0" y="23363"/>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512B729B-B9CC-4AB0-8B71-146BCB45989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t">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5B0A4D8-22B2-F193-C9AB-59C44CAEE625}"/>
              </a:ext>
            </a:extLst>
          </p:cNvPr>
          <p:cNvPicPr>
            <a:picLocks noChangeAspect="1"/>
          </p:cNvPicPr>
          <p:nvPr userDrawn="1"/>
        </p:nvPicPr>
        <p:blipFill>
          <a:blip r:embed="rId2"/>
          <a:stretch>
            <a:fillRect/>
          </a:stretch>
        </p:blipFill>
        <p:spPr>
          <a:xfrm>
            <a:off x="476" y="35407"/>
            <a:ext cx="12192000" cy="950976"/>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512B729B-B9CC-4AB0-8B71-146BCB45989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571AC"/>
                </a:solidFill>
              </a:defRPr>
            </a:lvl1pPr>
            <a:lvl2pPr marL="685800" indent="-228600">
              <a:buFont typeface="Symbol" panose="05050102010706020507" pitchFamily="18" charset="2"/>
              <a:buChar char="¨"/>
              <a:defRPr>
                <a:solidFill>
                  <a:srgbClr val="B571AC"/>
                </a:solidFill>
              </a:defRPr>
            </a:lvl2pPr>
            <a:lvl3pPr marL="1143000" indent="-228600">
              <a:buFont typeface="Courier New" panose="02070309020205020404" pitchFamily="49" charset="0"/>
              <a:buChar char="o"/>
              <a:defRPr>
                <a:solidFill>
                  <a:srgbClr val="B571AC"/>
                </a:solidFill>
              </a:defRPr>
            </a:lvl3pPr>
            <a:lvl4pPr>
              <a:defRPr>
                <a:solidFill>
                  <a:srgbClr val="B571AC"/>
                </a:solidFill>
              </a:defRPr>
            </a:lvl4pPr>
            <a:lvl5pPr>
              <a:defRPr>
                <a:solidFill>
                  <a:srgbClr val="B571AC"/>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Tree>
    <p:extLst>
      <p:ext uri="{BB962C8B-B14F-4D97-AF65-F5344CB8AC3E}">
        <p14:creationId xmlns:p14="http://schemas.microsoft.com/office/powerpoint/2010/main" val="3033854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1F50723-364E-4E6E-BF7D-4DBDB67451E8}"/>
              </a:ext>
            </a:extLst>
          </p:cNvPr>
          <p:cNvPicPr>
            <a:picLocks noChangeAspect="1"/>
          </p:cNvPicPr>
          <p:nvPr userDrawn="1"/>
        </p:nvPicPr>
        <p:blipFill>
          <a:blip r:embed="rId2"/>
          <a:stretch>
            <a:fillRect/>
          </a:stretch>
        </p:blipFill>
        <p:spPr>
          <a:xfrm>
            <a:off x="-180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03970E7C-C550-44E4-B9CD-AB1516EE278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2024-10-10</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5" Type="http://schemas.openxmlformats.org/officeDocument/2006/relationships/image" Target="../media/image68.png"/><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4.xml"/><Relationship Id="rId5" Type="http://schemas.openxmlformats.org/officeDocument/2006/relationships/image" Target="../media/image71.png"/><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 Id="rId4" Type="http://schemas.openxmlformats.org/officeDocument/2006/relationships/image" Target="../media/image74.png"/></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2.png"/><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 Id="rId4" Type="http://schemas.openxmlformats.org/officeDocument/2006/relationships/image" Target="../media/image83.png"/></Relationships>
</file>

<file path=ppt/slides/_rels/slide3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xml"/><Relationship Id="rId5" Type="http://schemas.openxmlformats.org/officeDocument/2006/relationships/image" Target="../media/image88.png"/><Relationship Id="rId4" Type="http://schemas.openxmlformats.org/officeDocument/2006/relationships/image" Target="../media/image87.png"/></Relationships>
</file>

<file path=ppt/slides/_rels/slide3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5.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4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5.xml"/><Relationship Id="rId5" Type="http://schemas.openxmlformats.org/officeDocument/2006/relationships/image" Target="../media/image109.png"/><Relationship Id="rId4" Type="http://schemas.openxmlformats.org/officeDocument/2006/relationships/image" Target="../media/image108.png"/></Relationships>
</file>

<file path=ppt/slides/_rels/slide4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6.xml"/><Relationship Id="rId4" Type="http://schemas.openxmlformats.org/officeDocument/2006/relationships/image" Target="../media/image113.png"/></Relationships>
</file>

<file path=ppt/slides/_rels/slide4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6.xml"/><Relationship Id="rId4" Type="http://schemas.openxmlformats.org/officeDocument/2006/relationships/image" Target="../media/image116.png"/></Relationships>
</file>

<file path=ppt/slides/_rels/slide4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6.xml"/><Relationship Id="rId4" Type="http://schemas.openxmlformats.org/officeDocument/2006/relationships/image" Target="../media/image119.png"/></Relationships>
</file>

<file path=ppt/slides/_rels/slide47.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6.xml"/><Relationship Id="rId4" Type="http://schemas.openxmlformats.org/officeDocument/2006/relationships/image" Target="../media/image122.png"/></Relationships>
</file>

<file path=ppt/slides/_rels/slide4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6.xml"/><Relationship Id="rId5" Type="http://schemas.openxmlformats.org/officeDocument/2006/relationships/image" Target="../media/image126.png"/><Relationship Id="rId4" Type="http://schemas.openxmlformats.org/officeDocument/2006/relationships/image" Target="../media/image125.png"/></Relationships>
</file>

<file path=ppt/slides/_rels/slide4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0.png"/></Relationships>
</file>

<file path=ppt/slides/_rels/slide5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noProof="0" dirty="0"/>
              <a:t>Semaine </a:t>
            </a:r>
            <a:r>
              <a:rPr lang="fr-CA" dirty="0"/>
              <a:t>8</a:t>
            </a:r>
            <a:endParaRPr lang="fr-CA" noProof="0" dirty="0"/>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a:bodyPr>
          <a:lstStyle/>
          <a:p>
            <a:r>
              <a:rPr lang="fr-CA" sz="2000" noProof="0" dirty="0"/>
              <a:t>Web API</a:t>
            </a:r>
            <a:endParaRPr lang="fr-CA" sz="2000" i="1" noProof="0" dirty="0"/>
          </a:p>
        </p:txBody>
      </p:sp>
      <p:pic>
        <p:nvPicPr>
          <p:cNvPr id="7" name="Image 6">
            <a:extLst>
              <a:ext uri="{FF2B5EF4-FFF2-40B4-BE49-F238E27FC236}">
                <a16:creationId xmlns:a16="http://schemas.microsoft.com/office/drawing/2014/main" id="{D3DCC185-253A-44B9-B769-D22A5C10E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683" y="4511040"/>
            <a:ext cx="1216634" cy="1216634"/>
          </a:xfrm>
          <a:prstGeom prst="rect">
            <a:avLst/>
          </a:prstGeom>
        </p:spPr>
      </p:pic>
      <p:pic>
        <p:nvPicPr>
          <p:cNvPr id="9" name="Image 8">
            <a:extLst>
              <a:ext uri="{FF2B5EF4-FFF2-40B4-BE49-F238E27FC236}">
                <a16:creationId xmlns:a16="http://schemas.microsoft.com/office/drawing/2014/main" id="{6DEF857A-E478-42FD-A202-0BD3859C5E66}"/>
              </a:ext>
            </a:extLst>
          </p:cNvPr>
          <p:cNvPicPr>
            <a:picLocks noChangeAspect="1"/>
          </p:cNvPicPr>
          <p:nvPr/>
        </p:nvPicPr>
        <p:blipFill>
          <a:blip r:embed="rId3"/>
          <a:stretch>
            <a:fillRect/>
          </a:stretch>
        </p:blipFill>
        <p:spPr>
          <a:xfrm>
            <a:off x="95939" y="4430937"/>
            <a:ext cx="4014508" cy="2352576"/>
          </a:xfrm>
          <a:prstGeom prst="rect">
            <a:avLst/>
          </a:prstGeom>
        </p:spPr>
      </p:pic>
      <p:pic>
        <p:nvPicPr>
          <p:cNvPr id="5" name="Image 4">
            <a:extLst>
              <a:ext uri="{FF2B5EF4-FFF2-40B4-BE49-F238E27FC236}">
                <a16:creationId xmlns:a16="http://schemas.microsoft.com/office/drawing/2014/main" id="{258DC693-2FF8-4026-BB8F-A115E67BC6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214448">
            <a:off x="3456690" y="5363297"/>
            <a:ext cx="487854" cy="487854"/>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092C1C6-0AE3-498F-8BFC-7D839B68E1FB}"/>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10B29949-8981-4C15-B535-545346CE57F5}"/>
              </a:ext>
            </a:extLst>
          </p:cNvPr>
          <p:cNvSpPr>
            <a:spLocks noGrp="1"/>
          </p:cNvSpPr>
          <p:nvPr>
            <p:ph idx="1"/>
          </p:nvPr>
        </p:nvSpPr>
        <p:spPr/>
        <p:txBody>
          <a:bodyPr/>
          <a:lstStyle/>
          <a:p>
            <a:r>
              <a:rPr lang="fr-CA" dirty="0"/>
              <a:t> Création du projet ASP net core Web API</a:t>
            </a:r>
          </a:p>
          <a:p>
            <a:pPr lvl="1"/>
            <a:r>
              <a:rPr lang="fr-CA" dirty="0"/>
              <a:t> Soulignons quelques détails dans </a:t>
            </a:r>
            <a:r>
              <a:rPr lang="fr-CA" b="1" dirty="0">
                <a:solidFill>
                  <a:srgbClr val="FA4098"/>
                </a:solidFill>
              </a:rPr>
              <a:t>Program.cs</a:t>
            </a:r>
            <a:endParaRPr lang="fr-CA" b="1" dirty="0"/>
          </a:p>
          <a:p>
            <a:pPr marL="0" indent="0">
              <a:buNone/>
            </a:pPr>
            <a:endParaRPr lang="fr-CA" dirty="0"/>
          </a:p>
        </p:txBody>
      </p:sp>
      <p:sp>
        <p:nvSpPr>
          <p:cNvPr id="2" name="ZoneTexte 1">
            <a:extLst>
              <a:ext uri="{FF2B5EF4-FFF2-40B4-BE49-F238E27FC236}">
                <a16:creationId xmlns:a16="http://schemas.microsoft.com/office/drawing/2014/main" id="{8C50536F-3C22-44F1-8D4D-70F9E4D7915F}"/>
              </a:ext>
            </a:extLst>
          </p:cNvPr>
          <p:cNvSpPr txBox="1"/>
          <p:nvPr/>
        </p:nvSpPr>
        <p:spPr>
          <a:xfrm>
            <a:off x="341488" y="3333750"/>
            <a:ext cx="5738362" cy="2308324"/>
          </a:xfrm>
          <a:prstGeom prst="rect">
            <a:avLst/>
          </a:prstGeom>
          <a:noFill/>
        </p:spPr>
        <p:txBody>
          <a:bodyPr wrap="square" rtlCol="0">
            <a:spAutoFit/>
          </a:bodyPr>
          <a:lstStyle/>
          <a:p>
            <a:r>
              <a:rPr lang="fr-CA" sz="1600" dirty="0">
                <a:solidFill>
                  <a:srgbClr val="739CD1"/>
                </a:solidFill>
              </a:rPr>
              <a:t>• </a:t>
            </a:r>
            <a:r>
              <a:rPr lang="fr-CA" sz="1600" dirty="0">
                <a:solidFill>
                  <a:srgbClr val="FA4098"/>
                </a:solidFill>
              </a:rPr>
              <a:t>.AddEndpointsApiExplorer()</a:t>
            </a:r>
            <a:r>
              <a:rPr lang="fr-CA" sz="1600" dirty="0">
                <a:solidFill>
                  <a:srgbClr val="739CD1"/>
                </a:solidFill>
              </a:rPr>
              <a:t> : C’est la seule ligne de code dont nous aurons besoin pour configurer le routage dans </a:t>
            </a:r>
            <a:r>
              <a:rPr lang="fr-CA" sz="1600" dirty="0">
                <a:solidFill>
                  <a:srgbClr val="FA4098"/>
                </a:solidFill>
              </a:rPr>
              <a:t>Program.cs</a:t>
            </a:r>
            <a:r>
              <a:rPr lang="fr-CA" sz="1600" dirty="0">
                <a:solidFill>
                  <a:srgbClr val="739CD1"/>
                </a:solidFill>
              </a:rPr>
              <a:t>. Dans ASP.NET Core </a:t>
            </a:r>
            <a:r>
              <a:rPr lang="fr-CA" sz="1600" dirty="0">
                <a:solidFill>
                  <a:srgbClr val="FA4098"/>
                </a:solidFill>
              </a:rPr>
              <a:t>MVC</a:t>
            </a:r>
            <a:r>
              <a:rPr lang="fr-CA" sz="1600" dirty="0">
                <a:solidFill>
                  <a:srgbClr val="739CD1"/>
                </a:solidFill>
              </a:rPr>
              <a:t>, le routage détermine quelle URL mène vers quelle Vue, mais nous verrons qu’avec ASP.NET Core </a:t>
            </a:r>
            <a:r>
              <a:rPr lang="fr-CA" sz="1600" dirty="0">
                <a:solidFill>
                  <a:srgbClr val="FA4098"/>
                </a:solidFill>
              </a:rPr>
              <a:t>API</a:t>
            </a:r>
            <a:r>
              <a:rPr lang="fr-CA" sz="1600" dirty="0">
                <a:solidFill>
                  <a:srgbClr val="739CD1"/>
                </a:solidFill>
              </a:rPr>
              <a:t>, le routage déterminera quelle URL utiliser pour chaque requête.</a:t>
            </a:r>
          </a:p>
          <a:p>
            <a:endParaRPr lang="fr-CA" sz="1600" dirty="0">
              <a:solidFill>
                <a:srgbClr val="739CD1"/>
              </a:solidFill>
            </a:endParaRPr>
          </a:p>
          <a:p>
            <a:r>
              <a:rPr lang="fr-CA" sz="1600" dirty="0">
                <a:solidFill>
                  <a:srgbClr val="739CD1"/>
                </a:solidFill>
              </a:rPr>
              <a:t>• « </a:t>
            </a:r>
            <a:r>
              <a:rPr lang="fr-CA" sz="1600" dirty="0">
                <a:solidFill>
                  <a:srgbClr val="FA4098"/>
                </a:solidFill>
              </a:rPr>
              <a:t>Swagger</a:t>
            </a:r>
            <a:r>
              <a:rPr lang="fr-CA" sz="1600" dirty="0">
                <a:solidFill>
                  <a:srgbClr val="739CD1"/>
                </a:solidFill>
              </a:rPr>
              <a:t> » : La configuration de </a:t>
            </a:r>
            <a:r>
              <a:rPr lang="fr-CA" sz="1600" dirty="0">
                <a:solidFill>
                  <a:srgbClr val="FA4098"/>
                </a:solidFill>
              </a:rPr>
              <a:t>Swagger</a:t>
            </a:r>
            <a:r>
              <a:rPr lang="fr-CA" sz="1600" dirty="0">
                <a:solidFill>
                  <a:srgbClr val="739CD1"/>
                </a:solidFill>
              </a:rPr>
              <a:t>, qui est possible grâce au package </a:t>
            </a:r>
            <a:r>
              <a:rPr lang="fr-CA" sz="1600" dirty="0">
                <a:solidFill>
                  <a:srgbClr val="FA4098"/>
                </a:solidFill>
              </a:rPr>
              <a:t>Swashbuckle.AspNetCore</a:t>
            </a:r>
            <a:r>
              <a:rPr lang="fr-CA" sz="1600" dirty="0">
                <a:solidFill>
                  <a:srgbClr val="739CD1"/>
                </a:solidFill>
              </a:rPr>
              <a:t>, nous aidera, plus tard, à voir la liste des requêtes disponibles sur notre API.</a:t>
            </a:r>
          </a:p>
        </p:txBody>
      </p:sp>
      <p:pic>
        <p:nvPicPr>
          <p:cNvPr id="13" name="Image 12">
            <a:extLst>
              <a:ext uri="{FF2B5EF4-FFF2-40B4-BE49-F238E27FC236}">
                <a16:creationId xmlns:a16="http://schemas.microsoft.com/office/drawing/2014/main" id="{93143A36-FF08-483F-397C-A43AE60D77B7}"/>
              </a:ext>
            </a:extLst>
          </p:cNvPr>
          <p:cNvPicPr>
            <a:picLocks noChangeAspect="1"/>
          </p:cNvPicPr>
          <p:nvPr/>
        </p:nvPicPr>
        <p:blipFill>
          <a:blip r:embed="rId2"/>
          <a:stretch>
            <a:fillRect/>
          </a:stretch>
        </p:blipFill>
        <p:spPr>
          <a:xfrm>
            <a:off x="6369284" y="2949410"/>
            <a:ext cx="5096586" cy="3077004"/>
          </a:xfrm>
          <a:prstGeom prst="rect">
            <a:avLst/>
          </a:prstGeom>
          <a:ln w="28575">
            <a:solidFill>
              <a:srgbClr val="739CD1"/>
            </a:solidFill>
          </a:ln>
        </p:spPr>
      </p:pic>
    </p:spTree>
    <p:extLst>
      <p:ext uri="{BB962C8B-B14F-4D97-AF65-F5344CB8AC3E}">
        <p14:creationId xmlns:p14="http://schemas.microsoft.com/office/powerpoint/2010/main" val="170384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60AB0A9A-524E-4271-924B-E1888E9EC0FD}"/>
              </a:ext>
            </a:extLst>
          </p:cNvPr>
          <p:cNvSpPr>
            <a:spLocks noGrp="1"/>
          </p:cNvSpPr>
          <p:nvPr>
            <p:ph idx="1"/>
          </p:nvPr>
        </p:nvSpPr>
        <p:spPr/>
        <p:txBody>
          <a:bodyPr/>
          <a:lstStyle/>
          <a:p>
            <a:r>
              <a:rPr lang="fr-CA" dirty="0"/>
              <a:t> Création de notre premier modèle</a:t>
            </a:r>
          </a:p>
          <a:p>
            <a:pPr lvl="1"/>
            <a:r>
              <a:rPr lang="fr-CA" dirty="0"/>
              <a:t> Créez d’abord un dossier </a:t>
            </a:r>
            <a:r>
              <a:rPr lang="fr-CA" dirty="0">
                <a:solidFill>
                  <a:srgbClr val="FA4098"/>
                </a:solidFill>
              </a:rPr>
              <a:t>Models</a:t>
            </a:r>
            <a:r>
              <a:rPr lang="fr-CA" dirty="0"/>
              <a:t>, puis créez une nouvelle classe.</a:t>
            </a:r>
          </a:p>
        </p:txBody>
      </p:sp>
      <p:pic>
        <p:nvPicPr>
          <p:cNvPr id="5" name="Image 4">
            <a:extLst>
              <a:ext uri="{FF2B5EF4-FFF2-40B4-BE49-F238E27FC236}">
                <a16:creationId xmlns:a16="http://schemas.microsoft.com/office/drawing/2014/main" id="{04EB0021-5E0F-4A1C-BE4B-FB74B57B974D}"/>
              </a:ext>
            </a:extLst>
          </p:cNvPr>
          <p:cNvPicPr>
            <a:picLocks noChangeAspect="1"/>
          </p:cNvPicPr>
          <p:nvPr/>
        </p:nvPicPr>
        <p:blipFill>
          <a:blip r:embed="rId2"/>
          <a:stretch>
            <a:fillRect/>
          </a:stretch>
        </p:blipFill>
        <p:spPr>
          <a:xfrm>
            <a:off x="699308" y="2315526"/>
            <a:ext cx="6155786" cy="3056303"/>
          </a:xfrm>
          <a:prstGeom prst="rect">
            <a:avLst/>
          </a:prstGeom>
        </p:spPr>
      </p:pic>
      <p:pic>
        <p:nvPicPr>
          <p:cNvPr id="7" name="Image 6">
            <a:extLst>
              <a:ext uri="{FF2B5EF4-FFF2-40B4-BE49-F238E27FC236}">
                <a16:creationId xmlns:a16="http://schemas.microsoft.com/office/drawing/2014/main" id="{DD2BEE8F-42E8-4BB9-BA03-9E37CFC1A297}"/>
              </a:ext>
            </a:extLst>
          </p:cNvPr>
          <p:cNvPicPr>
            <a:picLocks noChangeAspect="1"/>
          </p:cNvPicPr>
          <p:nvPr/>
        </p:nvPicPr>
        <p:blipFill>
          <a:blip r:embed="rId3"/>
          <a:stretch>
            <a:fillRect/>
          </a:stretch>
        </p:blipFill>
        <p:spPr>
          <a:xfrm>
            <a:off x="680023" y="5793440"/>
            <a:ext cx="7610537" cy="699051"/>
          </a:xfrm>
          <a:prstGeom prst="rect">
            <a:avLst/>
          </a:prstGeom>
        </p:spPr>
      </p:pic>
      <p:sp>
        <p:nvSpPr>
          <p:cNvPr id="10" name="Ellipse 9">
            <a:extLst>
              <a:ext uri="{FF2B5EF4-FFF2-40B4-BE49-F238E27FC236}">
                <a16:creationId xmlns:a16="http://schemas.microsoft.com/office/drawing/2014/main" id="{E3C0771A-05AA-42F0-B938-8BB18D46B942}"/>
              </a:ext>
            </a:extLst>
          </p:cNvPr>
          <p:cNvSpPr/>
          <p:nvPr/>
        </p:nvSpPr>
        <p:spPr>
          <a:xfrm>
            <a:off x="482213" y="2137000"/>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1</a:t>
            </a:r>
          </a:p>
        </p:txBody>
      </p:sp>
      <p:sp>
        <p:nvSpPr>
          <p:cNvPr id="11" name="Ellipse 10">
            <a:extLst>
              <a:ext uri="{FF2B5EF4-FFF2-40B4-BE49-F238E27FC236}">
                <a16:creationId xmlns:a16="http://schemas.microsoft.com/office/drawing/2014/main" id="{DD74DBEF-73E1-4696-836A-BEA35ED05D06}"/>
              </a:ext>
            </a:extLst>
          </p:cNvPr>
          <p:cNvSpPr/>
          <p:nvPr/>
        </p:nvSpPr>
        <p:spPr>
          <a:xfrm>
            <a:off x="482213" y="5581900"/>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2</a:t>
            </a:r>
          </a:p>
        </p:txBody>
      </p:sp>
      <p:cxnSp>
        <p:nvCxnSpPr>
          <p:cNvPr id="12" name="Connecteur droit avec flèche 11">
            <a:extLst>
              <a:ext uri="{FF2B5EF4-FFF2-40B4-BE49-F238E27FC236}">
                <a16:creationId xmlns:a16="http://schemas.microsoft.com/office/drawing/2014/main" id="{5EB1350C-656E-4557-9BBD-5A12C9A7D603}"/>
              </a:ext>
            </a:extLst>
          </p:cNvPr>
          <p:cNvCxnSpPr>
            <a:cxnSpLocks/>
          </p:cNvCxnSpPr>
          <p:nvPr/>
        </p:nvCxnSpPr>
        <p:spPr>
          <a:xfrm flipH="1">
            <a:off x="1724297" y="5821343"/>
            <a:ext cx="470263" cy="23521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037D478F-9E05-4EDF-BF72-1A4146C8458A}"/>
              </a:ext>
            </a:extLst>
          </p:cNvPr>
          <p:cNvCxnSpPr>
            <a:cxnSpLocks/>
          </p:cNvCxnSpPr>
          <p:nvPr/>
        </p:nvCxnSpPr>
        <p:spPr>
          <a:xfrm flipH="1">
            <a:off x="1806505" y="2258835"/>
            <a:ext cx="470263" cy="23521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6CA3582C-FCB3-A4CA-1AAB-E59611D3BE30}"/>
              </a:ext>
            </a:extLst>
          </p:cNvPr>
          <p:cNvPicPr>
            <a:picLocks noChangeAspect="1"/>
          </p:cNvPicPr>
          <p:nvPr/>
        </p:nvPicPr>
        <p:blipFill>
          <a:blip r:embed="rId4"/>
          <a:stretch>
            <a:fillRect/>
          </a:stretch>
        </p:blipFill>
        <p:spPr>
          <a:xfrm>
            <a:off x="10063114" y="2044024"/>
            <a:ext cx="1857634" cy="543001"/>
          </a:xfrm>
          <a:prstGeom prst="rect">
            <a:avLst/>
          </a:prstGeom>
          <a:ln w="28575">
            <a:solidFill>
              <a:srgbClr val="739CD1"/>
            </a:solidFill>
          </a:ln>
        </p:spPr>
      </p:pic>
      <p:pic>
        <p:nvPicPr>
          <p:cNvPr id="15" name="Image 14">
            <a:extLst>
              <a:ext uri="{FF2B5EF4-FFF2-40B4-BE49-F238E27FC236}">
                <a16:creationId xmlns:a16="http://schemas.microsoft.com/office/drawing/2014/main" id="{009A3684-88A9-97B0-1E4E-1B1E003FFE9C}"/>
              </a:ext>
            </a:extLst>
          </p:cNvPr>
          <p:cNvPicPr>
            <a:picLocks noChangeAspect="1"/>
          </p:cNvPicPr>
          <p:nvPr/>
        </p:nvPicPr>
        <p:blipFill>
          <a:blip r:embed="rId5"/>
          <a:stretch>
            <a:fillRect/>
          </a:stretch>
        </p:blipFill>
        <p:spPr>
          <a:xfrm>
            <a:off x="7700584" y="2747717"/>
            <a:ext cx="4220164" cy="1838582"/>
          </a:xfrm>
          <a:prstGeom prst="rect">
            <a:avLst/>
          </a:prstGeom>
          <a:ln w="28575">
            <a:solidFill>
              <a:srgbClr val="739CD1"/>
            </a:solidFill>
          </a:ln>
        </p:spPr>
      </p:pic>
      <p:sp>
        <p:nvSpPr>
          <p:cNvPr id="16" name="ZoneTexte 15">
            <a:extLst>
              <a:ext uri="{FF2B5EF4-FFF2-40B4-BE49-F238E27FC236}">
                <a16:creationId xmlns:a16="http://schemas.microsoft.com/office/drawing/2014/main" id="{7EE8D070-119A-15A0-2624-7DFA9C31CCCE}"/>
              </a:ext>
            </a:extLst>
          </p:cNvPr>
          <p:cNvSpPr txBox="1"/>
          <p:nvPr/>
        </p:nvSpPr>
        <p:spPr>
          <a:xfrm rot="20958984">
            <a:off x="10802493" y="4081349"/>
            <a:ext cx="847542" cy="307777"/>
          </a:xfrm>
          <a:prstGeom prst="rect">
            <a:avLst/>
          </a:prstGeom>
          <a:noFill/>
        </p:spPr>
        <p:txBody>
          <a:bodyPr wrap="square" rtlCol="0">
            <a:spAutoFit/>
          </a:bodyPr>
          <a:lstStyle/>
          <a:p>
            <a:pPr algn="ctr"/>
            <a:r>
              <a:rPr lang="fr-CA" sz="1400" dirty="0">
                <a:solidFill>
                  <a:srgbClr val="FA4098"/>
                </a:solidFill>
              </a:rPr>
              <a:t>youpi</a:t>
            </a:r>
          </a:p>
        </p:txBody>
      </p:sp>
    </p:spTree>
    <p:extLst>
      <p:ext uri="{BB962C8B-B14F-4D97-AF65-F5344CB8AC3E}">
        <p14:creationId xmlns:p14="http://schemas.microsoft.com/office/powerpoint/2010/main" val="3118689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2334A1F6-5CB7-4A73-AF94-FA410F2E2180}"/>
              </a:ext>
            </a:extLst>
          </p:cNvPr>
          <p:cNvSpPr>
            <a:spLocks noGrp="1"/>
          </p:cNvSpPr>
          <p:nvPr>
            <p:ph idx="1"/>
          </p:nvPr>
        </p:nvSpPr>
        <p:spPr/>
        <p:txBody>
          <a:bodyPr/>
          <a:lstStyle/>
          <a:p>
            <a:r>
              <a:rPr lang="fr-CA" dirty="0"/>
              <a:t> Ajout des propriétés de notre premier modèle</a:t>
            </a:r>
          </a:p>
          <a:p>
            <a:pPr lvl="1"/>
            <a:r>
              <a:rPr lang="fr-CA" dirty="0"/>
              <a:t> On peut utiliser le raccourci </a:t>
            </a:r>
            <a:r>
              <a:rPr lang="fr-CA" dirty="0">
                <a:solidFill>
                  <a:srgbClr val="FA4098"/>
                </a:solidFill>
              </a:rPr>
              <a:t>prop</a:t>
            </a:r>
            <a:r>
              <a:rPr lang="fr-CA" dirty="0"/>
              <a:t> + </a:t>
            </a:r>
            <a:r>
              <a:rPr lang="fr-CA" dirty="0">
                <a:solidFill>
                  <a:srgbClr val="FA4098"/>
                </a:solidFill>
              </a:rPr>
              <a:t>touche tab </a:t>
            </a:r>
            <a:r>
              <a:rPr lang="fr-CA" dirty="0"/>
              <a:t>+ </a:t>
            </a:r>
            <a:r>
              <a:rPr lang="fr-CA" dirty="0">
                <a:solidFill>
                  <a:srgbClr val="FA4098"/>
                </a:solidFill>
              </a:rPr>
              <a:t>touche tab</a:t>
            </a:r>
            <a:r>
              <a:rPr lang="fr-CA" dirty="0"/>
              <a:t> pour générer une propriété automatiquement. (Sinon l’auto-complétion est généreuse aussi)</a:t>
            </a:r>
          </a:p>
        </p:txBody>
      </p:sp>
      <p:sp>
        <p:nvSpPr>
          <p:cNvPr id="2" name="Flèche : droite 1">
            <a:extLst>
              <a:ext uri="{FF2B5EF4-FFF2-40B4-BE49-F238E27FC236}">
                <a16:creationId xmlns:a16="http://schemas.microsoft.com/office/drawing/2014/main" id="{29C309C0-F11C-4294-A5CE-221C5DDB94BE}"/>
              </a:ext>
            </a:extLst>
          </p:cNvPr>
          <p:cNvSpPr/>
          <p:nvPr/>
        </p:nvSpPr>
        <p:spPr>
          <a:xfrm>
            <a:off x="6312010" y="2718552"/>
            <a:ext cx="600892" cy="444137"/>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1" name="Image 10">
            <a:extLst>
              <a:ext uri="{FF2B5EF4-FFF2-40B4-BE49-F238E27FC236}">
                <a16:creationId xmlns:a16="http://schemas.microsoft.com/office/drawing/2014/main" id="{1B8B5275-6EE2-0F52-85E5-A5E54608DFB5}"/>
              </a:ext>
            </a:extLst>
          </p:cNvPr>
          <p:cNvPicPr>
            <a:picLocks noChangeAspect="1"/>
          </p:cNvPicPr>
          <p:nvPr/>
        </p:nvPicPr>
        <p:blipFill>
          <a:blip r:embed="rId2"/>
          <a:stretch>
            <a:fillRect/>
          </a:stretch>
        </p:blipFill>
        <p:spPr>
          <a:xfrm>
            <a:off x="1199710" y="2390455"/>
            <a:ext cx="4846190" cy="1084139"/>
          </a:xfrm>
          <a:prstGeom prst="rect">
            <a:avLst/>
          </a:prstGeom>
          <a:ln w="28575">
            <a:solidFill>
              <a:srgbClr val="739CD1"/>
            </a:solidFill>
          </a:ln>
        </p:spPr>
      </p:pic>
      <p:pic>
        <p:nvPicPr>
          <p:cNvPr id="13" name="Image 12">
            <a:extLst>
              <a:ext uri="{FF2B5EF4-FFF2-40B4-BE49-F238E27FC236}">
                <a16:creationId xmlns:a16="http://schemas.microsoft.com/office/drawing/2014/main" id="{B8F24CA9-9DB6-76C5-9AC9-8998EA7E40D6}"/>
              </a:ext>
            </a:extLst>
          </p:cNvPr>
          <p:cNvPicPr>
            <a:picLocks noChangeAspect="1"/>
          </p:cNvPicPr>
          <p:nvPr/>
        </p:nvPicPr>
        <p:blipFill>
          <a:blip r:embed="rId3"/>
          <a:stretch>
            <a:fillRect/>
          </a:stretch>
        </p:blipFill>
        <p:spPr>
          <a:xfrm>
            <a:off x="7179012" y="2789310"/>
            <a:ext cx="3458058" cy="362001"/>
          </a:xfrm>
          <a:prstGeom prst="rect">
            <a:avLst/>
          </a:prstGeom>
          <a:ln w="28575">
            <a:solidFill>
              <a:srgbClr val="739CD1"/>
            </a:solidFill>
          </a:ln>
        </p:spPr>
      </p:pic>
      <p:pic>
        <p:nvPicPr>
          <p:cNvPr id="16" name="Image 15">
            <a:extLst>
              <a:ext uri="{FF2B5EF4-FFF2-40B4-BE49-F238E27FC236}">
                <a16:creationId xmlns:a16="http://schemas.microsoft.com/office/drawing/2014/main" id="{4D63ABFB-A6E3-01FF-8FE4-62E08AC58CAC}"/>
              </a:ext>
            </a:extLst>
          </p:cNvPr>
          <p:cNvPicPr>
            <a:picLocks noChangeAspect="1"/>
          </p:cNvPicPr>
          <p:nvPr/>
        </p:nvPicPr>
        <p:blipFill>
          <a:blip r:embed="rId4"/>
          <a:stretch>
            <a:fillRect/>
          </a:stretch>
        </p:blipFill>
        <p:spPr>
          <a:xfrm>
            <a:off x="810816" y="3695312"/>
            <a:ext cx="5337197" cy="2940297"/>
          </a:xfrm>
          <a:prstGeom prst="rect">
            <a:avLst/>
          </a:prstGeom>
          <a:ln w="28575">
            <a:solidFill>
              <a:srgbClr val="739CD1"/>
            </a:solidFill>
          </a:ln>
        </p:spPr>
      </p:pic>
      <p:sp>
        <p:nvSpPr>
          <p:cNvPr id="17" name="ZoneTexte 16">
            <a:extLst>
              <a:ext uri="{FF2B5EF4-FFF2-40B4-BE49-F238E27FC236}">
                <a16:creationId xmlns:a16="http://schemas.microsoft.com/office/drawing/2014/main" id="{2ED563BF-7EAD-7416-B8FF-5122BCE78D3C}"/>
              </a:ext>
            </a:extLst>
          </p:cNvPr>
          <p:cNvSpPr txBox="1"/>
          <p:nvPr/>
        </p:nvSpPr>
        <p:spPr>
          <a:xfrm>
            <a:off x="6912902" y="3582796"/>
            <a:ext cx="3460385" cy="646331"/>
          </a:xfrm>
          <a:prstGeom prst="rect">
            <a:avLst/>
          </a:prstGeom>
          <a:noFill/>
        </p:spPr>
        <p:txBody>
          <a:bodyPr wrap="square" rtlCol="0">
            <a:spAutoFit/>
          </a:bodyPr>
          <a:lstStyle/>
          <a:p>
            <a:r>
              <a:rPr lang="fr-CA" dirty="0">
                <a:solidFill>
                  <a:srgbClr val="739CD1"/>
                </a:solidFill>
              </a:rPr>
              <a:t>Propriété </a:t>
            </a:r>
            <a:r>
              <a:rPr lang="fr-CA" b="1" dirty="0">
                <a:solidFill>
                  <a:srgbClr val="FA4098"/>
                </a:solidFill>
              </a:rPr>
              <a:t>obligatoire</a:t>
            </a:r>
            <a:r>
              <a:rPr lang="fr-CA" dirty="0">
                <a:solidFill>
                  <a:srgbClr val="739CD1"/>
                </a:solidFill>
              </a:rPr>
              <a:t> pour servir de </a:t>
            </a:r>
            <a:r>
              <a:rPr lang="fr-CA" dirty="0">
                <a:solidFill>
                  <a:srgbClr val="FA4098"/>
                </a:solidFill>
              </a:rPr>
              <a:t>clé primaire </a:t>
            </a:r>
            <a:r>
              <a:rPr lang="fr-CA" dirty="0">
                <a:solidFill>
                  <a:srgbClr val="739CD1"/>
                </a:solidFill>
              </a:rPr>
              <a:t>dans la BD</a:t>
            </a:r>
          </a:p>
        </p:txBody>
      </p:sp>
      <p:cxnSp>
        <p:nvCxnSpPr>
          <p:cNvPr id="18" name="Connecteur droit avec flèche 17">
            <a:extLst>
              <a:ext uri="{FF2B5EF4-FFF2-40B4-BE49-F238E27FC236}">
                <a16:creationId xmlns:a16="http://schemas.microsoft.com/office/drawing/2014/main" id="{7E0741D7-A58A-ED95-B95F-C8EE9EF693D3}"/>
              </a:ext>
            </a:extLst>
          </p:cNvPr>
          <p:cNvCxnSpPr>
            <a:cxnSpLocks/>
          </p:cNvCxnSpPr>
          <p:nvPr/>
        </p:nvCxnSpPr>
        <p:spPr>
          <a:xfrm flipH="1">
            <a:off x="3736145" y="4084338"/>
            <a:ext cx="3176757" cy="1305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2EA306C-1F68-3601-77F9-6EC5D6FF1927}"/>
              </a:ext>
            </a:extLst>
          </p:cNvPr>
          <p:cNvSpPr/>
          <p:nvPr/>
        </p:nvSpPr>
        <p:spPr>
          <a:xfrm>
            <a:off x="1056442" y="5060272"/>
            <a:ext cx="5007006" cy="1505719"/>
          </a:xfrm>
          <a:prstGeom prst="rect">
            <a:avLst/>
          </a:prstGeom>
          <a:noFill/>
          <a:ln w="19050">
            <a:solidFill>
              <a:srgbClr val="FA40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2" name="Connecteur droit avec flèche 21">
            <a:extLst>
              <a:ext uri="{FF2B5EF4-FFF2-40B4-BE49-F238E27FC236}">
                <a16:creationId xmlns:a16="http://schemas.microsoft.com/office/drawing/2014/main" id="{FADC42F0-6FDE-A02E-99DF-866ED10A05AA}"/>
              </a:ext>
            </a:extLst>
          </p:cNvPr>
          <p:cNvCxnSpPr>
            <a:cxnSpLocks/>
          </p:cNvCxnSpPr>
          <p:nvPr/>
        </p:nvCxnSpPr>
        <p:spPr>
          <a:xfrm flipH="1">
            <a:off x="5865167" y="5877710"/>
            <a:ext cx="665839"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9A979394-58DA-3DCB-078E-98E63D2DF4E0}"/>
              </a:ext>
            </a:extLst>
          </p:cNvPr>
          <p:cNvSpPr txBox="1"/>
          <p:nvPr/>
        </p:nvSpPr>
        <p:spPr>
          <a:xfrm>
            <a:off x="6559416" y="5638356"/>
            <a:ext cx="5369535" cy="1077218"/>
          </a:xfrm>
          <a:prstGeom prst="rect">
            <a:avLst/>
          </a:prstGeom>
          <a:noFill/>
        </p:spPr>
        <p:txBody>
          <a:bodyPr wrap="square" rtlCol="0">
            <a:spAutoFit/>
          </a:bodyPr>
          <a:lstStyle/>
          <a:p>
            <a:r>
              <a:rPr lang="fr-CA" sz="1600" dirty="0">
                <a:solidFill>
                  <a:srgbClr val="739CD1"/>
                </a:solidFill>
              </a:rPr>
              <a:t>Écrire un </a:t>
            </a:r>
            <a:r>
              <a:rPr lang="fr-CA" sz="1600" dirty="0">
                <a:solidFill>
                  <a:srgbClr val="FA4098"/>
                </a:solidFill>
              </a:rPr>
              <a:t>constructeur</a:t>
            </a:r>
            <a:r>
              <a:rPr lang="fr-CA" sz="1600" dirty="0">
                <a:solidFill>
                  <a:srgbClr val="739CD1"/>
                </a:solidFill>
              </a:rPr>
              <a:t> est </a:t>
            </a:r>
            <a:r>
              <a:rPr lang="fr-CA" sz="1600" b="1" dirty="0">
                <a:solidFill>
                  <a:srgbClr val="FA4098"/>
                </a:solidFill>
              </a:rPr>
              <a:t>facultatif</a:t>
            </a:r>
            <a:r>
              <a:rPr lang="fr-CA" sz="1600" dirty="0">
                <a:solidFill>
                  <a:srgbClr val="739CD1"/>
                </a:solidFill>
              </a:rPr>
              <a:t>. (Simplifie la création d’un objet) Toutefois, si vous faites un </a:t>
            </a:r>
            <a:r>
              <a:rPr lang="fr-CA" sz="1600" dirty="0">
                <a:solidFill>
                  <a:srgbClr val="FA4098"/>
                </a:solidFill>
              </a:rPr>
              <a:t>constructeur</a:t>
            </a:r>
            <a:r>
              <a:rPr lang="fr-CA" sz="1600" dirty="0">
                <a:solidFill>
                  <a:srgbClr val="739CD1"/>
                </a:solidFill>
              </a:rPr>
              <a:t>, ajoutez également un </a:t>
            </a:r>
            <a:r>
              <a:rPr lang="fr-CA" sz="1600" dirty="0">
                <a:solidFill>
                  <a:srgbClr val="FA4098"/>
                </a:solidFill>
              </a:rPr>
              <a:t>constructeur vide </a:t>
            </a:r>
            <a:r>
              <a:rPr lang="fr-CA" sz="1600" dirty="0">
                <a:solidFill>
                  <a:srgbClr val="739CD1"/>
                </a:solidFill>
              </a:rPr>
              <a:t>sinon </a:t>
            </a:r>
            <a:r>
              <a:rPr lang="fr-CA" sz="1600" dirty="0" err="1">
                <a:solidFill>
                  <a:srgbClr val="FA4098"/>
                </a:solidFill>
              </a:rPr>
              <a:t>Entity</a:t>
            </a:r>
            <a:r>
              <a:rPr lang="fr-CA" sz="1600" dirty="0">
                <a:solidFill>
                  <a:srgbClr val="FA4098"/>
                </a:solidFill>
              </a:rPr>
              <a:t> Framework </a:t>
            </a:r>
            <a:r>
              <a:rPr lang="fr-CA" sz="1600" dirty="0">
                <a:solidFill>
                  <a:srgbClr val="739CD1"/>
                </a:solidFill>
              </a:rPr>
              <a:t>aura du mal à créer des objets lors d’un RETRIEVE.</a:t>
            </a:r>
          </a:p>
        </p:txBody>
      </p:sp>
      <p:sp>
        <p:nvSpPr>
          <p:cNvPr id="25" name="ZoneTexte 24">
            <a:extLst>
              <a:ext uri="{FF2B5EF4-FFF2-40B4-BE49-F238E27FC236}">
                <a16:creationId xmlns:a16="http://schemas.microsoft.com/office/drawing/2014/main" id="{33901611-94BE-0DBB-8804-E488A5684219}"/>
              </a:ext>
            </a:extLst>
          </p:cNvPr>
          <p:cNvSpPr txBox="1"/>
          <p:nvPr/>
        </p:nvSpPr>
        <p:spPr>
          <a:xfrm>
            <a:off x="6393639" y="4391773"/>
            <a:ext cx="5882927" cy="1077218"/>
          </a:xfrm>
          <a:prstGeom prst="rect">
            <a:avLst/>
          </a:prstGeom>
          <a:noFill/>
        </p:spPr>
        <p:txBody>
          <a:bodyPr wrap="square" rtlCol="0">
            <a:spAutoFit/>
          </a:bodyPr>
          <a:lstStyle/>
          <a:p>
            <a:r>
              <a:rPr lang="fr-CA" sz="1600" dirty="0">
                <a:solidFill>
                  <a:srgbClr val="FA4098"/>
                </a:solidFill>
              </a:rPr>
              <a:t>= </a:t>
            </a:r>
            <a:r>
              <a:rPr lang="fr-CA" sz="1600" dirty="0" err="1">
                <a:solidFill>
                  <a:srgbClr val="FA4098"/>
                </a:solidFill>
              </a:rPr>
              <a:t>null</a:t>
            </a:r>
            <a:r>
              <a:rPr lang="fr-CA" sz="1600" dirty="0">
                <a:solidFill>
                  <a:srgbClr val="FA4098"/>
                </a:solidFill>
              </a:rPr>
              <a:t>!; </a:t>
            </a:r>
            <a:r>
              <a:rPr lang="fr-CA" sz="1600" dirty="0">
                <a:solidFill>
                  <a:srgbClr val="739CD1"/>
                </a:solidFill>
              </a:rPr>
              <a:t>sert surtout à </a:t>
            </a:r>
            <a:r>
              <a:rPr lang="fr-CA" sz="1600" b="1" dirty="0">
                <a:solidFill>
                  <a:srgbClr val="739CD1"/>
                </a:solidFill>
              </a:rPr>
              <a:t>taire le compilateur </a:t>
            </a:r>
            <a:r>
              <a:rPr lang="fr-CA" sz="1600" dirty="0">
                <a:solidFill>
                  <a:srgbClr val="739CD1"/>
                </a:solidFill>
              </a:rPr>
              <a:t>qui souhaite nous avertir que cette propriété risque d’être </a:t>
            </a:r>
            <a:r>
              <a:rPr lang="fr-CA" sz="1600" dirty="0" err="1">
                <a:solidFill>
                  <a:srgbClr val="FA4098"/>
                </a:solidFill>
              </a:rPr>
              <a:t>null</a:t>
            </a:r>
            <a:r>
              <a:rPr lang="fr-CA" sz="1600" dirty="0">
                <a:solidFill>
                  <a:srgbClr val="739CD1"/>
                </a:solidFill>
              </a:rPr>
              <a:t>. Vous pouvez ne pas mettre </a:t>
            </a:r>
            <a:r>
              <a:rPr lang="fr-CA" sz="1600" dirty="0">
                <a:solidFill>
                  <a:srgbClr val="FA4098"/>
                </a:solidFill>
              </a:rPr>
              <a:t>=</a:t>
            </a:r>
            <a:r>
              <a:rPr lang="fr-CA" sz="1600" dirty="0" err="1">
                <a:solidFill>
                  <a:srgbClr val="FA4098"/>
                </a:solidFill>
              </a:rPr>
              <a:t>null</a:t>
            </a:r>
            <a:r>
              <a:rPr lang="fr-CA" sz="1600" dirty="0">
                <a:solidFill>
                  <a:srgbClr val="FA4098"/>
                </a:solidFill>
              </a:rPr>
              <a:t>!; </a:t>
            </a:r>
            <a:r>
              <a:rPr lang="fr-CA" sz="1600" dirty="0">
                <a:solidFill>
                  <a:srgbClr val="739CD1"/>
                </a:solidFill>
              </a:rPr>
              <a:t>mais vous devrez constamment vérifier que cette propriété n’est pas </a:t>
            </a:r>
            <a:r>
              <a:rPr lang="fr-CA" sz="1600" dirty="0" err="1">
                <a:solidFill>
                  <a:srgbClr val="FA4098"/>
                </a:solidFill>
              </a:rPr>
              <a:t>null</a:t>
            </a:r>
            <a:r>
              <a:rPr lang="fr-CA" sz="1600" dirty="0">
                <a:solidFill>
                  <a:srgbClr val="739CD1"/>
                </a:solidFill>
              </a:rPr>
              <a:t> en l’utilisant.</a:t>
            </a:r>
          </a:p>
        </p:txBody>
      </p:sp>
      <p:cxnSp>
        <p:nvCxnSpPr>
          <p:cNvPr id="26" name="Connecteur droit avec flèche 25">
            <a:extLst>
              <a:ext uri="{FF2B5EF4-FFF2-40B4-BE49-F238E27FC236}">
                <a16:creationId xmlns:a16="http://schemas.microsoft.com/office/drawing/2014/main" id="{E71C0AE7-CA07-5DF8-40E7-6E5E86588B90}"/>
              </a:ext>
            </a:extLst>
          </p:cNvPr>
          <p:cNvCxnSpPr>
            <a:cxnSpLocks/>
          </p:cNvCxnSpPr>
          <p:nvPr/>
        </p:nvCxnSpPr>
        <p:spPr>
          <a:xfrm flipH="1" flipV="1">
            <a:off x="4209983" y="4410344"/>
            <a:ext cx="2183656" cy="22750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7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EB2F289B-C435-49A6-AA51-3A33BADFC884}"/>
              </a:ext>
            </a:extLst>
          </p:cNvPr>
          <p:cNvSpPr>
            <a:spLocks noGrp="1"/>
          </p:cNvSpPr>
          <p:nvPr>
            <p:ph idx="1"/>
          </p:nvPr>
        </p:nvSpPr>
        <p:spPr/>
        <p:txBody>
          <a:bodyPr/>
          <a:lstStyle/>
          <a:p>
            <a:r>
              <a:rPr lang="fr-CA" dirty="0"/>
              <a:t> Création d’un </a:t>
            </a:r>
            <a:r>
              <a:rPr lang="fr-CA" dirty="0">
                <a:solidFill>
                  <a:srgbClr val="FA4098"/>
                </a:solidFill>
              </a:rPr>
              <a:t>contrôleur</a:t>
            </a:r>
            <a:r>
              <a:rPr lang="fr-CA" dirty="0"/>
              <a:t> auto-généré pour notre Model</a:t>
            </a:r>
          </a:p>
          <a:p>
            <a:pPr lvl="1"/>
            <a:r>
              <a:rPr lang="fr-CA" dirty="0"/>
              <a:t> Commencez par installer quelques dépendances </a:t>
            </a:r>
            <a:r>
              <a:rPr lang="en-CA" dirty="0"/>
              <a:t>🚬🍷</a:t>
            </a:r>
            <a:endParaRPr lang="fr-CA" dirty="0"/>
          </a:p>
          <a:p>
            <a:pPr lvl="1"/>
            <a:endParaRPr lang="fr-CA" dirty="0"/>
          </a:p>
          <a:p>
            <a:pPr marL="457200" lvl="1" indent="0">
              <a:buNone/>
            </a:pPr>
            <a:endParaRPr lang="fr-CA" i="1" dirty="0"/>
          </a:p>
        </p:txBody>
      </p:sp>
      <p:pic>
        <p:nvPicPr>
          <p:cNvPr id="15" name="Image 14">
            <a:extLst>
              <a:ext uri="{FF2B5EF4-FFF2-40B4-BE49-F238E27FC236}">
                <a16:creationId xmlns:a16="http://schemas.microsoft.com/office/drawing/2014/main" id="{4F2C203A-03A6-4272-7134-E3415E6F201F}"/>
              </a:ext>
            </a:extLst>
          </p:cNvPr>
          <p:cNvPicPr>
            <a:picLocks noChangeAspect="1"/>
          </p:cNvPicPr>
          <p:nvPr/>
        </p:nvPicPr>
        <p:blipFill>
          <a:blip r:embed="rId2"/>
          <a:stretch>
            <a:fillRect/>
          </a:stretch>
        </p:blipFill>
        <p:spPr>
          <a:xfrm>
            <a:off x="9164677" y="1017172"/>
            <a:ext cx="2870937" cy="1016504"/>
          </a:xfrm>
          <a:prstGeom prst="rect">
            <a:avLst/>
          </a:prstGeom>
          <a:ln w="28575">
            <a:solidFill>
              <a:srgbClr val="739CD1"/>
            </a:solidFill>
          </a:ln>
        </p:spPr>
      </p:pic>
      <p:sp>
        <p:nvSpPr>
          <p:cNvPr id="18" name="ZoneTexte 17">
            <a:extLst>
              <a:ext uri="{FF2B5EF4-FFF2-40B4-BE49-F238E27FC236}">
                <a16:creationId xmlns:a16="http://schemas.microsoft.com/office/drawing/2014/main" id="{1DD73D52-4759-60E5-166C-0C84758DFC9D}"/>
              </a:ext>
            </a:extLst>
          </p:cNvPr>
          <p:cNvSpPr txBox="1"/>
          <p:nvPr/>
        </p:nvSpPr>
        <p:spPr>
          <a:xfrm>
            <a:off x="6289722" y="4334471"/>
            <a:ext cx="5242560" cy="923330"/>
          </a:xfrm>
          <a:prstGeom prst="rect">
            <a:avLst/>
          </a:prstGeom>
          <a:noFill/>
        </p:spPr>
        <p:txBody>
          <a:bodyPr wrap="square" rtlCol="0">
            <a:spAutoFit/>
          </a:bodyPr>
          <a:lstStyle/>
          <a:p>
            <a:r>
              <a:rPr lang="fr-CA" dirty="0">
                <a:solidFill>
                  <a:srgbClr val="739CD1"/>
                </a:solidFill>
              </a:rPr>
              <a:t>• Pour tous les packages, attention de bien installer la dernière version qui commence par </a:t>
            </a:r>
            <a:r>
              <a:rPr lang="fr-CA" b="1" u="sng" dirty="0">
                <a:solidFill>
                  <a:srgbClr val="FA4098"/>
                </a:solidFill>
              </a:rPr>
              <a:t>8.X.X</a:t>
            </a:r>
            <a:r>
              <a:rPr lang="fr-CA" dirty="0">
                <a:solidFill>
                  <a:srgbClr val="739CD1"/>
                </a:solidFill>
              </a:rPr>
              <a:t>. </a:t>
            </a:r>
            <a:r>
              <a:rPr lang="en-CA" dirty="0">
                <a:solidFill>
                  <a:srgbClr val="739CD1"/>
                </a:solidFill>
              </a:rPr>
              <a:t>😠 On utilise </a:t>
            </a:r>
            <a:r>
              <a:rPr lang="en-CA" dirty="0">
                <a:solidFill>
                  <a:srgbClr val="FA4098"/>
                </a:solidFill>
              </a:rPr>
              <a:t>.NET 8</a:t>
            </a:r>
            <a:r>
              <a:rPr lang="en-CA" dirty="0">
                <a:solidFill>
                  <a:srgbClr val="739CD1"/>
                </a:solidFill>
              </a:rPr>
              <a:t>, </a:t>
            </a:r>
            <a:r>
              <a:rPr lang="en-CA" dirty="0" err="1">
                <a:solidFill>
                  <a:srgbClr val="739CD1"/>
                </a:solidFill>
              </a:rPr>
              <a:t>donc</a:t>
            </a:r>
            <a:r>
              <a:rPr lang="en-CA" dirty="0">
                <a:solidFill>
                  <a:srgbClr val="739CD1"/>
                </a:solidFill>
              </a:rPr>
              <a:t> des packages </a:t>
            </a:r>
            <a:r>
              <a:rPr lang="en-CA" dirty="0">
                <a:solidFill>
                  <a:srgbClr val="FA4098"/>
                </a:solidFill>
              </a:rPr>
              <a:t>8.X.X</a:t>
            </a:r>
            <a:endParaRPr lang="fr-CA" dirty="0">
              <a:solidFill>
                <a:srgbClr val="FA4098"/>
              </a:solidFill>
            </a:endParaRPr>
          </a:p>
        </p:txBody>
      </p:sp>
      <p:sp>
        <p:nvSpPr>
          <p:cNvPr id="19" name="ZoneTexte 18">
            <a:extLst>
              <a:ext uri="{FF2B5EF4-FFF2-40B4-BE49-F238E27FC236}">
                <a16:creationId xmlns:a16="http://schemas.microsoft.com/office/drawing/2014/main" id="{117A592C-A7D4-6F08-81AE-9623E30FA3BA}"/>
              </a:ext>
            </a:extLst>
          </p:cNvPr>
          <p:cNvSpPr txBox="1"/>
          <p:nvPr/>
        </p:nvSpPr>
        <p:spPr>
          <a:xfrm>
            <a:off x="6289722" y="3244334"/>
            <a:ext cx="5242560" cy="369332"/>
          </a:xfrm>
          <a:prstGeom prst="rect">
            <a:avLst/>
          </a:prstGeom>
          <a:noFill/>
        </p:spPr>
        <p:txBody>
          <a:bodyPr wrap="square" rtlCol="0">
            <a:spAutoFit/>
          </a:bodyPr>
          <a:lstStyle/>
          <a:p>
            <a:r>
              <a:rPr lang="fr-CA" dirty="0">
                <a:solidFill>
                  <a:srgbClr val="739CD1"/>
                </a:solidFill>
              </a:rPr>
              <a:t>• Voici les trois packages dont vous aurez besoin.</a:t>
            </a:r>
          </a:p>
        </p:txBody>
      </p:sp>
      <p:pic>
        <p:nvPicPr>
          <p:cNvPr id="5" name="Image 4">
            <a:extLst>
              <a:ext uri="{FF2B5EF4-FFF2-40B4-BE49-F238E27FC236}">
                <a16:creationId xmlns:a16="http://schemas.microsoft.com/office/drawing/2014/main" id="{B08B10D6-905D-4CA2-800D-2BF8832385BC}"/>
              </a:ext>
            </a:extLst>
          </p:cNvPr>
          <p:cNvPicPr>
            <a:picLocks noChangeAspect="1"/>
          </p:cNvPicPr>
          <p:nvPr/>
        </p:nvPicPr>
        <p:blipFill>
          <a:blip r:embed="rId3"/>
          <a:stretch>
            <a:fillRect/>
          </a:stretch>
        </p:blipFill>
        <p:spPr>
          <a:xfrm>
            <a:off x="1536329" y="2947920"/>
            <a:ext cx="4201111" cy="962159"/>
          </a:xfrm>
          <a:prstGeom prst="rect">
            <a:avLst/>
          </a:prstGeom>
          <a:ln w="28575">
            <a:solidFill>
              <a:srgbClr val="739CD1"/>
            </a:solidFill>
          </a:ln>
        </p:spPr>
      </p:pic>
      <p:pic>
        <p:nvPicPr>
          <p:cNvPr id="7" name="Image 6">
            <a:extLst>
              <a:ext uri="{FF2B5EF4-FFF2-40B4-BE49-F238E27FC236}">
                <a16:creationId xmlns:a16="http://schemas.microsoft.com/office/drawing/2014/main" id="{EB8E84A0-6EAE-D6CB-977F-D1116B32B8DB}"/>
              </a:ext>
            </a:extLst>
          </p:cNvPr>
          <p:cNvPicPr>
            <a:picLocks noChangeAspect="1"/>
          </p:cNvPicPr>
          <p:nvPr/>
        </p:nvPicPr>
        <p:blipFill>
          <a:blip r:embed="rId4"/>
          <a:stretch>
            <a:fillRect/>
          </a:stretch>
        </p:blipFill>
        <p:spPr>
          <a:xfrm>
            <a:off x="1488696" y="4330186"/>
            <a:ext cx="4296375" cy="1057423"/>
          </a:xfrm>
          <a:prstGeom prst="rect">
            <a:avLst/>
          </a:prstGeom>
          <a:ln w="28575">
            <a:solidFill>
              <a:srgbClr val="739CD1"/>
            </a:solidFill>
          </a:ln>
        </p:spPr>
      </p:pic>
      <p:cxnSp>
        <p:nvCxnSpPr>
          <p:cNvPr id="9" name="Connecteur droit avec flèche 8">
            <a:extLst>
              <a:ext uri="{FF2B5EF4-FFF2-40B4-BE49-F238E27FC236}">
                <a16:creationId xmlns:a16="http://schemas.microsoft.com/office/drawing/2014/main" id="{D74F9FD1-5776-2314-593D-ECFBF2BB99E5}"/>
              </a:ext>
            </a:extLst>
          </p:cNvPr>
          <p:cNvCxnSpPr>
            <a:cxnSpLocks/>
          </p:cNvCxnSpPr>
          <p:nvPr/>
        </p:nvCxnSpPr>
        <p:spPr>
          <a:xfrm flipH="1">
            <a:off x="2855636" y="5204533"/>
            <a:ext cx="665839"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37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092C1C6-0AE3-498F-8BFC-7D839B68E1FB}"/>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FA7A7C94-7925-4296-8E21-6F24D314ED52}"/>
              </a:ext>
            </a:extLst>
          </p:cNvPr>
          <p:cNvSpPr>
            <a:spLocks noGrp="1"/>
          </p:cNvSpPr>
          <p:nvPr>
            <p:ph idx="1"/>
          </p:nvPr>
        </p:nvSpPr>
        <p:spPr/>
        <p:txBody>
          <a:bodyPr/>
          <a:lstStyle/>
          <a:p>
            <a:r>
              <a:rPr lang="fr-CA" dirty="0"/>
              <a:t> Remarques sur les </a:t>
            </a:r>
            <a:r>
              <a:rPr lang="fr-CA" dirty="0">
                <a:solidFill>
                  <a:srgbClr val="FA4098"/>
                </a:solidFill>
              </a:rPr>
              <a:t>contrôleurs</a:t>
            </a:r>
          </a:p>
        </p:txBody>
      </p:sp>
      <p:sp>
        <p:nvSpPr>
          <p:cNvPr id="2" name="ZoneTexte 1">
            <a:extLst>
              <a:ext uri="{FF2B5EF4-FFF2-40B4-BE49-F238E27FC236}">
                <a16:creationId xmlns:a16="http://schemas.microsoft.com/office/drawing/2014/main" id="{FDBB9987-5BE6-4B1F-A23E-403DFFCB1680}"/>
              </a:ext>
            </a:extLst>
          </p:cNvPr>
          <p:cNvSpPr txBox="1"/>
          <p:nvPr/>
        </p:nvSpPr>
        <p:spPr>
          <a:xfrm>
            <a:off x="6232340" y="2274836"/>
            <a:ext cx="5711557" cy="3416320"/>
          </a:xfrm>
          <a:prstGeom prst="rect">
            <a:avLst/>
          </a:prstGeom>
          <a:noFill/>
        </p:spPr>
        <p:txBody>
          <a:bodyPr wrap="square" rtlCol="0">
            <a:spAutoFit/>
          </a:bodyPr>
          <a:lstStyle/>
          <a:p>
            <a:r>
              <a:rPr lang="fr-CA" dirty="0">
                <a:solidFill>
                  <a:srgbClr val="739CD1"/>
                </a:solidFill>
              </a:rPr>
              <a:t>• Remarquons que les </a:t>
            </a:r>
            <a:r>
              <a:rPr lang="fr-CA" b="1" dirty="0">
                <a:solidFill>
                  <a:srgbClr val="739CD1"/>
                </a:solidFill>
              </a:rPr>
              <a:t>contrôleurs </a:t>
            </a:r>
            <a:r>
              <a:rPr lang="fr-CA" dirty="0">
                <a:solidFill>
                  <a:srgbClr val="739CD1"/>
                </a:solidFill>
              </a:rPr>
              <a:t>que nous allons générer héritent de la classe « </a:t>
            </a:r>
            <a:r>
              <a:rPr lang="fr-CA" dirty="0">
                <a:solidFill>
                  <a:srgbClr val="FA4098"/>
                </a:solidFill>
              </a:rPr>
              <a:t>ControllerBase</a:t>
            </a:r>
            <a:r>
              <a:rPr lang="fr-CA" dirty="0">
                <a:solidFill>
                  <a:srgbClr val="739CD1"/>
                </a:solidFill>
              </a:rPr>
              <a:t> » et non « </a:t>
            </a:r>
            <a:r>
              <a:rPr lang="fr-CA" dirty="0">
                <a:solidFill>
                  <a:srgbClr val="FA4098"/>
                </a:solidFill>
              </a:rPr>
              <a:t>Controller</a:t>
            </a:r>
            <a:r>
              <a:rPr lang="fr-CA" dirty="0">
                <a:solidFill>
                  <a:srgbClr val="739CD1"/>
                </a:solidFill>
              </a:rPr>
              <a:t> » comme ce dont vous aviez l’habitude en ASP.NET Core MVC ! La classe « </a:t>
            </a:r>
            <a:r>
              <a:rPr lang="fr-CA" dirty="0">
                <a:solidFill>
                  <a:srgbClr val="FA4098"/>
                </a:solidFill>
              </a:rPr>
              <a:t>Controller</a:t>
            </a:r>
            <a:r>
              <a:rPr lang="fr-CA" dirty="0">
                <a:solidFill>
                  <a:srgbClr val="739CD1"/>
                </a:solidFill>
              </a:rPr>
              <a:t> » hérite elle-même de « </a:t>
            </a:r>
            <a:r>
              <a:rPr lang="fr-CA" dirty="0">
                <a:solidFill>
                  <a:srgbClr val="FA4098"/>
                </a:solidFill>
              </a:rPr>
              <a:t>ControllerBase</a:t>
            </a:r>
            <a:r>
              <a:rPr lang="fr-CA" dirty="0">
                <a:solidFill>
                  <a:srgbClr val="739CD1"/>
                </a:solidFill>
              </a:rPr>
              <a:t> ». (Ce qu’elle a de plus qu’un </a:t>
            </a:r>
            <a:r>
              <a:rPr lang="fr-CA" dirty="0">
                <a:solidFill>
                  <a:srgbClr val="FA4098"/>
                </a:solidFill>
              </a:rPr>
              <a:t>ControllerBase</a:t>
            </a:r>
            <a:r>
              <a:rPr lang="fr-CA" dirty="0">
                <a:solidFill>
                  <a:srgbClr val="739CD1"/>
                </a:solidFill>
              </a:rPr>
              <a:t>, ce sont les outils nécessaires pour supporter les Views, mais nous, nous n’aurons pas besoin des Views)</a:t>
            </a:r>
          </a:p>
          <a:p>
            <a:endParaRPr lang="fr-CA" dirty="0">
              <a:solidFill>
                <a:srgbClr val="739CD1"/>
              </a:solidFill>
            </a:endParaRPr>
          </a:p>
          <a:p>
            <a:r>
              <a:rPr lang="fr-CA" dirty="0">
                <a:solidFill>
                  <a:srgbClr val="739CD1"/>
                </a:solidFill>
              </a:rPr>
              <a:t>• Les contrôleurs ont une injection nommée </a:t>
            </a:r>
            <a:r>
              <a:rPr lang="fr-CA" dirty="0">
                <a:solidFill>
                  <a:srgbClr val="FA4098"/>
                </a:solidFill>
              </a:rPr>
              <a:t>_context</a:t>
            </a:r>
            <a:r>
              <a:rPr lang="fr-CA" dirty="0">
                <a:solidFill>
                  <a:srgbClr val="739CD1"/>
                </a:solidFill>
              </a:rPr>
              <a:t>. Cette classe (</a:t>
            </a:r>
            <a:r>
              <a:rPr lang="fr-CA" dirty="0">
                <a:solidFill>
                  <a:srgbClr val="FA4098"/>
                </a:solidFill>
              </a:rPr>
              <a:t>semaine8_v2Context</a:t>
            </a:r>
            <a:r>
              <a:rPr lang="fr-CA" dirty="0">
                <a:solidFill>
                  <a:srgbClr val="739CD1"/>
                </a:solidFill>
              </a:rPr>
              <a:t>, dans cet exemple) nous permettra d’accéder aux données de la BD.</a:t>
            </a:r>
          </a:p>
        </p:txBody>
      </p:sp>
      <p:pic>
        <p:nvPicPr>
          <p:cNvPr id="15" name="Image 14">
            <a:extLst>
              <a:ext uri="{FF2B5EF4-FFF2-40B4-BE49-F238E27FC236}">
                <a16:creationId xmlns:a16="http://schemas.microsoft.com/office/drawing/2014/main" id="{78578FD5-0CF7-529D-3F8B-0C95829C7475}"/>
              </a:ext>
            </a:extLst>
          </p:cNvPr>
          <p:cNvPicPr>
            <a:picLocks noChangeAspect="1"/>
          </p:cNvPicPr>
          <p:nvPr/>
        </p:nvPicPr>
        <p:blipFill>
          <a:blip r:embed="rId2"/>
          <a:stretch>
            <a:fillRect/>
          </a:stretch>
        </p:blipFill>
        <p:spPr>
          <a:xfrm>
            <a:off x="248103" y="2959428"/>
            <a:ext cx="5696745" cy="1667108"/>
          </a:xfrm>
          <a:prstGeom prst="rect">
            <a:avLst/>
          </a:prstGeom>
          <a:ln w="28575">
            <a:solidFill>
              <a:srgbClr val="739CD1"/>
            </a:solidFill>
          </a:ln>
        </p:spPr>
      </p:pic>
      <p:sp>
        <p:nvSpPr>
          <p:cNvPr id="16" name="Rectangle 15">
            <a:extLst>
              <a:ext uri="{FF2B5EF4-FFF2-40B4-BE49-F238E27FC236}">
                <a16:creationId xmlns:a16="http://schemas.microsoft.com/office/drawing/2014/main" id="{5B34AB24-BCDE-C4B1-BBE5-6FC423BB2837}"/>
              </a:ext>
            </a:extLst>
          </p:cNvPr>
          <p:cNvSpPr/>
          <p:nvPr/>
        </p:nvSpPr>
        <p:spPr>
          <a:xfrm>
            <a:off x="4139175" y="3743628"/>
            <a:ext cx="1676303" cy="295284"/>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32212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EB2F289B-C435-49A6-AA51-3A33BADFC884}"/>
              </a:ext>
            </a:extLst>
          </p:cNvPr>
          <p:cNvSpPr>
            <a:spLocks noGrp="1"/>
          </p:cNvSpPr>
          <p:nvPr>
            <p:ph idx="1"/>
          </p:nvPr>
        </p:nvSpPr>
        <p:spPr>
          <a:xfrm>
            <a:off x="453683" y="1150572"/>
            <a:ext cx="11118135" cy="5026393"/>
          </a:xfrm>
        </p:spPr>
        <p:txBody>
          <a:bodyPr/>
          <a:lstStyle/>
          <a:p>
            <a:r>
              <a:rPr lang="fr-CA" dirty="0"/>
              <a:t> Création d’un </a:t>
            </a:r>
            <a:r>
              <a:rPr lang="fr-CA" dirty="0">
                <a:solidFill>
                  <a:srgbClr val="FA4098"/>
                </a:solidFill>
              </a:rPr>
              <a:t>contrôleur</a:t>
            </a:r>
            <a:r>
              <a:rPr lang="fr-CA" dirty="0"/>
              <a:t> auto-généré pour notre Model</a:t>
            </a:r>
          </a:p>
          <a:p>
            <a:pPr lvl="1"/>
            <a:r>
              <a:rPr lang="fr-CA" dirty="0"/>
              <a:t> On crée ensuite un contrôleur :</a:t>
            </a:r>
          </a:p>
        </p:txBody>
      </p:sp>
      <p:pic>
        <p:nvPicPr>
          <p:cNvPr id="5" name="Image 4">
            <a:extLst>
              <a:ext uri="{FF2B5EF4-FFF2-40B4-BE49-F238E27FC236}">
                <a16:creationId xmlns:a16="http://schemas.microsoft.com/office/drawing/2014/main" id="{EEB86148-0CB2-4CB8-93DB-49323650F828}"/>
              </a:ext>
            </a:extLst>
          </p:cNvPr>
          <p:cNvPicPr>
            <a:picLocks noChangeAspect="1"/>
          </p:cNvPicPr>
          <p:nvPr/>
        </p:nvPicPr>
        <p:blipFill>
          <a:blip r:embed="rId3"/>
          <a:stretch>
            <a:fillRect/>
          </a:stretch>
        </p:blipFill>
        <p:spPr>
          <a:xfrm>
            <a:off x="1412343" y="1988692"/>
            <a:ext cx="9367314" cy="2436410"/>
          </a:xfrm>
          <a:prstGeom prst="rect">
            <a:avLst/>
          </a:prstGeom>
        </p:spPr>
      </p:pic>
      <p:cxnSp>
        <p:nvCxnSpPr>
          <p:cNvPr id="14" name="Connecteur droit avec flèche 13">
            <a:extLst>
              <a:ext uri="{FF2B5EF4-FFF2-40B4-BE49-F238E27FC236}">
                <a16:creationId xmlns:a16="http://schemas.microsoft.com/office/drawing/2014/main" id="{96A32730-B4AF-4B66-B75E-DC49ABA72CE9}"/>
              </a:ext>
            </a:extLst>
          </p:cNvPr>
          <p:cNvCxnSpPr>
            <a:cxnSpLocks/>
          </p:cNvCxnSpPr>
          <p:nvPr/>
        </p:nvCxnSpPr>
        <p:spPr>
          <a:xfrm flipH="1">
            <a:off x="3743969" y="3964988"/>
            <a:ext cx="618308" cy="32256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2" name="Image 1">
            <a:extLst>
              <a:ext uri="{FF2B5EF4-FFF2-40B4-BE49-F238E27FC236}">
                <a16:creationId xmlns:a16="http://schemas.microsoft.com/office/drawing/2014/main" id="{B6208635-0FB2-9895-2805-5CE1C8969CBC}"/>
              </a:ext>
            </a:extLst>
          </p:cNvPr>
          <p:cNvPicPr>
            <a:picLocks noChangeAspect="1"/>
          </p:cNvPicPr>
          <p:nvPr/>
        </p:nvPicPr>
        <p:blipFill>
          <a:blip r:embed="rId4"/>
          <a:stretch>
            <a:fillRect/>
          </a:stretch>
        </p:blipFill>
        <p:spPr>
          <a:xfrm>
            <a:off x="2373516" y="4825175"/>
            <a:ext cx="7983064" cy="1771897"/>
          </a:xfrm>
          <a:prstGeom prst="rect">
            <a:avLst/>
          </a:prstGeom>
          <a:ln>
            <a:noFill/>
          </a:ln>
        </p:spPr>
      </p:pic>
      <p:sp>
        <p:nvSpPr>
          <p:cNvPr id="4" name="Ellipse 3">
            <a:extLst>
              <a:ext uri="{FF2B5EF4-FFF2-40B4-BE49-F238E27FC236}">
                <a16:creationId xmlns:a16="http://schemas.microsoft.com/office/drawing/2014/main" id="{1DB43390-D452-3A21-4AF4-F9ABC95F3B53}"/>
              </a:ext>
            </a:extLst>
          </p:cNvPr>
          <p:cNvSpPr/>
          <p:nvPr/>
        </p:nvSpPr>
        <p:spPr>
          <a:xfrm>
            <a:off x="2194990" y="4613551"/>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2</a:t>
            </a:r>
          </a:p>
        </p:txBody>
      </p:sp>
      <p:cxnSp>
        <p:nvCxnSpPr>
          <p:cNvPr id="6" name="Connecteur droit avec flèche 5">
            <a:extLst>
              <a:ext uri="{FF2B5EF4-FFF2-40B4-BE49-F238E27FC236}">
                <a16:creationId xmlns:a16="http://schemas.microsoft.com/office/drawing/2014/main" id="{921304EB-CCF2-2928-58FD-DAF1EF1BCC4C}"/>
              </a:ext>
            </a:extLst>
          </p:cNvPr>
          <p:cNvCxnSpPr>
            <a:cxnSpLocks/>
          </p:cNvCxnSpPr>
          <p:nvPr/>
        </p:nvCxnSpPr>
        <p:spPr>
          <a:xfrm flipH="1" flipV="1">
            <a:off x="9031548" y="6220451"/>
            <a:ext cx="384610" cy="31567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D05A1005-35F1-6062-7391-56CCA421795E}"/>
              </a:ext>
            </a:extLst>
          </p:cNvPr>
          <p:cNvCxnSpPr>
            <a:cxnSpLocks/>
          </p:cNvCxnSpPr>
          <p:nvPr/>
        </p:nvCxnSpPr>
        <p:spPr>
          <a:xfrm flipH="1">
            <a:off x="3277345" y="4970602"/>
            <a:ext cx="510883" cy="28086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EA8323CC-BDCA-D44D-7E5F-99F827F42F86}"/>
              </a:ext>
            </a:extLst>
          </p:cNvPr>
          <p:cNvSpPr/>
          <p:nvPr/>
        </p:nvSpPr>
        <p:spPr>
          <a:xfrm>
            <a:off x="1171733" y="2632351"/>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1</a:t>
            </a:r>
          </a:p>
        </p:txBody>
      </p:sp>
      <p:sp>
        <p:nvSpPr>
          <p:cNvPr id="9" name="ZoneTexte 8">
            <a:extLst>
              <a:ext uri="{FF2B5EF4-FFF2-40B4-BE49-F238E27FC236}">
                <a16:creationId xmlns:a16="http://schemas.microsoft.com/office/drawing/2014/main" id="{9E76218C-173D-37E5-9C51-DD2D842CB51B}"/>
              </a:ext>
            </a:extLst>
          </p:cNvPr>
          <p:cNvSpPr txBox="1"/>
          <p:nvPr/>
        </p:nvSpPr>
        <p:spPr>
          <a:xfrm>
            <a:off x="8742172" y="79321"/>
            <a:ext cx="3329127" cy="1077218"/>
          </a:xfrm>
          <a:prstGeom prst="rect">
            <a:avLst/>
          </a:prstGeom>
          <a:solidFill>
            <a:schemeClr val="bg1"/>
          </a:solidFill>
          <a:ln w="28575">
            <a:solidFill>
              <a:srgbClr val="739CD1"/>
            </a:solidFill>
          </a:ln>
        </p:spPr>
        <p:txBody>
          <a:bodyPr wrap="square" rtlCol="0">
            <a:spAutoFit/>
          </a:bodyPr>
          <a:lstStyle/>
          <a:p>
            <a:r>
              <a:rPr lang="fr-CA" sz="1600" dirty="0">
                <a:solidFill>
                  <a:srgbClr val="739CD1"/>
                </a:solidFill>
              </a:rPr>
              <a:t>⛔ </a:t>
            </a:r>
            <a:r>
              <a:rPr lang="fr-CA" sz="1600" dirty="0">
                <a:solidFill>
                  <a:srgbClr val="FA4098"/>
                </a:solidFill>
              </a:rPr>
              <a:t>Générez la solution </a:t>
            </a:r>
            <a:r>
              <a:rPr lang="fr-CA" sz="1600" dirty="0">
                <a:solidFill>
                  <a:srgbClr val="739CD1"/>
                </a:solidFill>
              </a:rPr>
              <a:t>avant de créer un contrôleur pour être sûr que tout compile et que vos packages soient bien installés !</a:t>
            </a:r>
          </a:p>
        </p:txBody>
      </p:sp>
    </p:spTree>
    <p:extLst>
      <p:ext uri="{BB962C8B-B14F-4D97-AF65-F5344CB8AC3E}">
        <p14:creationId xmlns:p14="http://schemas.microsoft.com/office/powerpoint/2010/main" val="276363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424E5C2F-4DA1-8AA8-D954-3040C68969A1}"/>
              </a:ext>
            </a:extLst>
          </p:cNvPr>
          <p:cNvPicPr>
            <a:picLocks noChangeAspect="1"/>
          </p:cNvPicPr>
          <p:nvPr/>
        </p:nvPicPr>
        <p:blipFill>
          <a:blip r:embed="rId3"/>
          <a:stretch>
            <a:fillRect/>
          </a:stretch>
        </p:blipFill>
        <p:spPr>
          <a:xfrm>
            <a:off x="109845" y="2845348"/>
            <a:ext cx="5429404" cy="1830367"/>
          </a:xfrm>
          <a:prstGeom prst="rect">
            <a:avLst/>
          </a:prstGeom>
          <a:ln w="28575">
            <a:solidFill>
              <a:srgbClr val="739CD1"/>
            </a:solidFill>
          </a:ln>
        </p:spPr>
      </p:pic>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EB2F289B-C435-49A6-AA51-3A33BADFC884}"/>
              </a:ext>
            </a:extLst>
          </p:cNvPr>
          <p:cNvSpPr>
            <a:spLocks noGrp="1"/>
          </p:cNvSpPr>
          <p:nvPr>
            <p:ph idx="1"/>
          </p:nvPr>
        </p:nvSpPr>
        <p:spPr/>
        <p:txBody>
          <a:bodyPr/>
          <a:lstStyle/>
          <a:p>
            <a:r>
              <a:rPr lang="fr-CA" dirty="0"/>
              <a:t> Création d’un </a:t>
            </a:r>
            <a:r>
              <a:rPr lang="fr-CA" dirty="0">
                <a:solidFill>
                  <a:srgbClr val="FA4098"/>
                </a:solidFill>
              </a:rPr>
              <a:t>contrôleur</a:t>
            </a:r>
            <a:r>
              <a:rPr lang="fr-CA" dirty="0"/>
              <a:t> auto-généré pour notre Model</a:t>
            </a:r>
          </a:p>
        </p:txBody>
      </p:sp>
      <p:sp>
        <p:nvSpPr>
          <p:cNvPr id="15" name="Ellipse 14">
            <a:extLst>
              <a:ext uri="{FF2B5EF4-FFF2-40B4-BE49-F238E27FC236}">
                <a16:creationId xmlns:a16="http://schemas.microsoft.com/office/drawing/2014/main" id="{A1AF928B-D2FC-4FEC-8E76-740427ED2D5A}"/>
              </a:ext>
            </a:extLst>
          </p:cNvPr>
          <p:cNvSpPr/>
          <p:nvPr/>
        </p:nvSpPr>
        <p:spPr>
          <a:xfrm>
            <a:off x="78261" y="2677963"/>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3</a:t>
            </a:r>
          </a:p>
        </p:txBody>
      </p:sp>
      <p:sp>
        <p:nvSpPr>
          <p:cNvPr id="2" name="Flèche : droite 1">
            <a:extLst>
              <a:ext uri="{FF2B5EF4-FFF2-40B4-BE49-F238E27FC236}">
                <a16:creationId xmlns:a16="http://schemas.microsoft.com/office/drawing/2014/main" id="{E85B9B90-3846-4B48-BCF6-65AD6B51C589}"/>
              </a:ext>
            </a:extLst>
          </p:cNvPr>
          <p:cNvSpPr/>
          <p:nvPr/>
        </p:nvSpPr>
        <p:spPr>
          <a:xfrm rot="10800000">
            <a:off x="5362044" y="3604287"/>
            <a:ext cx="378093" cy="385031"/>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4" name="ZoneTexte 3">
            <a:extLst>
              <a:ext uri="{FF2B5EF4-FFF2-40B4-BE49-F238E27FC236}">
                <a16:creationId xmlns:a16="http://schemas.microsoft.com/office/drawing/2014/main" id="{C34E278B-123C-4AA2-A0D8-0A5F408C158D}"/>
              </a:ext>
            </a:extLst>
          </p:cNvPr>
          <p:cNvSpPr txBox="1"/>
          <p:nvPr/>
        </p:nvSpPr>
        <p:spPr>
          <a:xfrm>
            <a:off x="5858047" y="2692872"/>
            <a:ext cx="5066196" cy="338554"/>
          </a:xfrm>
          <a:prstGeom prst="rect">
            <a:avLst/>
          </a:prstGeom>
          <a:noFill/>
        </p:spPr>
        <p:txBody>
          <a:bodyPr wrap="square" rtlCol="0">
            <a:spAutoFit/>
          </a:bodyPr>
          <a:lstStyle/>
          <a:p>
            <a:r>
              <a:rPr lang="fr-CA" sz="1600" dirty="0">
                <a:solidFill>
                  <a:srgbClr val="739CD1"/>
                </a:solidFill>
              </a:rPr>
              <a:t>Choisir la classe du Model qu’on vient de créer.</a:t>
            </a:r>
          </a:p>
        </p:txBody>
      </p:sp>
      <p:cxnSp>
        <p:nvCxnSpPr>
          <p:cNvPr id="16" name="Connecteur droit avec flèche 15">
            <a:extLst>
              <a:ext uri="{FF2B5EF4-FFF2-40B4-BE49-F238E27FC236}">
                <a16:creationId xmlns:a16="http://schemas.microsoft.com/office/drawing/2014/main" id="{EE3FFA2A-ABC9-4131-AFC4-7D22756FE4F0}"/>
              </a:ext>
            </a:extLst>
          </p:cNvPr>
          <p:cNvCxnSpPr>
            <a:cxnSpLocks/>
            <a:stCxn id="4" idx="1"/>
          </p:cNvCxnSpPr>
          <p:nvPr/>
        </p:nvCxnSpPr>
        <p:spPr>
          <a:xfrm flipH="1">
            <a:off x="4851096" y="2862149"/>
            <a:ext cx="1006951" cy="56473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4A419126-FB03-44D6-8479-C600354C489F}"/>
              </a:ext>
            </a:extLst>
          </p:cNvPr>
          <p:cNvSpPr txBox="1"/>
          <p:nvPr/>
        </p:nvSpPr>
        <p:spPr>
          <a:xfrm>
            <a:off x="5740137" y="4633298"/>
            <a:ext cx="6232257" cy="1815882"/>
          </a:xfrm>
          <a:prstGeom prst="rect">
            <a:avLst/>
          </a:prstGeom>
          <a:noFill/>
        </p:spPr>
        <p:txBody>
          <a:bodyPr wrap="square" rtlCol="0">
            <a:spAutoFit/>
          </a:bodyPr>
          <a:lstStyle/>
          <a:p>
            <a:r>
              <a:rPr lang="fr-CA" sz="1600" dirty="0">
                <a:solidFill>
                  <a:srgbClr val="739CD1"/>
                </a:solidFill>
              </a:rPr>
              <a:t>Si jamais vous avez des erreurs lors de la création de votre contrôleur, assurez-vous que vous avez bel et bien la </a:t>
            </a:r>
            <a:r>
              <a:rPr lang="fr-CA" sz="1600" b="1" dirty="0">
                <a:solidFill>
                  <a:srgbClr val="FA4098"/>
                </a:solidFill>
              </a:rPr>
              <a:t>version 8.X.X </a:t>
            </a:r>
            <a:r>
              <a:rPr lang="fr-CA" sz="1600" dirty="0">
                <a:solidFill>
                  <a:srgbClr val="739CD1"/>
                </a:solidFill>
              </a:rPr>
              <a:t>pour les trois packages ! (</a:t>
            </a:r>
            <a:r>
              <a:rPr lang="fr-CA" sz="1600" dirty="0">
                <a:solidFill>
                  <a:srgbClr val="FA4098"/>
                </a:solidFill>
              </a:rPr>
              <a:t>SqlServer</a:t>
            </a:r>
            <a:r>
              <a:rPr lang="fr-CA" sz="1600" dirty="0">
                <a:solidFill>
                  <a:srgbClr val="739CD1"/>
                </a:solidFill>
              </a:rPr>
              <a:t>, </a:t>
            </a:r>
            <a:r>
              <a:rPr lang="fr-CA" sz="1600" dirty="0">
                <a:solidFill>
                  <a:srgbClr val="FA4098"/>
                </a:solidFill>
              </a:rPr>
              <a:t>Tools</a:t>
            </a:r>
            <a:r>
              <a:rPr lang="fr-CA" sz="1600" dirty="0">
                <a:solidFill>
                  <a:srgbClr val="739CD1"/>
                </a:solidFill>
              </a:rPr>
              <a:t> et </a:t>
            </a:r>
            <a:r>
              <a:rPr lang="fr-CA" sz="1600" dirty="0">
                <a:solidFill>
                  <a:srgbClr val="FA4098"/>
                </a:solidFill>
              </a:rPr>
              <a:t>CodeGeneration.Design</a:t>
            </a:r>
            <a:r>
              <a:rPr lang="fr-CA" sz="1600" dirty="0">
                <a:solidFill>
                  <a:srgbClr val="739CD1"/>
                </a:solidFill>
              </a:rPr>
              <a:t>)</a:t>
            </a:r>
          </a:p>
          <a:p>
            <a:endParaRPr lang="fr-CA" sz="1600" dirty="0">
              <a:solidFill>
                <a:srgbClr val="739CD1"/>
              </a:solidFill>
            </a:endParaRPr>
          </a:p>
          <a:p>
            <a:r>
              <a:rPr lang="fr-CA" sz="1600" dirty="0">
                <a:solidFill>
                  <a:srgbClr val="739CD1"/>
                </a:solidFill>
              </a:rPr>
              <a:t>Si vous avez des erreurs avec cette étape ne perdez pas trop de temps et demander vite de l’aide à l’enseignant, sinon vous êtes bloqués pour la suite.</a:t>
            </a:r>
          </a:p>
        </p:txBody>
      </p:sp>
      <p:cxnSp>
        <p:nvCxnSpPr>
          <p:cNvPr id="21" name="Connecteur droit avec flèche 20">
            <a:extLst>
              <a:ext uri="{FF2B5EF4-FFF2-40B4-BE49-F238E27FC236}">
                <a16:creationId xmlns:a16="http://schemas.microsoft.com/office/drawing/2014/main" id="{CD8F9992-B9B4-4824-8559-882BD1FDBE2D}"/>
              </a:ext>
            </a:extLst>
          </p:cNvPr>
          <p:cNvCxnSpPr>
            <a:cxnSpLocks/>
          </p:cNvCxnSpPr>
          <p:nvPr/>
        </p:nvCxnSpPr>
        <p:spPr>
          <a:xfrm flipH="1" flipV="1">
            <a:off x="4771782" y="4546819"/>
            <a:ext cx="934205" cy="37153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48678598-145A-ACC8-ACCB-B257D14C7358}"/>
              </a:ext>
            </a:extLst>
          </p:cNvPr>
          <p:cNvPicPr>
            <a:picLocks noChangeAspect="1"/>
          </p:cNvPicPr>
          <p:nvPr/>
        </p:nvPicPr>
        <p:blipFill>
          <a:blip r:embed="rId4"/>
          <a:stretch>
            <a:fillRect/>
          </a:stretch>
        </p:blipFill>
        <p:spPr>
          <a:xfrm>
            <a:off x="5858047" y="3153759"/>
            <a:ext cx="5474403" cy="1239487"/>
          </a:xfrm>
          <a:prstGeom prst="rect">
            <a:avLst/>
          </a:prstGeom>
          <a:ln w="28575">
            <a:solidFill>
              <a:srgbClr val="739CD1"/>
            </a:solidFill>
          </a:ln>
        </p:spPr>
      </p:pic>
    </p:spTree>
    <p:extLst>
      <p:ext uri="{BB962C8B-B14F-4D97-AF65-F5344CB8AC3E}">
        <p14:creationId xmlns:p14="http://schemas.microsoft.com/office/powerpoint/2010/main" val="366157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Web API</a:t>
            </a:r>
          </a:p>
        </p:txBody>
      </p:sp>
      <p:sp>
        <p:nvSpPr>
          <p:cNvPr id="7" name="Espace réservé du contenu 6">
            <a:extLst>
              <a:ext uri="{FF2B5EF4-FFF2-40B4-BE49-F238E27FC236}">
                <a16:creationId xmlns:a16="http://schemas.microsoft.com/office/drawing/2014/main" id="{3F43C50E-DE43-4CCD-8819-CDAA6DA1FB3E}"/>
              </a:ext>
            </a:extLst>
          </p:cNvPr>
          <p:cNvSpPr>
            <a:spLocks noGrp="1"/>
          </p:cNvSpPr>
          <p:nvPr>
            <p:ph idx="1"/>
          </p:nvPr>
        </p:nvSpPr>
        <p:spPr/>
        <p:txBody>
          <a:bodyPr/>
          <a:lstStyle/>
          <a:p>
            <a:r>
              <a:rPr lang="fr-CA" dirty="0"/>
              <a:t> Création d’un </a:t>
            </a:r>
            <a:r>
              <a:rPr lang="fr-CA" dirty="0">
                <a:solidFill>
                  <a:srgbClr val="FA4098"/>
                </a:solidFill>
              </a:rPr>
              <a:t>contrôleur</a:t>
            </a:r>
            <a:r>
              <a:rPr lang="fr-CA" dirty="0"/>
              <a:t> auto-généré pour notre Model</a:t>
            </a:r>
          </a:p>
          <a:p>
            <a:pPr lvl="1"/>
            <a:r>
              <a:rPr lang="fr-CA" dirty="0"/>
              <a:t> Une fois le contrôleur auto-généré ajouté, on remarque </a:t>
            </a:r>
            <a:r>
              <a:rPr lang="fr-CA" b="1" dirty="0"/>
              <a:t>quelques ajouts automatiques</a:t>
            </a:r>
            <a:r>
              <a:rPr lang="fr-CA" dirty="0"/>
              <a:t> au projet :</a:t>
            </a:r>
          </a:p>
        </p:txBody>
      </p:sp>
      <p:sp>
        <p:nvSpPr>
          <p:cNvPr id="11" name="ZoneTexte 10">
            <a:extLst>
              <a:ext uri="{FF2B5EF4-FFF2-40B4-BE49-F238E27FC236}">
                <a16:creationId xmlns:a16="http://schemas.microsoft.com/office/drawing/2014/main" id="{B9D4B6E1-842C-46B8-834F-8F566F7353E3}"/>
              </a:ext>
            </a:extLst>
          </p:cNvPr>
          <p:cNvSpPr txBox="1"/>
          <p:nvPr/>
        </p:nvSpPr>
        <p:spPr>
          <a:xfrm>
            <a:off x="2819401" y="4650295"/>
            <a:ext cx="6520244" cy="307777"/>
          </a:xfrm>
          <a:prstGeom prst="rect">
            <a:avLst/>
          </a:prstGeom>
          <a:noFill/>
        </p:spPr>
        <p:txBody>
          <a:bodyPr wrap="square" rtlCol="0">
            <a:spAutoFit/>
          </a:bodyPr>
          <a:lstStyle/>
          <a:p>
            <a:r>
              <a:rPr lang="fr-CA" sz="1400" dirty="0">
                <a:solidFill>
                  <a:srgbClr val="739CD1"/>
                </a:solidFill>
              </a:rPr>
              <a:t>Une classe </a:t>
            </a:r>
            <a:r>
              <a:rPr lang="fr-CA" sz="1400" dirty="0">
                <a:solidFill>
                  <a:srgbClr val="FA4098"/>
                </a:solidFill>
              </a:rPr>
              <a:t>DbContext</a:t>
            </a:r>
            <a:r>
              <a:rPr lang="fr-CA" sz="1400" dirty="0">
                <a:solidFill>
                  <a:srgbClr val="739CD1"/>
                </a:solidFill>
              </a:rPr>
              <a:t> d’Entity Framework qui fera le pont entre les Models et la BD.</a:t>
            </a:r>
          </a:p>
        </p:txBody>
      </p:sp>
      <p:sp>
        <p:nvSpPr>
          <p:cNvPr id="13" name="ZoneTexte 12">
            <a:extLst>
              <a:ext uri="{FF2B5EF4-FFF2-40B4-BE49-F238E27FC236}">
                <a16:creationId xmlns:a16="http://schemas.microsoft.com/office/drawing/2014/main" id="{EC50974F-3BC6-4B15-955A-F1A6F1BC7FEB}"/>
              </a:ext>
            </a:extLst>
          </p:cNvPr>
          <p:cNvSpPr txBox="1"/>
          <p:nvPr/>
        </p:nvSpPr>
        <p:spPr>
          <a:xfrm>
            <a:off x="2466627" y="6041860"/>
            <a:ext cx="6344585" cy="523220"/>
          </a:xfrm>
          <a:prstGeom prst="rect">
            <a:avLst/>
          </a:prstGeom>
          <a:noFill/>
        </p:spPr>
        <p:txBody>
          <a:bodyPr wrap="square" rtlCol="0">
            <a:spAutoFit/>
          </a:bodyPr>
          <a:lstStyle/>
          <a:p>
            <a:r>
              <a:rPr lang="fr-CA" sz="1400" dirty="0">
                <a:solidFill>
                  <a:srgbClr val="739CD1"/>
                </a:solidFill>
              </a:rPr>
              <a:t>Un string pour la connexion à la base de données dans les configurations de l’application.</a:t>
            </a:r>
          </a:p>
        </p:txBody>
      </p:sp>
      <p:pic>
        <p:nvPicPr>
          <p:cNvPr id="8" name="Image 7">
            <a:extLst>
              <a:ext uri="{FF2B5EF4-FFF2-40B4-BE49-F238E27FC236}">
                <a16:creationId xmlns:a16="http://schemas.microsoft.com/office/drawing/2014/main" id="{A6E46C83-506C-6039-F8E0-D18DA5F4FFBE}"/>
              </a:ext>
            </a:extLst>
          </p:cNvPr>
          <p:cNvPicPr>
            <a:picLocks noChangeAspect="1"/>
          </p:cNvPicPr>
          <p:nvPr/>
        </p:nvPicPr>
        <p:blipFill>
          <a:blip r:embed="rId2"/>
          <a:stretch>
            <a:fillRect/>
          </a:stretch>
        </p:blipFill>
        <p:spPr>
          <a:xfrm>
            <a:off x="2201899" y="2468238"/>
            <a:ext cx="7478456" cy="2141888"/>
          </a:xfrm>
          <a:prstGeom prst="rect">
            <a:avLst/>
          </a:prstGeom>
          <a:ln w="28575">
            <a:solidFill>
              <a:srgbClr val="739CD1"/>
            </a:solidFill>
          </a:ln>
        </p:spPr>
      </p:pic>
      <p:pic>
        <p:nvPicPr>
          <p:cNvPr id="4" name="Image 3">
            <a:extLst>
              <a:ext uri="{FF2B5EF4-FFF2-40B4-BE49-F238E27FC236}">
                <a16:creationId xmlns:a16="http://schemas.microsoft.com/office/drawing/2014/main" id="{177E162E-7A9F-F418-B569-0B16FFE30BDC}"/>
              </a:ext>
            </a:extLst>
          </p:cNvPr>
          <p:cNvPicPr>
            <a:picLocks noChangeAspect="1"/>
          </p:cNvPicPr>
          <p:nvPr/>
        </p:nvPicPr>
        <p:blipFill>
          <a:blip r:embed="rId3"/>
          <a:stretch>
            <a:fillRect/>
          </a:stretch>
        </p:blipFill>
        <p:spPr>
          <a:xfrm>
            <a:off x="7856203" y="2320952"/>
            <a:ext cx="2133898" cy="485843"/>
          </a:xfrm>
          <a:prstGeom prst="rect">
            <a:avLst/>
          </a:prstGeom>
          <a:ln w="28575">
            <a:solidFill>
              <a:srgbClr val="739CD1"/>
            </a:solidFill>
          </a:ln>
        </p:spPr>
      </p:pic>
      <p:pic>
        <p:nvPicPr>
          <p:cNvPr id="12" name="Image 11">
            <a:extLst>
              <a:ext uri="{FF2B5EF4-FFF2-40B4-BE49-F238E27FC236}">
                <a16:creationId xmlns:a16="http://schemas.microsoft.com/office/drawing/2014/main" id="{C39467F5-AD1B-9A52-855B-AB125EA12104}"/>
              </a:ext>
            </a:extLst>
          </p:cNvPr>
          <p:cNvPicPr>
            <a:picLocks noChangeAspect="1"/>
          </p:cNvPicPr>
          <p:nvPr/>
        </p:nvPicPr>
        <p:blipFill>
          <a:blip r:embed="rId4"/>
          <a:stretch>
            <a:fillRect/>
          </a:stretch>
        </p:blipFill>
        <p:spPr>
          <a:xfrm>
            <a:off x="2201899" y="5254687"/>
            <a:ext cx="7506748" cy="743054"/>
          </a:xfrm>
          <a:prstGeom prst="rect">
            <a:avLst/>
          </a:prstGeom>
          <a:ln w="28575">
            <a:solidFill>
              <a:srgbClr val="739CD1"/>
            </a:solidFill>
          </a:ln>
        </p:spPr>
      </p:pic>
      <p:pic>
        <p:nvPicPr>
          <p:cNvPr id="14" name="Image 13">
            <a:extLst>
              <a:ext uri="{FF2B5EF4-FFF2-40B4-BE49-F238E27FC236}">
                <a16:creationId xmlns:a16="http://schemas.microsoft.com/office/drawing/2014/main" id="{AEEAEF84-68A5-4309-80FA-394A6D1DF481}"/>
              </a:ext>
            </a:extLst>
          </p:cNvPr>
          <p:cNvPicPr>
            <a:picLocks noChangeAspect="1"/>
          </p:cNvPicPr>
          <p:nvPr/>
        </p:nvPicPr>
        <p:blipFill>
          <a:blip r:embed="rId5"/>
          <a:stretch>
            <a:fillRect/>
          </a:stretch>
        </p:blipFill>
        <p:spPr>
          <a:xfrm>
            <a:off x="7627113" y="5037716"/>
            <a:ext cx="2368198" cy="397151"/>
          </a:xfrm>
          <a:prstGeom prst="rect">
            <a:avLst/>
          </a:prstGeom>
          <a:ln w="28575">
            <a:solidFill>
              <a:srgbClr val="739CD1"/>
            </a:solidFill>
          </a:ln>
        </p:spPr>
      </p:pic>
    </p:spTree>
    <p:extLst>
      <p:ext uri="{BB962C8B-B14F-4D97-AF65-F5344CB8AC3E}">
        <p14:creationId xmlns:p14="http://schemas.microsoft.com/office/powerpoint/2010/main" val="3193906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B8C1687D-1092-4CEA-A47D-9BB332C6BB86}"/>
              </a:ext>
            </a:extLst>
          </p:cNvPr>
          <p:cNvSpPr>
            <a:spLocks noGrp="1"/>
          </p:cNvSpPr>
          <p:nvPr>
            <p:ph idx="1"/>
          </p:nvPr>
        </p:nvSpPr>
        <p:spPr/>
        <p:txBody>
          <a:bodyPr/>
          <a:lstStyle/>
          <a:p>
            <a:r>
              <a:rPr lang="fr-CA" dirty="0"/>
              <a:t> Contrôleur auto-généré</a:t>
            </a:r>
          </a:p>
          <a:p>
            <a:pPr lvl="1"/>
            <a:r>
              <a:rPr lang="fr-CA" dirty="0"/>
              <a:t> On a choisi le Model « </a:t>
            </a:r>
            <a:r>
              <a:rPr lang="fr-CA" dirty="0" err="1"/>
              <a:t>VideoGame</a:t>
            </a:r>
            <a:r>
              <a:rPr lang="fr-CA" dirty="0"/>
              <a:t> », donc le contrôleur possède déjà plusieurs fonctions (« </a:t>
            </a:r>
            <a:r>
              <a:rPr lang="fr-CA" dirty="0">
                <a:solidFill>
                  <a:srgbClr val="FA4098"/>
                </a:solidFill>
              </a:rPr>
              <a:t>actions</a:t>
            </a:r>
            <a:r>
              <a:rPr lang="fr-CA" dirty="0"/>
              <a:t> ») pour manipuler les </a:t>
            </a:r>
            <a:r>
              <a:rPr lang="fr-CA" dirty="0" err="1"/>
              <a:t>VideoGames</a:t>
            </a:r>
            <a:r>
              <a:rPr lang="fr-CA" dirty="0"/>
              <a:t>. (</a:t>
            </a:r>
            <a:r>
              <a:rPr lang="fr-CA" dirty="0">
                <a:solidFill>
                  <a:srgbClr val="FA4098"/>
                </a:solidFill>
              </a:rPr>
              <a:t>get</a:t>
            </a:r>
            <a:r>
              <a:rPr lang="fr-CA" dirty="0"/>
              <a:t>, </a:t>
            </a:r>
            <a:r>
              <a:rPr lang="fr-CA" dirty="0">
                <a:solidFill>
                  <a:srgbClr val="FA4098"/>
                </a:solidFill>
              </a:rPr>
              <a:t>post</a:t>
            </a:r>
            <a:r>
              <a:rPr lang="fr-CA" dirty="0"/>
              <a:t>, </a:t>
            </a:r>
            <a:r>
              <a:rPr lang="fr-CA" dirty="0">
                <a:solidFill>
                  <a:srgbClr val="FA4098"/>
                </a:solidFill>
              </a:rPr>
              <a:t>put</a:t>
            </a:r>
            <a:r>
              <a:rPr lang="fr-CA" dirty="0"/>
              <a:t> et </a:t>
            </a:r>
            <a:r>
              <a:rPr lang="fr-CA" dirty="0">
                <a:solidFill>
                  <a:srgbClr val="FA4098"/>
                </a:solidFill>
              </a:rPr>
              <a:t>delete</a:t>
            </a:r>
            <a:r>
              <a:rPr lang="fr-CA" dirty="0"/>
              <a:t> !) </a:t>
            </a:r>
          </a:p>
        </p:txBody>
      </p:sp>
      <p:sp>
        <p:nvSpPr>
          <p:cNvPr id="4" name="ZoneTexte 3">
            <a:extLst>
              <a:ext uri="{FF2B5EF4-FFF2-40B4-BE49-F238E27FC236}">
                <a16:creationId xmlns:a16="http://schemas.microsoft.com/office/drawing/2014/main" id="{12AC3EA7-C0B0-4C21-9F1C-85DEB65527A8}"/>
              </a:ext>
            </a:extLst>
          </p:cNvPr>
          <p:cNvSpPr txBox="1"/>
          <p:nvPr/>
        </p:nvSpPr>
        <p:spPr>
          <a:xfrm>
            <a:off x="174171" y="3851972"/>
            <a:ext cx="3892731" cy="338554"/>
          </a:xfrm>
          <a:prstGeom prst="rect">
            <a:avLst/>
          </a:prstGeom>
          <a:noFill/>
        </p:spPr>
        <p:txBody>
          <a:bodyPr wrap="square" rtlCol="0">
            <a:spAutoFit/>
          </a:bodyPr>
          <a:lstStyle/>
          <a:p>
            <a:r>
              <a:rPr lang="fr-CA" sz="1600" dirty="0">
                <a:solidFill>
                  <a:srgbClr val="739CD1"/>
                </a:solidFill>
              </a:rPr>
              <a:t>Notre nouveau contrôleur auto-généré</a:t>
            </a:r>
          </a:p>
        </p:txBody>
      </p:sp>
      <p:sp>
        <p:nvSpPr>
          <p:cNvPr id="10" name="ZoneTexte 9">
            <a:extLst>
              <a:ext uri="{FF2B5EF4-FFF2-40B4-BE49-F238E27FC236}">
                <a16:creationId xmlns:a16="http://schemas.microsoft.com/office/drawing/2014/main" id="{4D3884EE-6C21-4844-89E3-9C646EEAAC65}"/>
              </a:ext>
            </a:extLst>
          </p:cNvPr>
          <p:cNvSpPr txBox="1"/>
          <p:nvPr/>
        </p:nvSpPr>
        <p:spPr>
          <a:xfrm>
            <a:off x="5833182" y="3851972"/>
            <a:ext cx="5877484" cy="584775"/>
          </a:xfrm>
          <a:prstGeom prst="rect">
            <a:avLst/>
          </a:prstGeom>
          <a:noFill/>
        </p:spPr>
        <p:txBody>
          <a:bodyPr wrap="square" rtlCol="0">
            <a:spAutoFit/>
          </a:bodyPr>
          <a:lstStyle/>
          <a:p>
            <a:r>
              <a:rPr lang="fr-CA" sz="1600" dirty="0">
                <a:solidFill>
                  <a:srgbClr val="739CD1"/>
                </a:solidFill>
              </a:rPr>
              <a:t>Ex. L’action « </a:t>
            </a:r>
            <a:r>
              <a:rPr lang="fr-CA" sz="1600" dirty="0">
                <a:solidFill>
                  <a:srgbClr val="FA4098"/>
                </a:solidFill>
              </a:rPr>
              <a:t>Get </a:t>
            </a:r>
            <a:r>
              <a:rPr lang="fr-CA" sz="1600" dirty="0">
                <a:solidFill>
                  <a:srgbClr val="739CD1"/>
                </a:solidFill>
              </a:rPr>
              <a:t>» générée automatiquement qui permet d’avoir la liste de TOUS les </a:t>
            </a:r>
            <a:r>
              <a:rPr lang="fr-CA" sz="1600" dirty="0" err="1">
                <a:solidFill>
                  <a:srgbClr val="FA4098"/>
                </a:solidFill>
              </a:rPr>
              <a:t>VideoGames</a:t>
            </a:r>
            <a:r>
              <a:rPr lang="fr-CA" sz="1600" dirty="0">
                <a:solidFill>
                  <a:srgbClr val="739CD1"/>
                </a:solidFill>
              </a:rPr>
              <a:t> dans notre base de données.</a:t>
            </a:r>
          </a:p>
        </p:txBody>
      </p:sp>
      <p:sp>
        <p:nvSpPr>
          <p:cNvPr id="6" name="ZoneTexte 5">
            <a:extLst>
              <a:ext uri="{FF2B5EF4-FFF2-40B4-BE49-F238E27FC236}">
                <a16:creationId xmlns:a16="http://schemas.microsoft.com/office/drawing/2014/main" id="{157088DC-B649-4E36-8AA5-4B5F567FE883}"/>
              </a:ext>
            </a:extLst>
          </p:cNvPr>
          <p:cNvSpPr txBox="1"/>
          <p:nvPr/>
        </p:nvSpPr>
        <p:spPr>
          <a:xfrm>
            <a:off x="5267547" y="5027412"/>
            <a:ext cx="5181600" cy="1569660"/>
          </a:xfrm>
          <a:prstGeom prst="rect">
            <a:avLst/>
          </a:prstGeom>
          <a:noFill/>
        </p:spPr>
        <p:txBody>
          <a:bodyPr wrap="square" rtlCol="0">
            <a:spAutoFit/>
          </a:bodyPr>
          <a:lstStyle/>
          <a:p>
            <a:r>
              <a:rPr lang="fr-CA" sz="1600" dirty="0">
                <a:solidFill>
                  <a:srgbClr val="739CD1"/>
                </a:solidFill>
              </a:rPr>
              <a:t>Si on exécute notre application </a:t>
            </a:r>
            <a:r>
              <a:rPr lang="fr-CA" sz="1600" dirty="0">
                <a:solidFill>
                  <a:srgbClr val="FA4098"/>
                </a:solidFill>
              </a:rPr>
              <a:t>Web API </a:t>
            </a:r>
            <a:r>
              <a:rPr lang="fr-CA" sz="1600" dirty="0">
                <a:solidFill>
                  <a:srgbClr val="739CD1"/>
                </a:solidFill>
              </a:rPr>
              <a:t>maintenant, on remarquera que </a:t>
            </a:r>
            <a:r>
              <a:rPr lang="fr-CA" sz="1600" dirty="0">
                <a:solidFill>
                  <a:srgbClr val="FA4098"/>
                </a:solidFill>
              </a:rPr>
              <a:t>Swagger</a:t>
            </a:r>
            <a:r>
              <a:rPr lang="fr-CA" sz="1600" dirty="0">
                <a:solidFill>
                  <a:srgbClr val="739CD1"/>
                </a:solidFill>
              </a:rPr>
              <a:t> affiche les requêtes disponibles dans notre nouveau contrôleur !</a:t>
            </a:r>
          </a:p>
          <a:p>
            <a:endParaRPr lang="fr-CA" sz="1600" dirty="0">
              <a:solidFill>
                <a:srgbClr val="739CD1"/>
              </a:solidFill>
            </a:endParaRPr>
          </a:p>
          <a:p>
            <a:r>
              <a:rPr lang="fr-CA" sz="1600" dirty="0">
                <a:solidFill>
                  <a:srgbClr val="739CD1"/>
                </a:solidFill>
              </a:rPr>
              <a:t>Éventuellement, on pourra changer à notre guise les URLs des requêtes avec le </a:t>
            </a:r>
            <a:r>
              <a:rPr lang="fr-CA" sz="1600" dirty="0">
                <a:solidFill>
                  <a:srgbClr val="FA4098"/>
                </a:solidFill>
              </a:rPr>
              <a:t>routage</a:t>
            </a:r>
            <a:r>
              <a:rPr lang="fr-CA" sz="1600" dirty="0">
                <a:solidFill>
                  <a:srgbClr val="739CD1"/>
                </a:solidFill>
              </a:rPr>
              <a:t>.</a:t>
            </a:r>
          </a:p>
        </p:txBody>
      </p:sp>
      <p:sp>
        <p:nvSpPr>
          <p:cNvPr id="13" name="Rectangle 12">
            <a:extLst>
              <a:ext uri="{FF2B5EF4-FFF2-40B4-BE49-F238E27FC236}">
                <a16:creationId xmlns:a16="http://schemas.microsoft.com/office/drawing/2014/main" id="{780EF1C0-D9D5-4320-A229-2C0AD16B41C0}"/>
              </a:ext>
            </a:extLst>
          </p:cNvPr>
          <p:cNvSpPr/>
          <p:nvPr/>
        </p:nvSpPr>
        <p:spPr>
          <a:xfrm>
            <a:off x="3239589" y="2908334"/>
            <a:ext cx="827313" cy="2076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7" name="Image 6">
            <a:extLst>
              <a:ext uri="{FF2B5EF4-FFF2-40B4-BE49-F238E27FC236}">
                <a16:creationId xmlns:a16="http://schemas.microsoft.com/office/drawing/2014/main" id="{2AD0915E-A813-195A-65BB-B1F7B093AE12}"/>
              </a:ext>
            </a:extLst>
          </p:cNvPr>
          <p:cNvPicPr>
            <a:picLocks noChangeAspect="1"/>
          </p:cNvPicPr>
          <p:nvPr/>
        </p:nvPicPr>
        <p:blipFill>
          <a:blip r:embed="rId2"/>
          <a:stretch>
            <a:fillRect/>
          </a:stretch>
        </p:blipFill>
        <p:spPr>
          <a:xfrm>
            <a:off x="174171" y="2653233"/>
            <a:ext cx="4934639" cy="1143160"/>
          </a:xfrm>
          <a:prstGeom prst="rect">
            <a:avLst/>
          </a:prstGeom>
          <a:ln w="28575">
            <a:solidFill>
              <a:srgbClr val="739CD1"/>
            </a:solidFill>
          </a:ln>
        </p:spPr>
      </p:pic>
      <p:pic>
        <p:nvPicPr>
          <p:cNvPr id="12" name="Image 11">
            <a:extLst>
              <a:ext uri="{FF2B5EF4-FFF2-40B4-BE49-F238E27FC236}">
                <a16:creationId xmlns:a16="http://schemas.microsoft.com/office/drawing/2014/main" id="{D4130A2E-2827-02B7-35BC-9182954F2616}"/>
              </a:ext>
            </a:extLst>
          </p:cNvPr>
          <p:cNvPicPr>
            <a:picLocks noChangeAspect="1"/>
          </p:cNvPicPr>
          <p:nvPr/>
        </p:nvPicPr>
        <p:blipFill>
          <a:blip r:embed="rId3"/>
          <a:stretch>
            <a:fillRect/>
          </a:stretch>
        </p:blipFill>
        <p:spPr>
          <a:xfrm>
            <a:off x="5833182" y="2638981"/>
            <a:ext cx="6184647" cy="1157412"/>
          </a:xfrm>
          <a:prstGeom prst="rect">
            <a:avLst/>
          </a:prstGeom>
          <a:ln w="28575">
            <a:solidFill>
              <a:srgbClr val="739CD1"/>
            </a:solidFill>
          </a:ln>
        </p:spPr>
      </p:pic>
      <p:pic>
        <p:nvPicPr>
          <p:cNvPr id="16" name="Image 15">
            <a:extLst>
              <a:ext uri="{FF2B5EF4-FFF2-40B4-BE49-F238E27FC236}">
                <a16:creationId xmlns:a16="http://schemas.microsoft.com/office/drawing/2014/main" id="{72310119-B788-5E8D-3C5C-30936D93D75E}"/>
              </a:ext>
            </a:extLst>
          </p:cNvPr>
          <p:cNvPicPr>
            <a:picLocks noChangeAspect="1"/>
          </p:cNvPicPr>
          <p:nvPr/>
        </p:nvPicPr>
        <p:blipFill>
          <a:blip r:embed="rId4"/>
          <a:stretch>
            <a:fillRect/>
          </a:stretch>
        </p:blipFill>
        <p:spPr>
          <a:xfrm>
            <a:off x="1876691" y="4484714"/>
            <a:ext cx="3232119" cy="2285728"/>
          </a:xfrm>
          <a:prstGeom prst="rect">
            <a:avLst/>
          </a:prstGeom>
          <a:ln w="28575">
            <a:solidFill>
              <a:srgbClr val="739CD1"/>
            </a:solidFill>
          </a:ln>
        </p:spPr>
      </p:pic>
    </p:spTree>
    <p:extLst>
      <p:ext uri="{BB962C8B-B14F-4D97-AF65-F5344CB8AC3E}">
        <p14:creationId xmlns:p14="http://schemas.microsoft.com/office/powerpoint/2010/main" val="4154708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Web API</a:t>
            </a:r>
          </a:p>
        </p:txBody>
      </p:sp>
      <p:sp>
        <p:nvSpPr>
          <p:cNvPr id="4" name="Espace réservé du contenu 3">
            <a:extLst>
              <a:ext uri="{FF2B5EF4-FFF2-40B4-BE49-F238E27FC236}">
                <a16:creationId xmlns:a16="http://schemas.microsoft.com/office/drawing/2014/main" id="{F517DA7F-C1B1-405C-915B-70E9BA9A0FB8}"/>
              </a:ext>
            </a:extLst>
          </p:cNvPr>
          <p:cNvSpPr>
            <a:spLocks noGrp="1"/>
          </p:cNvSpPr>
          <p:nvPr>
            <p:ph idx="1"/>
          </p:nvPr>
        </p:nvSpPr>
        <p:spPr/>
        <p:txBody>
          <a:bodyPr/>
          <a:lstStyle/>
          <a:p>
            <a:r>
              <a:rPr lang="fr-CA" dirty="0"/>
              <a:t> Création de la base de données</a:t>
            </a:r>
          </a:p>
          <a:p>
            <a:pPr lvl="1"/>
            <a:r>
              <a:rPr lang="fr-CA" dirty="0"/>
              <a:t> Les packages que nous avons installés avant la création du contrôleur auto-généré pour notre Model nous serviront également pour créer la base de données.</a:t>
            </a:r>
          </a:p>
          <a:p>
            <a:pPr lvl="1"/>
            <a:r>
              <a:rPr lang="fr-CA" dirty="0"/>
              <a:t> </a:t>
            </a:r>
            <a:r>
              <a:rPr lang="fr-CA" dirty="0">
                <a:solidFill>
                  <a:srgbClr val="FA4098"/>
                </a:solidFill>
              </a:rPr>
              <a:t>Étape 1 - Ouvrir powershell avec VS </a:t>
            </a:r>
            <a:r>
              <a:rPr lang="en-CA" dirty="0">
                <a:solidFill>
                  <a:srgbClr val="FA4098"/>
                </a:solidFill>
              </a:rPr>
              <a:t>😳😬</a:t>
            </a:r>
            <a:endParaRPr lang="fr-CA" dirty="0"/>
          </a:p>
        </p:txBody>
      </p:sp>
      <p:pic>
        <p:nvPicPr>
          <p:cNvPr id="8" name="Image 7">
            <a:extLst>
              <a:ext uri="{FF2B5EF4-FFF2-40B4-BE49-F238E27FC236}">
                <a16:creationId xmlns:a16="http://schemas.microsoft.com/office/drawing/2014/main" id="{60182C81-6737-4C83-8371-B1B6F17E167E}"/>
              </a:ext>
            </a:extLst>
          </p:cNvPr>
          <p:cNvPicPr>
            <a:picLocks noChangeAspect="1"/>
          </p:cNvPicPr>
          <p:nvPr/>
        </p:nvPicPr>
        <p:blipFill>
          <a:blip r:embed="rId2"/>
          <a:stretch>
            <a:fillRect/>
          </a:stretch>
        </p:blipFill>
        <p:spPr>
          <a:xfrm>
            <a:off x="520783" y="3064240"/>
            <a:ext cx="6013541" cy="3112725"/>
          </a:xfrm>
          <a:prstGeom prst="rect">
            <a:avLst/>
          </a:prstGeom>
          <a:ln w="28575">
            <a:solidFill>
              <a:srgbClr val="739CD1"/>
            </a:solidFill>
          </a:ln>
        </p:spPr>
      </p:pic>
      <p:cxnSp>
        <p:nvCxnSpPr>
          <p:cNvPr id="9" name="Connecteur droit avec flèche 8">
            <a:extLst>
              <a:ext uri="{FF2B5EF4-FFF2-40B4-BE49-F238E27FC236}">
                <a16:creationId xmlns:a16="http://schemas.microsoft.com/office/drawing/2014/main" id="{57E8AA88-6E49-4002-82F3-2C806CD88035}"/>
              </a:ext>
            </a:extLst>
          </p:cNvPr>
          <p:cNvCxnSpPr>
            <a:cxnSpLocks/>
          </p:cNvCxnSpPr>
          <p:nvPr/>
        </p:nvCxnSpPr>
        <p:spPr>
          <a:xfrm flipH="1">
            <a:off x="5944180" y="5752430"/>
            <a:ext cx="384610" cy="31134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3FFFDB67-CA75-4814-902E-531242AE89E3}"/>
              </a:ext>
            </a:extLst>
          </p:cNvPr>
          <p:cNvPicPr>
            <a:picLocks noChangeAspect="1"/>
          </p:cNvPicPr>
          <p:nvPr/>
        </p:nvPicPr>
        <p:blipFill>
          <a:blip r:embed="rId3"/>
          <a:stretch>
            <a:fillRect/>
          </a:stretch>
        </p:blipFill>
        <p:spPr>
          <a:xfrm>
            <a:off x="3527553" y="4426861"/>
            <a:ext cx="3847489" cy="879801"/>
          </a:xfrm>
          <a:prstGeom prst="rect">
            <a:avLst/>
          </a:prstGeom>
          <a:ln w="28575">
            <a:solidFill>
              <a:srgbClr val="739CD1"/>
            </a:solidFill>
          </a:ln>
        </p:spPr>
      </p:pic>
      <p:pic>
        <p:nvPicPr>
          <p:cNvPr id="10" name="Image 9">
            <a:extLst>
              <a:ext uri="{FF2B5EF4-FFF2-40B4-BE49-F238E27FC236}">
                <a16:creationId xmlns:a16="http://schemas.microsoft.com/office/drawing/2014/main" id="{02664514-BB10-A664-0170-1CE8A62806FF}"/>
              </a:ext>
            </a:extLst>
          </p:cNvPr>
          <p:cNvPicPr>
            <a:picLocks noChangeAspect="1"/>
          </p:cNvPicPr>
          <p:nvPr/>
        </p:nvPicPr>
        <p:blipFill>
          <a:blip r:embed="rId4"/>
          <a:stretch>
            <a:fillRect/>
          </a:stretch>
        </p:blipFill>
        <p:spPr>
          <a:xfrm>
            <a:off x="9761353" y="2679581"/>
            <a:ext cx="2190994" cy="3494559"/>
          </a:xfrm>
          <a:prstGeom prst="rect">
            <a:avLst/>
          </a:prstGeom>
          <a:ln w="28575">
            <a:solidFill>
              <a:srgbClr val="739CD1"/>
            </a:solidFill>
          </a:ln>
        </p:spPr>
      </p:pic>
      <p:pic>
        <p:nvPicPr>
          <p:cNvPr id="5" name="Image 4">
            <a:extLst>
              <a:ext uri="{FF2B5EF4-FFF2-40B4-BE49-F238E27FC236}">
                <a16:creationId xmlns:a16="http://schemas.microsoft.com/office/drawing/2014/main" id="{1CBA83E6-1829-8BCE-F2DA-7740622665C4}"/>
              </a:ext>
            </a:extLst>
          </p:cNvPr>
          <p:cNvPicPr>
            <a:picLocks noChangeAspect="1"/>
          </p:cNvPicPr>
          <p:nvPr/>
        </p:nvPicPr>
        <p:blipFill>
          <a:blip r:embed="rId5"/>
          <a:stretch>
            <a:fillRect/>
          </a:stretch>
        </p:blipFill>
        <p:spPr>
          <a:xfrm>
            <a:off x="8009988" y="4297578"/>
            <a:ext cx="3981297" cy="1138365"/>
          </a:xfrm>
          <a:prstGeom prst="rect">
            <a:avLst/>
          </a:prstGeom>
          <a:ln w="28575">
            <a:solidFill>
              <a:srgbClr val="739CD1"/>
            </a:solidFill>
          </a:ln>
        </p:spPr>
      </p:pic>
      <p:sp>
        <p:nvSpPr>
          <p:cNvPr id="6" name="ZoneTexte 5">
            <a:extLst>
              <a:ext uri="{FF2B5EF4-FFF2-40B4-BE49-F238E27FC236}">
                <a16:creationId xmlns:a16="http://schemas.microsoft.com/office/drawing/2014/main" id="{4386213A-17A3-5695-172E-E7FF5EA1C8A4}"/>
              </a:ext>
            </a:extLst>
          </p:cNvPr>
          <p:cNvSpPr txBox="1"/>
          <p:nvPr/>
        </p:nvSpPr>
        <p:spPr>
          <a:xfrm>
            <a:off x="7062427" y="3878254"/>
            <a:ext cx="4996850" cy="338554"/>
          </a:xfrm>
          <a:prstGeom prst="rect">
            <a:avLst/>
          </a:prstGeom>
          <a:solidFill>
            <a:srgbClr val="FFFFFF"/>
          </a:solidFill>
          <a:ln w="28575">
            <a:solidFill>
              <a:srgbClr val="739CD1"/>
            </a:solidFill>
          </a:ln>
        </p:spPr>
        <p:txBody>
          <a:bodyPr wrap="square" rtlCol="0">
            <a:spAutoFit/>
          </a:bodyPr>
          <a:lstStyle/>
          <a:p>
            <a:r>
              <a:rPr lang="fr-CA" sz="1600" dirty="0">
                <a:solidFill>
                  <a:srgbClr val="739CD1"/>
                </a:solidFill>
              </a:rPr>
              <a:t>(Ou bien affichez le </a:t>
            </a:r>
            <a:r>
              <a:rPr lang="fr-CA" sz="1600" dirty="0">
                <a:solidFill>
                  <a:srgbClr val="FA4098"/>
                </a:solidFill>
              </a:rPr>
              <a:t>terminal</a:t>
            </a:r>
            <a:r>
              <a:rPr lang="fr-CA" sz="1600" dirty="0">
                <a:solidFill>
                  <a:srgbClr val="739CD1"/>
                </a:solidFill>
              </a:rPr>
              <a:t> dans le bas de Visual Studio)</a:t>
            </a:r>
          </a:p>
        </p:txBody>
      </p:sp>
      <p:cxnSp>
        <p:nvCxnSpPr>
          <p:cNvPr id="11" name="Connecteur droit avec flèche 10">
            <a:extLst>
              <a:ext uri="{FF2B5EF4-FFF2-40B4-BE49-F238E27FC236}">
                <a16:creationId xmlns:a16="http://schemas.microsoft.com/office/drawing/2014/main" id="{466053BB-01B8-7924-F36D-A4A2D21BD307}"/>
              </a:ext>
            </a:extLst>
          </p:cNvPr>
          <p:cNvCxnSpPr>
            <a:cxnSpLocks/>
          </p:cNvCxnSpPr>
          <p:nvPr/>
        </p:nvCxnSpPr>
        <p:spPr>
          <a:xfrm flipH="1">
            <a:off x="10064898" y="2433661"/>
            <a:ext cx="384610" cy="31134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F4BFC224-4E16-A03C-151D-9490F7C303F3}"/>
              </a:ext>
            </a:extLst>
          </p:cNvPr>
          <p:cNvCxnSpPr>
            <a:cxnSpLocks/>
          </p:cNvCxnSpPr>
          <p:nvPr/>
        </p:nvCxnSpPr>
        <p:spPr>
          <a:xfrm flipH="1">
            <a:off x="10472240" y="5752430"/>
            <a:ext cx="384610" cy="31134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86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B7C9F40-FC41-479B-9703-FD2B2A1A8F74}"/>
              </a:ext>
            </a:extLst>
          </p:cNvPr>
          <p:cNvSpPr>
            <a:spLocks noGrp="1"/>
          </p:cNvSpPr>
          <p:nvPr>
            <p:ph idx="1"/>
          </p:nvPr>
        </p:nvSpPr>
        <p:spPr/>
        <p:txBody>
          <a:bodyPr>
            <a:normAutofit/>
          </a:bodyPr>
          <a:lstStyle/>
          <a:p>
            <a:r>
              <a:rPr lang="fr-CA" noProof="0" dirty="0"/>
              <a:t> REST 🛌</a:t>
            </a:r>
          </a:p>
          <a:p>
            <a:r>
              <a:rPr lang="fr-CA" noProof="0" dirty="0">
                <a:solidFill>
                  <a:srgbClr val="739CD1"/>
                </a:solidFill>
              </a:rPr>
              <a:t> Mon premier Web API 👶</a:t>
            </a:r>
          </a:p>
          <a:p>
            <a:r>
              <a:rPr lang="fr-CA" dirty="0">
                <a:solidFill>
                  <a:srgbClr val="7385D1"/>
                </a:solidFill>
              </a:rPr>
              <a:t> Routage </a:t>
            </a:r>
            <a:r>
              <a:rPr lang="en-CA" dirty="0">
                <a:solidFill>
                  <a:srgbClr val="7385D1"/>
                </a:solidFill>
              </a:rPr>
              <a:t>🚗</a:t>
            </a:r>
            <a:endParaRPr lang="fr-CA" dirty="0">
              <a:solidFill>
                <a:srgbClr val="7385D1"/>
              </a:solidFill>
            </a:endParaRPr>
          </a:p>
          <a:p>
            <a:pPr lvl="1"/>
            <a:r>
              <a:rPr lang="fr-CA" dirty="0">
                <a:solidFill>
                  <a:srgbClr val="7385D1"/>
                </a:solidFill>
              </a:rPr>
              <a:t> Encore </a:t>
            </a:r>
            <a:r>
              <a:rPr lang="en-CA" dirty="0">
                <a:solidFill>
                  <a:srgbClr val="7385D1"/>
                </a:solidFill>
              </a:rPr>
              <a:t>😔</a:t>
            </a:r>
            <a:endParaRPr lang="fr-CA" dirty="0">
              <a:solidFill>
                <a:srgbClr val="7385D1"/>
              </a:solidFill>
            </a:endParaRPr>
          </a:p>
          <a:p>
            <a:r>
              <a:rPr lang="fr-CA" dirty="0">
                <a:solidFill>
                  <a:srgbClr val="9073D1"/>
                </a:solidFill>
              </a:rPr>
              <a:t> Angular </a:t>
            </a:r>
            <a:r>
              <a:rPr lang="en-CA" dirty="0">
                <a:solidFill>
                  <a:srgbClr val="9073D1"/>
                </a:solidFill>
              </a:rPr>
              <a:t>📐</a:t>
            </a:r>
            <a:endParaRPr lang="fr-CA" dirty="0">
              <a:solidFill>
                <a:srgbClr val="9073D1"/>
              </a:solidFill>
            </a:endParaRPr>
          </a:p>
          <a:p>
            <a:r>
              <a:rPr lang="fr-CA" dirty="0">
                <a:solidFill>
                  <a:srgbClr val="B177BF"/>
                </a:solidFill>
              </a:rPr>
              <a:t> Configuration des CORS </a:t>
            </a:r>
            <a:r>
              <a:rPr lang="en-CA" dirty="0">
                <a:solidFill>
                  <a:srgbClr val="B177BF"/>
                </a:solidFill>
              </a:rPr>
              <a:t>🤝</a:t>
            </a:r>
          </a:p>
          <a:p>
            <a:r>
              <a:rPr lang="en-CA" dirty="0">
                <a:solidFill>
                  <a:srgbClr val="B177BF"/>
                </a:solidFill>
              </a:rPr>
              <a:t> Services 🧰</a:t>
            </a:r>
            <a:endParaRPr lang="fr-CA" dirty="0">
              <a:solidFill>
                <a:srgbClr val="B177BF"/>
              </a:solidFill>
            </a:endParaRPr>
          </a:p>
        </p:txBody>
      </p:sp>
      <p:sp>
        <p:nvSpPr>
          <p:cNvPr id="3" name="Titre 2">
            <a:extLst>
              <a:ext uri="{FF2B5EF4-FFF2-40B4-BE49-F238E27FC236}">
                <a16:creationId xmlns:a16="http://schemas.microsoft.com/office/drawing/2014/main" id="{B95017CD-4398-4A31-BAF2-D2A5CB579E19}"/>
              </a:ext>
            </a:extLst>
          </p:cNvPr>
          <p:cNvSpPr>
            <a:spLocks noGrp="1"/>
          </p:cNvSpPr>
          <p:nvPr>
            <p:ph type="title"/>
          </p:nvPr>
        </p:nvSpPr>
        <p:spPr/>
        <p:txBody>
          <a:bodyPr/>
          <a:lstStyle/>
          <a:p>
            <a:r>
              <a:rPr lang="fr-CA" noProof="0" dirty="0"/>
              <a:t>Menu du jour</a:t>
            </a:r>
          </a:p>
        </p:txBody>
      </p:sp>
      <p:pic>
        <p:nvPicPr>
          <p:cNvPr id="6" name="Image 5">
            <a:extLst>
              <a:ext uri="{FF2B5EF4-FFF2-40B4-BE49-F238E27FC236}">
                <a16:creationId xmlns:a16="http://schemas.microsoft.com/office/drawing/2014/main" id="{F6C7CCFE-208E-420C-AFB2-21FF5A9A9EF7}"/>
              </a:ext>
            </a:extLst>
          </p:cNvPr>
          <p:cNvPicPr>
            <a:picLocks noChangeAspect="1"/>
          </p:cNvPicPr>
          <p:nvPr/>
        </p:nvPicPr>
        <p:blipFill>
          <a:blip r:embed="rId3"/>
          <a:stretch>
            <a:fillRect/>
          </a:stretch>
        </p:blipFill>
        <p:spPr>
          <a:xfrm>
            <a:off x="1968541" y="311338"/>
            <a:ext cx="488147" cy="465617"/>
          </a:xfrm>
          <a:prstGeom prst="rect">
            <a:avLst/>
          </a:prstGeom>
        </p:spPr>
      </p:pic>
    </p:spTree>
    <p:extLst>
      <p:ext uri="{BB962C8B-B14F-4D97-AF65-F5344CB8AC3E}">
        <p14:creationId xmlns:p14="http://schemas.microsoft.com/office/powerpoint/2010/main" val="373105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Web API</a:t>
            </a:r>
          </a:p>
        </p:txBody>
      </p:sp>
      <p:sp>
        <p:nvSpPr>
          <p:cNvPr id="4" name="Espace réservé du contenu 3">
            <a:extLst>
              <a:ext uri="{FF2B5EF4-FFF2-40B4-BE49-F238E27FC236}">
                <a16:creationId xmlns:a16="http://schemas.microsoft.com/office/drawing/2014/main" id="{3C82DF22-6011-48E4-B0F6-840870CF8725}"/>
              </a:ext>
            </a:extLst>
          </p:cNvPr>
          <p:cNvSpPr>
            <a:spLocks noGrp="1"/>
          </p:cNvSpPr>
          <p:nvPr>
            <p:ph idx="1"/>
          </p:nvPr>
        </p:nvSpPr>
        <p:spPr/>
        <p:txBody>
          <a:bodyPr/>
          <a:lstStyle/>
          <a:p>
            <a:r>
              <a:rPr lang="fr-CA" dirty="0"/>
              <a:t> Création de la base de données</a:t>
            </a:r>
          </a:p>
          <a:p>
            <a:pPr lvl="1"/>
            <a:r>
              <a:rPr lang="fr-CA" dirty="0"/>
              <a:t> </a:t>
            </a:r>
            <a:r>
              <a:rPr lang="fr-CA" dirty="0">
                <a:solidFill>
                  <a:srgbClr val="FA4098"/>
                </a:solidFill>
              </a:rPr>
              <a:t>Étape 2 </a:t>
            </a:r>
            <a:r>
              <a:rPr lang="fr-CA" dirty="0"/>
              <a:t>(</a:t>
            </a:r>
            <a:r>
              <a:rPr lang="en-CA" dirty="0"/>
              <a:t>🏠 À la </a:t>
            </a:r>
            <a:r>
              <a:rPr lang="fr-CA" dirty="0"/>
              <a:t>maison seulement) : Installer les outils entity framework</a:t>
            </a:r>
          </a:p>
          <a:p>
            <a:pPr lvl="1"/>
            <a:endParaRPr lang="en-CA" dirty="0"/>
          </a:p>
          <a:p>
            <a:pPr lvl="1"/>
            <a:endParaRPr lang="en-CA" dirty="0"/>
          </a:p>
          <a:p>
            <a:pPr lvl="1"/>
            <a:endParaRPr lang="en-CA" dirty="0"/>
          </a:p>
          <a:p>
            <a:pPr lvl="1"/>
            <a:r>
              <a:rPr lang="en-CA" dirty="0"/>
              <a:t> </a:t>
            </a:r>
            <a:r>
              <a:rPr lang="en-CA" dirty="0">
                <a:solidFill>
                  <a:srgbClr val="FA4098"/>
                </a:solidFill>
              </a:rPr>
              <a:t>Étape 3 </a:t>
            </a:r>
            <a:r>
              <a:rPr lang="en-CA" dirty="0"/>
              <a:t>: </a:t>
            </a:r>
            <a:r>
              <a:rPr lang="fr-CA" dirty="0"/>
              <a:t>Créer la base de données</a:t>
            </a:r>
          </a:p>
          <a:p>
            <a:pPr lvl="2"/>
            <a:r>
              <a:rPr lang="fr-CA" dirty="0"/>
              <a:t> Utilisez ces commandes tel quel.</a:t>
            </a:r>
          </a:p>
        </p:txBody>
      </p:sp>
      <p:pic>
        <p:nvPicPr>
          <p:cNvPr id="8" name="Image 7">
            <a:extLst>
              <a:ext uri="{FF2B5EF4-FFF2-40B4-BE49-F238E27FC236}">
                <a16:creationId xmlns:a16="http://schemas.microsoft.com/office/drawing/2014/main" id="{C15474A0-7727-40E7-883C-75733939FCF7}"/>
              </a:ext>
            </a:extLst>
          </p:cNvPr>
          <p:cNvPicPr>
            <a:picLocks noChangeAspect="1"/>
          </p:cNvPicPr>
          <p:nvPr/>
        </p:nvPicPr>
        <p:blipFill>
          <a:blip r:embed="rId2"/>
          <a:stretch>
            <a:fillRect/>
          </a:stretch>
        </p:blipFill>
        <p:spPr>
          <a:xfrm>
            <a:off x="332263" y="4029226"/>
            <a:ext cx="8100538" cy="738651"/>
          </a:xfrm>
          <a:prstGeom prst="rect">
            <a:avLst/>
          </a:prstGeom>
        </p:spPr>
      </p:pic>
      <p:pic>
        <p:nvPicPr>
          <p:cNvPr id="10" name="Image 9">
            <a:extLst>
              <a:ext uri="{FF2B5EF4-FFF2-40B4-BE49-F238E27FC236}">
                <a16:creationId xmlns:a16="http://schemas.microsoft.com/office/drawing/2014/main" id="{9E271A4B-6FDA-4322-9E0F-0865ACB1F671}"/>
              </a:ext>
            </a:extLst>
          </p:cNvPr>
          <p:cNvPicPr>
            <a:picLocks noChangeAspect="1"/>
          </p:cNvPicPr>
          <p:nvPr/>
        </p:nvPicPr>
        <p:blipFill>
          <a:blip r:embed="rId3"/>
          <a:stretch>
            <a:fillRect/>
          </a:stretch>
        </p:blipFill>
        <p:spPr>
          <a:xfrm>
            <a:off x="421735" y="5555279"/>
            <a:ext cx="7716327" cy="800212"/>
          </a:xfrm>
          <a:prstGeom prst="rect">
            <a:avLst/>
          </a:prstGeom>
        </p:spPr>
      </p:pic>
      <p:pic>
        <p:nvPicPr>
          <p:cNvPr id="11" name="Image 10">
            <a:extLst>
              <a:ext uri="{FF2B5EF4-FFF2-40B4-BE49-F238E27FC236}">
                <a16:creationId xmlns:a16="http://schemas.microsoft.com/office/drawing/2014/main" id="{69060923-60E2-4E8D-B288-F492631052C1}"/>
              </a:ext>
            </a:extLst>
          </p:cNvPr>
          <p:cNvPicPr>
            <a:picLocks noChangeAspect="1"/>
          </p:cNvPicPr>
          <p:nvPr/>
        </p:nvPicPr>
        <p:blipFill>
          <a:blip r:embed="rId4"/>
          <a:stretch>
            <a:fillRect/>
          </a:stretch>
        </p:blipFill>
        <p:spPr>
          <a:xfrm>
            <a:off x="1550080" y="2211759"/>
            <a:ext cx="9059539" cy="619211"/>
          </a:xfrm>
          <a:prstGeom prst="rect">
            <a:avLst/>
          </a:prstGeom>
        </p:spPr>
      </p:pic>
      <p:sp>
        <p:nvSpPr>
          <p:cNvPr id="12" name="Ellipse 11">
            <a:extLst>
              <a:ext uri="{FF2B5EF4-FFF2-40B4-BE49-F238E27FC236}">
                <a16:creationId xmlns:a16="http://schemas.microsoft.com/office/drawing/2014/main" id="{84642280-9B98-4EC4-A20B-BE6C339C4CAF}"/>
              </a:ext>
            </a:extLst>
          </p:cNvPr>
          <p:cNvSpPr/>
          <p:nvPr/>
        </p:nvSpPr>
        <p:spPr>
          <a:xfrm>
            <a:off x="151851" y="3850700"/>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1</a:t>
            </a:r>
          </a:p>
        </p:txBody>
      </p:sp>
      <p:sp>
        <p:nvSpPr>
          <p:cNvPr id="13" name="Ellipse 12">
            <a:extLst>
              <a:ext uri="{FF2B5EF4-FFF2-40B4-BE49-F238E27FC236}">
                <a16:creationId xmlns:a16="http://schemas.microsoft.com/office/drawing/2014/main" id="{D55F6198-C652-45F5-8347-A9F3D6B136BC}"/>
              </a:ext>
            </a:extLst>
          </p:cNvPr>
          <p:cNvSpPr/>
          <p:nvPr/>
        </p:nvSpPr>
        <p:spPr>
          <a:xfrm>
            <a:off x="243209" y="5376753"/>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2</a:t>
            </a:r>
          </a:p>
        </p:txBody>
      </p:sp>
      <p:sp>
        <p:nvSpPr>
          <p:cNvPr id="6" name="Rectangle 5">
            <a:extLst>
              <a:ext uri="{FF2B5EF4-FFF2-40B4-BE49-F238E27FC236}">
                <a16:creationId xmlns:a16="http://schemas.microsoft.com/office/drawing/2014/main" id="{FCCE9486-13BE-46AC-854C-33A5EF4188C5}"/>
              </a:ext>
            </a:extLst>
          </p:cNvPr>
          <p:cNvSpPr/>
          <p:nvPr/>
        </p:nvSpPr>
        <p:spPr>
          <a:xfrm>
            <a:off x="4234171" y="4019472"/>
            <a:ext cx="3903892" cy="295284"/>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Rectangle 13">
            <a:extLst>
              <a:ext uri="{FF2B5EF4-FFF2-40B4-BE49-F238E27FC236}">
                <a16:creationId xmlns:a16="http://schemas.microsoft.com/office/drawing/2014/main" id="{9CDA7BA0-94E5-4AAA-B1B3-5DA4B15FCAB5}"/>
              </a:ext>
            </a:extLst>
          </p:cNvPr>
          <p:cNvSpPr/>
          <p:nvPr/>
        </p:nvSpPr>
        <p:spPr>
          <a:xfrm>
            <a:off x="4928689" y="5512459"/>
            <a:ext cx="3043646" cy="295284"/>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 name="ZoneTexte 2">
            <a:extLst>
              <a:ext uri="{FF2B5EF4-FFF2-40B4-BE49-F238E27FC236}">
                <a16:creationId xmlns:a16="http://schemas.microsoft.com/office/drawing/2014/main" id="{899D3B46-F022-C7F8-4B77-0AD3648B59E3}"/>
              </a:ext>
            </a:extLst>
          </p:cNvPr>
          <p:cNvSpPr txBox="1"/>
          <p:nvPr/>
        </p:nvSpPr>
        <p:spPr>
          <a:xfrm>
            <a:off x="8316588" y="5295185"/>
            <a:ext cx="3770740" cy="1477328"/>
          </a:xfrm>
          <a:prstGeom prst="rect">
            <a:avLst/>
          </a:prstGeom>
          <a:noFill/>
        </p:spPr>
        <p:txBody>
          <a:bodyPr wrap="square" rtlCol="0">
            <a:spAutoFit/>
          </a:bodyPr>
          <a:lstStyle/>
          <a:p>
            <a:r>
              <a:rPr lang="fr-CA" dirty="0">
                <a:solidFill>
                  <a:srgbClr val="739CD1"/>
                </a:solidFill>
              </a:rPr>
              <a:t>• Cette commande devra être réutilisée à chaque fois que vous </a:t>
            </a:r>
            <a:r>
              <a:rPr lang="fr-CA" b="1" dirty="0">
                <a:solidFill>
                  <a:srgbClr val="739CD1"/>
                </a:solidFill>
              </a:rPr>
              <a:t>déplacerez votre projet sur un autre ordinateur OU que vous ferez la commande plus haut</a:t>
            </a:r>
            <a:r>
              <a:rPr lang="fr-CA" dirty="0">
                <a:solidFill>
                  <a:srgbClr val="739CD1"/>
                </a:solidFill>
              </a:rPr>
              <a:t>.</a:t>
            </a:r>
          </a:p>
        </p:txBody>
      </p:sp>
      <p:sp>
        <p:nvSpPr>
          <p:cNvPr id="15" name="ZoneTexte 14">
            <a:extLst>
              <a:ext uri="{FF2B5EF4-FFF2-40B4-BE49-F238E27FC236}">
                <a16:creationId xmlns:a16="http://schemas.microsoft.com/office/drawing/2014/main" id="{67E2BB0C-8700-87B3-2881-005B7001D684}"/>
              </a:ext>
            </a:extLst>
          </p:cNvPr>
          <p:cNvSpPr txBox="1"/>
          <p:nvPr/>
        </p:nvSpPr>
        <p:spPr>
          <a:xfrm>
            <a:off x="8531849" y="3936886"/>
            <a:ext cx="3663950" cy="923330"/>
          </a:xfrm>
          <a:prstGeom prst="rect">
            <a:avLst/>
          </a:prstGeom>
          <a:noFill/>
        </p:spPr>
        <p:txBody>
          <a:bodyPr wrap="square" rtlCol="0">
            <a:spAutoFit/>
          </a:bodyPr>
          <a:lstStyle/>
          <a:p>
            <a:r>
              <a:rPr lang="fr-CA" dirty="0">
                <a:solidFill>
                  <a:srgbClr val="739CD1"/>
                </a:solidFill>
              </a:rPr>
              <a:t>• Cette commande (et la suivante) devra être réutilisée à chaque fois que vous </a:t>
            </a:r>
            <a:r>
              <a:rPr lang="fr-CA" b="1" dirty="0">
                <a:solidFill>
                  <a:srgbClr val="739CD1"/>
                </a:solidFill>
              </a:rPr>
              <a:t>changerez vos Models</a:t>
            </a:r>
            <a:r>
              <a:rPr lang="fr-CA" dirty="0">
                <a:solidFill>
                  <a:srgbClr val="739CD1"/>
                </a:solidFill>
              </a:rPr>
              <a:t>.</a:t>
            </a:r>
          </a:p>
        </p:txBody>
      </p:sp>
      <p:sp>
        <p:nvSpPr>
          <p:cNvPr id="5" name="ZoneTexte 4">
            <a:extLst>
              <a:ext uri="{FF2B5EF4-FFF2-40B4-BE49-F238E27FC236}">
                <a16:creationId xmlns:a16="http://schemas.microsoft.com/office/drawing/2014/main" id="{48E76D5A-AA65-2BC2-A6AF-EE23B426ADCB}"/>
              </a:ext>
            </a:extLst>
          </p:cNvPr>
          <p:cNvSpPr txBox="1"/>
          <p:nvPr/>
        </p:nvSpPr>
        <p:spPr>
          <a:xfrm>
            <a:off x="1230997" y="4748408"/>
            <a:ext cx="6465943" cy="369332"/>
          </a:xfrm>
          <a:prstGeom prst="rect">
            <a:avLst/>
          </a:prstGeom>
          <a:noFill/>
        </p:spPr>
        <p:txBody>
          <a:bodyPr wrap="square" rtlCol="0">
            <a:spAutoFit/>
          </a:bodyPr>
          <a:lstStyle/>
          <a:p>
            <a:pPr algn="ctr"/>
            <a:r>
              <a:rPr lang="fr-CA" dirty="0">
                <a:solidFill>
                  <a:srgbClr val="FA4098"/>
                </a:solidFill>
              </a:rPr>
              <a:t>Ceci PRÉPARE un script SQL sans l’exécuter.</a:t>
            </a:r>
          </a:p>
        </p:txBody>
      </p:sp>
      <p:sp>
        <p:nvSpPr>
          <p:cNvPr id="7" name="ZoneTexte 6">
            <a:extLst>
              <a:ext uri="{FF2B5EF4-FFF2-40B4-BE49-F238E27FC236}">
                <a16:creationId xmlns:a16="http://schemas.microsoft.com/office/drawing/2014/main" id="{831DAC96-A270-729F-1840-D6301AB05A24}"/>
              </a:ext>
            </a:extLst>
          </p:cNvPr>
          <p:cNvSpPr txBox="1"/>
          <p:nvPr/>
        </p:nvSpPr>
        <p:spPr>
          <a:xfrm>
            <a:off x="1001199" y="6386000"/>
            <a:ext cx="6465943" cy="369332"/>
          </a:xfrm>
          <a:prstGeom prst="rect">
            <a:avLst/>
          </a:prstGeom>
          <a:noFill/>
        </p:spPr>
        <p:txBody>
          <a:bodyPr wrap="square" rtlCol="0">
            <a:spAutoFit/>
          </a:bodyPr>
          <a:lstStyle/>
          <a:p>
            <a:pPr algn="ctr"/>
            <a:r>
              <a:rPr lang="fr-CA" dirty="0">
                <a:solidFill>
                  <a:srgbClr val="FA4098"/>
                </a:solidFill>
              </a:rPr>
              <a:t>Ceci EXÉCUTE vos migrations (scripts SQL) pour créer la BD</a:t>
            </a:r>
          </a:p>
        </p:txBody>
      </p:sp>
    </p:spTree>
    <p:extLst>
      <p:ext uri="{BB962C8B-B14F-4D97-AF65-F5344CB8AC3E}">
        <p14:creationId xmlns:p14="http://schemas.microsoft.com/office/powerpoint/2010/main" val="605638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Routage</a:t>
            </a:r>
          </a:p>
        </p:txBody>
      </p:sp>
      <p:sp>
        <p:nvSpPr>
          <p:cNvPr id="2" name="Espace réservé du contenu 1">
            <a:extLst>
              <a:ext uri="{FF2B5EF4-FFF2-40B4-BE49-F238E27FC236}">
                <a16:creationId xmlns:a16="http://schemas.microsoft.com/office/drawing/2014/main" id="{31BCE013-D825-4E0B-8F4E-93F46548E96B}"/>
              </a:ext>
            </a:extLst>
          </p:cNvPr>
          <p:cNvSpPr>
            <a:spLocks noGrp="1"/>
          </p:cNvSpPr>
          <p:nvPr>
            <p:ph idx="1"/>
          </p:nvPr>
        </p:nvSpPr>
        <p:spPr/>
        <p:txBody>
          <a:bodyPr/>
          <a:lstStyle/>
          <a:p>
            <a:r>
              <a:rPr lang="fr-CA" dirty="0"/>
              <a:t> Routage </a:t>
            </a:r>
            <a:r>
              <a:rPr lang="en-CA" dirty="0"/>
              <a:t>🚗</a:t>
            </a:r>
            <a:endParaRPr lang="fr-CA" dirty="0"/>
          </a:p>
          <a:p>
            <a:pPr lvl="1"/>
            <a:r>
              <a:rPr lang="fr-CA" dirty="0"/>
              <a:t> Avec net core </a:t>
            </a:r>
            <a:r>
              <a:rPr lang="fr-CA" dirty="0">
                <a:solidFill>
                  <a:srgbClr val="FA4098"/>
                </a:solidFill>
              </a:rPr>
              <a:t>MVC</a:t>
            </a:r>
            <a:r>
              <a:rPr lang="fr-CA" dirty="0"/>
              <a:t>, le routage sert à déterminer la route pour accéder à une certaine View.</a:t>
            </a:r>
          </a:p>
          <a:p>
            <a:pPr lvl="1"/>
            <a:r>
              <a:rPr lang="fr-CA" dirty="0"/>
              <a:t> Avec net core </a:t>
            </a:r>
            <a:r>
              <a:rPr lang="fr-CA" dirty="0">
                <a:solidFill>
                  <a:srgbClr val="FA4098"/>
                </a:solidFill>
              </a:rPr>
              <a:t>Web API</a:t>
            </a:r>
            <a:r>
              <a:rPr lang="fr-CA" dirty="0"/>
              <a:t>, le routage sert plutôt à spécifier la syntaxe des </a:t>
            </a:r>
            <a:r>
              <a:rPr lang="fr-CA" dirty="0">
                <a:solidFill>
                  <a:srgbClr val="FA4098"/>
                </a:solidFill>
              </a:rPr>
              <a:t>requêtes HTTP</a:t>
            </a:r>
            <a:r>
              <a:rPr lang="fr-CA" dirty="0"/>
              <a:t> qu’une application cliente (Ex. application Angular) devra utiliser.</a:t>
            </a:r>
          </a:p>
        </p:txBody>
      </p:sp>
      <p:pic>
        <p:nvPicPr>
          <p:cNvPr id="6" name="Image 5">
            <a:extLst>
              <a:ext uri="{FF2B5EF4-FFF2-40B4-BE49-F238E27FC236}">
                <a16:creationId xmlns:a16="http://schemas.microsoft.com/office/drawing/2014/main" id="{5765F679-AA37-4B9C-BA9D-838A6717F33A}"/>
              </a:ext>
            </a:extLst>
          </p:cNvPr>
          <p:cNvPicPr>
            <a:picLocks noChangeAspect="1"/>
          </p:cNvPicPr>
          <p:nvPr/>
        </p:nvPicPr>
        <p:blipFill>
          <a:blip r:embed="rId2"/>
          <a:stretch>
            <a:fillRect/>
          </a:stretch>
        </p:blipFill>
        <p:spPr>
          <a:xfrm>
            <a:off x="5790057" y="3252864"/>
            <a:ext cx="6138655" cy="2179591"/>
          </a:xfrm>
          <a:prstGeom prst="rect">
            <a:avLst/>
          </a:prstGeom>
          <a:ln w="28575">
            <a:solidFill>
              <a:srgbClr val="739CD1"/>
            </a:solidFill>
          </a:ln>
        </p:spPr>
      </p:pic>
      <p:sp>
        <p:nvSpPr>
          <p:cNvPr id="12" name="ZoneTexte 11">
            <a:extLst>
              <a:ext uri="{FF2B5EF4-FFF2-40B4-BE49-F238E27FC236}">
                <a16:creationId xmlns:a16="http://schemas.microsoft.com/office/drawing/2014/main" id="{E9758D9A-864D-4E05-B900-4EDB1765283B}"/>
              </a:ext>
            </a:extLst>
          </p:cNvPr>
          <p:cNvSpPr txBox="1"/>
          <p:nvPr/>
        </p:nvSpPr>
        <p:spPr>
          <a:xfrm>
            <a:off x="1665068" y="6103484"/>
            <a:ext cx="9997440" cy="338554"/>
          </a:xfrm>
          <a:prstGeom prst="rect">
            <a:avLst/>
          </a:prstGeom>
          <a:noFill/>
        </p:spPr>
        <p:txBody>
          <a:bodyPr wrap="square" rtlCol="0">
            <a:spAutoFit/>
          </a:bodyPr>
          <a:lstStyle/>
          <a:p>
            <a:r>
              <a:rPr lang="fr-CA" sz="1600" dirty="0">
                <a:solidFill>
                  <a:srgbClr val="7385D1"/>
                </a:solidFill>
              </a:rPr>
              <a:t>Bien entendu, la règle de routage utilisée doit être précédée du domaine. (Dans ce cas, le domaine est local)</a:t>
            </a:r>
          </a:p>
        </p:txBody>
      </p:sp>
      <p:sp>
        <p:nvSpPr>
          <p:cNvPr id="17" name="ZoneTexte 16">
            <a:extLst>
              <a:ext uri="{FF2B5EF4-FFF2-40B4-BE49-F238E27FC236}">
                <a16:creationId xmlns:a16="http://schemas.microsoft.com/office/drawing/2014/main" id="{BBE11219-2DAA-4DDF-9F9B-D1118AC9B6CD}"/>
              </a:ext>
            </a:extLst>
          </p:cNvPr>
          <p:cNvSpPr txBox="1"/>
          <p:nvPr/>
        </p:nvSpPr>
        <p:spPr>
          <a:xfrm>
            <a:off x="6784663" y="3307373"/>
            <a:ext cx="2882537" cy="307777"/>
          </a:xfrm>
          <a:prstGeom prst="rect">
            <a:avLst/>
          </a:prstGeom>
          <a:noFill/>
        </p:spPr>
        <p:txBody>
          <a:bodyPr wrap="square" rtlCol="0">
            <a:spAutoFit/>
          </a:bodyPr>
          <a:lstStyle/>
          <a:p>
            <a:r>
              <a:rPr lang="fr-CA" sz="1400" b="1" dirty="0">
                <a:solidFill>
                  <a:srgbClr val="7385D1"/>
                </a:solidFill>
              </a:rPr>
              <a:t>Interface Swagger</a:t>
            </a:r>
          </a:p>
        </p:txBody>
      </p:sp>
      <p:pic>
        <p:nvPicPr>
          <p:cNvPr id="5" name="Image 4">
            <a:extLst>
              <a:ext uri="{FF2B5EF4-FFF2-40B4-BE49-F238E27FC236}">
                <a16:creationId xmlns:a16="http://schemas.microsoft.com/office/drawing/2014/main" id="{005F6579-492E-A478-EF04-0F27047D04C5}"/>
              </a:ext>
            </a:extLst>
          </p:cNvPr>
          <p:cNvPicPr>
            <a:picLocks noChangeAspect="1"/>
          </p:cNvPicPr>
          <p:nvPr/>
        </p:nvPicPr>
        <p:blipFill>
          <a:blip r:embed="rId3"/>
          <a:stretch>
            <a:fillRect/>
          </a:stretch>
        </p:blipFill>
        <p:spPr>
          <a:xfrm>
            <a:off x="957320" y="4811295"/>
            <a:ext cx="8491480" cy="1198184"/>
          </a:xfrm>
          <a:prstGeom prst="rect">
            <a:avLst/>
          </a:prstGeom>
          <a:ln w="28575">
            <a:solidFill>
              <a:srgbClr val="7385D1"/>
            </a:solidFill>
          </a:ln>
        </p:spPr>
      </p:pic>
      <p:cxnSp>
        <p:nvCxnSpPr>
          <p:cNvPr id="10" name="Connecteur droit avec flèche 9">
            <a:extLst>
              <a:ext uri="{FF2B5EF4-FFF2-40B4-BE49-F238E27FC236}">
                <a16:creationId xmlns:a16="http://schemas.microsoft.com/office/drawing/2014/main" id="{6FD4BA9D-7C32-4AF2-8D76-88BB2D609385}"/>
              </a:ext>
            </a:extLst>
          </p:cNvPr>
          <p:cNvCxnSpPr>
            <a:cxnSpLocks/>
          </p:cNvCxnSpPr>
          <p:nvPr/>
        </p:nvCxnSpPr>
        <p:spPr>
          <a:xfrm>
            <a:off x="7254800" y="3873811"/>
            <a:ext cx="971131" cy="116845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D7290988-D26F-4EBF-9D68-2BB464F3C39C}"/>
              </a:ext>
            </a:extLst>
          </p:cNvPr>
          <p:cNvSpPr txBox="1"/>
          <p:nvPr/>
        </p:nvSpPr>
        <p:spPr>
          <a:xfrm>
            <a:off x="4119272" y="5530634"/>
            <a:ext cx="2882537" cy="307777"/>
          </a:xfrm>
          <a:prstGeom prst="rect">
            <a:avLst/>
          </a:prstGeom>
          <a:noFill/>
        </p:spPr>
        <p:txBody>
          <a:bodyPr wrap="square" rtlCol="0">
            <a:spAutoFit/>
          </a:bodyPr>
          <a:lstStyle/>
          <a:p>
            <a:r>
              <a:rPr lang="fr-CA" sz="1400" dirty="0">
                <a:solidFill>
                  <a:srgbClr val="7385D1"/>
                </a:solidFill>
              </a:rPr>
              <a:t>Requête dans notre projet Angular</a:t>
            </a:r>
          </a:p>
        </p:txBody>
      </p:sp>
      <p:pic>
        <p:nvPicPr>
          <p:cNvPr id="11" name="Image 10">
            <a:extLst>
              <a:ext uri="{FF2B5EF4-FFF2-40B4-BE49-F238E27FC236}">
                <a16:creationId xmlns:a16="http://schemas.microsoft.com/office/drawing/2014/main" id="{5804116A-B24C-EFA5-A92E-9B31B0032833}"/>
              </a:ext>
            </a:extLst>
          </p:cNvPr>
          <p:cNvPicPr>
            <a:picLocks noChangeAspect="1"/>
          </p:cNvPicPr>
          <p:nvPr/>
        </p:nvPicPr>
        <p:blipFill>
          <a:blip r:embed="rId4"/>
          <a:stretch>
            <a:fillRect/>
          </a:stretch>
        </p:blipFill>
        <p:spPr>
          <a:xfrm>
            <a:off x="583104" y="3917414"/>
            <a:ext cx="4877235" cy="722813"/>
          </a:xfrm>
          <a:prstGeom prst="rect">
            <a:avLst/>
          </a:prstGeom>
          <a:ln w="28575">
            <a:solidFill>
              <a:srgbClr val="7385D1"/>
            </a:solidFill>
          </a:ln>
        </p:spPr>
      </p:pic>
      <p:cxnSp>
        <p:nvCxnSpPr>
          <p:cNvPr id="15" name="Connecteur droit avec flèche 14">
            <a:extLst>
              <a:ext uri="{FF2B5EF4-FFF2-40B4-BE49-F238E27FC236}">
                <a16:creationId xmlns:a16="http://schemas.microsoft.com/office/drawing/2014/main" id="{9DA07C00-7FCE-1607-0BCC-83A7F525FBAD}"/>
              </a:ext>
            </a:extLst>
          </p:cNvPr>
          <p:cNvCxnSpPr>
            <a:cxnSpLocks/>
          </p:cNvCxnSpPr>
          <p:nvPr/>
        </p:nvCxnSpPr>
        <p:spPr>
          <a:xfrm>
            <a:off x="4232366" y="4610894"/>
            <a:ext cx="3109645" cy="50751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93E5FE7-0DD6-CB0F-E61D-CE7373384BBD}"/>
              </a:ext>
            </a:extLst>
          </p:cNvPr>
          <p:cNvSpPr/>
          <p:nvPr/>
        </p:nvSpPr>
        <p:spPr>
          <a:xfrm>
            <a:off x="3387634" y="4342659"/>
            <a:ext cx="905692" cy="268235"/>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207427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Routage</a:t>
            </a:r>
          </a:p>
        </p:txBody>
      </p:sp>
      <p:sp>
        <p:nvSpPr>
          <p:cNvPr id="2" name="Espace réservé du contenu 1">
            <a:extLst>
              <a:ext uri="{FF2B5EF4-FFF2-40B4-BE49-F238E27FC236}">
                <a16:creationId xmlns:a16="http://schemas.microsoft.com/office/drawing/2014/main" id="{31BCE013-D825-4E0B-8F4E-93F46548E96B}"/>
              </a:ext>
            </a:extLst>
          </p:cNvPr>
          <p:cNvSpPr>
            <a:spLocks noGrp="1"/>
          </p:cNvSpPr>
          <p:nvPr>
            <p:ph idx="1"/>
          </p:nvPr>
        </p:nvSpPr>
        <p:spPr>
          <a:xfrm>
            <a:off x="520783" y="1150572"/>
            <a:ext cx="7804611" cy="5026393"/>
          </a:xfrm>
        </p:spPr>
        <p:txBody>
          <a:bodyPr/>
          <a:lstStyle/>
          <a:p>
            <a:r>
              <a:rPr lang="fr-CA" dirty="0"/>
              <a:t> Routage </a:t>
            </a:r>
            <a:r>
              <a:rPr lang="en-CA" dirty="0"/>
              <a:t>🚗</a:t>
            </a:r>
            <a:endParaRPr lang="fr-CA" dirty="0"/>
          </a:p>
          <a:p>
            <a:pPr lvl="1"/>
            <a:r>
              <a:rPr lang="fr-CA" dirty="0"/>
              <a:t> Règles par défaut</a:t>
            </a:r>
          </a:p>
          <a:p>
            <a:pPr lvl="2"/>
            <a:r>
              <a:rPr lang="fr-CA" dirty="0"/>
              <a:t> Si on n’utilise que la route déjà spécifiée par défaut à la création du contrôleur auto-généré pour notre Model, on remarque que les 5 requêtes déjà disponibles ont des routes... </a:t>
            </a:r>
            <a:r>
              <a:rPr lang="fr-CA" b="1" dirty="0"/>
              <a:t>très similaires</a:t>
            </a:r>
            <a:r>
              <a:rPr lang="fr-CA" dirty="0"/>
              <a:t> ! Comment les différencier ?</a:t>
            </a:r>
          </a:p>
          <a:p>
            <a:pPr lvl="2"/>
            <a:r>
              <a:rPr lang="fr-CA" dirty="0"/>
              <a:t> L’objet </a:t>
            </a:r>
            <a:r>
              <a:rPr lang="fr-CA" dirty="0">
                <a:solidFill>
                  <a:srgbClr val="FA4098"/>
                </a:solidFill>
              </a:rPr>
              <a:t>HttpClient</a:t>
            </a:r>
            <a:r>
              <a:rPr lang="fr-CA" dirty="0"/>
              <a:t> nous permet aussi d’utiliser </a:t>
            </a:r>
            <a:r>
              <a:rPr lang="fr-CA" dirty="0">
                <a:solidFill>
                  <a:srgbClr val="FA4098"/>
                </a:solidFill>
              </a:rPr>
              <a:t>put</a:t>
            </a:r>
            <a:r>
              <a:rPr lang="fr-CA" dirty="0"/>
              <a:t> et </a:t>
            </a:r>
            <a:r>
              <a:rPr lang="fr-CA" dirty="0">
                <a:solidFill>
                  <a:srgbClr val="FA4098"/>
                </a:solidFill>
              </a:rPr>
              <a:t>delete</a:t>
            </a:r>
            <a:r>
              <a:rPr lang="fr-CA" dirty="0"/>
              <a:t> ! (Pas seulement </a:t>
            </a:r>
            <a:r>
              <a:rPr lang="fr-CA" dirty="0">
                <a:solidFill>
                  <a:srgbClr val="FA4098"/>
                </a:solidFill>
              </a:rPr>
              <a:t>get</a:t>
            </a:r>
            <a:r>
              <a:rPr lang="fr-CA" dirty="0"/>
              <a:t> et </a:t>
            </a:r>
            <a:r>
              <a:rPr lang="fr-CA" dirty="0">
                <a:solidFill>
                  <a:srgbClr val="FA4098"/>
                </a:solidFill>
              </a:rPr>
              <a:t>post</a:t>
            </a:r>
            <a:r>
              <a:rPr lang="fr-CA" dirty="0"/>
              <a:t>)</a:t>
            </a:r>
          </a:p>
        </p:txBody>
      </p:sp>
      <p:pic>
        <p:nvPicPr>
          <p:cNvPr id="5" name="Image 4">
            <a:extLst>
              <a:ext uri="{FF2B5EF4-FFF2-40B4-BE49-F238E27FC236}">
                <a16:creationId xmlns:a16="http://schemas.microsoft.com/office/drawing/2014/main" id="{D9D07CCD-9E90-4073-8904-B58AC5AF03BF}"/>
              </a:ext>
            </a:extLst>
          </p:cNvPr>
          <p:cNvPicPr>
            <a:picLocks noChangeAspect="1"/>
          </p:cNvPicPr>
          <p:nvPr/>
        </p:nvPicPr>
        <p:blipFill>
          <a:blip r:embed="rId2"/>
          <a:stretch>
            <a:fillRect/>
          </a:stretch>
        </p:blipFill>
        <p:spPr>
          <a:xfrm>
            <a:off x="8456023" y="925918"/>
            <a:ext cx="3614153" cy="2694305"/>
          </a:xfrm>
          <a:prstGeom prst="rect">
            <a:avLst/>
          </a:prstGeom>
          <a:ln w="28575">
            <a:solidFill>
              <a:srgbClr val="7385D1"/>
            </a:solidFill>
          </a:ln>
        </p:spPr>
      </p:pic>
      <p:pic>
        <p:nvPicPr>
          <p:cNvPr id="7" name="Image 6">
            <a:extLst>
              <a:ext uri="{FF2B5EF4-FFF2-40B4-BE49-F238E27FC236}">
                <a16:creationId xmlns:a16="http://schemas.microsoft.com/office/drawing/2014/main" id="{8B52D5C5-7ABE-4927-BAE3-10CCCF175AAD}"/>
              </a:ext>
            </a:extLst>
          </p:cNvPr>
          <p:cNvPicPr>
            <a:picLocks noChangeAspect="1"/>
          </p:cNvPicPr>
          <p:nvPr/>
        </p:nvPicPr>
        <p:blipFill>
          <a:blip r:embed="rId3"/>
          <a:stretch>
            <a:fillRect/>
          </a:stretch>
        </p:blipFill>
        <p:spPr>
          <a:xfrm>
            <a:off x="8456022" y="3742506"/>
            <a:ext cx="3614153" cy="871986"/>
          </a:xfrm>
          <a:prstGeom prst="rect">
            <a:avLst/>
          </a:prstGeom>
          <a:ln w="28575">
            <a:solidFill>
              <a:srgbClr val="7385D1"/>
            </a:solidFill>
          </a:ln>
        </p:spPr>
      </p:pic>
      <p:cxnSp>
        <p:nvCxnSpPr>
          <p:cNvPr id="8" name="Connecteur droit avec flèche 7">
            <a:extLst>
              <a:ext uri="{FF2B5EF4-FFF2-40B4-BE49-F238E27FC236}">
                <a16:creationId xmlns:a16="http://schemas.microsoft.com/office/drawing/2014/main" id="{D5D31F28-6ACD-4986-8CE3-A3B7294C63AF}"/>
              </a:ext>
            </a:extLst>
          </p:cNvPr>
          <p:cNvCxnSpPr>
            <a:cxnSpLocks/>
          </p:cNvCxnSpPr>
          <p:nvPr/>
        </p:nvCxnSpPr>
        <p:spPr>
          <a:xfrm flipH="1" flipV="1">
            <a:off x="10442843" y="3910150"/>
            <a:ext cx="660585" cy="139335"/>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F40E1119-00C1-4D11-9EC1-2CDBAE134584}"/>
              </a:ext>
            </a:extLst>
          </p:cNvPr>
          <p:cNvPicPr>
            <a:picLocks noChangeAspect="1"/>
          </p:cNvPicPr>
          <p:nvPr/>
        </p:nvPicPr>
        <p:blipFill>
          <a:blip r:embed="rId4"/>
          <a:stretch>
            <a:fillRect/>
          </a:stretch>
        </p:blipFill>
        <p:spPr>
          <a:xfrm>
            <a:off x="933789" y="4049485"/>
            <a:ext cx="6355285" cy="1913071"/>
          </a:xfrm>
          <a:prstGeom prst="rect">
            <a:avLst/>
          </a:prstGeom>
          <a:ln w="28575">
            <a:solidFill>
              <a:srgbClr val="7385D1"/>
            </a:solidFill>
          </a:ln>
        </p:spPr>
      </p:pic>
      <p:cxnSp>
        <p:nvCxnSpPr>
          <p:cNvPr id="12" name="Connecteur droit avec flèche 11">
            <a:extLst>
              <a:ext uri="{FF2B5EF4-FFF2-40B4-BE49-F238E27FC236}">
                <a16:creationId xmlns:a16="http://schemas.microsoft.com/office/drawing/2014/main" id="{325CADF2-6DA7-40F7-A829-A13E21D724BF}"/>
              </a:ext>
            </a:extLst>
          </p:cNvPr>
          <p:cNvCxnSpPr>
            <a:cxnSpLocks/>
          </p:cNvCxnSpPr>
          <p:nvPr/>
        </p:nvCxnSpPr>
        <p:spPr>
          <a:xfrm flipH="1" flipV="1">
            <a:off x="2757529" y="4614492"/>
            <a:ext cx="660585" cy="139335"/>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B9D8F84B-F6A1-4841-B55D-123AFCF59E90}"/>
              </a:ext>
            </a:extLst>
          </p:cNvPr>
          <p:cNvCxnSpPr>
            <a:cxnSpLocks/>
          </p:cNvCxnSpPr>
          <p:nvPr/>
        </p:nvCxnSpPr>
        <p:spPr>
          <a:xfrm flipH="1" flipV="1">
            <a:off x="2489108" y="5892888"/>
            <a:ext cx="660585" cy="139335"/>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9AE67A3B-4BB0-4EE9-AE6A-CF33426B936E}"/>
              </a:ext>
            </a:extLst>
          </p:cNvPr>
          <p:cNvCxnSpPr>
            <a:cxnSpLocks/>
          </p:cNvCxnSpPr>
          <p:nvPr/>
        </p:nvCxnSpPr>
        <p:spPr>
          <a:xfrm flipV="1">
            <a:off x="8224928" y="3388721"/>
            <a:ext cx="462187" cy="220253"/>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37CBD58C-F07E-44B6-BE3D-3862C319F3FE}"/>
              </a:ext>
            </a:extLst>
          </p:cNvPr>
          <p:cNvCxnSpPr>
            <a:cxnSpLocks/>
          </p:cNvCxnSpPr>
          <p:nvPr/>
        </p:nvCxnSpPr>
        <p:spPr>
          <a:xfrm flipV="1">
            <a:off x="8224927" y="2958414"/>
            <a:ext cx="462187" cy="220253"/>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42B47A5C-3C40-435A-BFBA-DB665A9187E0}"/>
              </a:ext>
            </a:extLst>
          </p:cNvPr>
          <p:cNvSpPr txBox="1"/>
          <p:nvPr/>
        </p:nvSpPr>
        <p:spPr>
          <a:xfrm>
            <a:off x="7593874" y="4853075"/>
            <a:ext cx="4258492" cy="923330"/>
          </a:xfrm>
          <a:prstGeom prst="rect">
            <a:avLst/>
          </a:prstGeom>
          <a:noFill/>
        </p:spPr>
        <p:txBody>
          <a:bodyPr wrap="square" rtlCol="0">
            <a:spAutoFit/>
          </a:bodyPr>
          <a:lstStyle/>
          <a:p>
            <a:r>
              <a:rPr lang="fr-CA" dirty="0">
                <a:solidFill>
                  <a:srgbClr val="7385D1"/>
                </a:solidFill>
              </a:rPr>
              <a:t>Donc dans ce cas-ci, même si les routes sont très similaires, elles sont quand même différenciées par le </a:t>
            </a:r>
            <a:r>
              <a:rPr lang="fr-CA" u="sng" dirty="0">
                <a:solidFill>
                  <a:srgbClr val="FA4098"/>
                </a:solidFill>
              </a:rPr>
              <a:t>type</a:t>
            </a:r>
            <a:r>
              <a:rPr lang="fr-CA" dirty="0">
                <a:solidFill>
                  <a:srgbClr val="7385D1"/>
                </a:solidFill>
              </a:rPr>
              <a:t> de requête.</a:t>
            </a:r>
          </a:p>
        </p:txBody>
      </p:sp>
    </p:spTree>
    <p:extLst>
      <p:ext uri="{BB962C8B-B14F-4D97-AF65-F5344CB8AC3E}">
        <p14:creationId xmlns:p14="http://schemas.microsoft.com/office/powerpoint/2010/main" val="598860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Routage</a:t>
            </a:r>
          </a:p>
        </p:txBody>
      </p:sp>
      <p:sp>
        <p:nvSpPr>
          <p:cNvPr id="2" name="Espace réservé du contenu 1">
            <a:extLst>
              <a:ext uri="{FF2B5EF4-FFF2-40B4-BE49-F238E27FC236}">
                <a16:creationId xmlns:a16="http://schemas.microsoft.com/office/drawing/2014/main" id="{31BCE013-D825-4E0B-8F4E-93F46548E96B}"/>
              </a:ext>
            </a:extLst>
          </p:cNvPr>
          <p:cNvSpPr>
            <a:spLocks noGrp="1"/>
          </p:cNvSpPr>
          <p:nvPr>
            <p:ph idx="1"/>
          </p:nvPr>
        </p:nvSpPr>
        <p:spPr>
          <a:xfrm>
            <a:off x="520783" y="1150572"/>
            <a:ext cx="7830737" cy="5026393"/>
          </a:xfrm>
        </p:spPr>
        <p:txBody>
          <a:bodyPr/>
          <a:lstStyle/>
          <a:p>
            <a:r>
              <a:rPr lang="fr-CA" dirty="0"/>
              <a:t> Routage </a:t>
            </a:r>
            <a:r>
              <a:rPr lang="en-CA" dirty="0"/>
              <a:t>🚗</a:t>
            </a:r>
            <a:endParaRPr lang="fr-CA" dirty="0"/>
          </a:p>
          <a:p>
            <a:pPr lvl="1"/>
            <a:r>
              <a:rPr lang="fr-CA" dirty="0"/>
              <a:t> Règles par défaut</a:t>
            </a:r>
          </a:p>
          <a:p>
            <a:pPr lvl="2"/>
            <a:r>
              <a:rPr lang="fr-CA" dirty="0"/>
              <a:t>Ce qui détermine si une requête est de type </a:t>
            </a:r>
            <a:r>
              <a:rPr lang="fr-CA" dirty="0">
                <a:solidFill>
                  <a:srgbClr val="FA4098"/>
                </a:solidFill>
              </a:rPr>
              <a:t>GET</a:t>
            </a:r>
            <a:r>
              <a:rPr lang="fr-CA" dirty="0"/>
              <a:t>, </a:t>
            </a:r>
            <a:r>
              <a:rPr lang="fr-CA" dirty="0">
                <a:solidFill>
                  <a:srgbClr val="FA4098"/>
                </a:solidFill>
              </a:rPr>
              <a:t>PUT</a:t>
            </a:r>
            <a:r>
              <a:rPr lang="fr-CA" dirty="0"/>
              <a:t>, </a:t>
            </a:r>
            <a:r>
              <a:rPr lang="fr-CA" dirty="0">
                <a:solidFill>
                  <a:srgbClr val="FA4098"/>
                </a:solidFill>
              </a:rPr>
              <a:t>POST</a:t>
            </a:r>
            <a:r>
              <a:rPr lang="fr-CA" dirty="0"/>
              <a:t> ou </a:t>
            </a:r>
            <a:r>
              <a:rPr lang="fr-CA" dirty="0">
                <a:solidFill>
                  <a:srgbClr val="FA4098"/>
                </a:solidFill>
              </a:rPr>
              <a:t>DELETE</a:t>
            </a:r>
            <a:r>
              <a:rPr lang="fr-CA" dirty="0"/>
              <a:t> est </a:t>
            </a:r>
            <a:r>
              <a:rPr lang="fr-CA" b="1" dirty="0"/>
              <a:t>l’étiquette</a:t>
            </a:r>
            <a:r>
              <a:rPr lang="fr-CA" dirty="0"/>
              <a:t> qu’on met au-dessus de son action : </a:t>
            </a:r>
          </a:p>
          <a:p>
            <a:endParaRPr lang="fr-CA" dirty="0"/>
          </a:p>
        </p:txBody>
      </p:sp>
      <p:pic>
        <p:nvPicPr>
          <p:cNvPr id="6" name="Image 5">
            <a:extLst>
              <a:ext uri="{FF2B5EF4-FFF2-40B4-BE49-F238E27FC236}">
                <a16:creationId xmlns:a16="http://schemas.microsoft.com/office/drawing/2014/main" id="{BED8A18D-2263-4940-8BB4-0AA6859FA291}"/>
              </a:ext>
            </a:extLst>
          </p:cNvPr>
          <p:cNvPicPr>
            <a:picLocks noChangeAspect="1"/>
          </p:cNvPicPr>
          <p:nvPr/>
        </p:nvPicPr>
        <p:blipFill>
          <a:blip r:embed="rId2"/>
          <a:stretch>
            <a:fillRect/>
          </a:stretch>
        </p:blipFill>
        <p:spPr>
          <a:xfrm>
            <a:off x="8456023" y="925918"/>
            <a:ext cx="3614153" cy="2694305"/>
          </a:xfrm>
          <a:prstGeom prst="rect">
            <a:avLst/>
          </a:prstGeom>
          <a:ln w="28575">
            <a:solidFill>
              <a:srgbClr val="7385D1"/>
            </a:solidFill>
          </a:ln>
        </p:spPr>
      </p:pic>
      <p:pic>
        <p:nvPicPr>
          <p:cNvPr id="8" name="Image 7">
            <a:extLst>
              <a:ext uri="{FF2B5EF4-FFF2-40B4-BE49-F238E27FC236}">
                <a16:creationId xmlns:a16="http://schemas.microsoft.com/office/drawing/2014/main" id="{1B8CD852-9A17-4EE9-9C2F-4D4093C25BED}"/>
              </a:ext>
            </a:extLst>
          </p:cNvPr>
          <p:cNvPicPr>
            <a:picLocks noChangeAspect="1"/>
          </p:cNvPicPr>
          <p:nvPr/>
        </p:nvPicPr>
        <p:blipFill>
          <a:blip r:embed="rId3"/>
          <a:stretch>
            <a:fillRect/>
          </a:stretch>
        </p:blipFill>
        <p:spPr>
          <a:xfrm>
            <a:off x="999754" y="3056176"/>
            <a:ext cx="7195044" cy="913537"/>
          </a:xfrm>
          <a:prstGeom prst="rect">
            <a:avLst/>
          </a:prstGeom>
          <a:ln w="28575">
            <a:solidFill>
              <a:srgbClr val="7385D1"/>
            </a:solidFill>
          </a:ln>
        </p:spPr>
      </p:pic>
      <p:pic>
        <p:nvPicPr>
          <p:cNvPr id="10" name="Image 9">
            <a:extLst>
              <a:ext uri="{FF2B5EF4-FFF2-40B4-BE49-F238E27FC236}">
                <a16:creationId xmlns:a16="http://schemas.microsoft.com/office/drawing/2014/main" id="{91219DE6-143F-4E88-AF2A-E4BE6DA24605}"/>
              </a:ext>
            </a:extLst>
          </p:cNvPr>
          <p:cNvPicPr>
            <a:picLocks noChangeAspect="1"/>
          </p:cNvPicPr>
          <p:nvPr/>
        </p:nvPicPr>
        <p:blipFill>
          <a:blip r:embed="rId4"/>
          <a:stretch>
            <a:fillRect/>
          </a:stretch>
        </p:blipFill>
        <p:spPr>
          <a:xfrm>
            <a:off x="227982" y="4159802"/>
            <a:ext cx="5584491" cy="913537"/>
          </a:xfrm>
          <a:prstGeom prst="rect">
            <a:avLst/>
          </a:prstGeom>
          <a:ln w="28575">
            <a:solidFill>
              <a:srgbClr val="7385D1"/>
            </a:solidFill>
          </a:ln>
        </p:spPr>
      </p:pic>
      <p:pic>
        <p:nvPicPr>
          <p:cNvPr id="12" name="Image 11">
            <a:extLst>
              <a:ext uri="{FF2B5EF4-FFF2-40B4-BE49-F238E27FC236}">
                <a16:creationId xmlns:a16="http://schemas.microsoft.com/office/drawing/2014/main" id="{51A8BBDD-5564-47D7-ACFF-126F98BD44F0}"/>
              </a:ext>
            </a:extLst>
          </p:cNvPr>
          <p:cNvPicPr>
            <a:picLocks noChangeAspect="1"/>
          </p:cNvPicPr>
          <p:nvPr/>
        </p:nvPicPr>
        <p:blipFill>
          <a:blip r:embed="rId5"/>
          <a:stretch>
            <a:fillRect/>
          </a:stretch>
        </p:blipFill>
        <p:spPr>
          <a:xfrm>
            <a:off x="999754" y="5270103"/>
            <a:ext cx="7055674" cy="911460"/>
          </a:xfrm>
          <a:prstGeom prst="rect">
            <a:avLst/>
          </a:prstGeom>
          <a:ln w="28575">
            <a:solidFill>
              <a:srgbClr val="7385D1"/>
            </a:solidFill>
          </a:ln>
        </p:spPr>
      </p:pic>
      <p:pic>
        <p:nvPicPr>
          <p:cNvPr id="14" name="Image 13">
            <a:extLst>
              <a:ext uri="{FF2B5EF4-FFF2-40B4-BE49-F238E27FC236}">
                <a16:creationId xmlns:a16="http://schemas.microsoft.com/office/drawing/2014/main" id="{8DCD26FC-2F2E-41DB-A2FF-8F0F8FCDB0A5}"/>
              </a:ext>
            </a:extLst>
          </p:cNvPr>
          <p:cNvPicPr>
            <a:picLocks noChangeAspect="1"/>
          </p:cNvPicPr>
          <p:nvPr/>
        </p:nvPicPr>
        <p:blipFill>
          <a:blip r:embed="rId6"/>
          <a:stretch>
            <a:fillRect/>
          </a:stretch>
        </p:blipFill>
        <p:spPr>
          <a:xfrm>
            <a:off x="6043751" y="4159802"/>
            <a:ext cx="5902854" cy="913537"/>
          </a:xfrm>
          <a:prstGeom prst="rect">
            <a:avLst/>
          </a:prstGeom>
          <a:ln w="28575">
            <a:solidFill>
              <a:srgbClr val="7385D1"/>
            </a:solidFill>
          </a:ln>
        </p:spPr>
      </p:pic>
      <p:cxnSp>
        <p:nvCxnSpPr>
          <p:cNvPr id="16" name="Connecteur droit avec flèche 15">
            <a:extLst>
              <a:ext uri="{FF2B5EF4-FFF2-40B4-BE49-F238E27FC236}">
                <a16:creationId xmlns:a16="http://schemas.microsoft.com/office/drawing/2014/main" id="{F985ADD6-2AB6-497A-AFDE-1C3DE8659737}"/>
              </a:ext>
            </a:extLst>
          </p:cNvPr>
          <p:cNvCxnSpPr>
            <a:cxnSpLocks/>
          </p:cNvCxnSpPr>
          <p:nvPr/>
        </p:nvCxnSpPr>
        <p:spPr>
          <a:xfrm flipH="1" flipV="1">
            <a:off x="2044971" y="3210648"/>
            <a:ext cx="660585" cy="139335"/>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F7B61689-0C46-406C-9D75-1208F4FAAEE4}"/>
              </a:ext>
            </a:extLst>
          </p:cNvPr>
          <p:cNvCxnSpPr>
            <a:cxnSpLocks/>
          </p:cNvCxnSpPr>
          <p:nvPr/>
        </p:nvCxnSpPr>
        <p:spPr>
          <a:xfrm flipH="1" flipV="1">
            <a:off x="2284457" y="4320152"/>
            <a:ext cx="660585" cy="139335"/>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0863C060-66E3-4EE1-B861-C619EBC0ADBA}"/>
              </a:ext>
            </a:extLst>
          </p:cNvPr>
          <p:cNvCxnSpPr>
            <a:cxnSpLocks/>
          </p:cNvCxnSpPr>
          <p:nvPr/>
        </p:nvCxnSpPr>
        <p:spPr>
          <a:xfrm flipH="1" flipV="1">
            <a:off x="2807883" y="5354111"/>
            <a:ext cx="660585" cy="139335"/>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072D0C6-3BF3-45C6-AFB8-527AC6A8214F}"/>
              </a:ext>
            </a:extLst>
          </p:cNvPr>
          <p:cNvCxnSpPr>
            <a:cxnSpLocks/>
          </p:cNvCxnSpPr>
          <p:nvPr/>
        </p:nvCxnSpPr>
        <p:spPr>
          <a:xfrm flipH="1" flipV="1">
            <a:off x="7795438" y="4312523"/>
            <a:ext cx="660585" cy="139335"/>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359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Routage</a:t>
            </a:r>
          </a:p>
        </p:txBody>
      </p:sp>
      <p:sp>
        <p:nvSpPr>
          <p:cNvPr id="2" name="Espace réservé du contenu 1">
            <a:extLst>
              <a:ext uri="{FF2B5EF4-FFF2-40B4-BE49-F238E27FC236}">
                <a16:creationId xmlns:a16="http://schemas.microsoft.com/office/drawing/2014/main" id="{31BCE013-D825-4E0B-8F4E-93F46548E96B}"/>
              </a:ext>
            </a:extLst>
          </p:cNvPr>
          <p:cNvSpPr>
            <a:spLocks noGrp="1"/>
          </p:cNvSpPr>
          <p:nvPr>
            <p:ph idx="1"/>
          </p:nvPr>
        </p:nvSpPr>
        <p:spPr/>
        <p:txBody>
          <a:bodyPr/>
          <a:lstStyle/>
          <a:p>
            <a:r>
              <a:rPr lang="fr-CA" dirty="0"/>
              <a:t> Routage </a:t>
            </a:r>
            <a:r>
              <a:rPr lang="en-CA" dirty="0"/>
              <a:t>🚗</a:t>
            </a:r>
            <a:endParaRPr lang="fr-CA" dirty="0"/>
          </a:p>
          <a:p>
            <a:pPr lvl="1"/>
            <a:r>
              <a:rPr lang="fr-CA" dirty="0"/>
              <a:t> Types de méthodes HTTP (Description générale)</a:t>
            </a:r>
          </a:p>
          <a:p>
            <a:pPr lvl="2"/>
            <a:r>
              <a:rPr lang="fr-CA" dirty="0"/>
              <a:t> </a:t>
            </a:r>
            <a:r>
              <a:rPr lang="fr-CA" dirty="0">
                <a:solidFill>
                  <a:srgbClr val="FA4098"/>
                </a:solidFill>
              </a:rPr>
              <a:t>GET</a:t>
            </a:r>
            <a:r>
              <a:rPr lang="fr-CA" dirty="0"/>
              <a:t> : Données passées dans l’URL, taille de 2048 ascii maximum, moins sécuritaire, peut être mis en cache, reste dans l’historique du navigateur, etc.</a:t>
            </a:r>
          </a:p>
          <a:p>
            <a:pPr lvl="2"/>
            <a:r>
              <a:rPr lang="fr-CA" dirty="0"/>
              <a:t> </a:t>
            </a:r>
            <a:r>
              <a:rPr lang="fr-CA" dirty="0">
                <a:solidFill>
                  <a:srgbClr val="FA4098"/>
                </a:solidFill>
              </a:rPr>
              <a:t>POST</a:t>
            </a:r>
            <a:r>
              <a:rPr lang="fr-CA" dirty="0"/>
              <a:t> : Données passées dans le « corps » de la requête HTTP (Pas visibles dans L’URL), pas de mise en cache, pas de restriction de taille, plus sécuritaire, pas dans l’historique du navigateur, etc.</a:t>
            </a:r>
          </a:p>
          <a:p>
            <a:pPr lvl="2"/>
            <a:r>
              <a:rPr lang="fr-CA" dirty="0"/>
              <a:t> </a:t>
            </a:r>
            <a:r>
              <a:rPr lang="fr-CA" dirty="0">
                <a:solidFill>
                  <a:srgbClr val="FA4098"/>
                </a:solidFill>
              </a:rPr>
              <a:t>PUT</a:t>
            </a:r>
            <a:r>
              <a:rPr lang="fr-CA" dirty="0"/>
              <a:t> : Similaire à </a:t>
            </a:r>
            <a:r>
              <a:rPr lang="fr-CA" dirty="0">
                <a:solidFill>
                  <a:srgbClr val="73B3D1"/>
                </a:solidFill>
              </a:rPr>
              <a:t>POST</a:t>
            </a:r>
            <a:r>
              <a:rPr lang="fr-CA" dirty="0"/>
              <a:t> pour l’envoi des données, mais </a:t>
            </a:r>
            <a:r>
              <a:rPr lang="fr-CA"/>
              <a:t>la différence : </a:t>
            </a:r>
            <a:r>
              <a:rPr lang="fr-CA" dirty="0"/>
              <a:t>typiquement utilisé pour des opérations de type UPDATE. (Modifier des données existantes)</a:t>
            </a:r>
          </a:p>
          <a:p>
            <a:pPr lvl="2"/>
            <a:r>
              <a:rPr lang="fr-CA" dirty="0"/>
              <a:t> </a:t>
            </a:r>
            <a:r>
              <a:rPr lang="fr-CA" dirty="0">
                <a:solidFill>
                  <a:srgbClr val="FA4098"/>
                </a:solidFill>
              </a:rPr>
              <a:t>DELETE</a:t>
            </a:r>
            <a:r>
              <a:rPr lang="fr-CA" dirty="0"/>
              <a:t> : Similaire à </a:t>
            </a:r>
            <a:r>
              <a:rPr lang="fr-CA" dirty="0">
                <a:solidFill>
                  <a:srgbClr val="73B3D1"/>
                </a:solidFill>
              </a:rPr>
              <a:t>GET</a:t>
            </a:r>
            <a:r>
              <a:rPr lang="fr-CA" dirty="0"/>
              <a:t> pour l’envoi des données, mais typiquement utilisé pour des opérations de suppression.</a:t>
            </a:r>
          </a:p>
          <a:p>
            <a:pPr lvl="2"/>
            <a:r>
              <a:rPr lang="fr-CA" dirty="0"/>
              <a:t> Il y a aussi </a:t>
            </a:r>
            <a:r>
              <a:rPr lang="fr-CA" dirty="0">
                <a:solidFill>
                  <a:srgbClr val="FA4098"/>
                </a:solidFill>
              </a:rPr>
              <a:t>head</a:t>
            </a:r>
            <a:r>
              <a:rPr lang="fr-CA" dirty="0"/>
              <a:t>, </a:t>
            </a:r>
            <a:r>
              <a:rPr lang="fr-CA" dirty="0">
                <a:solidFill>
                  <a:srgbClr val="FA4098"/>
                </a:solidFill>
              </a:rPr>
              <a:t>patch</a:t>
            </a:r>
            <a:r>
              <a:rPr lang="fr-CA" dirty="0"/>
              <a:t>, </a:t>
            </a:r>
            <a:r>
              <a:rPr lang="fr-CA" dirty="0">
                <a:solidFill>
                  <a:srgbClr val="FA4098"/>
                </a:solidFill>
              </a:rPr>
              <a:t>options</a:t>
            </a:r>
            <a:r>
              <a:rPr lang="fr-CA" dirty="0"/>
              <a:t>, </a:t>
            </a:r>
            <a:r>
              <a:rPr lang="fr-CA" dirty="0">
                <a:solidFill>
                  <a:srgbClr val="FA4098"/>
                </a:solidFill>
              </a:rPr>
              <a:t>connect</a:t>
            </a:r>
            <a:r>
              <a:rPr lang="fr-CA" dirty="0"/>
              <a:t> et </a:t>
            </a:r>
            <a:r>
              <a:rPr lang="fr-CA" dirty="0">
                <a:solidFill>
                  <a:srgbClr val="FA4098"/>
                </a:solidFill>
              </a:rPr>
              <a:t>trace</a:t>
            </a:r>
            <a:r>
              <a:rPr lang="fr-CA" dirty="0"/>
              <a:t> qui sont d’autres méthodes.</a:t>
            </a:r>
          </a:p>
        </p:txBody>
      </p:sp>
      <p:sp>
        <p:nvSpPr>
          <p:cNvPr id="4" name="ZoneTexte 3">
            <a:extLst>
              <a:ext uri="{FF2B5EF4-FFF2-40B4-BE49-F238E27FC236}">
                <a16:creationId xmlns:a16="http://schemas.microsoft.com/office/drawing/2014/main" id="{9CB5CB4D-58EA-4725-8F04-EA7F21A53F3C}"/>
              </a:ext>
            </a:extLst>
          </p:cNvPr>
          <p:cNvSpPr txBox="1"/>
          <p:nvPr/>
        </p:nvSpPr>
        <p:spPr>
          <a:xfrm>
            <a:off x="328316" y="5269765"/>
            <a:ext cx="11535368" cy="1477328"/>
          </a:xfrm>
          <a:prstGeom prst="rect">
            <a:avLst/>
          </a:prstGeom>
          <a:noFill/>
        </p:spPr>
        <p:txBody>
          <a:bodyPr wrap="square" rtlCol="0">
            <a:spAutoFit/>
          </a:bodyPr>
          <a:lstStyle/>
          <a:p>
            <a:r>
              <a:rPr lang="fr-CA" b="1" dirty="0">
                <a:solidFill>
                  <a:srgbClr val="7385D1"/>
                </a:solidFill>
              </a:rPr>
              <a:t>Notez bien </a:t>
            </a:r>
            <a:r>
              <a:rPr lang="fr-CA" dirty="0">
                <a:solidFill>
                  <a:srgbClr val="7385D1"/>
                </a:solidFill>
              </a:rPr>
              <a:t>:</a:t>
            </a:r>
          </a:p>
          <a:p>
            <a:r>
              <a:rPr lang="fr-CA" dirty="0">
                <a:solidFill>
                  <a:srgbClr val="7385D1"/>
                </a:solidFill>
              </a:rPr>
              <a:t>• On pourrait très bien se contenter de </a:t>
            </a:r>
            <a:r>
              <a:rPr lang="fr-CA" dirty="0">
                <a:solidFill>
                  <a:srgbClr val="FA4098"/>
                </a:solidFill>
              </a:rPr>
              <a:t>GET</a:t>
            </a:r>
            <a:r>
              <a:rPr lang="fr-CA" dirty="0">
                <a:solidFill>
                  <a:srgbClr val="7385D1"/>
                </a:solidFill>
              </a:rPr>
              <a:t> et </a:t>
            </a:r>
            <a:r>
              <a:rPr lang="fr-CA" dirty="0">
                <a:solidFill>
                  <a:srgbClr val="FA4098"/>
                </a:solidFill>
              </a:rPr>
              <a:t>POST</a:t>
            </a:r>
            <a:r>
              <a:rPr lang="fr-CA" dirty="0">
                <a:solidFill>
                  <a:srgbClr val="7385D1"/>
                </a:solidFill>
              </a:rPr>
              <a:t> </a:t>
            </a:r>
            <a:r>
              <a:rPr lang="fr-CA" b="1" u="sng" dirty="0">
                <a:solidFill>
                  <a:srgbClr val="7385D1"/>
                </a:solidFill>
              </a:rPr>
              <a:t>pour tout faire</a:t>
            </a:r>
            <a:r>
              <a:rPr lang="fr-CA" dirty="0">
                <a:solidFill>
                  <a:srgbClr val="7385D1"/>
                </a:solidFill>
              </a:rPr>
              <a:t> ! Rien ne nous empêche d’étiqueter une opération de suppression avec [</a:t>
            </a:r>
            <a:r>
              <a:rPr lang="fr-CA" dirty="0">
                <a:solidFill>
                  <a:srgbClr val="73B3D1"/>
                </a:solidFill>
              </a:rPr>
              <a:t>HttpGet</a:t>
            </a:r>
            <a:r>
              <a:rPr lang="fr-CA" dirty="0">
                <a:solidFill>
                  <a:srgbClr val="7385D1"/>
                </a:solidFill>
              </a:rPr>
              <a:t>] ou [</a:t>
            </a:r>
            <a:r>
              <a:rPr lang="fr-CA" dirty="0">
                <a:solidFill>
                  <a:srgbClr val="73B3D1"/>
                </a:solidFill>
              </a:rPr>
              <a:t>HttpPost</a:t>
            </a:r>
            <a:r>
              <a:rPr lang="fr-CA" dirty="0">
                <a:solidFill>
                  <a:srgbClr val="7385D1"/>
                </a:solidFill>
              </a:rPr>
              <a:t>] par exemple.</a:t>
            </a:r>
          </a:p>
          <a:p>
            <a:r>
              <a:rPr lang="fr-CA" dirty="0">
                <a:solidFill>
                  <a:srgbClr val="7385D1"/>
                </a:solidFill>
              </a:rPr>
              <a:t>• Toutefois, on doit essayer de respecter les standards et étiqueter les actions du contrôleur avec les méthodes HTTP qui correspondent à l’opération réalisée.</a:t>
            </a:r>
          </a:p>
        </p:txBody>
      </p:sp>
      <p:pic>
        <p:nvPicPr>
          <p:cNvPr id="6" name="Image 5">
            <a:extLst>
              <a:ext uri="{FF2B5EF4-FFF2-40B4-BE49-F238E27FC236}">
                <a16:creationId xmlns:a16="http://schemas.microsoft.com/office/drawing/2014/main" id="{DCB45319-F558-4CDF-A952-31990959B67B}"/>
              </a:ext>
            </a:extLst>
          </p:cNvPr>
          <p:cNvPicPr>
            <a:picLocks noChangeAspect="1"/>
          </p:cNvPicPr>
          <p:nvPr/>
        </p:nvPicPr>
        <p:blipFill>
          <a:blip r:embed="rId2"/>
          <a:stretch>
            <a:fillRect/>
          </a:stretch>
        </p:blipFill>
        <p:spPr>
          <a:xfrm>
            <a:off x="151761" y="2648736"/>
            <a:ext cx="1333686" cy="295316"/>
          </a:xfrm>
          <a:prstGeom prst="rect">
            <a:avLst/>
          </a:prstGeom>
        </p:spPr>
      </p:pic>
      <p:pic>
        <p:nvPicPr>
          <p:cNvPr id="8" name="Image 7">
            <a:extLst>
              <a:ext uri="{FF2B5EF4-FFF2-40B4-BE49-F238E27FC236}">
                <a16:creationId xmlns:a16="http://schemas.microsoft.com/office/drawing/2014/main" id="{77D6D288-EBDE-D62C-FD94-2AB204C2F7C6}"/>
              </a:ext>
            </a:extLst>
          </p:cNvPr>
          <p:cNvPicPr>
            <a:picLocks noChangeAspect="1"/>
          </p:cNvPicPr>
          <p:nvPr/>
        </p:nvPicPr>
        <p:blipFill>
          <a:blip r:embed="rId3"/>
          <a:stretch>
            <a:fillRect/>
          </a:stretch>
        </p:blipFill>
        <p:spPr>
          <a:xfrm>
            <a:off x="280367" y="2069367"/>
            <a:ext cx="1076475" cy="257211"/>
          </a:xfrm>
          <a:prstGeom prst="rect">
            <a:avLst/>
          </a:prstGeom>
        </p:spPr>
      </p:pic>
      <p:pic>
        <p:nvPicPr>
          <p:cNvPr id="10" name="Image 9">
            <a:extLst>
              <a:ext uri="{FF2B5EF4-FFF2-40B4-BE49-F238E27FC236}">
                <a16:creationId xmlns:a16="http://schemas.microsoft.com/office/drawing/2014/main" id="{AAB98F92-F48A-F6A9-B81C-D7BB8D89D08E}"/>
              </a:ext>
            </a:extLst>
          </p:cNvPr>
          <p:cNvPicPr>
            <a:picLocks noChangeAspect="1"/>
          </p:cNvPicPr>
          <p:nvPr/>
        </p:nvPicPr>
        <p:blipFill>
          <a:blip r:embed="rId4"/>
          <a:stretch>
            <a:fillRect/>
          </a:stretch>
        </p:blipFill>
        <p:spPr>
          <a:xfrm>
            <a:off x="75197" y="3563844"/>
            <a:ext cx="1408883" cy="203272"/>
          </a:xfrm>
          <a:prstGeom prst="rect">
            <a:avLst/>
          </a:prstGeom>
        </p:spPr>
      </p:pic>
      <p:pic>
        <p:nvPicPr>
          <p:cNvPr id="12" name="Image 11">
            <a:extLst>
              <a:ext uri="{FF2B5EF4-FFF2-40B4-BE49-F238E27FC236}">
                <a16:creationId xmlns:a16="http://schemas.microsoft.com/office/drawing/2014/main" id="{56BA632F-6DEA-770C-AE1C-443CE2B6CC66}"/>
              </a:ext>
            </a:extLst>
          </p:cNvPr>
          <p:cNvPicPr>
            <a:picLocks noChangeAspect="1"/>
          </p:cNvPicPr>
          <p:nvPr/>
        </p:nvPicPr>
        <p:blipFill>
          <a:blip r:embed="rId5"/>
          <a:stretch>
            <a:fillRect/>
          </a:stretch>
        </p:blipFill>
        <p:spPr>
          <a:xfrm>
            <a:off x="75197" y="2353955"/>
            <a:ext cx="1396598" cy="196506"/>
          </a:xfrm>
          <a:prstGeom prst="rect">
            <a:avLst/>
          </a:prstGeom>
        </p:spPr>
      </p:pic>
      <p:pic>
        <p:nvPicPr>
          <p:cNvPr id="14" name="Image 13">
            <a:extLst>
              <a:ext uri="{FF2B5EF4-FFF2-40B4-BE49-F238E27FC236}">
                <a16:creationId xmlns:a16="http://schemas.microsoft.com/office/drawing/2014/main" id="{3170377D-DCC2-69EE-EE79-818D01A7AF93}"/>
              </a:ext>
            </a:extLst>
          </p:cNvPr>
          <p:cNvPicPr>
            <a:picLocks noChangeAspect="1"/>
          </p:cNvPicPr>
          <p:nvPr/>
        </p:nvPicPr>
        <p:blipFill>
          <a:blip r:embed="rId6"/>
          <a:stretch>
            <a:fillRect/>
          </a:stretch>
        </p:blipFill>
        <p:spPr>
          <a:xfrm>
            <a:off x="114953" y="4227563"/>
            <a:ext cx="1356842" cy="147482"/>
          </a:xfrm>
          <a:prstGeom prst="rect">
            <a:avLst/>
          </a:prstGeom>
        </p:spPr>
      </p:pic>
    </p:spTree>
    <p:extLst>
      <p:ext uri="{BB962C8B-B14F-4D97-AF65-F5344CB8AC3E}">
        <p14:creationId xmlns:p14="http://schemas.microsoft.com/office/powerpoint/2010/main" val="3712787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Routage</a:t>
            </a:r>
          </a:p>
        </p:txBody>
      </p:sp>
      <p:sp>
        <p:nvSpPr>
          <p:cNvPr id="2" name="Espace réservé du contenu 1">
            <a:extLst>
              <a:ext uri="{FF2B5EF4-FFF2-40B4-BE49-F238E27FC236}">
                <a16:creationId xmlns:a16="http://schemas.microsoft.com/office/drawing/2014/main" id="{31BCE013-D825-4E0B-8F4E-93F46548E96B}"/>
              </a:ext>
            </a:extLst>
          </p:cNvPr>
          <p:cNvSpPr>
            <a:spLocks noGrp="1"/>
          </p:cNvSpPr>
          <p:nvPr>
            <p:ph idx="1"/>
          </p:nvPr>
        </p:nvSpPr>
        <p:spPr>
          <a:xfrm>
            <a:off x="520783" y="1150572"/>
            <a:ext cx="6829251" cy="5026393"/>
          </a:xfrm>
        </p:spPr>
        <p:txBody>
          <a:bodyPr/>
          <a:lstStyle/>
          <a:p>
            <a:r>
              <a:rPr lang="fr-CA" dirty="0"/>
              <a:t> Personnalisation des routes </a:t>
            </a:r>
          </a:p>
          <a:p>
            <a:pPr lvl="1"/>
            <a:r>
              <a:rPr lang="fr-CA" dirty="0"/>
              <a:t> [</a:t>
            </a:r>
            <a:r>
              <a:rPr lang="fr-CA" dirty="0">
                <a:solidFill>
                  <a:srgbClr val="73B3D1"/>
                </a:solidFill>
              </a:rPr>
              <a:t>Route</a:t>
            </a:r>
            <a:r>
              <a:rPr lang="fr-CA" dirty="0"/>
              <a:t>(</a:t>
            </a:r>
            <a:r>
              <a:rPr lang="fr-CA" dirty="0">
                <a:solidFill>
                  <a:srgbClr val="FA4098"/>
                </a:solidFill>
              </a:rPr>
              <a:t>"api/[controller]"</a:t>
            </a:r>
            <a:r>
              <a:rPr lang="fr-CA" dirty="0"/>
              <a:t>)]</a:t>
            </a:r>
          </a:p>
          <a:p>
            <a:pPr lvl="2"/>
            <a:r>
              <a:rPr lang="fr-CA" dirty="0"/>
              <a:t> La règle est située au-dessus de la classe, donc c’est une </a:t>
            </a:r>
            <a:r>
              <a:rPr lang="fr-CA" b="1" dirty="0"/>
              <a:t>règle de routage globale</a:t>
            </a:r>
            <a:r>
              <a:rPr lang="fr-CA" dirty="0"/>
              <a:t>. (C’est la règle par défaut quand on fait un contrôleur auto-généré pour un Model)</a:t>
            </a:r>
          </a:p>
          <a:p>
            <a:pPr lvl="2"/>
            <a:r>
              <a:rPr lang="fr-CA" dirty="0"/>
              <a:t> Notons que si on change le nom du contrôleur, toutes les routes seront automatiquement modifiées.</a:t>
            </a:r>
          </a:p>
        </p:txBody>
      </p:sp>
      <p:pic>
        <p:nvPicPr>
          <p:cNvPr id="4" name="Image 3">
            <a:extLst>
              <a:ext uri="{FF2B5EF4-FFF2-40B4-BE49-F238E27FC236}">
                <a16:creationId xmlns:a16="http://schemas.microsoft.com/office/drawing/2014/main" id="{1ECDA5C3-FD78-42DC-98FE-40DCF491D40C}"/>
              </a:ext>
            </a:extLst>
          </p:cNvPr>
          <p:cNvPicPr>
            <a:picLocks noChangeAspect="1"/>
          </p:cNvPicPr>
          <p:nvPr/>
        </p:nvPicPr>
        <p:blipFill>
          <a:blip r:embed="rId2"/>
          <a:stretch>
            <a:fillRect/>
          </a:stretch>
        </p:blipFill>
        <p:spPr>
          <a:xfrm>
            <a:off x="7459919" y="1070589"/>
            <a:ext cx="4444698" cy="2358411"/>
          </a:xfrm>
          <a:prstGeom prst="rect">
            <a:avLst/>
          </a:prstGeom>
          <a:ln w="28575">
            <a:solidFill>
              <a:srgbClr val="7385D1"/>
            </a:solidFill>
          </a:ln>
        </p:spPr>
      </p:pic>
      <p:pic>
        <p:nvPicPr>
          <p:cNvPr id="5" name="Image 4">
            <a:extLst>
              <a:ext uri="{FF2B5EF4-FFF2-40B4-BE49-F238E27FC236}">
                <a16:creationId xmlns:a16="http://schemas.microsoft.com/office/drawing/2014/main" id="{5A6CAD62-9F71-4626-AAB5-46A9763D5459}"/>
              </a:ext>
            </a:extLst>
          </p:cNvPr>
          <p:cNvPicPr>
            <a:picLocks noChangeAspect="1"/>
          </p:cNvPicPr>
          <p:nvPr/>
        </p:nvPicPr>
        <p:blipFill>
          <a:blip r:embed="rId3"/>
          <a:stretch>
            <a:fillRect/>
          </a:stretch>
        </p:blipFill>
        <p:spPr>
          <a:xfrm>
            <a:off x="7459919" y="3758270"/>
            <a:ext cx="4444698" cy="2391441"/>
          </a:xfrm>
          <a:prstGeom prst="rect">
            <a:avLst/>
          </a:prstGeom>
          <a:ln w="28575">
            <a:solidFill>
              <a:srgbClr val="7385D1"/>
            </a:solidFill>
          </a:ln>
        </p:spPr>
      </p:pic>
      <p:cxnSp>
        <p:nvCxnSpPr>
          <p:cNvPr id="6" name="Connecteur droit avec flèche 5">
            <a:extLst>
              <a:ext uri="{FF2B5EF4-FFF2-40B4-BE49-F238E27FC236}">
                <a16:creationId xmlns:a16="http://schemas.microsoft.com/office/drawing/2014/main" id="{1B77443D-E554-454E-96CF-ED0AFC4165BB}"/>
              </a:ext>
            </a:extLst>
          </p:cNvPr>
          <p:cNvCxnSpPr>
            <a:cxnSpLocks/>
          </p:cNvCxnSpPr>
          <p:nvPr/>
        </p:nvCxnSpPr>
        <p:spPr>
          <a:xfrm flipH="1" flipV="1">
            <a:off x="9229424" y="1371998"/>
            <a:ext cx="367422" cy="186836"/>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8005DD4C-FB52-40BE-8E92-E6363B35AED0}"/>
              </a:ext>
            </a:extLst>
          </p:cNvPr>
          <p:cNvCxnSpPr>
            <a:cxnSpLocks/>
          </p:cNvCxnSpPr>
          <p:nvPr/>
        </p:nvCxnSpPr>
        <p:spPr>
          <a:xfrm flipH="1">
            <a:off x="9272135" y="4246317"/>
            <a:ext cx="324711" cy="200695"/>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808211DD-6A93-4778-8E1E-BC82C5256A11}"/>
              </a:ext>
            </a:extLst>
          </p:cNvPr>
          <p:cNvPicPr>
            <a:picLocks noChangeAspect="1"/>
          </p:cNvPicPr>
          <p:nvPr/>
        </p:nvPicPr>
        <p:blipFill>
          <a:blip r:embed="rId4"/>
          <a:stretch>
            <a:fillRect/>
          </a:stretch>
        </p:blipFill>
        <p:spPr>
          <a:xfrm>
            <a:off x="410898" y="4213714"/>
            <a:ext cx="2500190" cy="2383358"/>
          </a:xfrm>
          <a:prstGeom prst="rect">
            <a:avLst/>
          </a:prstGeom>
          <a:ln w="28575">
            <a:solidFill>
              <a:srgbClr val="7385D1"/>
            </a:solidFill>
          </a:ln>
        </p:spPr>
      </p:pic>
      <p:pic>
        <p:nvPicPr>
          <p:cNvPr id="15" name="Image 14">
            <a:extLst>
              <a:ext uri="{FF2B5EF4-FFF2-40B4-BE49-F238E27FC236}">
                <a16:creationId xmlns:a16="http://schemas.microsoft.com/office/drawing/2014/main" id="{1A83917E-C28D-4CFE-BDF5-795FB45A24D1}"/>
              </a:ext>
            </a:extLst>
          </p:cNvPr>
          <p:cNvPicPr>
            <a:picLocks noChangeAspect="1"/>
          </p:cNvPicPr>
          <p:nvPr/>
        </p:nvPicPr>
        <p:blipFill>
          <a:blip r:embed="rId5"/>
          <a:stretch>
            <a:fillRect/>
          </a:stretch>
        </p:blipFill>
        <p:spPr>
          <a:xfrm>
            <a:off x="4528560" y="4213714"/>
            <a:ext cx="2435804" cy="2383358"/>
          </a:xfrm>
          <a:prstGeom prst="rect">
            <a:avLst/>
          </a:prstGeom>
          <a:ln w="28575">
            <a:solidFill>
              <a:srgbClr val="7385D1"/>
            </a:solidFill>
          </a:ln>
        </p:spPr>
      </p:pic>
      <p:sp>
        <p:nvSpPr>
          <p:cNvPr id="16" name="Flèche : droite 15">
            <a:extLst>
              <a:ext uri="{FF2B5EF4-FFF2-40B4-BE49-F238E27FC236}">
                <a16:creationId xmlns:a16="http://schemas.microsoft.com/office/drawing/2014/main" id="{A9C62E46-889C-44F8-8CCB-0C3E5E96406C}"/>
              </a:ext>
            </a:extLst>
          </p:cNvPr>
          <p:cNvSpPr/>
          <p:nvPr/>
        </p:nvSpPr>
        <p:spPr>
          <a:xfrm>
            <a:off x="3187337" y="5059680"/>
            <a:ext cx="1071154" cy="731520"/>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223554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C95E8B-B6CA-439B-84EA-6F56A33F6642}"/>
              </a:ext>
            </a:extLst>
          </p:cNvPr>
          <p:cNvSpPr>
            <a:spLocks noGrp="1"/>
          </p:cNvSpPr>
          <p:nvPr>
            <p:ph type="title"/>
          </p:nvPr>
        </p:nvSpPr>
        <p:spPr/>
        <p:txBody>
          <a:bodyPr/>
          <a:lstStyle/>
          <a:p>
            <a:r>
              <a:rPr lang="fr-CA" dirty="0"/>
              <a:t>Routage</a:t>
            </a:r>
          </a:p>
        </p:txBody>
      </p:sp>
      <p:sp>
        <p:nvSpPr>
          <p:cNvPr id="2" name="Espace réservé du contenu 1">
            <a:extLst>
              <a:ext uri="{FF2B5EF4-FFF2-40B4-BE49-F238E27FC236}">
                <a16:creationId xmlns:a16="http://schemas.microsoft.com/office/drawing/2014/main" id="{31BCE013-D825-4E0B-8F4E-93F46548E96B}"/>
              </a:ext>
            </a:extLst>
          </p:cNvPr>
          <p:cNvSpPr>
            <a:spLocks noGrp="1"/>
          </p:cNvSpPr>
          <p:nvPr>
            <p:ph idx="1"/>
          </p:nvPr>
        </p:nvSpPr>
        <p:spPr>
          <a:xfrm>
            <a:off x="520783" y="1150572"/>
            <a:ext cx="6829251" cy="5026393"/>
          </a:xfrm>
        </p:spPr>
        <p:txBody>
          <a:bodyPr/>
          <a:lstStyle/>
          <a:p>
            <a:r>
              <a:rPr lang="fr-CA" dirty="0"/>
              <a:t> Personnalisation des routes</a:t>
            </a:r>
          </a:p>
          <a:p>
            <a:pPr lvl="1"/>
            <a:r>
              <a:rPr lang="fr-CA" dirty="0"/>
              <a:t> [</a:t>
            </a:r>
            <a:r>
              <a:rPr lang="fr-CA" dirty="0">
                <a:solidFill>
                  <a:srgbClr val="73B3D1"/>
                </a:solidFill>
              </a:rPr>
              <a:t>Route</a:t>
            </a:r>
            <a:r>
              <a:rPr lang="fr-CA" dirty="0"/>
              <a:t>(</a:t>
            </a:r>
            <a:r>
              <a:rPr lang="fr-CA" dirty="0">
                <a:solidFill>
                  <a:srgbClr val="FA4098"/>
                </a:solidFill>
              </a:rPr>
              <a:t>"api/[controller]/[action]"</a:t>
            </a:r>
            <a:r>
              <a:rPr lang="fr-CA" dirty="0"/>
              <a:t>)] </a:t>
            </a:r>
            <a:r>
              <a:rPr lang="en-CA" dirty="0"/>
              <a:t>⭐</a:t>
            </a:r>
            <a:endParaRPr lang="fr-CA" dirty="0"/>
          </a:p>
          <a:p>
            <a:pPr lvl="2"/>
            <a:r>
              <a:rPr lang="fr-CA" dirty="0"/>
              <a:t> Une autre règle globale très simple.</a:t>
            </a:r>
          </a:p>
          <a:p>
            <a:pPr lvl="2"/>
            <a:r>
              <a:rPr lang="fr-CA" dirty="0"/>
              <a:t> Elle permettra d’ajouter le nom de l’action dans chaque route, ce qui les différencie amplement !</a:t>
            </a:r>
          </a:p>
          <a:p>
            <a:pPr lvl="2"/>
            <a:r>
              <a:rPr lang="fr-CA" dirty="0"/>
              <a:t> Ça rend les requêtes légèrement plus « claires » sur ce qu’elles font et ça peut parfois éviter des conflits de route.</a:t>
            </a:r>
          </a:p>
        </p:txBody>
      </p:sp>
      <p:pic>
        <p:nvPicPr>
          <p:cNvPr id="13" name="Image 12">
            <a:extLst>
              <a:ext uri="{FF2B5EF4-FFF2-40B4-BE49-F238E27FC236}">
                <a16:creationId xmlns:a16="http://schemas.microsoft.com/office/drawing/2014/main" id="{808211DD-6A93-4778-8E1E-BC82C5256A11}"/>
              </a:ext>
            </a:extLst>
          </p:cNvPr>
          <p:cNvPicPr>
            <a:picLocks noChangeAspect="1"/>
          </p:cNvPicPr>
          <p:nvPr/>
        </p:nvPicPr>
        <p:blipFill>
          <a:blip r:embed="rId2"/>
          <a:stretch>
            <a:fillRect/>
          </a:stretch>
        </p:blipFill>
        <p:spPr>
          <a:xfrm>
            <a:off x="3175461" y="4406964"/>
            <a:ext cx="2297468" cy="2190109"/>
          </a:xfrm>
          <a:prstGeom prst="rect">
            <a:avLst/>
          </a:prstGeom>
          <a:ln w="28575">
            <a:solidFill>
              <a:srgbClr val="7385D1"/>
            </a:solidFill>
          </a:ln>
        </p:spPr>
      </p:pic>
      <p:pic>
        <p:nvPicPr>
          <p:cNvPr id="8" name="Image 7">
            <a:extLst>
              <a:ext uri="{FF2B5EF4-FFF2-40B4-BE49-F238E27FC236}">
                <a16:creationId xmlns:a16="http://schemas.microsoft.com/office/drawing/2014/main" id="{8F67827A-8C32-449B-AF5A-627B067041D3}"/>
              </a:ext>
            </a:extLst>
          </p:cNvPr>
          <p:cNvPicPr>
            <a:picLocks noChangeAspect="1"/>
          </p:cNvPicPr>
          <p:nvPr/>
        </p:nvPicPr>
        <p:blipFill>
          <a:blip r:embed="rId3"/>
          <a:stretch>
            <a:fillRect/>
          </a:stretch>
        </p:blipFill>
        <p:spPr>
          <a:xfrm>
            <a:off x="7541622" y="2458582"/>
            <a:ext cx="4444698" cy="1126189"/>
          </a:xfrm>
          <a:prstGeom prst="rect">
            <a:avLst/>
          </a:prstGeom>
          <a:ln w="28575">
            <a:solidFill>
              <a:srgbClr val="7385D1"/>
            </a:solidFill>
          </a:ln>
        </p:spPr>
      </p:pic>
      <p:cxnSp>
        <p:nvCxnSpPr>
          <p:cNvPr id="6" name="Connecteur droit avec flèche 5">
            <a:extLst>
              <a:ext uri="{FF2B5EF4-FFF2-40B4-BE49-F238E27FC236}">
                <a16:creationId xmlns:a16="http://schemas.microsoft.com/office/drawing/2014/main" id="{1B77443D-E554-454E-96CF-ED0AFC4165BB}"/>
              </a:ext>
            </a:extLst>
          </p:cNvPr>
          <p:cNvCxnSpPr>
            <a:cxnSpLocks/>
          </p:cNvCxnSpPr>
          <p:nvPr/>
        </p:nvCxnSpPr>
        <p:spPr>
          <a:xfrm flipH="1" flipV="1">
            <a:off x="10251653" y="2761495"/>
            <a:ext cx="367422" cy="186836"/>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7420F0FE-89F6-4B37-B22F-25E54D59C58B}"/>
              </a:ext>
            </a:extLst>
          </p:cNvPr>
          <p:cNvPicPr>
            <a:picLocks noChangeAspect="1"/>
          </p:cNvPicPr>
          <p:nvPr/>
        </p:nvPicPr>
        <p:blipFill>
          <a:blip r:embed="rId4"/>
          <a:stretch>
            <a:fillRect/>
          </a:stretch>
        </p:blipFill>
        <p:spPr>
          <a:xfrm>
            <a:off x="7541622" y="989694"/>
            <a:ext cx="4444698" cy="1186307"/>
          </a:xfrm>
          <a:prstGeom prst="rect">
            <a:avLst/>
          </a:prstGeom>
          <a:ln w="28575">
            <a:solidFill>
              <a:srgbClr val="7385D1"/>
            </a:solidFill>
          </a:ln>
        </p:spPr>
      </p:pic>
      <p:cxnSp>
        <p:nvCxnSpPr>
          <p:cNvPr id="17" name="Connecteur droit avec flèche 16">
            <a:extLst>
              <a:ext uri="{FF2B5EF4-FFF2-40B4-BE49-F238E27FC236}">
                <a16:creationId xmlns:a16="http://schemas.microsoft.com/office/drawing/2014/main" id="{05ABEE60-7034-44D4-9800-FE6A6D99FDBA}"/>
              </a:ext>
            </a:extLst>
          </p:cNvPr>
          <p:cNvCxnSpPr>
            <a:cxnSpLocks/>
          </p:cNvCxnSpPr>
          <p:nvPr/>
        </p:nvCxnSpPr>
        <p:spPr>
          <a:xfrm flipH="1" flipV="1">
            <a:off x="9396549" y="1272275"/>
            <a:ext cx="367422" cy="186836"/>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1563BA34-6766-4BFF-9FC5-623B4546BB2C}"/>
              </a:ext>
            </a:extLst>
          </p:cNvPr>
          <p:cNvPicPr>
            <a:picLocks noChangeAspect="1"/>
          </p:cNvPicPr>
          <p:nvPr/>
        </p:nvPicPr>
        <p:blipFill>
          <a:blip r:embed="rId5"/>
          <a:stretch>
            <a:fillRect/>
          </a:stretch>
        </p:blipFill>
        <p:spPr>
          <a:xfrm>
            <a:off x="7350034" y="4406963"/>
            <a:ext cx="2400696" cy="2190109"/>
          </a:xfrm>
          <a:prstGeom prst="rect">
            <a:avLst/>
          </a:prstGeom>
          <a:ln w="28575">
            <a:solidFill>
              <a:srgbClr val="7385D1"/>
            </a:solidFill>
          </a:ln>
        </p:spPr>
      </p:pic>
      <p:sp>
        <p:nvSpPr>
          <p:cNvPr id="18" name="Flèche : droite 17">
            <a:extLst>
              <a:ext uri="{FF2B5EF4-FFF2-40B4-BE49-F238E27FC236}">
                <a16:creationId xmlns:a16="http://schemas.microsoft.com/office/drawing/2014/main" id="{8A136423-0BBD-45E3-8D7D-64CEC8F75FB7}"/>
              </a:ext>
            </a:extLst>
          </p:cNvPr>
          <p:cNvSpPr/>
          <p:nvPr/>
        </p:nvSpPr>
        <p:spPr>
          <a:xfrm>
            <a:off x="5895704" y="5136257"/>
            <a:ext cx="1071154" cy="731520"/>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260523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Routage</a:t>
            </a:r>
          </a:p>
        </p:txBody>
      </p:sp>
      <p:sp>
        <p:nvSpPr>
          <p:cNvPr id="4" name="Espace réservé du contenu 3">
            <a:extLst>
              <a:ext uri="{FF2B5EF4-FFF2-40B4-BE49-F238E27FC236}">
                <a16:creationId xmlns:a16="http://schemas.microsoft.com/office/drawing/2014/main" id="{4D88FAFB-99FF-426E-81C6-038B56A7EE55}"/>
              </a:ext>
            </a:extLst>
          </p:cNvPr>
          <p:cNvSpPr>
            <a:spLocks noGrp="1"/>
          </p:cNvSpPr>
          <p:nvPr>
            <p:ph idx="1"/>
          </p:nvPr>
        </p:nvSpPr>
        <p:spPr>
          <a:xfrm>
            <a:off x="520783" y="1150572"/>
            <a:ext cx="6306737" cy="5026393"/>
          </a:xfrm>
        </p:spPr>
        <p:txBody>
          <a:bodyPr/>
          <a:lstStyle/>
          <a:p>
            <a:r>
              <a:rPr lang="fr-CA" dirty="0"/>
              <a:t> Personnalisation des routes</a:t>
            </a:r>
          </a:p>
          <a:p>
            <a:pPr lvl="1"/>
            <a:r>
              <a:rPr lang="fr-CA" dirty="0"/>
              <a:t> Règle PAR action </a:t>
            </a:r>
            <a:r>
              <a:rPr lang="en-CA" dirty="0"/>
              <a:t>🕵️‍♂️</a:t>
            </a:r>
            <a:endParaRPr lang="fr-CA" dirty="0"/>
          </a:p>
          <a:p>
            <a:pPr lvl="2"/>
            <a:r>
              <a:rPr lang="fr-CA" dirty="0"/>
              <a:t> Si on souhaite qu’une action ait sa propre règle spécifique, on peut la définir juste au-dessus de l’</a:t>
            </a:r>
            <a:r>
              <a:rPr lang="fr-CA" b="1" dirty="0"/>
              <a:t>action</a:t>
            </a:r>
            <a:r>
              <a:rPr lang="fr-CA" dirty="0"/>
              <a:t>.</a:t>
            </a:r>
          </a:p>
          <a:p>
            <a:pPr lvl="2"/>
            <a:endParaRPr lang="fr-CA" dirty="0"/>
          </a:p>
          <a:p>
            <a:pPr lvl="2"/>
            <a:endParaRPr lang="fr-CA" dirty="0"/>
          </a:p>
          <a:p>
            <a:pPr lvl="2"/>
            <a:endParaRPr lang="fr-CA" dirty="0"/>
          </a:p>
          <a:p>
            <a:pPr lvl="2"/>
            <a:endParaRPr lang="fr-CA" dirty="0"/>
          </a:p>
          <a:p>
            <a:pPr lvl="2"/>
            <a:r>
              <a:rPr lang="fr-CA" dirty="0"/>
              <a:t> Ici, on voit que pour l’action Get, on obtient la combinaison de la </a:t>
            </a:r>
            <a:r>
              <a:rPr lang="fr-CA" dirty="0">
                <a:solidFill>
                  <a:srgbClr val="FA4098"/>
                </a:solidFill>
              </a:rPr>
              <a:t>règle de classe</a:t>
            </a:r>
            <a:r>
              <a:rPr lang="fr-CA" dirty="0"/>
              <a:t> et de la </a:t>
            </a:r>
            <a:r>
              <a:rPr lang="fr-CA" dirty="0">
                <a:solidFill>
                  <a:srgbClr val="FA4098"/>
                </a:solidFill>
              </a:rPr>
              <a:t>règle de l’action</a:t>
            </a:r>
            <a:r>
              <a:rPr lang="fr-CA" dirty="0"/>
              <a:t>.</a:t>
            </a:r>
          </a:p>
        </p:txBody>
      </p:sp>
      <p:pic>
        <p:nvPicPr>
          <p:cNvPr id="5" name="Image 4">
            <a:extLst>
              <a:ext uri="{FF2B5EF4-FFF2-40B4-BE49-F238E27FC236}">
                <a16:creationId xmlns:a16="http://schemas.microsoft.com/office/drawing/2014/main" id="{78BF6A4A-8B35-494E-BFD9-7DB534687BE0}"/>
              </a:ext>
            </a:extLst>
          </p:cNvPr>
          <p:cNvPicPr>
            <a:picLocks noChangeAspect="1"/>
          </p:cNvPicPr>
          <p:nvPr/>
        </p:nvPicPr>
        <p:blipFill>
          <a:blip r:embed="rId2"/>
          <a:stretch>
            <a:fillRect/>
          </a:stretch>
        </p:blipFill>
        <p:spPr>
          <a:xfrm>
            <a:off x="7019107" y="1507622"/>
            <a:ext cx="5047409" cy="1320899"/>
          </a:xfrm>
          <a:prstGeom prst="rect">
            <a:avLst/>
          </a:prstGeom>
          <a:ln w="28575">
            <a:solidFill>
              <a:srgbClr val="7385D1"/>
            </a:solidFill>
          </a:ln>
        </p:spPr>
      </p:pic>
      <p:sp>
        <p:nvSpPr>
          <p:cNvPr id="6" name="ZoneTexte 5">
            <a:extLst>
              <a:ext uri="{FF2B5EF4-FFF2-40B4-BE49-F238E27FC236}">
                <a16:creationId xmlns:a16="http://schemas.microsoft.com/office/drawing/2014/main" id="{3EC6CD14-0505-4973-A641-FFE88449FD45}"/>
              </a:ext>
            </a:extLst>
          </p:cNvPr>
          <p:cNvSpPr txBox="1"/>
          <p:nvPr/>
        </p:nvSpPr>
        <p:spPr>
          <a:xfrm>
            <a:off x="7071358" y="2828521"/>
            <a:ext cx="4942905" cy="923330"/>
          </a:xfrm>
          <a:prstGeom prst="rect">
            <a:avLst/>
          </a:prstGeom>
          <a:noFill/>
        </p:spPr>
        <p:txBody>
          <a:bodyPr wrap="square" rtlCol="0">
            <a:spAutoFit/>
          </a:bodyPr>
          <a:lstStyle/>
          <a:p>
            <a:r>
              <a:rPr lang="fr-CA" dirty="0">
                <a:solidFill>
                  <a:srgbClr val="7385D1"/>
                </a:solidFill>
              </a:rPr>
              <a:t>Ne pas oublier que s’il y a une règle de CLASSE, elle continue d’accompagner (de précéder) la règle spécifique à l’action.</a:t>
            </a:r>
          </a:p>
        </p:txBody>
      </p:sp>
      <p:pic>
        <p:nvPicPr>
          <p:cNvPr id="8" name="Image 7">
            <a:extLst>
              <a:ext uri="{FF2B5EF4-FFF2-40B4-BE49-F238E27FC236}">
                <a16:creationId xmlns:a16="http://schemas.microsoft.com/office/drawing/2014/main" id="{46055552-BF28-4C9B-8514-C0FBFC98F809}"/>
              </a:ext>
            </a:extLst>
          </p:cNvPr>
          <p:cNvPicPr>
            <a:picLocks noChangeAspect="1"/>
          </p:cNvPicPr>
          <p:nvPr/>
        </p:nvPicPr>
        <p:blipFill>
          <a:blip r:embed="rId3"/>
          <a:stretch>
            <a:fillRect/>
          </a:stretch>
        </p:blipFill>
        <p:spPr>
          <a:xfrm>
            <a:off x="7019107" y="4070070"/>
            <a:ext cx="3200847" cy="1457528"/>
          </a:xfrm>
          <a:prstGeom prst="rect">
            <a:avLst/>
          </a:prstGeom>
          <a:ln w="28575">
            <a:solidFill>
              <a:srgbClr val="7385D1"/>
            </a:solidFill>
          </a:ln>
        </p:spPr>
      </p:pic>
      <p:sp>
        <p:nvSpPr>
          <p:cNvPr id="9" name="ZoneTexte 8">
            <a:extLst>
              <a:ext uri="{FF2B5EF4-FFF2-40B4-BE49-F238E27FC236}">
                <a16:creationId xmlns:a16="http://schemas.microsoft.com/office/drawing/2014/main" id="{917A3E28-2B51-470F-9313-FD7504167EB1}"/>
              </a:ext>
            </a:extLst>
          </p:cNvPr>
          <p:cNvSpPr txBox="1"/>
          <p:nvPr/>
        </p:nvSpPr>
        <p:spPr>
          <a:xfrm>
            <a:off x="7019107" y="5543262"/>
            <a:ext cx="4942905" cy="923330"/>
          </a:xfrm>
          <a:prstGeom prst="rect">
            <a:avLst/>
          </a:prstGeom>
          <a:noFill/>
        </p:spPr>
        <p:txBody>
          <a:bodyPr wrap="square" rtlCol="0">
            <a:spAutoFit/>
          </a:bodyPr>
          <a:lstStyle/>
          <a:p>
            <a:r>
              <a:rPr lang="fr-CA" dirty="0">
                <a:solidFill>
                  <a:srgbClr val="7385D1"/>
                </a:solidFill>
              </a:rPr>
              <a:t>Ne pas oublier de mettre un </a:t>
            </a:r>
            <a:r>
              <a:rPr lang="fr-CA" dirty="0">
                <a:solidFill>
                  <a:srgbClr val="FA4098"/>
                </a:solidFill>
              </a:rPr>
              <a:t>{id} </a:t>
            </a:r>
            <a:r>
              <a:rPr lang="fr-CA" dirty="0">
                <a:solidFill>
                  <a:srgbClr val="7385D1"/>
                </a:solidFill>
              </a:rPr>
              <a:t>s’il y en a un. De plus, [</a:t>
            </a:r>
            <a:r>
              <a:rPr lang="fr-CA" dirty="0">
                <a:solidFill>
                  <a:srgbClr val="73B3D1"/>
                </a:solidFill>
              </a:rPr>
              <a:t>HttpGet</a:t>
            </a:r>
            <a:r>
              <a:rPr lang="fr-CA" dirty="0">
                <a:solidFill>
                  <a:srgbClr val="7385D1"/>
                </a:solidFill>
              </a:rPr>
              <a:t>(</a:t>
            </a:r>
            <a:r>
              <a:rPr lang="fr-CA" dirty="0">
                <a:solidFill>
                  <a:srgbClr val="FA4098"/>
                </a:solidFill>
              </a:rPr>
              <a:t>"{id}"</a:t>
            </a:r>
            <a:r>
              <a:rPr lang="fr-CA" dirty="0">
                <a:solidFill>
                  <a:srgbClr val="7385D1"/>
                </a:solidFill>
              </a:rPr>
              <a:t>)] doit devenir [</a:t>
            </a:r>
            <a:r>
              <a:rPr lang="fr-CA" dirty="0">
                <a:solidFill>
                  <a:srgbClr val="73B3D1"/>
                </a:solidFill>
              </a:rPr>
              <a:t>HttpGet</a:t>
            </a:r>
            <a:r>
              <a:rPr lang="fr-CA" dirty="0">
                <a:solidFill>
                  <a:srgbClr val="7385D1"/>
                </a:solidFill>
              </a:rPr>
              <a:t>], par exemple.</a:t>
            </a:r>
          </a:p>
        </p:txBody>
      </p:sp>
      <p:pic>
        <p:nvPicPr>
          <p:cNvPr id="11" name="Image 10">
            <a:extLst>
              <a:ext uri="{FF2B5EF4-FFF2-40B4-BE49-F238E27FC236}">
                <a16:creationId xmlns:a16="http://schemas.microsoft.com/office/drawing/2014/main" id="{4F175069-649B-4613-B3C4-59A69EF47545}"/>
              </a:ext>
            </a:extLst>
          </p:cNvPr>
          <p:cNvPicPr>
            <a:picLocks noChangeAspect="1"/>
          </p:cNvPicPr>
          <p:nvPr/>
        </p:nvPicPr>
        <p:blipFill>
          <a:blip r:embed="rId4"/>
          <a:stretch>
            <a:fillRect/>
          </a:stretch>
        </p:blipFill>
        <p:spPr>
          <a:xfrm>
            <a:off x="1111568" y="3129899"/>
            <a:ext cx="5125165" cy="752580"/>
          </a:xfrm>
          <a:prstGeom prst="rect">
            <a:avLst/>
          </a:prstGeom>
          <a:ln w="28575">
            <a:solidFill>
              <a:srgbClr val="7385D1"/>
            </a:solidFill>
          </a:ln>
        </p:spPr>
      </p:pic>
    </p:spTree>
    <p:extLst>
      <p:ext uri="{BB962C8B-B14F-4D97-AF65-F5344CB8AC3E}">
        <p14:creationId xmlns:p14="http://schemas.microsoft.com/office/powerpoint/2010/main" val="1588745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Routage</a:t>
            </a:r>
          </a:p>
        </p:txBody>
      </p:sp>
      <p:sp>
        <p:nvSpPr>
          <p:cNvPr id="4" name="Espace réservé du contenu 3">
            <a:extLst>
              <a:ext uri="{FF2B5EF4-FFF2-40B4-BE49-F238E27FC236}">
                <a16:creationId xmlns:a16="http://schemas.microsoft.com/office/drawing/2014/main" id="{4D88FAFB-99FF-426E-81C6-038B56A7EE55}"/>
              </a:ext>
            </a:extLst>
          </p:cNvPr>
          <p:cNvSpPr>
            <a:spLocks noGrp="1"/>
          </p:cNvSpPr>
          <p:nvPr>
            <p:ph idx="1"/>
          </p:nvPr>
        </p:nvSpPr>
        <p:spPr>
          <a:xfrm>
            <a:off x="520783" y="1150572"/>
            <a:ext cx="6306737" cy="5026393"/>
          </a:xfrm>
        </p:spPr>
        <p:txBody>
          <a:bodyPr/>
          <a:lstStyle/>
          <a:p>
            <a:r>
              <a:rPr lang="fr-CA" dirty="0"/>
              <a:t> Personnalisation des routes</a:t>
            </a:r>
          </a:p>
          <a:p>
            <a:pPr lvl="1"/>
            <a:r>
              <a:rPr lang="fr-CA" dirty="0"/>
              <a:t> Règle PAR action </a:t>
            </a:r>
            <a:r>
              <a:rPr lang="en-CA" dirty="0"/>
              <a:t>🕵️‍♂️</a:t>
            </a:r>
            <a:endParaRPr lang="fr-CA" dirty="0"/>
          </a:p>
          <a:p>
            <a:pPr lvl="2"/>
            <a:r>
              <a:rPr lang="fr-CA" dirty="0"/>
              <a:t> Si on souhaite qu’une action ait sa propre règle spécifique, mais sans respecter la règle globale du contrôleur, on peut ajouter une </a:t>
            </a:r>
            <a:r>
              <a:rPr lang="fr-CA" dirty="0">
                <a:solidFill>
                  <a:srgbClr val="FA4098"/>
                </a:solidFill>
              </a:rPr>
              <a:t>barre oblique </a:t>
            </a:r>
            <a:r>
              <a:rPr lang="fr-CA" dirty="0"/>
              <a:t>au début de la règle.</a:t>
            </a:r>
          </a:p>
          <a:p>
            <a:pPr lvl="2"/>
            <a:endParaRPr lang="fr-CA" dirty="0"/>
          </a:p>
          <a:p>
            <a:pPr lvl="2"/>
            <a:endParaRPr lang="fr-CA" dirty="0"/>
          </a:p>
          <a:p>
            <a:pPr lvl="2"/>
            <a:endParaRPr lang="fr-CA" dirty="0"/>
          </a:p>
          <a:p>
            <a:pPr lvl="2"/>
            <a:r>
              <a:rPr lang="fr-CA" dirty="0"/>
              <a:t> Ici, on voit que pour l’action </a:t>
            </a:r>
            <a:r>
              <a:rPr lang="fr-CA" dirty="0">
                <a:solidFill>
                  <a:srgbClr val="FA4098"/>
                </a:solidFill>
              </a:rPr>
              <a:t>Get</a:t>
            </a:r>
            <a:r>
              <a:rPr lang="fr-CA" dirty="0"/>
              <a:t>, on obtient strictement la règle spécifiée au-dessus de l’action.</a:t>
            </a:r>
          </a:p>
        </p:txBody>
      </p:sp>
      <p:pic>
        <p:nvPicPr>
          <p:cNvPr id="5" name="Image 4">
            <a:extLst>
              <a:ext uri="{FF2B5EF4-FFF2-40B4-BE49-F238E27FC236}">
                <a16:creationId xmlns:a16="http://schemas.microsoft.com/office/drawing/2014/main" id="{78BF6A4A-8B35-494E-BFD9-7DB534687BE0}"/>
              </a:ext>
            </a:extLst>
          </p:cNvPr>
          <p:cNvPicPr>
            <a:picLocks noChangeAspect="1"/>
          </p:cNvPicPr>
          <p:nvPr/>
        </p:nvPicPr>
        <p:blipFill>
          <a:blip r:embed="rId2"/>
          <a:stretch>
            <a:fillRect/>
          </a:stretch>
        </p:blipFill>
        <p:spPr>
          <a:xfrm>
            <a:off x="7019107" y="1507622"/>
            <a:ext cx="5047409" cy="1320899"/>
          </a:xfrm>
          <a:prstGeom prst="rect">
            <a:avLst/>
          </a:prstGeom>
          <a:ln w="28575">
            <a:solidFill>
              <a:srgbClr val="7385D1"/>
            </a:solidFill>
          </a:ln>
        </p:spPr>
      </p:pic>
      <p:sp>
        <p:nvSpPr>
          <p:cNvPr id="6" name="ZoneTexte 5">
            <a:extLst>
              <a:ext uri="{FF2B5EF4-FFF2-40B4-BE49-F238E27FC236}">
                <a16:creationId xmlns:a16="http://schemas.microsoft.com/office/drawing/2014/main" id="{3EC6CD14-0505-4973-A641-FFE88449FD45}"/>
              </a:ext>
            </a:extLst>
          </p:cNvPr>
          <p:cNvSpPr txBox="1"/>
          <p:nvPr/>
        </p:nvSpPr>
        <p:spPr>
          <a:xfrm>
            <a:off x="7071358" y="2828521"/>
            <a:ext cx="4942905" cy="646331"/>
          </a:xfrm>
          <a:prstGeom prst="rect">
            <a:avLst/>
          </a:prstGeom>
          <a:noFill/>
        </p:spPr>
        <p:txBody>
          <a:bodyPr wrap="square" rtlCol="0">
            <a:spAutoFit/>
          </a:bodyPr>
          <a:lstStyle/>
          <a:p>
            <a:r>
              <a:rPr lang="fr-CA" dirty="0">
                <a:solidFill>
                  <a:srgbClr val="7385D1"/>
                </a:solidFill>
              </a:rPr>
              <a:t>On a une règle de classe pour le contrôleur, mais elle sera ignorée par l’action ci-dessous.</a:t>
            </a:r>
          </a:p>
        </p:txBody>
      </p:sp>
      <p:sp>
        <p:nvSpPr>
          <p:cNvPr id="9" name="ZoneTexte 8">
            <a:extLst>
              <a:ext uri="{FF2B5EF4-FFF2-40B4-BE49-F238E27FC236}">
                <a16:creationId xmlns:a16="http://schemas.microsoft.com/office/drawing/2014/main" id="{917A3E28-2B51-470F-9313-FD7504167EB1}"/>
              </a:ext>
            </a:extLst>
          </p:cNvPr>
          <p:cNvSpPr txBox="1"/>
          <p:nvPr/>
        </p:nvSpPr>
        <p:spPr>
          <a:xfrm>
            <a:off x="7019107" y="5453535"/>
            <a:ext cx="4942905" cy="369332"/>
          </a:xfrm>
          <a:prstGeom prst="rect">
            <a:avLst/>
          </a:prstGeom>
          <a:noFill/>
        </p:spPr>
        <p:txBody>
          <a:bodyPr wrap="square" rtlCol="0">
            <a:spAutoFit/>
          </a:bodyPr>
          <a:lstStyle/>
          <a:p>
            <a:r>
              <a:rPr lang="fr-CA" dirty="0">
                <a:solidFill>
                  <a:srgbClr val="7385D1"/>
                </a:solidFill>
              </a:rPr>
              <a:t>Notons la barre oblique </a:t>
            </a:r>
            <a:r>
              <a:rPr lang="fr-CA" dirty="0">
                <a:solidFill>
                  <a:srgbClr val="FA4098"/>
                </a:solidFill>
              </a:rPr>
              <a:t>/</a:t>
            </a:r>
            <a:r>
              <a:rPr lang="fr-CA" dirty="0">
                <a:solidFill>
                  <a:srgbClr val="7385D1"/>
                </a:solidFill>
              </a:rPr>
              <a:t> au début cette fois.</a:t>
            </a:r>
          </a:p>
        </p:txBody>
      </p:sp>
      <p:pic>
        <p:nvPicPr>
          <p:cNvPr id="7" name="Image 6">
            <a:extLst>
              <a:ext uri="{FF2B5EF4-FFF2-40B4-BE49-F238E27FC236}">
                <a16:creationId xmlns:a16="http://schemas.microsoft.com/office/drawing/2014/main" id="{99BA3742-1525-4B59-A114-17C7F1405C75}"/>
              </a:ext>
            </a:extLst>
          </p:cNvPr>
          <p:cNvPicPr>
            <a:picLocks noChangeAspect="1"/>
          </p:cNvPicPr>
          <p:nvPr/>
        </p:nvPicPr>
        <p:blipFill>
          <a:blip r:embed="rId3"/>
          <a:stretch>
            <a:fillRect/>
          </a:stretch>
        </p:blipFill>
        <p:spPr>
          <a:xfrm>
            <a:off x="7071358" y="3988113"/>
            <a:ext cx="3229426" cy="1362265"/>
          </a:xfrm>
          <a:prstGeom prst="rect">
            <a:avLst/>
          </a:prstGeom>
          <a:ln w="28575">
            <a:solidFill>
              <a:srgbClr val="7385D1"/>
            </a:solidFill>
          </a:ln>
        </p:spPr>
      </p:pic>
      <p:pic>
        <p:nvPicPr>
          <p:cNvPr id="12" name="Image 11">
            <a:extLst>
              <a:ext uri="{FF2B5EF4-FFF2-40B4-BE49-F238E27FC236}">
                <a16:creationId xmlns:a16="http://schemas.microsoft.com/office/drawing/2014/main" id="{956540D2-3E84-4E07-8A19-85BBC2E41ECB}"/>
              </a:ext>
            </a:extLst>
          </p:cNvPr>
          <p:cNvPicPr>
            <a:picLocks noChangeAspect="1"/>
          </p:cNvPicPr>
          <p:nvPr/>
        </p:nvPicPr>
        <p:blipFill>
          <a:blip r:embed="rId4"/>
          <a:stretch>
            <a:fillRect/>
          </a:stretch>
        </p:blipFill>
        <p:spPr>
          <a:xfrm>
            <a:off x="1557162" y="3339873"/>
            <a:ext cx="2524477" cy="647790"/>
          </a:xfrm>
          <a:prstGeom prst="rect">
            <a:avLst/>
          </a:prstGeom>
          <a:ln w="28575">
            <a:solidFill>
              <a:srgbClr val="7385D1"/>
            </a:solidFill>
          </a:ln>
        </p:spPr>
      </p:pic>
    </p:spTree>
    <p:extLst>
      <p:ext uri="{BB962C8B-B14F-4D97-AF65-F5344CB8AC3E}">
        <p14:creationId xmlns:p14="http://schemas.microsoft.com/office/powerpoint/2010/main" val="3305395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Routage</a:t>
            </a:r>
          </a:p>
        </p:txBody>
      </p:sp>
      <p:sp>
        <p:nvSpPr>
          <p:cNvPr id="4" name="Espace réservé du contenu 3">
            <a:extLst>
              <a:ext uri="{FF2B5EF4-FFF2-40B4-BE49-F238E27FC236}">
                <a16:creationId xmlns:a16="http://schemas.microsoft.com/office/drawing/2014/main" id="{4D88FAFB-99FF-426E-81C6-038B56A7EE55}"/>
              </a:ext>
            </a:extLst>
          </p:cNvPr>
          <p:cNvSpPr>
            <a:spLocks noGrp="1"/>
          </p:cNvSpPr>
          <p:nvPr>
            <p:ph idx="1"/>
          </p:nvPr>
        </p:nvSpPr>
        <p:spPr>
          <a:xfrm>
            <a:off x="520782" y="1150572"/>
            <a:ext cx="11157411" cy="5026393"/>
          </a:xfrm>
        </p:spPr>
        <p:txBody>
          <a:bodyPr/>
          <a:lstStyle/>
          <a:p>
            <a:r>
              <a:rPr lang="fr-CA" dirty="0"/>
              <a:t> Personnalisation des routes</a:t>
            </a:r>
          </a:p>
          <a:p>
            <a:pPr lvl="1"/>
            <a:r>
              <a:rPr lang="fr-CA" dirty="0"/>
              <a:t> Attention aux conflits ! </a:t>
            </a:r>
            <a:r>
              <a:rPr lang="en-CA" dirty="0"/>
              <a:t>😠</a:t>
            </a:r>
            <a:endParaRPr lang="fr-CA" dirty="0"/>
          </a:p>
          <a:p>
            <a:pPr lvl="2"/>
            <a:r>
              <a:rPr lang="fr-CA" dirty="0"/>
              <a:t> Bien entendu, si deux actions ont la même route, nous aurons des problèmes. Au minimum, si leur(s) paramètre(s) sont différents, c’est convenable.</a:t>
            </a:r>
          </a:p>
          <a:p>
            <a:pPr lvl="3"/>
            <a:r>
              <a:rPr lang="fr-CA" dirty="0"/>
              <a:t> Ex. Une requête nécessite un </a:t>
            </a:r>
            <a:r>
              <a:rPr lang="fr-CA" dirty="0">
                <a:solidFill>
                  <a:srgbClr val="FA4098"/>
                </a:solidFill>
              </a:rPr>
              <a:t>paramètre</a:t>
            </a:r>
            <a:r>
              <a:rPr lang="fr-CA" dirty="0"/>
              <a:t> et pas l’autre, tout est bon !</a:t>
            </a:r>
          </a:p>
          <a:p>
            <a:pPr lvl="3"/>
            <a:endParaRPr lang="fr-CA" dirty="0"/>
          </a:p>
          <a:p>
            <a:pPr lvl="3"/>
            <a:endParaRPr lang="fr-CA" dirty="0"/>
          </a:p>
          <a:p>
            <a:pPr lvl="3"/>
            <a:endParaRPr lang="fr-CA" dirty="0"/>
          </a:p>
          <a:p>
            <a:pPr lvl="3"/>
            <a:r>
              <a:rPr lang="fr-CA" dirty="0"/>
              <a:t> Ex. Une requête sera appelée avec </a:t>
            </a:r>
            <a:r>
              <a:rPr lang="fr-CA" dirty="0">
                <a:solidFill>
                  <a:srgbClr val="FA4098"/>
                </a:solidFill>
              </a:rPr>
              <a:t>this.http.get&lt;T&gt;</a:t>
            </a:r>
            <a:r>
              <a:rPr lang="fr-CA" dirty="0"/>
              <a:t> et l’autre avec </a:t>
            </a:r>
            <a:r>
              <a:rPr lang="fr-CA" dirty="0">
                <a:solidFill>
                  <a:srgbClr val="FA4098"/>
                </a:solidFill>
              </a:rPr>
              <a:t>this.http.post&lt;T&gt;</a:t>
            </a:r>
            <a:r>
              <a:rPr lang="fr-CA" dirty="0"/>
              <a:t>, tout est bon !</a:t>
            </a:r>
          </a:p>
          <a:p>
            <a:pPr lvl="3"/>
            <a:endParaRPr lang="fr-CA" dirty="0"/>
          </a:p>
          <a:p>
            <a:pPr marL="1371600" lvl="3" indent="0">
              <a:buNone/>
            </a:pPr>
            <a:endParaRPr lang="fr-CA" dirty="0"/>
          </a:p>
          <a:p>
            <a:pPr marL="1371600" lvl="3" indent="0">
              <a:buNone/>
            </a:pPr>
            <a:endParaRPr lang="fr-CA" dirty="0"/>
          </a:p>
          <a:p>
            <a:pPr lvl="2"/>
            <a:r>
              <a:rPr lang="fr-CA" dirty="0"/>
              <a:t> Privilégiez les </a:t>
            </a:r>
            <a:r>
              <a:rPr lang="fr-CA" b="1" dirty="0"/>
              <a:t>règles globales </a:t>
            </a:r>
            <a:r>
              <a:rPr lang="fr-CA" dirty="0"/>
              <a:t>du contrôleur.</a:t>
            </a:r>
          </a:p>
        </p:txBody>
      </p:sp>
      <p:pic>
        <p:nvPicPr>
          <p:cNvPr id="8" name="Image 7">
            <a:extLst>
              <a:ext uri="{FF2B5EF4-FFF2-40B4-BE49-F238E27FC236}">
                <a16:creationId xmlns:a16="http://schemas.microsoft.com/office/drawing/2014/main" id="{473CBC3F-ED05-4DBD-945C-9BC6C813D405}"/>
              </a:ext>
            </a:extLst>
          </p:cNvPr>
          <p:cNvPicPr>
            <a:picLocks noChangeAspect="1"/>
          </p:cNvPicPr>
          <p:nvPr/>
        </p:nvPicPr>
        <p:blipFill>
          <a:blip r:embed="rId2"/>
          <a:stretch>
            <a:fillRect/>
          </a:stretch>
        </p:blipFill>
        <p:spPr>
          <a:xfrm>
            <a:off x="3202762" y="3068992"/>
            <a:ext cx="2640689" cy="542498"/>
          </a:xfrm>
          <a:prstGeom prst="rect">
            <a:avLst/>
          </a:prstGeom>
          <a:ln w="28575">
            <a:solidFill>
              <a:srgbClr val="7385D1"/>
            </a:solidFill>
          </a:ln>
        </p:spPr>
      </p:pic>
      <p:pic>
        <p:nvPicPr>
          <p:cNvPr id="11" name="Image 10">
            <a:extLst>
              <a:ext uri="{FF2B5EF4-FFF2-40B4-BE49-F238E27FC236}">
                <a16:creationId xmlns:a16="http://schemas.microsoft.com/office/drawing/2014/main" id="{93B1ABBF-1064-4FA7-A2AC-C9DB71B199C5}"/>
              </a:ext>
            </a:extLst>
          </p:cNvPr>
          <p:cNvPicPr>
            <a:picLocks noChangeAspect="1"/>
          </p:cNvPicPr>
          <p:nvPr/>
        </p:nvPicPr>
        <p:blipFill>
          <a:blip r:embed="rId3"/>
          <a:stretch>
            <a:fillRect/>
          </a:stretch>
        </p:blipFill>
        <p:spPr>
          <a:xfrm>
            <a:off x="6512021" y="3068992"/>
            <a:ext cx="2795950" cy="542498"/>
          </a:xfrm>
          <a:prstGeom prst="rect">
            <a:avLst/>
          </a:prstGeom>
          <a:ln w="28575">
            <a:solidFill>
              <a:srgbClr val="7385D1"/>
            </a:solidFill>
          </a:ln>
        </p:spPr>
      </p:pic>
      <p:pic>
        <p:nvPicPr>
          <p:cNvPr id="14" name="Image 13">
            <a:extLst>
              <a:ext uri="{FF2B5EF4-FFF2-40B4-BE49-F238E27FC236}">
                <a16:creationId xmlns:a16="http://schemas.microsoft.com/office/drawing/2014/main" id="{AD62AE95-071F-4C76-84D6-A7F436E50EF2}"/>
              </a:ext>
            </a:extLst>
          </p:cNvPr>
          <p:cNvPicPr>
            <a:picLocks noChangeAspect="1"/>
          </p:cNvPicPr>
          <p:nvPr/>
        </p:nvPicPr>
        <p:blipFill>
          <a:blip r:embed="rId4"/>
          <a:stretch>
            <a:fillRect/>
          </a:stretch>
        </p:blipFill>
        <p:spPr>
          <a:xfrm>
            <a:off x="6512022" y="4304571"/>
            <a:ext cx="2316384" cy="542499"/>
          </a:xfrm>
          <a:prstGeom prst="rect">
            <a:avLst/>
          </a:prstGeom>
          <a:ln w="28575">
            <a:solidFill>
              <a:srgbClr val="7385D1"/>
            </a:solidFill>
          </a:ln>
        </p:spPr>
      </p:pic>
      <p:pic>
        <p:nvPicPr>
          <p:cNvPr id="15" name="Image 14">
            <a:extLst>
              <a:ext uri="{FF2B5EF4-FFF2-40B4-BE49-F238E27FC236}">
                <a16:creationId xmlns:a16="http://schemas.microsoft.com/office/drawing/2014/main" id="{4131F795-FBDD-4107-BE9A-D877C563003F}"/>
              </a:ext>
            </a:extLst>
          </p:cNvPr>
          <p:cNvPicPr>
            <a:picLocks noChangeAspect="1"/>
          </p:cNvPicPr>
          <p:nvPr/>
        </p:nvPicPr>
        <p:blipFill>
          <a:blip r:embed="rId2"/>
          <a:stretch>
            <a:fillRect/>
          </a:stretch>
        </p:blipFill>
        <p:spPr>
          <a:xfrm>
            <a:off x="3202762" y="4304572"/>
            <a:ext cx="2640689" cy="542498"/>
          </a:xfrm>
          <a:prstGeom prst="rect">
            <a:avLst/>
          </a:prstGeom>
          <a:ln w="28575">
            <a:solidFill>
              <a:srgbClr val="7385D1"/>
            </a:solidFill>
          </a:ln>
        </p:spPr>
      </p:pic>
      <p:pic>
        <p:nvPicPr>
          <p:cNvPr id="16" name="Image 15">
            <a:extLst>
              <a:ext uri="{FF2B5EF4-FFF2-40B4-BE49-F238E27FC236}">
                <a16:creationId xmlns:a16="http://schemas.microsoft.com/office/drawing/2014/main" id="{C5ADF466-A365-4105-B601-11D9067771AC}"/>
              </a:ext>
            </a:extLst>
          </p:cNvPr>
          <p:cNvPicPr>
            <a:picLocks noChangeAspect="1"/>
          </p:cNvPicPr>
          <p:nvPr/>
        </p:nvPicPr>
        <p:blipFill>
          <a:blip r:embed="rId5"/>
          <a:stretch>
            <a:fillRect/>
          </a:stretch>
        </p:blipFill>
        <p:spPr>
          <a:xfrm>
            <a:off x="6096000" y="5540151"/>
            <a:ext cx="4681964" cy="1186307"/>
          </a:xfrm>
          <a:prstGeom prst="rect">
            <a:avLst/>
          </a:prstGeom>
          <a:ln w="28575">
            <a:solidFill>
              <a:srgbClr val="7385D1"/>
            </a:solidFill>
          </a:ln>
        </p:spPr>
      </p:pic>
      <p:pic>
        <p:nvPicPr>
          <p:cNvPr id="17" name="Image 16">
            <a:extLst>
              <a:ext uri="{FF2B5EF4-FFF2-40B4-BE49-F238E27FC236}">
                <a16:creationId xmlns:a16="http://schemas.microsoft.com/office/drawing/2014/main" id="{070B54BD-899E-4E5E-9B06-507152FB2386}"/>
              </a:ext>
            </a:extLst>
          </p:cNvPr>
          <p:cNvPicPr>
            <a:picLocks noChangeAspect="1"/>
          </p:cNvPicPr>
          <p:nvPr/>
        </p:nvPicPr>
        <p:blipFill>
          <a:blip r:embed="rId6"/>
          <a:stretch>
            <a:fillRect/>
          </a:stretch>
        </p:blipFill>
        <p:spPr>
          <a:xfrm>
            <a:off x="1480457" y="5540152"/>
            <a:ext cx="4444698" cy="1186307"/>
          </a:xfrm>
          <a:prstGeom prst="rect">
            <a:avLst/>
          </a:prstGeom>
          <a:ln w="28575">
            <a:solidFill>
              <a:srgbClr val="7385D1"/>
            </a:solidFill>
          </a:ln>
        </p:spPr>
      </p:pic>
    </p:spTree>
    <p:extLst>
      <p:ext uri="{BB962C8B-B14F-4D97-AF65-F5344CB8AC3E}">
        <p14:creationId xmlns:p14="http://schemas.microsoft.com/office/powerpoint/2010/main" val="357036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8F8EA8-BAF5-4559-ACE5-A20A85D7850E}"/>
              </a:ext>
            </a:extLst>
          </p:cNvPr>
          <p:cNvSpPr>
            <a:spLocks noGrp="1"/>
          </p:cNvSpPr>
          <p:nvPr>
            <p:ph idx="1"/>
          </p:nvPr>
        </p:nvSpPr>
        <p:spPr/>
        <p:txBody>
          <a:bodyPr/>
          <a:lstStyle/>
          <a:p>
            <a:r>
              <a:rPr lang="fr-CA" dirty="0"/>
              <a:t> REST 🛌</a:t>
            </a:r>
          </a:p>
          <a:p>
            <a:pPr lvl="1"/>
            <a:r>
              <a:rPr lang="fr-CA" dirty="0"/>
              <a:t> </a:t>
            </a:r>
            <a:r>
              <a:rPr lang="fr-CA" dirty="0">
                <a:solidFill>
                  <a:srgbClr val="FA4098"/>
                </a:solidFill>
              </a:rPr>
              <a:t>Type d’architecture logicielle</a:t>
            </a:r>
            <a:r>
              <a:rPr lang="fr-CA" dirty="0"/>
              <a:t> que nous utiliserons pour nos applications Web 🌐</a:t>
            </a:r>
          </a:p>
          <a:p>
            <a:pPr lvl="2"/>
            <a:r>
              <a:rPr lang="fr-CA" dirty="0"/>
              <a:t> Séparation du client (Interface utilisateur) et du serveur. (Gestion des données)</a:t>
            </a:r>
          </a:p>
          <a:p>
            <a:pPr lvl="1"/>
            <a:r>
              <a:rPr lang="fr-CA" dirty="0"/>
              <a:t> Favorise l’échange de données sous format </a:t>
            </a:r>
            <a:r>
              <a:rPr lang="fr-CA" dirty="0">
                <a:solidFill>
                  <a:srgbClr val="FA4098"/>
                </a:solidFill>
              </a:rPr>
              <a:t>XML</a:t>
            </a:r>
            <a:r>
              <a:rPr lang="fr-CA" dirty="0"/>
              <a:t> ou </a:t>
            </a:r>
            <a:r>
              <a:rPr lang="fr-CA" dirty="0">
                <a:solidFill>
                  <a:srgbClr val="FA4098"/>
                </a:solidFill>
              </a:rPr>
              <a:t>JSON</a:t>
            </a:r>
          </a:p>
          <a:p>
            <a:pPr lvl="2"/>
            <a:r>
              <a:rPr lang="fr-CA" dirty="0"/>
              <a:t> Envoyer du html / css / javascript (des vues) est-il </a:t>
            </a:r>
            <a:r>
              <a:rPr lang="fr-CA" i="1" dirty="0"/>
              <a:t>restful</a:t>
            </a:r>
            <a:r>
              <a:rPr lang="fr-CA" dirty="0"/>
              <a:t> ? Ça ne fait pas consensus. Disons que c’est « sur la ligne ».</a:t>
            </a:r>
          </a:p>
          <a:p>
            <a:pPr lvl="1"/>
            <a:endParaRPr lang="fr-CA" dirty="0"/>
          </a:p>
          <a:p>
            <a:pPr lvl="1"/>
            <a:r>
              <a:rPr lang="fr-CA" dirty="0"/>
              <a:t> Objectifs </a:t>
            </a:r>
            <a:r>
              <a:rPr lang="fr-CA" i="1" dirty="0"/>
              <a:t>RESTful</a:t>
            </a:r>
            <a:r>
              <a:rPr lang="fr-CA" dirty="0"/>
              <a:t> </a:t>
            </a:r>
            <a:r>
              <a:rPr lang="fr-CA" sz="1800" dirty="0"/>
              <a:t>(Ce ne sont que des </a:t>
            </a:r>
            <a:r>
              <a:rPr lang="fr-CA" sz="1800" i="1" dirty="0"/>
              <a:t>buzzwords</a:t>
            </a:r>
            <a:r>
              <a:rPr lang="fr-CA" sz="1800" dirty="0"/>
              <a:t>)</a:t>
            </a:r>
            <a:endParaRPr lang="fr-CA" sz="1800" i="1" dirty="0"/>
          </a:p>
          <a:p>
            <a:pPr lvl="2"/>
            <a:r>
              <a:rPr lang="fr-CA" dirty="0"/>
              <a:t> Performance 📈</a:t>
            </a:r>
          </a:p>
          <a:p>
            <a:pPr lvl="2"/>
            <a:r>
              <a:rPr lang="fr-CA" dirty="0"/>
              <a:t> Évolutivité (Scalability) 📐</a:t>
            </a:r>
          </a:p>
          <a:p>
            <a:pPr lvl="2"/>
            <a:r>
              <a:rPr lang="fr-CA" dirty="0"/>
              <a:t> Simplicité 👶</a:t>
            </a:r>
          </a:p>
          <a:p>
            <a:pPr lvl="2"/>
            <a:r>
              <a:rPr lang="fr-CA" dirty="0"/>
              <a:t> Portabilité 📱📺</a:t>
            </a:r>
          </a:p>
          <a:p>
            <a:pPr lvl="2"/>
            <a:r>
              <a:rPr lang="fr-CA" dirty="0"/>
              <a:t> Fiabilité </a:t>
            </a:r>
            <a:r>
              <a:rPr lang="en-CA" dirty="0"/>
              <a:t>🔩</a:t>
            </a:r>
            <a:endParaRPr lang="fr-CA" dirty="0"/>
          </a:p>
        </p:txBody>
      </p:sp>
      <p:sp>
        <p:nvSpPr>
          <p:cNvPr id="3" name="Titre 2">
            <a:extLst>
              <a:ext uri="{FF2B5EF4-FFF2-40B4-BE49-F238E27FC236}">
                <a16:creationId xmlns:a16="http://schemas.microsoft.com/office/drawing/2014/main" id="{A4818B37-98DA-487E-8413-F2E53C3FEE31}"/>
              </a:ext>
            </a:extLst>
          </p:cNvPr>
          <p:cNvSpPr>
            <a:spLocks noGrp="1"/>
          </p:cNvSpPr>
          <p:nvPr>
            <p:ph type="title"/>
          </p:nvPr>
        </p:nvSpPr>
        <p:spPr/>
        <p:txBody>
          <a:bodyPr/>
          <a:lstStyle/>
          <a:p>
            <a:r>
              <a:rPr lang="fr-CA" dirty="0"/>
              <a:t>REST</a:t>
            </a:r>
          </a:p>
        </p:txBody>
      </p:sp>
    </p:spTree>
    <p:extLst>
      <p:ext uri="{BB962C8B-B14F-4D97-AF65-F5344CB8AC3E}">
        <p14:creationId xmlns:p14="http://schemas.microsoft.com/office/powerpoint/2010/main" val="3301940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01D5ABD3-4513-4C82-94A5-03A18D5F97A0}"/>
              </a:ext>
            </a:extLst>
          </p:cNvPr>
          <p:cNvSpPr>
            <a:spLocks noGrp="1"/>
          </p:cNvSpPr>
          <p:nvPr>
            <p:ph idx="1"/>
          </p:nvPr>
        </p:nvSpPr>
        <p:spPr/>
        <p:txBody>
          <a:bodyPr/>
          <a:lstStyle/>
          <a:p>
            <a:r>
              <a:rPr lang="fr-CA" dirty="0"/>
              <a:t> Création / ouverture d’un projet Angular</a:t>
            </a:r>
          </a:p>
          <a:p>
            <a:pPr lvl="1"/>
            <a:r>
              <a:rPr lang="fr-CA" dirty="0"/>
              <a:t> Ce projet communiquera avec notre Web API </a:t>
            </a:r>
            <a:r>
              <a:rPr lang="en-CA" dirty="0"/>
              <a:t>📞</a:t>
            </a:r>
            <a:endParaRPr lang="fr-CA" dirty="0"/>
          </a:p>
          <a:p>
            <a:pPr lvl="2"/>
            <a:r>
              <a:rPr lang="fr-CA" dirty="0"/>
              <a:t> On crée le projet. (Avec CSS, sans SSR)</a:t>
            </a:r>
          </a:p>
          <a:p>
            <a:pPr lvl="2"/>
            <a:endParaRPr lang="fr-CA" dirty="0"/>
          </a:p>
          <a:p>
            <a:pPr lvl="2"/>
            <a:endParaRPr lang="fr-CA" dirty="0"/>
          </a:p>
          <a:p>
            <a:pPr lvl="2"/>
            <a:endParaRPr lang="fr-CA" dirty="0"/>
          </a:p>
        </p:txBody>
      </p:sp>
      <p:pic>
        <p:nvPicPr>
          <p:cNvPr id="8" name="Image 7">
            <a:extLst>
              <a:ext uri="{FF2B5EF4-FFF2-40B4-BE49-F238E27FC236}">
                <a16:creationId xmlns:a16="http://schemas.microsoft.com/office/drawing/2014/main" id="{A4074363-6770-4BB9-A660-3A388E5AA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9955" y="927014"/>
            <a:ext cx="614404" cy="614404"/>
          </a:xfrm>
          <a:prstGeom prst="rect">
            <a:avLst/>
          </a:prstGeom>
        </p:spPr>
      </p:pic>
      <p:sp>
        <p:nvSpPr>
          <p:cNvPr id="5" name="ZoneTexte 4">
            <a:extLst>
              <a:ext uri="{FF2B5EF4-FFF2-40B4-BE49-F238E27FC236}">
                <a16:creationId xmlns:a16="http://schemas.microsoft.com/office/drawing/2014/main" id="{692E4261-80BE-D059-B6CA-1E53D030A1E5}"/>
              </a:ext>
            </a:extLst>
          </p:cNvPr>
          <p:cNvSpPr txBox="1"/>
          <p:nvPr/>
        </p:nvSpPr>
        <p:spPr>
          <a:xfrm>
            <a:off x="8826780" y="2463439"/>
            <a:ext cx="3383121" cy="1200329"/>
          </a:xfrm>
          <a:prstGeom prst="rect">
            <a:avLst/>
          </a:prstGeom>
          <a:noFill/>
        </p:spPr>
        <p:txBody>
          <a:bodyPr wrap="square" rtlCol="0">
            <a:spAutoFit/>
          </a:bodyPr>
          <a:lstStyle/>
          <a:p>
            <a:r>
              <a:rPr lang="fr-CA" dirty="0">
                <a:solidFill>
                  <a:srgbClr val="9073D1"/>
                </a:solidFill>
              </a:rPr>
              <a:t>⛔ </a:t>
            </a:r>
            <a:r>
              <a:rPr lang="fr-CA" dirty="0">
                <a:solidFill>
                  <a:srgbClr val="FA4098"/>
                </a:solidFill>
              </a:rPr>
              <a:t>ATTENTION !</a:t>
            </a:r>
            <a:r>
              <a:rPr lang="fr-CA" dirty="0">
                <a:solidFill>
                  <a:srgbClr val="9073D1"/>
                </a:solidFill>
              </a:rPr>
              <a:t> Pour le </a:t>
            </a:r>
            <a:r>
              <a:rPr lang="fr-CA" dirty="0">
                <a:solidFill>
                  <a:srgbClr val="FA4098"/>
                </a:solidFill>
              </a:rPr>
              <a:t>laboratoire 8</a:t>
            </a:r>
            <a:r>
              <a:rPr lang="fr-CA" dirty="0">
                <a:solidFill>
                  <a:srgbClr val="9073D1"/>
                </a:solidFill>
              </a:rPr>
              <a:t>, un projet </a:t>
            </a:r>
            <a:r>
              <a:rPr lang="fr-CA" dirty="0" err="1">
                <a:solidFill>
                  <a:srgbClr val="9073D1"/>
                </a:solidFill>
              </a:rPr>
              <a:t>Angular</a:t>
            </a:r>
            <a:r>
              <a:rPr lang="fr-CA" dirty="0">
                <a:solidFill>
                  <a:srgbClr val="9073D1"/>
                </a:solidFill>
              </a:rPr>
              <a:t> vous est fourni… pas besoin d’en créer un à partir de zéro ! 🧠❓</a:t>
            </a:r>
          </a:p>
        </p:txBody>
      </p:sp>
      <p:pic>
        <p:nvPicPr>
          <p:cNvPr id="9" name="Image 8">
            <a:extLst>
              <a:ext uri="{FF2B5EF4-FFF2-40B4-BE49-F238E27FC236}">
                <a16:creationId xmlns:a16="http://schemas.microsoft.com/office/drawing/2014/main" id="{2C6B484A-4DE7-B3CF-5C8B-2BF0F0ECD9A6}"/>
              </a:ext>
            </a:extLst>
          </p:cNvPr>
          <p:cNvPicPr>
            <a:picLocks noChangeAspect="1"/>
          </p:cNvPicPr>
          <p:nvPr/>
        </p:nvPicPr>
        <p:blipFill>
          <a:blip r:embed="rId3"/>
          <a:stretch>
            <a:fillRect/>
          </a:stretch>
        </p:blipFill>
        <p:spPr>
          <a:xfrm>
            <a:off x="443885" y="2615093"/>
            <a:ext cx="8238478" cy="813907"/>
          </a:xfrm>
          <a:prstGeom prst="rect">
            <a:avLst/>
          </a:prstGeom>
          <a:ln w="28575">
            <a:solidFill>
              <a:srgbClr val="9073D1"/>
            </a:solidFill>
          </a:ln>
        </p:spPr>
      </p:pic>
    </p:spTree>
    <p:extLst>
      <p:ext uri="{BB962C8B-B14F-4D97-AF65-F5344CB8AC3E}">
        <p14:creationId xmlns:p14="http://schemas.microsoft.com/office/powerpoint/2010/main" val="214668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01D5ABD3-4513-4C82-94A5-03A18D5F97A0}"/>
              </a:ext>
            </a:extLst>
          </p:cNvPr>
          <p:cNvSpPr>
            <a:spLocks noGrp="1"/>
          </p:cNvSpPr>
          <p:nvPr>
            <p:ph idx="1"/>
          </p:nvPr>
        </p:nvSpPr>
        <p:spPr/>
        <p:txBody>
          <a:bodyPr/>
          <a:lstStyle/>
          <a:p>
            <a:r>
              <a:rPr lang="fr-CA" dirty="0"/>
              <a:t>  On doit préparer une classe qui servira à stocker les </a:t>
            </a:r>
            <a:r>
              <a:rPr lang="fr-CA" dirty="0" err="1"/>
              <a:t>VideoGames</a:t>
            </a:r>
            <a:endParaRPr lang="fr-CA" dirty="0"/>
          </a:p>
          <a:p>
            <a:pPr lvl="1"/>
            <a:r>
              <a:rPr lang="fr-CA" dirty="0"/>
              <a:t> Donc une classe </a:t>
            </a:r>
            <a:r>
              <a:rPr lang="fr-CA" dirty="0" err="1"/>
              <a:t>VideoGame</a:t>
            </a:r>
            <a:r>
              <a:rPr lang="fr-CA" dirty="0"/>
              <a:t> avec des propriétés directement dérivées de la classe </a:t>
            </a:r>
            <a:r>
              <a:rPr lang="fr-CA" dirty="0" err="1"/>
              <a:t>VideoGame</a:t>
            </a:r>
            <a:r>
              <a:rPr lang="fr-CA" dirty="0"/>
              <a:t> dans notre projet ASP.NET Core !</a:t>
            </a:r>
          </a:p>
          <a:p>
            <a:pPr lvl="2"/>
            <a:r>
              <a:rPr lang="fr-CA" dirty="0"/>
              <a:t>Si vos deux </a:t>
            </a:r>
            <a:r>
              <a:rPr lang="fr-CA" dirty="0">
                <a:solidFill>
                  <a:srgbClr val="FA4098"/>
                </a:solidFill>
              </a:rPr>
              <a:t>Models</a:t>
            </a:r>
            <a:r>
              <a:rPr lang="fr-CA" dirty="0"/>
              <a:t> sont de </a:t>
            </a:r>
            <a:r>
              <a:rPr lang="fr-CA" b="1" dirty="0"/>
              <a:t>parfaits miroirs</a:t>
            </a:r>
            <a:r>
              <a:rPr lang="fr-CA" dirty="0"/>
              <a:t>, cela vous simplifiera la tâche.</a:t>
            </a:r>
          </a:p>
        </p:txBody>
      </p:sp>
      <p:sp>
        <p:nvSpPr>
          <p:cNvPr id="4" name="ZoneTexte 3">
            <a:extLst>
              <a:ext uri="{FF2B5EF4-FFF2-40B4-BE49-F238E27FC236}">
                <a16:creationId xmlns:a16="http://schemas.microsoft.com/office/drawing/2014/main" id="{E2EEE9C8-8305-49F6-9361-4C5B4BA90484}"/>
              </a:ext>
            </a:extLst>
          </p:cNvPr>
          <p:cNvSpPr txBox="1"/>
          <p:nvPr/>
        </p:nvSpPr>
        <p:spPr>
          <a:xfrm>
            <a:off x="1086273" y="5261114"/>
            <a:ext cx="3772170" cy="369332"/>
          </a:xfrm>
          <a:prstGeom prst="rect">
            <a:avLst/>
          </a:prstGeom>
          <a:noFill/>
        </p:spPr>
        <p:txBody>
          <a:bodyPr wrap="square" rtlCol="0">
            <a:spAutoFit/>
          </a:bodyPr>
          <a:lstStyle/>
          <a:p>
            <a:r>
              <a:rPr lang="fr-CA" dirty="0">
                <a:solidFill>
                  <a:srgbClr val="9073D1"/>
                </a:solidFill>
              </a:rPr>
              <a:t>Classe en C# dans notre Web API</a:t>
            </a:r>
          </a:p>
        </p:txBody>
      </p:sp>
      <p:sp>
        <p:nvSpPr>
          <p:cNvPr id="8" name="ZoneTexte 7">
            <a:extLst>
              <a:ext uri="{FF2B5EF4-FFF2-40B4-BE49-F238E27FC236}">
                <a16:creationId xmlns:a16="http://schemas.microsoft.com/office/drawing/2014/main" id="{C879A2AF-9DA2-4EF9-BB5B-7FB530CD966B}"/>
              </a:ext>
            </a:extLst>
          </p:cNvPr>
          <p:cNvSpPr txBox="1"/>
          <p:nvPr/>
        </p:nvSpPr>
        <p:spPr>
          <a:xfrm>
            <a:off x="6020916" y="5464642"/>
            <a:ext cx="5022717" cy="923330"/>
          </a:xfrm>
          <a:prstGeom prst="rect">
            <a:avLst/>
          </a:prstGeom>
          <a:noFill/>
        </p:spPr>
        <p:txBody>
          <a:bodyPr wrap="square" rtlCol="0">
            <a:spAutoFit/>
          </a:bodyPr>
          <a:lstStyle/>
          <a:p>
            <a:pPr algn="ctr"/>
            <a:r>
              <a:rPr lang="fr-CA" dirty="0">
                <a:solidFill>
                  <a:srgbClr val="9073D1"/>
                </a:solidFill>
              </a:rPr>
              <a:t>Classe en </a:t>
            </a:r>
            <a:r>
              <a:rPr lang="fr-CA" b="1" dirty="0">
                <a:solidFill>
                  <a:srgbClr val="9073D1"/>
                </a:solidFill>
              </a:rPr>
              <a:t>TypeScript</a:t>
            </a:r>
            <a:r>
              <a:rPr lang="fr-CA" dirty="0">
                <a:solidFill>
                  <a:srgbClr val="9073D1"/>
                </a:solidFill>
              </a:rPr>
              <a:t> dans notre application Angular</a:t>
            </a:r>
          </a:p>
          <a:p>
            <a:pPr algn="ctr"/>
            <a:r>
              <a:rPr lang="fr-CA" u="sng" dirty="0">
                <a:solidFill>
                  <a:srgbClr val="FA4098"/>
                </a:solidFill>
              </a:rPr>
              <a:t>Première lettre des propriétés en minuscule !</a:t>
            </a:r>
            <a:r>
              <a:rPr lang="fr-CA" dirty="0">
                <a:solidFill>
                  <a:srgbClr val="FA4098"/>
                </a:solidFill>
              </a:rPr>
              <a:t> </a:t>
            </a:r>
          </a:p>
          <a:p>
            <a:pPr algn="ctr"/>
            <a:endParaRPr lang="fr-CA" dirty="0">
              <a:solidFill>
                <a:srgbClr val="FA4098"/>
              </a:solidFill>
            </a:endParaRPr>
          </a:p>
        </p:txBody>
      </p:sp>
      <p:sp>
        <p:nvSpPr>
          <p:cNvPr id="10" name="ZoneTexte 9">
            <a:extLst>
              <a:ext uri="{FF2B5EF4-FFF2-40B4-BE49-F238E27FC236}">
                <a16:creationId xmlns:a16="http://schemas.microsoft.com/office/drawing/2014/main" id="{ADC2351A-B76F-FFEF-0FEE-0A6CBC15D9E3}"/>
              </a:ext>
            </a:extLst>
          </p:cNvPr>
          <p:cNvSpPr txBox="1"/>
          <p:nvPr/>
        </p:nvSpPr>
        <p:spPr>
          <a:xfrm>
            <a:off x="292963" y="6355092"/>
            <a:ext cx="11238399" cy="369332"/>
          </a:xfrm>
          <a:prstGeom prst="rect">
            <a:avLst/>
          </a:prstGeom>
          <a:noFill/>
        </p:spPr>
        <p:txBody>
          <a:bodyPr wrap="square">
            <a:spAutoFit/>
          </a:bodyPr>
          <a:lstStyle/>
          <a:p>
            <a:pPr algn="ctr"/>
            <a:r>
              <a:rPr lang="fr-CA" dirty="0" err="1">
                <a:solidFill>
                  <a:srgbClr val="FA4098"/>
                </a:solidFill>
              </a:rPr>
              <a:t>PascalCase</a:t>
            </a:r>
            <a:r>
              <a:rPr lang="fr-CA" dirty="0">
                <a:solidFill>
                  <a:srgbClr val="9073D1"/>
                </a:solidFill>
              </a:rPr>
              <a:t> côté </a:t>
            </a:r>
            <a:r>
              <a:rPr lang="fr-CA" dirty="0">
                <a:solidFill>
                  <a:srgbClr val="FA4098"/>
                </a:solidFill>
              </a:rPr>
              <a:t>C#</a:t>
            </a:r>
            <a:r>
              <a:rPr lang="fr-CA" dirty="0">
                <a:solidFill>
                  <a:srgbClr val="9073D1"/>
                </a:solidFill>
              </a:rPr>
              <a:t>, </a:t>
            </a:r>
            <a:r>
              <a:rPr lang="fr-CA" dirty="0" err="1">
                <a:solidFill>
                  <a:srgbClr val="FA4098"/>
                </a:solidFill>
              </a:rPr>
              <a:t>camelCase</a:t>
            </a:r>
            <a:r>
              <a:rPr lang="fr-CA" dirty="0">
                <a:solidFill>
                  <a:srgbClr val="9073D1"/>
                </a:solidFill>
              </a:rPr>
              <a:t> côté </a:t>
            </a:r>
            <a:r>
              <a:rPr lang="fr-CA" dirty="0" err="1">
                <a:solidFill>
                  <a:srgbClr val="FA4098"/>
                </a:solidFill>
              </a:rPr>
              <a:t>TypeScript</a:t>
            </a:r>
            <a:r>
              <a:rPr lang="fr-CA" dirty="0">
                <a:solidFill>
                  <a:srgbClr val="9073D1"/>
                </a:solidFill>
              </a:rPr>
              <a:t> (Ex : </a:t>
            </a:r>
            <a:r>
              <a:rPr lang="fr-CA" dirty="0">
                <a:solidFill>
                  <a:srgbClr val="FA4098"/>
                </a:solidFill>
              </a:rPr>
              <a:t>NbClients</a:t>
            </a:r>
            <a:r>
              <a:rPr lang="fr-CA" dirty="0">
                <a:solidFill>
                  <a:srgbClr val="9073D1"/>
                </a:solidFill>
              </a:rPr>
              <a:t> en C# serait </a:t>
            </a:r>
            <a:r>
              <a:rPr lang="fr-CA" dirty="0">
                <a:solidFill>
                  <a:srgbClr val="FA4098"/>
                </a:solidFill>
              </a:rPr>
              <a:t>nbClients</a:t>
            </a:r>
            <a:r>
              <a:rPr lang="fr-CA" dirty="0">
                <a:solidFill>
                  <a:srgbClr val="9073D1"/>
                </a:solidFill>
              </a:rPr>
              <a:t> en TypeScript)</a:t>
            </a:r>
            <a:endParaRPr lang="fr-CA" u="sng" dirty="0">
              <a:solidFill>
                <a:srgbClr val="FA4098"/>
              </a:solidFill>
            </a:endParaRPr>
          </a:p>
        </p:txBody>
      </p:sp>
      <p:pic>
        <p:nvPicPr>
          <p:cNvPr id="9" name="Image 8">
            <a:extLst>
              <a:ext uri="{FF2B5EF4-FFF2-40B4-BE49-F238E27FC236}">
                <a16:creationId xmlns:a16="http://schemas.microsoft.com/office/drawing/2014/main" id="{D9A5711A-1853-5BB4-7C33-040D7B3939AF}"/>
              </a:ext>
            </a:extLst>
          </p:cNvPr>
          <p:cNvPicPr>
            <a:picLocks noChangeAspect="1"/>
          </p:cNvPicPr>
          <p:nvPr/>
        </p:nvPicPr>
        <p:blipFill>
          <a:blip r:embed="rId2"/>
          <a:stretch>
            <a:fillRect/>
          </a:stretch>
        </p:blipFill>
        <p:spPr>
          <a:xfrm>
            <a:off x="494415" y="3429000"/>
            <a:ext cx="4401164" cy="1752845"/>
          </a:xfrm>
          <a:prstGeom prst="rect">
            <a:avLst/>
          </a:prstGeom>
          <a:ln w="28575">
            <a:solidFill>
              <a:srgbClr val="9073D1"/>
            </a:solidFill>
          </a:ln>
        </p:spPr>
      </p:pic>
      <p:pic>
        <p:nvPicPr>
          <p:cNvPr id="15" name="Image 14">
            <a:extLst>
              <a:ext uri="{FF2B5EF4-FFF2-40B4-BE49-F238E27FC236}">
                <a16:creationId xmlns:a16="http://schemas.microsoft.com/office/drawing/2014/main" id="{514879B8-A1C2-41E1-0213-443BB1960238}"/>
              </a:ext>
            </a:extLst>
          </p:cNvPr>
          <p:cNvPicPr>
            <a:picLocks noChangeAspect="1"/>
          </p:cNvPicPr>
          <p:nvPr/>
        </p:nvPicPr>
        <p:blipFill>
          <a:blip r:embed="rId3"/>
          <a:stretch>
            <a:fillRect/>
          </a:stretch>
        </p:blipFill>
        <p:spPr>
          <a:xfrm>
            <a:off x="6786457" y="3134123"/>
            <a:ext cx="3491637" cy="2286269"/>
          </a:xfrm>
          <a:prstGeom prst="rect">
            <a:avLst/>
          </a:prstGeom>
          <a:ln w="28575">
            <a:solidFill>
              <a:srgbClr val="9073D1"/>
            </a:solidFill>
          </a:ln>
        </p:spPr>
      </p:pic>
      <p:pic>
        <p:nvPicPr>
          <p:cNvPr id="13" name="Image 12">
            <a:extLst>
              <a:ext uri="{FF2B5EF4-FFF2-40B4-BE49-F238E27FC236}">
                <a16:creationId xmlns:a16="http://schemas.microsoft.com/office/drawing/2014/main" id="{15D64DEE-3851-25EB-4EC1-025D1F2083EE}"/>
              </a:ext>
            </a:extLst>
          </p:cNvPr>
          <p:cNvPicPr>
            <a:picLocks noChangeAspect="1"/>
          </p:cNvPicPr>
          <p:nvPr/>
        </p:nvPicPr>
        <p:blipFill>
          <a:blip r:embed="rId4"/>
          <a:stretch>
            <a:fillRect/>
          </a:stretch>
        </p:blipFill>
        <p:spPr>
          <a:xfrm>
            <a:off x="10004791" y="2520193"/>
            <a:ext cx="1907430" cy="1227860"/>
          </a:xfrm>
          <a:prstGeom prst="rect">
            <a:avLst/>
          </a:prstGeom>
          <a:ln w="28575">
            <a:solidFill>
              <a:srgbClr val="9073D1"/>
            </a:solidFill>
          </a:ln>
        </p:spPr>
      </p:pic>
    </p:spTree>
    <p:extLst>
      <p:ext uri="{BB962C8B-B14F-4D97-AF65-F5344CB8AC3E}">
        <p14:creationId xmlns:p14="http://schemas.microsoft.com/office/powerpoint/2010/main" val="1405661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01D5ABD3-4513-4C82-94A5-03A18D5F97A0}"/>
              </a:ext>
            </a:extLst>
          </p:cNvPr>
          <p:cNvSpPr>
            <a:spLocks noGrp="1"/>
          </p:cNvSpPr>
          <p:nvPr>
            <p:ph idx="1"/>
          </p:nvPr>
        </p:nvSpPr>
        <p:spPr/>
        <p:txBody>
          <a:bodyPr/>
          <a:lstStyle/>
          <a:p>
            <a:r>
              <a:rPr lang="fr-CA" dirty="0"/>
              <a:t> Dans le </a:t>
            </a:r>
            <a:r>
              <a:rPr lang="fr-CA" dirty="0">
                <a:solidFill>
                  <a:srgbClr val="FA4098"/>
                </a:solidFill>
              </a:rPr>
              <a:t>composant</a:t>
            </a:r>
            <a:r>
              <a:rPr lang="fr-CA" dirty="0"/>
              <a:t> ou </a:t>
            </a:r>
            <a:r>
              <a:rPr lang="fr-CA" dirty="0">
                <a:solidFill>
                  <a:srgbClr val="FA4098"/>
                </a:solidFill>
              </a:rPr>
              <a:t>service</a:t>
            </a:r>
            <a:r>
              <a:rPr lang="fr-CA" dirty="0"/>
              <a:t> de notre choix...</a:t>
            </a:r>
          </a:p>
          <a:p>
            <a:pPr lvl="1"/>
            <a:r>
              <a:rPr lang="fr-CA" dirty="0"/>
              <a:t> On prépare des méthodes qui contiendront nos requêtes HTTP.</a:t>
            </a:r>
          </a:p>
        </p:txBody>
      </p:sp>
      <p:pic>
        <p:nvPicPr>
          <p:cNvPr id="5" name="Image 4">
            <a:extLst>
              <a:ext uri="{FF2B5EF4-FFF2-40B4-BE49-F238E27FC236}">
                <a16:creationId xmlns:a16="http://schemas.microsoft.com/office/drawing/2014/main" id="{0994EA9E-60E9-AB12-4150-0C871558A996}"/>
              </a:ext>
            </a:extLst>
          </p:cNvPr>
          <p:cNvPicPr>
            <a:picLocks noChangeAspect="1"/>
          </p:cNvPicPr>
          <p:nvPr/>
        </p:nvPicPr>
        <p:blipFill>
          <a:blip r:embed="rId2"/>
          <a:stretch>
            <a:fillRect/>
          </a:stretch>
        </p:blipFill>
        <p:spPr>
          <a:xfrm>
            <a:off x="3585961" y="2231427"/>
            <a:ext cx="5020078" cy="4365645"/>
          </a:xfrm>
          <a:prstGeom prst="rect">
            <a:avLst/>
          </a:prstGeom>
          <a:ln w="28575">
            <a:solidFill>
              <a:srgbClr val="9073D1"/>
            </a:solidFill>
          </a:ln>
        </p:spPr>
      </p:pic>
    </p:spTree>
    <p:extLst>
      <p:ext uri="{BB962C8B-B14F-4D97-AF65-F5344CB8AC3E}">
        <p14:creationId xmlns:p14="http://schemas.microsoft.com/office/powerpoint/2010/main" val="1167501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01D5ABD3-4513-4C82-94A5-03A18D5F97A0}"/>
              </a:ext>
            </a:extLst>
          </p:cNvPr>
          <p:cNvSpPr>
            <a:spLocks noGrp="1"/>
          </p:cNvSpPr>
          <p:nvPr>
            <p:ph idx="1"/>
          </p:nvPr>
        </p:nvSpPr>
        <p:spPr/>
        <p:txBody>
          <a:bodyPr/>
          <a:lstStyle/>
          <a:p>
            <a:r>
              <a:rPr lang="fr-CA" dirty="0"/>
              <a:t> Exemple de requête GET</a:t>
            </a:r>
          </a:p>
          <a:p>
            <a:pPr lvl="1"/>
            <a:r>
              <a:rPr lang="fr-CA" dirty="0"/>
              <a:t> On vérifie le port et l’URL avec </a:t>
            </a:r>
            <a:r>
              <a:rPr lang="fr-CA" dirty="0">
                <a:solidFill>
                  <a:srgbClr val="FA4098"/>
                </a:solidFill>
              </a:rPr>
              <a:t>Swagger</a:t>
            </a:r>
            <a:r>
              <a:rPr lang="fr-CA" dirty="0"/>
              <a:t> :</a:t>
            </a:r>
          </a:p>
          <a:p>
            <a:pPr lvl="1"/>
            <a:endParaRPr lang="fr-CA" dirty="0"/>
          </a:p>
          <a:p>
            <a:pPr lvl="1"/>
            <a:endParaRPr lang="fr-CA" dirty="0"/>
          </a:p>
          <a:p>
            <a:pPr lvl="1"/>
            <a:endParaRPr lang="fr-CA" dirty="0"/>
          </a:p>
          <a:p>
            <a:pPr marL="457200" lvl="1" indent="0">
              <a:buNone/>
            </a:pPr>
            <a:endParaRPr lang="fr-CA" dirty="0"/>
          </a:p>
        </p:txBody>
      </p:sp>
      <p:sp>
        <p:nvSpPr>
          <p:cNvPr id="4" name="ZoneTexte 3">
            <a:extLst>
              <a:ext uri="{FF2B5EF4-FFF2-40B4-BE49-F238E27FC236}">
                <a16:creationId xmlns:a16="http://schemas.microsoft.com/office/drawing/2014/main" id="{A6A18691-2676-45EA-9FA6-FBB55B992BA1}"/>
              </a:ext>
            </a:extLst>
          </p:cNvPr>
          <p:cNvSpPr txBox="1"/>
          <p:nvPr/>
        </p:nvSpPr>
        <p:spPr>
          <a:xfrm>
            <a:off x="946838" y="6029377"/>
            <a:ext cx="10411322" cy="646331"/>
          </a:xfrm>
          <a:prstGeom prst="rect">
            <a:avLst/>
          </a:prstGeom>
          <a:noFill/>
        </p:spPr>
        <p:txBody>
          <a:bodyPr wrap="square" rtlCol="0">
            <a:spAutoFit/>
          </a:bodyPr>
          <a:lstStyle/>
          <a:p>
            <a:r>
              <a:rPr lang="fr-CA" dirty="0">
                <a:solidFill>
                  <a:srgbClr val="9073D1"/>
                </a:solidFill>
              </a:rPr>
              <a:t>Dans ce cas-ci, c’est la requête GET sans </a:t>
            </a:r>
            <a:r>
              <a:rPr lang="fr-CA" dirty="0">
                <a:solidFill>
                  <a:srgbClr val="FA4098"/>
                </a:solidFill>
              </a:rPr>
              <a:t>{id}</a:t>
            </a:r>
            <a:r>
              <a:rPr lang="fr-CA" dirty="0">
                <a:solidFill>
                  <a:srgbClr val="9073D1"/>
                </a:solidFill>
              </a:rPr>
              <a:t>, alors on s’attend à ce que la liste de tous les </a:t>
            </a:r>
            <a:r>
              <a:rPr lang="fr-CA" dirty="0" err="1">
                <a:solidFill>
                  <a:srgbClr val="FA4098"/>
                </a:solidFill>
              </a:rPr>
              <a:t>VideoGames</a:t>
            </a:r>
            <a:r>
              <a:rPr lang="fr-CA" dirty="0">
                <a:solidFill>
                  <a:srgbClr val="9073D1"/>
                </a:solidFill>
              </a:rPr>
              <a:t> de la base de données nous soit retournée dans un objet JSON.</a:t>
            </a:r>
          </a:p>
        </p:txBody>
      </p:sp>
      <p:pic>
        <p:nvPicPr>
          <p:cNvPr id="10" name="Image 9">
            <a:extLst>
              <a:ext uri="{FF2B5EF4-FFF2-40B4-BE49-F238E27FC236}">
                <a16:creationId xmlns:a16="http://schemas.microsoft.com/office/drawing/2014/main" id="{923C29DD-9423-566B-CBD8-4D9E619D22EB}"/>
              </a:ext>
            </a:extLst>
          </p:cNvPr>
          <p:cNvPicPr>
            <a:picLocks noChangeAspect="1"/>
          </p:cNvPicPr>
          <p:nvPr/>
        </p:nvPicPr>
        <p:blipFill>
          <a:blip r:embed="rId2"/>
          <a:stretch>
            <a:fillRect/>
          </a:stretch>
        </p:blipFill>
        <p:spPr>
          <a:xfrm>
            <a:off x="4410895" y="2166222"/>
            <a:ext cx="3370209" cy="2114845"/>
          </a:xfrm>
          <a:prstGeom prst="rect">
            <a:avLst/>
          </a:prstGeom>
          <a:ln w="28575">
            <a:solidFill>
              <a:srgbClr val="9073D1"/>
            </a:solidFill>
          </a:ln>
        </p:spPr>
      </p:pic>
      <p:cxnSp>
        <p:nvCxnSpPr>
          <p:cNvPr id="8" name="Connecteur droit avec flèche 7">
            <a:extLst>
              <a:ext uri="{FF2B5EF4-FFF2-40B4-BE49-F238E27FC236}">
                <a16:creationId xmlns:a16="http://schemas.microsoft.com/office/drawing/2014/main" id="{E7B7C1DA-4E84-4EC6-B627-34976751DA73}"/>
              </a:ext>
            </a:extLst>
          </p:cNvPr>
          <p:cNvCxnSpPr>
            <a:cxnSpLocks/>
          </p:cNvCxnSpPr>
          <p:nvPr/>
        </p:nvCxnSpPr>
        <p:spPr>
          <a:xfrm flipH="1">
            <a:off x="6822684" y="2316872"/>
            <a:ext cx="348342" cy="34502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9E39DFE6-6E98-41FC-D8A1-979461916720}"/>
              </a:ext>
            </a:extLst>
          </p:cNvPr>
          <p:cNvPicPr>
            <a:picLocks noChangeAspect="1"/>
          </p:cNvPicPr>
          <p:nvPr/>
        </p:nvPicPr>
        <p:blipFill>
          <a:blip r:embed="rId3"/>
          <a:stretch>
            <a:fillRect/>
          </a:stretch>
        </p:blipFill>
        <p:spPr>
          <a:xfrm>
            <a:off x="7701490" y="3071966"/>
            <a:ext cx="3038899" cy="447737"/>
          </a:xfrm>
          <a:prstGeom prst="rect">
            <a:avLst/>
          </a:prstGeom>
          <a:ln w="28575">
            <a:solidFill>
              <a:srgbClr val="9073D1"/>
            </a:solidFill>
          </a:ln>
        </p:spPr>
      </p:pic>
      <p:cxnSp>
        <p:nvCxnSpPr>
          <p:cNvPr id="15" name="Connecteur droit avec flèche 14">
            <a:extLst>
              <a:ext uri="{FF2B5EF4-FFF2-40B4-BE49-F238E27FC236}">
                <a16:creationId xmlns:a16="http://schemas.microsoft.com/office/drawing/2014/main" id="{9B2B9EDC-3F24-7684-59B1-0EA13F76A694}"/>
              </a:ext>
            </a:extLst>
          </p:cNvPr>
          <p:cNvCxnSpPr>
            <a:cxnSpLocks/>
          </p:cNvCxnSpPr>
          <p:nvPr/>
        </p:nvCxnSpPr>
        <p:spPr>
          <a:xfrm flipH="1">
            <a:off x="9789306" y="2856002"/>
            <a:ext cx="348342" cy="34502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A1EF7702-30E1-3E98-E5D1-4347D6C4B3CC}"/>
              </a:ext>
            </a:extLst>
          </p:cNvPr>
          <p:cNvSpPr txBox="1"/>
          <p:nvPr/>
        </p:nvSpPr>
        <p:spPr>
          <a:xfrm>
            <a:off x="8863870" y="2166222"/>
            <a:ext cx="3195950" cy="646331"/>
          </a:xfrm>
          <a:prstGeom prst="rect">
            <a:avLst/>
          </a:prstGeom>
          <a:noFill/>
        </p:spPr>
        <p:txBody>
          <a:bodyPr wrap="square" rtlCol="0">
            <a:spAutoFit/>
          </a:bodyPr>
          <a:lstStyle/>
          <a:p>
            <a:r>
              <a:rPr lang="fr-CA" dirty="0">
                <a:solidFill>
                  <a:srgbClr val="9073D1"/>
                </a:solidFill>
              </a:rPr>
              <a:t>⛔ </a:t>
            </a:r>
            <a:r>
              <a:rPr lang="fr-CA" dirty="0">
                <a:solidFill>
                  <a:srgbClr val="FA4098"/>
                </a:solidFill>
              </a:rPr>
              <a:t>Attention ! </a:t>
            </a:r>
            <a:r>
              <a:rPr lang="fr-CA" dirty="0">
                <a:solidFill>
                  <a:srgbClr val="9073D1"/>
                </a:solidFill>
              </a:rPr>
              <a:t>Vous aurez sûrement un </a:t>
            </a:r>
            <a:r>
              <a:rPr lang="fr-CA" dirty="0">
                <a:solidFill>
                  <a:srgbClr val="FA4098"/>
                </a:solidFill>
              </a:rPr>
              <a:t>port différent </a:t>
            </a:r>
          </a:p>
        </p:txBody>
      </p:sp>
      <p:pic>
        <p:nvPicPr>
          <p:cNvPr id="21" name="Image 20">
            <a:extLst>
              <a:ext uri="{FF2B5EF4-FFF2-40B4-BE49-F238E27FC236}">
                <a16:creationId xmlns:a16="http://schemas.microsoft.com/office/drawing/2014/main" id="{E041978F-F8D7-D55D-DBDE-190E0AC22618}"/>
              </a:ext>
            </a:extLst>
          </p:cNvPr>
          <p:cNvPicPr>
            <a:picLocks noChangeAspect="1"/>
          </p:cNvPicPr>
          <p:nvPr/>
        </p:nvPicPr>
        <p:blipFill>
          <a:blip r:embed="rId4"/>
          <a:stretch>
            <a:fillRect/>
          </a:stretch>
        </p:blipFill>
        <p:spPr>
          <a:xfrm>
            <a:off x="260303" y="4431717"/>
            <a:ext cx="7422125" cy="1356141"/>
          </a:xfrm>
          <a:prstGeom prst="rect">
            <a:avLst/>
          </a:prstGeom>
          <a:ln w="28575">
            <a:solidFill>
              <a:srgbClr val="9073D1"/>
            </a:solidFill>
          </a:ln>
        </p:spPr>
      </p:pic>
      <p:pic>
        <p:nvPicPr>
          <p:cNvPr id="18" name="Image 17">
            <a:extLst>
              <a:ext uri="{FF2B5EF4-FFF2-40B4-BE49-F238E27FC236}">
                <a16:creationId xmlns:a16="http://schemas.microsoft.com/office/drawing/2014/main" id="{05491EC1-6CF8-150D-BA39-C8A0ADBE3213}"/>
              </a:ext>
            </a:extLst>
          </p:cNvPr>
          <p:cNvPicPr>
            <a:picLocks noChangeAspect="1"/>
          </p:cNvPicPr>
          <p:nvPr/>
        </p:nvPicPr>
        <p:blipFill>
          <a:blip r:embed="rId5"/>
          <a:stretch>
            <a:fillRect/>
          </a:stretch>
        </p:blipFill>
        <p:spPr>
          <a:xfrm>
            <a:off x="7171026" y="5245899"/>
            <a:ext cx="4051106" cy="692609"/>
          </a:xfrm>
          <a:prstGeom prst="rect">
            <a:avLst/>
          </a:prstGeom>
          <a:ln w="28575">
            <a:solidFill>
              <a:srgbClr val="9073D1"/>
            </a:solidFill>
          </a:ln>
        </p:spPr>
      </p:pic>
      <p:cxnSp>
        <p:nvCxnSpPr>
          <p:cNvPr id="19" name="Connecteur droit avec flèche 18">
            <a:extLst>
              <a:ext uri="{FF2B5EF4-FFF2-40B4-BE49-F238E27FC236}">
                <a16:creationId xmlns:a16="http://schemas.microsoft.com/office/drawing/2014/main" id="{21AF3CF5-CC19-1418-15D6-5B141083F400}"/>
              </a:ext>
            </a:extLst>
          </p:cNvPr>
          <p:cNvCxnSpPr>
            <a:cxnSpLocks/>
          </p:cNvCxnSpPr>
          <p:nvPr/>
        </p:nvCxnSpPr>
        <p:spPr>
          <a:xfrm flipH="1">
            <a:off x="8179864" y="4982515"/>
            <a:ext cx="348342" cy="34502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60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01D5ABD3-4513-4C82-94A5-03A18D5F97A0}"/>
              </a:ext>
            </a:extLst>
          </p:cNvPr>
          <p:cNvSpPr>
            <a:spLocks noGrp="1"/>
          </p:cNvSpPr>
          <p:nvPr>
            <p:ph idx="1"/>
          </p:nvPr>
        </p:nvSpPr>
        <p:spPr/>
        <p:txBody>
          <a:bodyPr/>
          <a:lstStyle/>
          <a:p>
            <a:r>
              <a:rPr lang="fr-CA" dirty="0"/>
              <a:t> Tester la requête</a:t>
            </a:r>
          </a:p>
          <a:p>
            <a:pPr lvl="1"/>
            <a:r>
              <a:rPr lang="fr-CA" dirty="0"/>
              <a:t> Oups ! Notre Web API n’est pas tout à fait à l’aise : Elle bloque la requête car elle n’aime pas son origine. (Dans ce cas-ci, c’est parce que la requête vient d’un autre port </a:t>
            </a:r>
            <a:r>
              <a:rPr lang="en-CA" dirty="0"/>
              <a:t>⛵</a:t>
            </a:r>
            <a:r>
              <a:rPr lang="fr-CA" dirty="0"/>
              <a:t>)</a:t>
            </a:r>
          </a:p>
        </p:txBody>
      </p:sp>
      <p:pic>
        <p:nvPicPr>
          <p:cNvPr id="5" name="Image 4">
            <a:extLst>
              <a:ext uri="{FF2B5EF4-FFF2-40B4-BE49-F238E27FC236}">
                <a16:creationId xmlns:a16="http://schemas.microsoft.com/office/drawing/2014/main" id="{988BBF69-1169-C8F7-4768-7F7BD0BBCB9D}"/>
              </a:ext>
            </a:extLst>
          </p:cNvPr>
          <p:cNvPicPr>
            <a:picLocks noChangeAspect="1"/>
          </p:cNvPicPr>
          <p:nvPr/>
        </p:nvPicPr>
        <p:blipFill>
          <a:blip r:embed="rId2"/>
          <a:stretch>
            <a:fillRect/>
          </a:stretch>
        </p:blipFill>
        <p:spPr>
          <a:xfrm>
            <a:off x="3195232" y="3157798"/>
            <a:ext cx="5801535" cy="2229161"/>
          </a:xfrm>
          <a:prstGeom prst="rect">
            <a:avLst/>
          </a:prstGeom>
          <a:ln w="28575">
            <a:solidFill>
              <a:srgbClr val="9073D1"/>
            </a:solidFill>
          </a:ln>
        </p:spPr>
      </p:pic>
      <p:sp>
        <p:nvSpPr>
          <p:cNvPr id="6" name="Rectangle 5">
            <a:extLst>
              <a:ext uri="{FF2B5EF4-FFF2-40B4-BE49-F238E27FC236}">
                <a16:creationId xmlns:a16="http://schemas.microsoft.com/office/drawing/2014/main" id="{7E536CD7-7132-AE8F-4D38-3A4F27133891}"/>
              </a:ext>
            </a:extLst>
          </p:cNvPr>
          <p:cNvSpPr/>
          <p:nvPr/>
        </p:nvSpPr>
        <p:spPr>
          <a:xfrm>
            <a:off x="4346422" y="3663769"/>
            <a:ext cx="3563581" cy="260162"/>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453140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CORS</a:t>
            </a:r>
          </a:p>
        </p:txBody>
      </p:sp>
      <p:sp>
        <p:nvSpPr>
          <p:cNvPr id="4" name="Espace réservé du contenu 3">
            <a:extLst>
              <a:ext uri="{FF2B5EF4-FFF2-40B4-BE49-F238E27FC236}">
                <a16:creationId xmlns:a16="http://schemas.microsoft.com/office/drawing/2014/main" id="{4A3AF91C-DCB6-4311-9558-29E5772688C6}"/>
              </a:ext>
            </a:extLst>
          </p:cNvPr>
          <p:cNvSpPr>
            <a:spLocks noGrp="1"/>
          </p:cNvSpPr>
          <p:nvPr>
            <p:ph idx="1"/>
          </p:nvPr>
        </p:nvSpPr>
        <p:spPr/>
        <p:txBody>
          <a:bodyPr/>
          <a:lstStyle/>
          <a:p>
            <a:r>
              <a:rPr lang="fr-CA" dirty="0"/>
              <a:t> Configuration du CORS dans </a:t>
            </a:r>
            <a:r>
              <a:rPr lang="fr-CA" dirty="0">
                <a:solidFill>
                  <a:srgbClr val="FA4098"/>
                </a:solidFill>
              </a:rPr>
              <a:t>Program.cs</a:t>
            </a:r>
          </a:p>
          <a:p>
            <a:pPr lvl="1"/>
            <a:r>
              <a:rPr lang="fr-CA" dirty="0"/>
              <a:t> </a:t>
            </a:r>
            <a:r>
              <a:rPr lang="fr-CA" b="1" dirty="0">
                <a:solidFill>
                  <a:srgbClr val="FA4098"/>
                </a:solidFill>
              </a:rPr>
              <a:t>C</a:t>
            </a:r>
            <a:r>
              <a:rPr lang="fr-CA" dirty="0"/>
              <a:t>ross-</a:t>
            </a:r>
            <a:r>
              <a:rPr lang="fr-CA" b="1" dirty="0">
                <a:solidFill>
                  <a:srgbClr val="FA4098"/>
                </a:solidFill>
              </a:rPr>
              <a:t>O</a:t>
            </a:r>
            <a:r>
              <a:rPr lang="fr-CA" dirty="0"/>
              <a:t>rigin </a:t>
            </a:r>
            <a:r>
              <a:rPr lang="fr-CA" b="1" dirty="0">
                <a:solidFill>
                  <a:srgbClr val="FA4098"/>
                </a:solidFill>
              </a:rPr>
              <a:t>R</a:t>
            </a:r>
            <a:r>
              <a:rPr lang="fr-CA" dirty="0"/>
              <a:t>esource </a:t>
            </a:r>
            <a:r>
              <a:rPr lang="fr-CA" b="1" dirty="0">
                <a:solidFill>
                  <a:srgbClr val="FA4098"/>
                </a:solidFill>
              </a:rPr>
              <a:t>S</a:t>
            </a:r>
            <a:r>
              <a:rPr lang="fr-CA" dirty="0"/>
              <a:t>haring</a:t>
            </a:r>
          </a:p>
        </p:txBody>
      </p:sp>
      <p:sp>
        <p:nvSpPr>
          <p:cNvPr id="6" name="ZoneTexte 5">
            <a:extLst>
              <a:ext uri="{FF2B5EF4-FFF2-40B4-BE49-F238E27FC236}">
                <a16:creationId xmlns:a16="http://schemas.microsoft.com/office/drawing/2014/main" id="{1AFB58BD-41B1-4CF8-9B5F-74753E80C9CA}"/>
              </a:ext>
            </a:extLst>
          </p:cNvPr>
          <p:cNvSpPr txBox="1"/>
          <p:nvPr/>
        </p:nvSpPr>
        <p:spPr>
          <a:xfrm>
            <a:off x="4685283" y="2603376"/>
            <a:ext cx="3875314" cy="646331"/>
          </a:xfrm>
          <a:prstGeom prst="rect">
            <a:avLst/>
          </a:prstGeom>
          <a:noFill/>
        </p:spPr>
        <p:txBody>
          <a:bodyPr wrap="square" rtlCol="0">
            <a:spAutoFit/>
          </a:bodyPr>
          <a:lstStyle/>
          <a:p>
            <a:r>
              <a:rPr lang="fr-CA" dirty="0">
                <a:solidFill>
                  <a:srgbClr val="B177BF"/>
                </a:solidFill>
              </a:rPr>
              <a:t>On ajoute une configuration CORS dans </a:t>
            </a:r>
            <a:r>
              <a:rPr lang="fr-CA" dirty="0">
                <a:solidFill>
                  <a:srgbClr val="FA4098"/>
                </a:solidFill>
              </a:rPr>
              <a:t>Program.cs</a:t>
            </a:r>
          </a:p>
        </p:txBody>
      </p:sp>
      <p:sp>
        <p:nvSpPr>
          <p:cNvPr id="9" name="ZoneTexte 8">
            <a:extLst>
              <a:ext uri="{FF2B5EF4-FFF2-40B4-BE49-F238E27FC236}">
                <a16:creationId xmlns:a16="http://schemas.microsoft.com/office/drawing/2014/main" id="{A951D1F9-4278-443A-9AC7-384D8DB486EF}"/>
              </a:ext>
            </a:extLst>
          </p:cNvPr>
          <p:cNvSpPr txBox="1"/>
          <p:nvPr/>
        </p:nvSpPr>
        <p:spPr>
          <a:xfrm>
            <a:off x="4345219" y="5118009"/>
            <a:ext cx="6253111" cy="646331"/>
          </a:xfrm>
          <a:prstGeom prst="rect">
            <a:avLst/>
          </a:prstGeom>
          <a:noFill/>
        </p:spPr>
        <p:txBody>
          <a:bodyPr wrap="square" rtlCol="0">
            <a:spAutoFit/>
          </a:bodyPr>
          <a:lstStyle/>
          <a:p>
            <a:r>
              <a:rPr lang="fr-CA" dirty="0">
                <a:solidFill>
                  <a:srgbClr val="B177BF"/>
                </a:solidFill>
              </a:rPr>
              <a:t>On applique cette configuration un peu plus bas. Le nom donné à la configuration doit être repris </a:t>
            </a:r>
            <a:r>
              <a:rPr lang="fr-CA" b="1" dirty="0">
                <a:solidFill>
                  <a:srgbClr val="B177BF"/>
                </a:solidFill>
              </a:rPr>
              <a:t>sans faute de frappe</a:t>
            </a:r>
            <a:r>
              <a:rPr lang="fr-CA" dirty="0">
                <a:solidFill>
                  <a:srgbClr val="B177BF"/>
                </a:solidFill>
              </a:rPr>
              <a:t> !</a:t>
            </a:r>
          </a:p>
        </p:txBody>
      </p:sp>
      <p:pic>
        <p:nvPicPr>
          <p:cNvPr id="8" name="Image 7">
            <a:extLst>
              <a:ext uri="{FF2B5EF4-FFF2-40B4-BE49-F238E27FC236}">
                <a16:creationId xmlns:a16="http://schemas.microsoft.com/office/drawing/2014/main" id="{14C58AED-1A76-1F23-B778-607A6C592567}"/>
              </a:ext>
            </a:extLst>
          </p:cNvPr>
          <p:cNvPicPr>
            <a:picLocks noChangeAspect="1"/>
          </p:cNvPicPr>
          <p:nvPr/>
        </p:nvPicPr>
        <p:blipFill>
          <a:blip r:embed="rId2"/>
          <a:stretch>
            <a:fillRect/>
          </a:stretch>
        </p:blipFill>
        <p:spPr>
          <a:xfrm>
            <a:off x="384400" y="2152471"/>
            <a:ext cx="4164500" cy="1902880"/>
          </a:xfrm>
          <a:prstGeom prst="rect">
            <a:avLst/>
          </a:prstGeom>
          <a:ln w="28575">
            <a:solidFill>
              <a:srgbClr val="B177BF"/>
            </a:solidFill>
          </a:ln>
        </p:spPr>
      </p:pic>
      <p:sp>
        <p:nvSpPr>
          <p:cNvPr id="11" name="Rectangle 10">
            <a:extLst>
              <a:ext uri="{FF2B5EF4-FFF2-40B4-BE49-F238E27FC236}">
                <a16:creationId xmlns:a16="http://schemas.microsoft.com/office/drawing/2014/main" id="{5B2C0B6F-A7C4-4BEB-A326-0EFC14DE21E4}"/>
              </a:ext>
            </a:extLst>
          </p:cNvPr>
          <p:cNvSpPr/>
          <p:nvPr/>
        </p:nvSpPr>
        <p:spPr>
          <a:xfrm>
            <a:off x="2423342" y="2571094"/>
            <a:ext cx="1010194" cy="233066"/>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6" name="Image 15">
            <a:extLst>
              <a:ext uri="{FF2B5EF4-FFF2-40B4-BE49-F238E27FC236}">
                <a16:creationId xmlns:a16="http://schemas.microsoft.com/office/drawing/2014/main" id="{9B7706D6-1748-70A3-366B-F76E4622E494}"/>
              </a:ext>
            </a:extLst>
          </p:cNvPr>
          <p:cNvPicPr>
            <a:picLocks noChangeAspect="1"/>
          </p:cNvPicPr>
          <p:nvPr/>
        </p:nvPicPr>
        <p:blipFill>
          <a:blip r:embed="rId3"/>
          <a:stretch>
            <a:fillRect/>
          </a:stretch>
        </p:blipFill>
        <p:spPr>
          <a:xfrm>
            <a:off x="384400" y="4287908"/>
            <a:ext cx="3824437" cy="2306534"/>
          </a:xfrm>
          <a:prstGeom prst="rect">
            <a:avLst/>
          </a:prstGeom>
          <a:ln w="28575">
            <a:solidFill>
              <a:srgbClr val="B177BF"/>
            </a:solidFill>
          </a:ln>
        </p:spPr>
      </p:pic>
      <p:cxnSp>
        <p:nvCxnSpPr>
          <p:cNvPr id="10" name="Connecteur droit avec flèche 9">
            <a:extLst>
              <a:ext uri="{FF2B5EF4-FFF2-40B4-BE49-F238E27FC236}">
                <a16:creationId xmlns:a16="http://schemas.microsoft.com/office/drawing/2014/main" id="{D37C8FC5-6784-4CAA-A81B-06330950117F}"/>
              </a:ext>
            </a:extLst>
          </p:cNvPr>
          <p:cNvCxnSpPr>
            <a:cxnSpLocks/>
          </p:cNvCxnSpPr>
          <p:nvPr/>
        </p:nvCxnSpPr>
        <p:spPr>
          <a:xfrm flipH="1">
            <a:off x="2555967" y="5201013"/>
            <a:ext cx="526868" cy="38256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200BD7-D43C-4531-AA20-C5BDE16AA479}"/>
              </a:ext>
            </a:extLst>
          </p:cNvPr>
          <p:cNvSpPr/>
          <p:nvPr/>
        </p:nvSpPr>
        <p:spPr>
          <a:xfrm>
            <a:off x="1663337" y="5602346"/>
            <a:ext cx="1053737" cy="210164"/>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2662579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CORS</a:t>
            </a:r>
          </a:p>
        </p:txBody>
      </p:sp>
      <p:sp>
        <p:nvSpPr>
          <p:cNvPr id="4" name="Espace réservé du contenu 3">
            <a:extLst>
              <a:ext uri="{FF2B5EF4-FFF2-40B4-BE49-F238E27FC236}">
                <a16:creationId xmlns:a16="http://schemas.microsoft.com/office/drawing/2014/main" id="{68EDC50D-5502-468B-80EB-916BCF4392FD}"/>
              </a:ext>
            </a:extLst>
          </p:cNvPr>
          <p:cNvSpPr>
            <a:spLocks noGrp="1"/>
          </p:cNvSpPr>
          <p:nvPr>
            <p:ph idx="1"/>
          </p:nvPr>
        </p:nvSpPr>
        <p:spPr/>
        <p:txBody>
          <a:bodyPr/>
          <a:lstStyle/>
          <a:p>
            <a:r>
              <a:rPr lang="fr-CA" dirty="0"/>
              <a:t> Reprise du test</a:t>
            </a:r>
          </a:p>
          <a:p>
            <a:pPr lvl="1"/>
            <a:r>
              <a:rPr lang="fr-CA" dirty="0"/>
              <a:t> Nos 2 applications (Angular et ASP.NET Core API) devraient maintenant pouvoir communiquer. (Bien qu’elles soient sur 2 ports différents)</a:t>
            </a:r>
          </a:p>
        </p:txBody>
      </p:sp>
      <p:sp>
        <p:nvSpPr>
          <p:cNvPr id="8" name="ZoneTexte 7">
            <a:extLst>
              <a:ext uri="{FF2B5EF4-FFF2-40B4-BE49-F238E27FC236}">
                <a16:creationId xmlns:a16="http://schemas.microsoft.com/office/drawing/2014/main" id="{FB3FCFCD-18D8-4532-8626-7EEBA8D5219A}"/>
              </a:ext>
            </a:extLst>
          </p:cNvPr>
          <p:cNvSpPr txBox="1"/>
          <p:nvPr/>
        </p:nvSpPr>
        <p:spPr>
          <a:xfrm>
            <a:off x="3812252" y="5832029"/>
            <a:ext cx="5192230" cy="523220"/>
          </a:xfrm>
          <a:prstGeom prst="rect">
            <a:avLst/>
          </a:prstGeom>
          <a:noFill/>
        </p:spPr>
        <p:txBody>
          <a:bodyPr wrap="square" rtlCol="0">
            <a:spAutoFit/>
          </a:bodyPr>
          <a:lstStyle/>
          <a:p>
            <a:r>
              <a:rPr lang="fr-CA" sz="1400" dirty="0">
                <a:solidFill>
                  <a:srgbClr val="B177BF"/>
                </a:solidFill>
              </a:rPr>
              <a:t>On peut voir dans l’onglet Network (Réseau) de Firefox que </a:t>
            </a:r>
            <a:r>
              <a:rPr lang="fr-CA" sz="1400" dirty="0" err="1">
                <a:solidFill>
                  <a:srgbClr val="B177BF"/>
                </a:solidFill>
              </a:rPr>
              <a:t>GetVideoGame</a:t>
            </a:r>
            <a:r>
              <a:rPr lang="fr-CA" sz="1400" dirty="0">
                <a:solidFill>
                  <a:srgbClr val="B177BF"/>
                </a:solidFill>
              </a:rPr>
              <a:t> possède le statut </a:t>
            </a:r>
            <a:r>
              <a:rPr lang="fr-CA" sz="1400" dirty="0">
                <a:solidFill>
                  <a:srgbClr val="FA4098"/>
                </a:solidFill>
              </a:rPr>
              <a:t>200</a:t>
            </a:r>
            <a:r>
              <a:rPr lang="fr-CA" sz="1400" dirty="0">
                <a:solidFill>
                  <a:srgbClr val="B177BF"/>
                </a:solidFill>
              </a:rPr>
              <a:t> (Donc succès !)</a:t>
            </a:r>
          </a:p>
        </p:txBody>
      </p:sp>
      <p:pic>
        <p:nvPicPr>
          <p:cNvPr id="3" name="Image 2">
            <a:extLst>
              <a:ext uri="{FF2B5EF4-FFF2-40B4-BE49-F238E27FC236}">
                <a16:creationId xmlns:a16="http://schemas.microsoft.com/office/drawing/2014/main" id="{31CEBEE6-D7E0-D47E-CDBF-6239FCC44DDB}"/>
              </a:ext>
            </a:extLst>
          </p:cNvPr>
          <p:cNvPicPr>
            <a:picLocks noChangeAspect="1"/>
          </p:cNvPicPr>
          <p:nvPr/>
        </p:nvPicPr>
        <p:blipFill>
          <a:blip r:embed="rId2"/>
          <a:stretch>
            <a:fillRect/>
          </a:stretch>
        </p:blipFill>
        <p:spPr>
          <a:xfrm>
            <a:off x="2384937" y="2593285"/>
            <a:ext cx="7422125" cy="1356141"/>
          </a:xfrm>
          <a:prstGeom prst="rect">
            <a:avLst/>
          </a:prstGeom>
          <a:ln w="28575">
            <a:solidFill>
              <a:srgbClr val="B177BF"/>
            </a:solidFill>
          </a:ln>
        </p:spPr>
      </p:pic>
      <p:pic>
        <p:nvPicPr>
          <p:cNvPr id="6" name="Image 5">
            <a:extLst>
              <a:ext uri="{FF2B5EF4-FFF2-40B4-BE49-F238E27FC236}">
                <a16:creationId xmlns:a16="http://schemas.microsoft.com/office/drawing/2014/main" id="{5B3CA595-BD63-0648-6AF5-EFF2E991A0AB}"/>
              </a:ext>
            </a:extLst>
          </p:cNvPr>
          <p:cNvPicPr>
            <a:picLocks noChangeAspect="1"/>
          </p:cNvPicPr>
          <p:nvPr/>
        </p:nvPicPr>
        <p:blipFill>
          <a:blip r:embed="rId3"/>
          <a:stretch>
            <a:fillRect/>
          </a:stretch>
        </p:blipFill>
        <p:spPr>
          <a:xfrm>
            <a:off x="3133756" y="4335637"/>
            <a:ext cx="6173061" cy="1371791"/>
          </a:xfrm>
          <a:prstGeom prst="rect">
            <a:avLst/>
          </a:prstGeom>
          <a:ln w="28575">
            <a:solidFill>
              <a:srgbClr val="B177BF"/>
            </a:solidFill>
          </a:ln>
        </p:spPr>
      </p:pic>
      <p:cxnSp>
        <p:nvCxnSpPr>
          <p:cNvPr id="9" name="Connecteur droit avec flèche 8">
            <a:extLst>
              <a:ext uri="{FF2B5EF4-FFF2-40B4-BE49-F238E27FC236}">
                <a16:creationId xmlns:a16="http://schemas.microsoft.com/office/drawing/2014/main" id="{4EC067A8-715D-4D8A-9E16-90C981C2A617}"/>
              </a:ext>
            </a:extLst>
          </p:cNvPr>
          <p:cNvCxnSpPr>
            <a:cxnSpLocks/>
          </p:cNvCxnSpPr>
          <p:nvPr/>
        </p:nvCxnSpPr>
        <p:spPr>
          <a:xfrm flipH="1">
            <a:off x="8353327" y="5200859"/>
            <a:ext cx="526868" cy="38256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737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01D5ABD3-4513-4C82-94A5-03A18D5F97A0}"/>
              </a:ext>
            </a:extLst>
          </p:cNvPr>
          <p:cNvSpPr>
            <a:spLocks noGrp="1"/>
          </p:cNvSpPr>
          <p:nvPr>
            <p:ph idx="1"/>
          </p:nvPr>
        </p:nvSpPr>
        <p:spPr/>
        <p:txBody>
          <a:bodyPr/>
          <a:lstStyle/>
          <a:p>
            <a:r>
              <a:rPr lang="fr-CA" dirty="0"/>
              <a:t> Tester la requête</a:t>
            </a:r>
          </a:p>
          <a:p>
            <a:pPr lvl="1"/>
            <a:r>
              <a:rPr lang="fr-CA" dirty="0"/>
              <a:t> Une fois ce problème réglé, on reçoit les données :</a:t>
            </a:r>
          </a:p>
          <a:p>
            <a:pPr lvl="1"/>
            <a:endParaRPr lang="fr-CA" dirty="0"/>
          </a:p>
          <a:p>
            <a:pPr lvl="1"/>
            <a:endParaRPr lang="fr-CA" dirty="0"/>
          </a:p>
          <a:p>
            <a:pPr lvl="1"/>
            <a:endParaRPr lang="fr-CA" dirty="0"/>
          </a:p>
          <a:p>
            <a:pPr lvl="2"/>
            <a:r>
              <a:rPr lang="fr-CA" dirty="0"/>
              <a:t> Bien entendu, les « </a:t>
            </a:r>
            <a:r>
              <a:rPr lang="fr-CA" i="1" dirty="0"/>
              <a:t>données</a:t>
            </a:r>
            <a:r>
              <a:rPr lang="fr-CA" dirty="0"/>
              <a:t> » est un grand mot : on n’a pas encore peuplé notre BD !</a:t>
            </a:r>
          </a:p>
          <a:p>
            <a:pPr lvl="2"/>
            <a:endParaRPr lang="fr-CA" dirty="0"/>
          </a:p>
          <a:p>
            <a:pPr lvl="1"/>
            <a:r>
              <a:rPr lang="fr-CA" dirty="0"/>
              <a:t> Préparons une requête de type POST pour créer des </a:t>
            </a:r>
            <a:r>
              <a:rPr lang="fr-CA" dirty="0" err="1">
                <a:solidFill>
                  <a:srgbClr val="FA4098"/>
                </a:solidFill>
              </a:rPr>
              <a:t>VideoGames</a:t>
            </a:r>
            <a:r>
              <a:rPr lang="fr-CA" dirty="0"/>
              <a:t> et les ajouter à la BD.</a:t>
            </a:r>
          </a:p>
          <a:p>
            <a:pPr lvl="2"/>
            <a:endParaRPr lang="fr-CA" dirty="0"/>
          </a:p>
          <a:p>
            <a:pPr lvl="2"/>
            <a:endParaRPr lang="fr-CA" dirty="0"/>
          </a:p>
          <a:p>
            <a:pPr lvl="2"/>
            <a:endParaRPr lang="fr-CA" dirty="0"/>
          </a:p>
        </p:txBody>
      </p:sp>
      <p:pic>
        <p:nvPicPr>
          <p:cNvPr id="10" name="Image 9">
            <a:extLst>
              <a:ext uri="{FF2B5EF4-FFF2-40B4-BE49-F238E27FC236}">
                <a16:creationId xmlns:a16="http://schemas.microsoft.com/office/drawing/2014/main" id="{AD16C99C-6EC3-C484-5AD2-935DD217DADD}"/>
              </a:ext>
            </a:extLst>
          </p:cNvPr>
          <p:cNvPicPr>
            <a:picLocks noChangeAspect="1"/>
          </p:cNvPicPr>
          <p:nvPr/>
        </p:nvPicPr>
        <p:blipFill>
          <a:blip r:embed="rId2"/>
          <a:stretch>
            <a:fillRect/>
          </a:stretch>
        </p:blipFill>
        <p:spPr>
          <a:xfrm>
            <a:off x="1651967" y="2138983"/>
            <a:ext cx="8888065" cy="838317"/>
          </a:xfrm>
          <a:prstGeom prst="rect">
            <a:avLst/>
          </a:prstGeom>
          <a:ln w="28575">
            <a:solidFill>
              <a:srgbClr val="9073D1"/>
            </a:solidFill>
          </a:ln>
        </p:spPr>
      </p:pic>
    </p:spTree>
    <p:extLst>
      <p:ext uri="{BB962C8B-B14F-4D97-AF65-F5344CB8AC3E}">
        <p14:creationId xmlns:p14="http://schemas.microsoft.com/office/powerpoint/2010/main" val="2106572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B0F5C22B-1943-770D-C925-9ADE6232CF8E}"/>
              </a:ext>
            </a:extLst>
          </p:cNvPr>
          <p:cNvPicPr>
            <a:picLocks noChangeAspect="1"/>
          </p:cNvPicPr>
          <p:nvPr/>
        </p:nvPicPr>
        <p:blipFill>
          <a:blip r:embed="rId2"/>
          <a:stretch>
            <a:fillRect/>
          </a:stretch>
        </p:blipFill>
        <p:spPr>
          <a:xfrm>
            <a:off x="816448" y="2396102"/>
            <a:ext cx="10780635" cy="2235650"/>
          </a:xfrm>
          <a:prstGeom prst="rect">
            <a:avLst/>
          </a:prstGeom>
          <a:ln w="28575">
            <a:solidFill>
              <a:srgbClr val="9073D1"/>
            </a:solidFill>
          </a:ln>
        </p:spPr>
      </p:pic>
      <p:sp>
        <p:nvSpPr>
          <p:cNvPr id="6" name="Espace réservé du contenu 2">
            <a:extLst>
              <a:ext uri="{FF2B5EF4-FFF2-40B4-BE49-F238E27FC236}">
                <a16:creationId xmlns:a16="http://schemas.microsoft.com/office/drawing/2014/main" id="{3C9AB2AF-5E8E-424F-AF52-B81149717EAF}"/>
              </a:ext>
            </a:extLst>
          </p:cNvPr>
          <p:cNvSpPr txBox="1">
            <a:spLocks/>
          </p:cNvSpPr>
          <p:nvPr/>
        </p:nvSpPr>
        <p:spPr>
          <a:xfrm>
            <a:off x="520783" y="1150572"/>
            <a:ext cx="11118135" cy="57074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v"/>
              <a:defRPr sz="2800" kern="1200">
                <a:solidFill>
                  <a:srgbClr val="9073D1"/>
                </a:solidFill>
                <a:latin typeface="+mn-lt"/>
                <a:ea typeface="+mn-ea"/>
                <a:cs typeface="+mn-cs"/>
              </a:defRPr>
            </a:lvl1pPr>
            <a:lvl2pPr marL="685800" indent="-228600" algn="l" defTabSz="914400" rtl="0" eaLnBrk="1" latinLnBrk="0" hangingPunct="1">
              <a:lnSpc>
                <a:spcPct val="90000"/>
              </a:lnSpc>
              <a:spcBef>
                <a:spcPts val="500"/>
              </a:spcBef>
              <a:buFont typeface="Symbol" panose="05050102010706020507" pitchFamily="18" charset="2"/>
              <a:buChar char="¨"/>
              <a:defRPr sz="2400" kern="1200">
                <a:solidFill>
                  <a:srgbClr val="9073D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rgbClr val="9073D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073D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073D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dirty="0"/>
              <a:t> Exemple de requête POST</a:t>
            </a:r>
          </a:p>
          <a:p>
            <a:pPr lvl="1"/>
            <a:r>
              <a:rPr lang="fr-CA" dirty="0"/>
              <a:t> Avec la méthode </a:t>
            </a:r>
            <a:r>
              <a:rPr lang="fr-CA" dirty="0">
                <a:solidFill>
                  <a:srgbClr val="FA4098"/>
                </a:solidFill>
              </a:rPr>
              <a:t>POST</a:t>
            </a:r>
            <a:r>
              <a:rPr lang="fr-CA" dirty="0"/>
              <a:t>, il faut insérer des données dans le « </a:t>
            </a:r>
            <a:r>
              <a:rPr lang="fr-CA" dirty="0">
                <a:solidFill>
                  <a:srgbClr val="FA4098"/>
                </a:solidFill>
              </a:rPr>
              <a:t>corps</a:t>
            </a:r>
            <a:r>
              <a:rPr lang="fr-CA" dirty="0"/>
              <a:t> » de la requête. (Et pas seulement mettre une URL) Voici comment :</a:t>
            </a:r>
          </a:p>
          <a:p>
            <a:pPr lvl="1"/>
            <a:endParaRPr lang="fr-CA" dirty="0"/>
          </a:p>
          <a:p>
            <a:pPr lvl="1"/>
            <a:endParaRPr lang="fr-CA" dirty="0"/>
          </a:p>
          <a:p>
            <a:pPr lvl="1"/>
            <a:endParaRPr lang="fr-CA" dirty="0"/>
          </a:p>
          <a:p>
            <a:pPr lvl="1"/>
            <a:endParaRPr lang="fr-CA" dirty="0"/>
          </a:p>
          <a:p>
            <a:pPr lvl="1"/>
            <a:endParaRPr lang="fr-CA" dirty="0"/>
          </a:p>
          <a:p>
            <a:pPr marL="457200" lvl="1" indent="0">
              <a:buNone/>
            </a:pPr>
            <a:endParaRPr lang="fr-CA" dirty="0"/>
          </a:p>
          <a:p>
            <a:pPr lvl="1"/>
            <a:r>
              <a:rPr lang="fr-CA" dirty="0"/>
              <a:t> Ici, on a construit un objet de type </a:t>
            </a:r>
            <a:r>
              <a:rPr lang="fr-CA" dirty="0" err="1">
                <a:solidFill>
                  <a:srgbClr val="FA4098"/>
                </a:solidFill>
              </a:rPr>
              <a:t>VideoGame</a:t>
            </a:r>
            <a:r>
              <a:rPr lang="fr-CA" dirty="0"/>
              <a:t>. (On aurait pu le hardcoder pour commencer par test)</a:t>
            </a:r>
          </a:p>
          <a:p>
            <a:pPr lvl="2"/>
            <a:r>
              <a:rPr lang="fr-CA" dirty="0"/>
              <a:t> On envoie ensuite ce </a:t>
            </a:r>
            <a:r>
              <a:rPr lang="fr-CA" dirty="0" err="1">
                <a:solidFill>
                  <a:srgbClr val="FA4098"/>
                </a:solidFill>
              </a:rPr>
              <a:t>VideoGame</a:t>
            </a:r>
            <a:r>
              <a:rPr lang="fr-CA" dirty="0"/>
              <a:t> à l’API</a:t>
            </a:r>
          </a:p>
          <a:p>
            <a:pPr lvl="2"/>
            <a:r>
              <a:rPr lang="fr-CA" dirty="0"/>
              <a:t> Quand on POST une nouvelle donnée, son </a:t>
            </a:r>
            <a:r>
              <a:rPr lang="fr-CA" b="1" dirty="0">
                <a:solidFill>
                  <a:srgbClr val="FA4098"/>
                </a:solidFill>
              </a:rPr>
              <a:t>id</a:t>
            </a:r>
            <a:r>
              <a:rPr lang="fr-CA" b="1" dirty="0"/>
              <a:t> doit absolument être </a:t>
            </a:r>
            <a:r>
              <a:rPr lang="fr-CA" b="1" dirty="0">
                <a:solidFill>
                  <a:srgbClr val="FA4098"/>
                </a:solidFill>
              </a:rPr>
              <a:t>0</a:t>
            </a:r>
            <a:r>
              <a:rPr lang="fr-CA" dirty="0"/>
              <a:t>. La BD lui assignera ensuite un id automatiquement.</a:t>
            </a:r>
          </a:p>
        </p:txBody>
      </p:sp>
      <p:sp>
        <p:nvSpPr>
          <p:cNvPr id="2" name="Titre 1">
            <a:extLst>
              <a:ext uri="{FF2B5EF4-FFF2-40B4-BE49-F238E27FC236}">
                <a16:creationId xmlns:a16="http://schemas.microsoft.com/office/drawing/2014/main" id="{7BB5F760-E47A-4B58-A90E-E2DCA95DBC1C}"/>
              </a:ext>
            </a:extLst>
          </p:cNvPr>
          <p:cNvSpPr>
            <a:spLocks noGrp="1"/>
          </p:cNvSpPr>
          <p:nvPr>
            <p:ph type="title"/>
          </p:nvPr>
        </p:nvSpPr>
        <p:spPr/>
        <p:txBody>
          <a:bodyPr/>
          <a:lstStyle/>
          <a:p>
            <a:r>
              <a:rPr lang="fr-CA" dirty="0"/>
              <a:t>Angular</a:t>
            </a:r>
          </a:p>
        </p:txBody>
      </p:sp>
      <p:cxnSp>
        <p:nvCxnSpPr>
          <p:cNvPr id="5" name="Connecteur droit avec flèche 4">
            <a:extLst>
              <a:ext uri="{FF2B5EF4-FFF2-40B4-BE49-F238E27FC236}">
                <a16:creationId xmlns:a16="http://schemas.microsoft.com/office/drawing/2014/main" id="{D6C6251B-D4F0-4477-0D03-851EDEF02990}"/>
              </a:ext>
            </a:extLst>
          </p:cNvPr>
          <p:cNvCxnSpPr>
            <a:cxnSpLocks/>
          </p:cNvCxnSpPr>
          <p:nvPr/>
        </p:nvCxnSpPr>
        <p:spPr>
          <a:xfrm>
            <a:off x="10485305" y="3104496"/>
            <a:ext cx="453692" cy="36689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36F1C764-7292-20FC-8FA2-56E94E16CA8D}"/>
              </a:ext>
            </a:extLst>
          </p:cNvPr>
          <p:cNvSpPr txBox="1"/>
          <p:nvPr/>
        </p:nvSpPr>
        <p:spPr>
          <a:xfrm>
            <a:off x="8044408" y="2821056"/>
            <a:ext cx="3331144" cy="307777"/>
          </a:xfrm>
          <a:prstGeom prst="rect">
            <a:avLst/>
          </a:prstGeom>
          <a:noFill/>
        </p:spPr>
        <p:txBody>
          <a:bodyPr wrap="square" rtlCol="0">
            <a:spAutoFit/>
          </a:bodyPr>
          <a:lstStyle/>
          <a:p>
            <a:r>
              <a:rPr lang="fr-CA" sz="1400" dirty="0">
                <a:solidFill>
                  <a:srgbClr val="FA4098"/>
                </a:solidFill>
              </a:rPr>
              <a:t>Objet glissé dans le « corps » de la requête</a:t>
            </a:r>
          </a:p>
        </p:txBody>
      </p:sp>
      <p:sp>
        <p:nvSpPr>
          <p:cNvPr id="14" name="Rectangle 13">
            <a:extLst>
              <a:ext uri="{FF2B5EF4-FFF2-40B4-BE49-F238E27FC236}">
                <a16:creationId xmlns:a16="http://schemas.microsoft.com/office/drawing/2014/main" id="{8F6F3A54-3D06-0E35-19E6-28773BE7F852}"/>
              </a:ext>
            </a:extLst>
          </p:cNvPr>
          <p:cNvSpPr/>
          <p:nvPr/>
        </p:nvSpPr>
        <p:spPr>
          <a:xfrm>
            <a:off x="3432361" y="2943746"/>
            <a:ext cx="278676" cy="307777"/>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5" name="Rectangle 14">
            <a:extLst>
              <a:ext uri="{FF2B5EF4-FFF2-40B4-BE49-F238E27FC236}">
                <a16:creationId xmlns:a16="http://schemas.microsoft.com/office/drawing/2014/main" id="{DC1F4A28-0540-17B9-CBC3-9E68E9E85727}"/>
              </a:ext>
            </a:extLst>
          </p:cNvPr>
          <p:cNvSpPr/>
          <p:nvPr/>
        </p:nvSpPr>
        <p:spPr>
          <a:xfrm>
            <a:off x="5062460" y="3513927"/>
            <a:ext cx="453691" cy="242704"/>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4" name="Image 3">
            <a:extLst>
              <a:ext uri="{FF2B5EF4-FFF2-40B4-BE49-F238E27FC236}">
                <a16:creationId xmlns:a16="http://schemas.microsoft.com/office/drawing/2014/main" id="{7719F99B-7584-1FAE-3759-F1601882C8E2}"/>
              </a:ext>
            </a:extLst>
          </p:cNvPr>
          <p:cNvPicPr>
            <a:picLocks noChangeAspect="1"/>
          </p:cNvPicPr>
          <p:nvPr/>
        </p:nvPicPr>
        <p:blipFill>
          <a:blip r:embed="rId3"/>
          <a:stretch>
            <a:fillRect/>
          </a:stretch>
        </p:blipFill>
        <p:spPr>
          <a:xfrm>
            <a:off x="7576369" y="469306"/>
            <a:ext cx="4410691" cy="628738"/>
          </a:xfrm>
          <a:prstGeom prst="rect">
            <a:avLst/>
          </a:prstGeom>
          <a:ln w="28575">
            <a:solidFill>
              <a:srgbClr val="9073D1"/>
            </a:solidFill>
          </a:ln>
        </p:spPr>
      </p:pic>
    </p:spTree>
    <p:extLst>
      <p:ext uri="{BB962C8B-B14F-4D97-AF65-F5344CB8AC3E}">
        <p14:creationId xmlns:p14="http://schemas.microsoft.com/office/powerpoint/2010/main" val="4191756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0FEBD-7D94-B012-EB27-37F1E99857B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BB2EB76A-DB03-D25C-EF97-559E7F13DF3A}"/>
              </a:ext>
            </a:extLst>
          </p:cNvPr>
          <p:cNvSpPr>
            <a:spLocks noGrp="1"/>
          </p:cNvSpPr>
          <p:nvPr>
            <p:ph idx="1"/>
          </p:nvPr>
        </p:nvSpPr>
        <p:spPr/>
        <p:txBody>
          <a:bodyPr/>
          <a:lstStyle/>
          <a:p>
            <a:r>
              <a:rPr lang="fr-CA" dirty="0"/>
              <a:t> Exemple de requête POST</a:t>
            </a:r>
          </a:p>
          <a:p>
            <a:pPr lvl="1"/>
            <a:r>
              <a:rPr lang="fr-CA" dirty="0"/>
              <a:t> Quand on envoie une requête </a:t>
            </a:r>
            <a:r>
              <a:rPr lang="fr-CA" dirty="0">
                <a:solidFill>
                  <a:srgbClr val="FA4098"/>
                </a:solidFill>
              </a:rPr>
              <a:t>POST</a:t>
            </a:r>
            <a:r>
              <a:rPr lang="fr-CA" dirty="0"/>
              <a:t>, l’action POST du </a:t>
            </a:r>
            <a:r>
              <a:rPr lang="fr-CA" b="1" dirty="0"/>
              <a:t>contrôleur auto-généré </a:t>
            </a:r>
            <a:r>
              <a:rPr lang="fr-CA" dirty="0"/>
              <a:t>nous retourne l’objet qui vient d’être ajouté dans la BD.</a:t>
            </a:r>
          </a:p>
          <a:p>
            <a:pPr lvl="1"/>
            <a:endParaRPr lang="fr-CA" dirty="0"/>
          </a:p>
          <a:p>
            <a:pPr lvl="1"/>
            <a:endParaRPr lang="fr-CA" dirty="0"/>
          </a:p>
          <a:p>
            <a:pPr lvl="1"/>
            <a:endParaRPr lang="fr-CA" dirty="0"/>
          </a:p>
          <a:p>
            <a:pPr lvl="1"/>
            <a:endParaRPr lang="fr-CA" dirty="0"/>
          </a:p>
          <a:p>
            <a:pPr marL="457200" lvl="1" indent="0">
              <a:buNone/>
            </a:pPr>
            <a:endParaRPr lang="fr-CA" dirty="0"/>
          </a:p>
          <a:p>
            <a:pPr marL="457200" lvl="1" indent="0">
              <a:buNone/>
            </a:pPr>
            <a:endParaRPr lang="fr-CA" dirty="0"/>
          </a:p>
        </p:txBody>
      </p:sp>
      <p:pic>
        <p:nvPicPr>
          <p:cNvPr id="6" name="Image 5">
            <a:extLst>
              <a:ext uri="{FF2B5EF4-FFF2-40B4-BE49-F238E27FC236}">
                <a16:creationId xmlns:a16="http://schemas.microsoft.com/office/drawing/2014/main" id="{F86E75C2-AE88-DF25-C9FB-1DBB37E3F585}"/>
              </a:ext>
            </a:extLst>
          </p:cNvPr>
          <p:cNvPicPr>
            <a:picLocks noChangeAspect="1"/>
          </p:cNvPicPr>
          <p:nvPr/>
        </p:nvPicPr>
        <p:blipFill>
          <a:blip r:embed="rId2"/>
          <a:stretch>
            <a:fillRect/>
          </a:stretch>
        </p:blipFill>
        <p:spPr>
          <a:xfrm>
            <a:off x="1909178" y="2638314"/>
            <a:ext cx="8373644" cy="1581371"/>
          </a:xfrm>
          <a:prstGeom prst="rect">
            <a:avLst/>
          </a:prstGeom>
          <a:ln w="28575">
            <a:solidFill>
              <a:srgbClr val="9073D1"/>
            </a:solidFill>
          </a:ln>
        </p:spPr>
      </p:pic>
      <p:sp>
        <p:nvSpPr>
          <p:cNvPr id="8" name="Rectangle 7">
            <a:extLst>
              <a:ext uri="{FF2B5EF4-FFF2-40B4-BE49-F238E27FC236}">
                <a16:creationId xmlns:a16="http://schemas.microsoft.com/office/drawing/2014/main" id="{F6D24E7F-A6A5-9B15-7938-0AE1483C3998}"/>
              </a:ext>
            </a:extLst>
          </p:cNvPr>
          <p:cNvSpPr/>
          <p:nvPr/>
        </p:nvSpPr>
        <p:spPr>
          <a:xfrm>
            <a:off x="2918707" y="3763838"/>
            <a:ext cx="7319725" cy="266624"/>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0" name="Image 9">
            <a:extLst>
              <a:ext uri="{FF2B5EF4-FFF2-40B4-BE49-F238E27FC236}">
                <a16:creationId xmlns:a16="http://schemas.microsoft.com/office/drawing/2014/main" id="{78DABBEC-75ED-7436-B0D2-0832D3D7E0C7}"/>
              </a:ext>
            </a:extLst>
          </p:cNvPr>
          <p:cNvPicPr>
            <a:picLocks noChangeAspect="1"/>
          </p:cNvPicPr>
          <p:nvPr/>
        </p:nvPicPr>
        <p:blipFill>
          <a:blip r:embed="rId3"/>
          <a:stretch>
            <a:fillRect/>
          </a:stretch>
        </p:blipFill>
        <p:spPr>
          <a:xfrm>
            <a:off x="5998973" y="4371421"/>
            <a:ext cx="5639945" cy="2385449"/>
          </a:xfrm>
          <a:prstGeom prst="rect">
            <a:avLst/>
          </a:prstGeom>
          <a:ln w="28575">
            <a:solidFill>
              <a:srgbClr val="9073D1"/>
            </a:solidFill>
          </a:ln>
        </p:spPr>
      </p:pic>
      <p:sp>
        <p:nvSpPr>
          <p:cNvPr id="12" name="ZoneTexte 11">
            <a:extLst>
              <a:ext uri="{FF2B5EF4-FFF2-40B4-BE49-F238E27FC236}">
                <a16:creationId xmlns:a16="http://schemas.microsoft.com/office/drawing/2014/main" id="{3BFD9792-0CF8-76BE-717E-D7337CE5BD15}"/>
              </a:ext>
            </a:extLst>
          </p:cNvPr>
          <p:cNvSpPr txBox="1"/>
          <p:nvPr/>
        </p:nvSpPr>
        <p:spPr>
          <a:xfrm>
            <a:off x="2134340" y="5309970"/>
            <a:ext cx="3961660" cy="646331"/>
          </a:xfrm>
          <a:prstGeom prst="rect">
            <a:avLst/>
          </a:prstGeom>
          <a:noFill/>
        </p:spPr>
        <p:txBody>
          <a:bodyPr wrap="square">
            <a:spAutoFit/>
          </a:bodyPr>
          <a:lstStyle/>
          <a:p>
            <a:r>
              <a:rPr lang="fr-CA" dirty="0">
                <a:solidFill>
                  <a:srgbClr val="9073D1"/>
                </a:solidFill>
              </a:rPr>
              <a:t>On peut le voir dans la console</a:t>
            </a:r>
          </a:p>
          <a:p>
            <a:r>
              <a:rPr lang="fr-CA" dirty="0">
                <a:solidFill>
                  <a:srgbClr val="9073D1"/>
                </a:solidFill>
              </a:rPr>
              <a:t>du navigateur suite au </a:t>
            </a:r>
            <a:r>
              <a:rPr lang="fr-CA" dirty="0">
                <a:solidFill>
                  <a:srgbClr val="FA4098"/>
                </a:solidFill>
              </a:rPr>
              <a:t>console.log(x)</a:t>
            </a:r>
            <a:r>
              <a:rPr lang="fr-CA" dirty="0">
                <a:solidFill>
                  <a:srgbClr val="9073D1"/>
                </a:solidFill>
              </a:rPr>
              <a:t> :</a:t>
            </a:r>
          </a:p>
        </p:txBody>
      </p:sp>
    </p:spTree>
    <p:extLst>
      <p:ext uri="{BB962C8B-B14F-4D97-AF65-F5344CB8AC3E}">
        <p14:creationId xmlns:p14="http://schemas.microsoft.com/office/powerpoint/2010/main" val="171522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8F8EA8-BAF5-4559-ACE5-A20A85D7850E}"/>
              </a:ext>
            </a:extLst>
          </p:cNvPr>
          <p:cNvSpPr>
            <a:spLocks noGrp="1"/>
          </p:cNvSpPr>
          <p:nvPr>
            <p:ph idx="1"/>
          </p:nvPr>
        </p:nvSpPr>
        <p:spPr>
          <a:xfrm>
            <a:off x="520783" y="1150572"/>
            <a:ext cx="11118135" cy="5624697"/>
          </a:xfrm>
        </p:spPr>
        <p:txBody>
          <a:bodyPr>
            <a:normAutofit lnSpcReduction="10000"/>
          </a:bodyPr>
          <a:lstStyle/>
          <a:p>
            <a:r>
              <a:rPr lang="fr-CA" dirty="0"/>
              <a:t> REST 🛌</a:t>
            </a:r>
          </a:p>
          <a:p>
            <a:pPr lvl="1"/>
            <a:r>
              <a:rPr lang="fr-CA" dirty="0"/>
              <a:t> Les six contraintes architecturales REST :</a:t>
            </a:r>
          </a:p>
          <a:p>
            <a:pPr lvl="2"/>
            <a:r>
              <a:rPr lang="fr-CA" dirty="0"/>
              <a:t> </a:t>
            </a:r>
            <a:r>
              <a:rPr lang="en-CA" dirty="0"/>
              <a:t>👥 </a:t>
            </a:r>
            <a:r>
              <a:rPr lang="fr-CA" b="1" dirty="0">
                <a:solidFill>
                  <a:srgbClr val="FA4098"/>
                </a:solidFill>
              </a:rPr>
              <a:t>Architecture client-serveur</a:t>
            </a:r>
            <a:r>
              <a:rPr lang="fr-CA" dirty="0"/>
              <a:t> : Séparation de l’interface utilisateur et du stockage de données</a:t>
            </a:r>
          </a:p>
          <a:p>
            <a:pPr lvl="3"/>
            <a:r>
              <a:rPr lang="fr-CA" dirty="0"/>
              <a:t> Lié à la </a:t>
            </a:r>
            <a:r>
              <a:rPr lang="fr-CA" u="sng" dirty="0"/>
              <a:t>scalability</a:t>
            </a:r>
            <a:r>
              <a:rPr lang="fr-CA" dirty="0"/>
              <a:t> : L’application « client » ou « serveur » peut évoluer indépendamment de l’autre facilement. Aide aussi pour la </a:t>
            </a:r>
            <a:r>
              <a:rPr lang="fr-CA" u="sng" dirty="0"/>
              <a:t>portabilité</a:t>
            </a:r>
            <a:r>
              <a:rPr lang="fr-CA" dirty="0"/>
              <a:t>.</a:t>
            </a:r>
          </a:p>
          <a:p>
            <a:pPr lvl="2"/>
            <a:r>
              <a:rPr lang="fr-CA" dirty="0"/>
              <a:t> </a:t>
            </a:r>
            <a:r>
              <a:rPr lang="en-CA" dirty="0"/>
              <a:t>🧊 </a:t>
            </a:r>
            <a:r>
              <a:rPr lang="fr-CA" b="1" dirty="0">
                <a:solidFill>
                  <a:srgbClr val="FA4098"/>
                </a:solidFill>
              </a:rPr>
              <a:t>Sans état (Statelessness) </a:t>
            </a:r>
            <a:r>
              <a:rPr lang="fr-CA" dirty="0"/>
              <a:t>: Peu ou pas d’information de session sur le serveur. (Tout sur le client autant que possible)</a:t>
            </a:r>
          </a:p>
          <a:p>
            <a:pPr lvl="3"/>
            <a:r>
              <a:rPr lang="fr-CA" dirty="0"/>
              <a:t> Aide pour la </a:t>
            </a:r>
            <a:r>
              <a:rPr lang="fr-CA" u="sng" dirty="0"/>
              <a:t>performance</a:t>
            </a:r>
            <a:r>
              <a:rPr lang="fr-CA" dirty="0"/>
              <a:t> du serveur</a:t>
            </a:r>
          </a:p>
          <a:p>
            <a:pPr lvl="2"/>
            <a:r>
              <a:rPr lang="fr-CA" dirty="0"/>
              <a:t> </a:t>
            </a:r>
            <a:r>
              <a:rPr lang="en-CA" dirty="0"/>
              <a:t>💾 </a:t>
            </a:r>
            <a:r>
              <a:rPr lang="fr-CA" b="1" dirty="0">
                <a:solidFill>
                  <a:srgbClr val="FA4098"/>
                </a:solidFill>
              </a:rPr>
              <a:t>Cacheabilité</a:t>
            </a:r>
            <a:r>
              <a:rPr lang="fr-CA" dirty="0"/>
              <a:t> : Mettre en cache certaines données. (Données récurrentes)</a:t>
            </a:r>
          </a:p>
          <a:p>
            <a:pPr lvl="3"/>
            <a:r>
              <a:rPr lang="fr-CA" dirty="0"/>
              <a:t> Améliore la </a:t>
            </a:r>
            <a:r>
              <a:rPr lang="fr-CA" u="sng" dirty="0"/>
              <a:t>performance</a:t>
            </a:r>
            <a:r>
              <a:rPr lang="fr-CA" dirty="0"/>
              <a:t> du client.</a:t>
            </a:r>
          </a:p>
          <a:p>
            <a:pPr lvl="2"/>
            <a:r>
              <a:rPr lang="fr-CA" dirty="0"/>
              <a:t> </a:t>
            </a:r>
            <a:r>
              <a:rPr lang="en-CA" dirty="0"/>
              <a:t>📚 </a:t>
            </a:r>
            <a:r>
              <a:rPr lang="fr-CA" b="1" dirty="0">
                <a:solidFill>
                  <a:srgbClr val="FA4098"/>
                </a:solidFill>
              </a:rPr>
              <a:t>Système en couches </a:t>
            </a:r>
            <a:r>
              <a:rPr lang="fr-CA" dirty="0"/>
              <a:t>: Des logiciels intermédiaires peuvent accompagner le client ou le serveur. (Couche pour la sécurité, couche pour load balancing, etc.)</a:t>
            </a:r>
          </a:p>
          <a:p>
            <a:pPr lvl="3"/>
            <a:r>
              <a:rPr lang="fr-CA" dirty="0"/>
              <a:t> Encore lié à la </a:t>
            </a:r>
            <a:r>
              <a:rPr lang="fr-CA" u="sng" dirty="0"/>
              <a:t>performance</a:t>
            </a:r>
            <a:r>
              <a:rPr lang="fr-CA" dirty="0"/>
              <a:t> / </a:t>
            </a:r>
            <a:r>
              <a:rPr lang="fr-CA" u="sng" dirty="0"/>
              <a:t>scalability</a:t>
            </a:r>
          </a:p>
          <a:p>
            <a:pPr lvl="2"/>
            <a:r>
              <a:rPr lang="fr-CA" dirty="0"/>
              <a:t> </a:t>
            </a:r>
            <a:r>
              <a:rPr lang="en-CA" dirty="0"/>
              <a:t>💿 </a:t>
            </a:r>
            <a:r>
              <a:rPr lang="fr-CA" b="1" dirty="0">
                <a:solidFill>
                  <a:srgbClr val="FA4098"/>
                </a:solidFill>
              </a:rPr>
              <a:t>Code sur demande (optionnel) </a:t>
            </a:r>
            <a:r>
              <a:rPr lang="fr-CA" dirty="0"/>
              <a:t>: On peut envoyer du JavaScript pour « étendre les fonctionnalités du client situationnellement »</a:t>
            </a:r>
          </a:p>
          <a:p>
            <a:pPr lvl="2"/>
            <a:r>
              <a:rPr lang="en-CA" dirty="0"/>
              <a:t>💻📱</a:t>
            </a:r>
            <a:r>
              <a:rPr lang="fr-CA" dirty="0"/>
              <a:t> </a:t>
            </a:r>
            <a:r>
              <a:rPr lang="fr-CA" b="1" dirty="0">
                <a:solidFill>
                  <a:srgbClr val="FA4098"/>
                </a:solidFill>
              </a:rPr>
              <a:t>Interface uniforme </a:t>
            </a:r>
            <a:r>
              <a:rPr lang="fr-CA" dirty="0"/>
              <a:t>: Peu importe l’application client, on envoie les mêmes requêtes au serveur et le serveur retourne les données dans le même format. </a:t>
            </a:r>
            <a:r>
              <a:rPr lang="fr-CA" u="sng" dirty="0"/>
              <a:t>Portabilité</a:t>
            </a:r>
            <a:r>
              <a:rPr lang="fr-CA" dirty="0"/>
              <a:t> !</a:t>
            </a:r>
          </a:p>
        </p:txBody>
      </p:sp>
      <p:sp>
        <p:nvSpPr>
          <p:cNvPr id="3" name="Titre 2">
            <a:extLst>
              <a:ext uri="{FF2B5EF4-FFF2-40B4-BE49-F238E27FC236}">
                <a16:creationId xmlns:a16="http://schemas.microsoft.com/office/drawing/2014/main" id="{A4818B37-98DA-487E-8413-F2E53C3FEE31}"/>
              </a:ext>
            </a:extLst>
          </p:cNvPr>
          <p:cNvSpPr>
            <a:spLocks noGrp="1"/>
          </p:cNvSpPr>
          <p:nvPr>
            <p:ph type="title"/>
          </p:nvPr>
        </p:nvSpPr>
        <p:spPr/>
        <p:txBody>
          <a:bodyPr/>
          <a:lstStyle/>
          <a:p>
            <a:r>
              <a:rPr lang="fr-CA" dirty="0"/>
              <a:t>REST</a:t>
            </a:r>
          </a:p>
        </p:txBody>
      </p:sp>
    </p:spTree>
    <p:extLst>
      <p:ext uri="{BB962C8B-B14F-4D97-AF65-F5344CB8AC3E}">
        <p14:creationId xmlns:p14="http://schemas.microsoft.com/office/powerpoint/2010/main" val="430637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0FEBD-7D94-B012-EB27-37F1E99857B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BB2EB76A-DB03-D25C-EF97-559E7F13DF3A}"/>
              </a:ext>
            </a:extLst>
          </p:cNvPr>
          <p:cNvSpPr>
            <a:spLocks noGrp="1"/>
          </p:cNvSpPr>
          <p:nvPr>
            <p:ph idx="1"/>
          </p:nvPr>
        </p:nvSpPr>
        <p:spPr/>
        <p:txBody>
          <a:bodyPr/>
          <a:lstStyle/>
          <a:p>
            <a:r>
              <a:rPr lang="fr-CA" dirty="0"/>
              <a:t> Exemple de requête GET</a:t>
            </a:r>
          </a:p>
          <a:p>
            <a:pPr lvl="1"/>
            <a:r>
              <a:rPr lang="fr-CA" dirty="0"/>
              <a:t> Si on réessaye de </a:t>
            </a:r>
            <a:r>
              <a:rPr lang="fr-CA" dirty="0">
                <a:solidFill>
                  <a:srgbClr val="FA4098"/>
                </a:solidFill>
              </a:rPr>
              <a:t>GET</a:t>
            </a:r>
            <a:r>
              <a:rPr lang="fr-CA" dirty="0"/>
              <a:t> la liste des </a:t>
            </a:r>
            <a:r>
              <a:rPr lang="fr-CA" dirty="0" err="1"/>
              <a:t>VideoGames</a:t>
            </a:r>
            <a:r>
              <a:rPr lang="fr-CA" dirty="0"/>
              <a:t> :</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r>
              <a:rPr lang="fr-CA" dirty="0"/>
              <a:t> On pourrait aussi utiliser le </a:t>
            </a:r>
            <a:r>
              <a:rPr lang="fr-CA" dirty="0">
                <a:solidFill>
                  <a:srgbClr val="FA4098"/>
                </a:solidFill>
              </a:rPr>
              <a:t>GET</a:t>
            </a:r>
            <a:r>
              <a:rPr lang="fr-CA" dirty="0"/>
              <a:t> spécifique :</a:t>
            </a:r>
          </a:p>
        </p:txBody>
      </p:sp>
      <p:pic>
        <p:nvPicPr>
          <p:cNvPr id="6" name="Image 5">
            <a:extLst>
              <a:ext uri="{FF2B5EF4-FFF2-40B4-BE49-F238E27FC236}">
                <a16:creationId xmlns:a16="http://schemas.microsoft.com/office/drawing/2014/main" id="{7633BD8D-8E3B-4D1F-4EFE-312018322BB8}"/>
              </a:ext>
            </a:extLst>
          </p:cNvPr>
          <p:cNvPicPr>
            <a:picLocks noChangeAspect="1"/>
          </p:cNvPicPr>
          <p:nvPr/>
        </p:nvPicPr>
        <p:blipFill>
          <a:blip r:embed="rId2"/>
          <a:stretch>
            <a:fillRect/>
          </a:stretch>
        </p:blipFill>
        <p:spPr>
          <a:xfrm>
            <a:off x="1201569" y="2203782"/>
            <a:ext cx="9756559" cy="1579299"/>
          </a:xfrm>
          <a:prstGeom prst="rect">
            <a:avLst/>
          </a:prstGeom>
          <a:ln w="28575">
            <a:solidFill>
              <a:srgbClr val="9073D1"/>
            </a:solidFill>
          </a:ln>
        </p:spPr>
      </p:pic>
      <p:pic>
        <p:nvPicPr>
          <p:cNvPr id="9" name="Image 8">
            <a:extLst>
              <a:ext uri="{FF2B5EF4-FFF2-40B4-BE49-F238E27FC236}">
                <a16:creationId xmlns:a16="http://schemas.microsoft.com/office/drawing/2014/main" id="{E85A1A52-C37D-A26E-1204-C4A8367A9641}"/>
              </a:ext>
            </a:extLst>
          </p:cNvPr>
          <p:cNvPicPr>
            <a:picLocks noChangeAspect="1"/>
          </p:cNvPicPr>
          <p:nvPr/>
        </p:nvPicPr>
        <p:blipFill>
          <a:blip r:embed="rId3"/>
          <a:stretch>
            <a:fillRect/>
          </a:stretch>
        </p:blipFill>
        <p:spPr>
          <a:xfrm>
            <a:off x="8066375" y="1920527"/>
            <a:ext cx="3702833" cy="566509"/>
          </a:xfrm>
          <a:prstGeom prst="rect">
            <a:avLst/>
          </a:prstGeom>
          <a:ln w="28575">
            <a:solidFill>
              <a:srgbClr val="9073D1"/>
            </a:solidFill>
          </a:ln>
        </p:spPr>
      </p:pic>
      <p:pic>
        <p:nvPicPr>
          <p:cNvPr id="14" name="Image 13">
            <a:extLst>
              <a:ext uri="{FF2B5EF4-FFF2-40B4-BE49-F238E27FC236}">
                <a16:creationId xmlns:a16="http://schemas.microsoft.com/office/drawing/2014/main" id="{5EEE3573-D39C-24D7-8F50-2CC2C6BA70F0}"/>
              </a:ext>
            </a:extLst>
          </p:cNvPr>
          <p:cNvPicPr>
            <a:picLocks noChangeAspect="1"/>
          </p:cNvPicPr>
          <p:nvPr/>
        </p:nvPicPr>
        <p:blipFill>
          <a:blip r:embed="rId4"/>
          <a:stretch>
            <a:fillRect/>
          </a:stretch>
        </p:blipFill>
        <p:spPr>
          <a:xfrm>
            <a:off x="6344832" y="3343327"/>
            <a:ext cx="4953691" cy="771633"/>
          </a:xfrm>
          <a:prstGeom prst="rect">
            <a:avLst/>
          </a:prstGeom>
          <a:ln w="28575">
            <a:solidFill>
              <a:srgbClr val="9073D1"/>
            </a:solidFill>
          </a:ln>
        </p:spPr>
      </p:pic>
      <p:pic>
        <p:nvPicPr>
          <p:cNvPr id="18" name="Image 17">
            <a:extLst>
              <a:ext uri="{FF2B5EF4-FFF2-40B4-BE49-F238E27FC236}">
                <a16:creationId xmlns:a16="http://schemas.microsoft.com/office/drawing/2014/main" id="{0B3A0753-B61E-43E6-6D4A-DC3DF8C2523F}"/>
              </a:ext>
            </a:extLst>
          </p:cNvPr>
          <p:cNvPicPr>
            <a:picLocks noChangeAspect="1"/>
          </p:cNvPicPr>
          <p:nvPr/>
        </p:nvPicPr>
        <p:blipFill>
          <a:blip r:embed="rId5"/>
          <a:stretch>
            <a:fillRect/>
          </a:stretch>
        </p:blipFill>
        <p:spPr>
          <a:xfrm>
            <a:off x="1166271" y="4942994"/>
            <a:ext cx="9791857" cy="1557177"/>
          </a:xfrm>
          <a:prstGeom prst="rect">
            <a:avLst/>
          </a:prstGeom>
          <a:ln w="28575">
            <a:solidFill>
              <a:srgbClr val="9073D1"/>
            </a:solidFill>
          </a:ln>
        </p:spPr>
      </p:pic>
      <p:pic>
        <p:nvPicPr>
          <p:cNvPr id="21" name="Image 20">
            <a:extLst>
              <a:ext uri="{FF2B5EF4-FFF2-40B4-BE49-F238E27FC236}">
                <a16:creationId xmlns:a16="http://schemas.microsoft.com/office/drawing/2014/main" id="{4CE8ECD2-F310-1721-40EF-F58C84F81DA8}"/>
              </a:ext>
            </a:extLst>
          </p:cNvPr>
          <p:cNvPicPr>
            <a:picLocks noChangeAspect="1"/>
          </p:cNvPicPr>
          <p:nvPr/>
        </p:nvPicPr>
        <p:blipFill>
          <a:blip r:embed="rId6"/>
          <a:stretch>
            <a:fillRect/>
          </a:stretch>
        </p:blipFill>
        <p:spPr>
          <a:xfrm>
            <a:off x="7800252" y="4684826"/>
            <a:ext cx="3903811" cy="516336"/>
          </a:xfrm>
          <a:prstGeom prst="rect">
            <a:avLst/>
          </a:prstGeom>
          <a:ln w="28575">
            <a:solidFill>
              <a:srgbClr val="9073D1"/>
            </a:solidFill>
          </a:ln>
        </p:spPr>
      </p:pic>
      <p:sp>
        <p:nvSpPr>
          <p:cNvPr id="13" name="Rectangle 12">
            <a:extLst>
              <a:ext uri="{FF2B5EF4-FFF2-40B4-BE49-F238E27FC236}">
                <a16:creationId xmlns:a16="http://schemas.microsoft.com/office/drawing/2014/main" id="{596A23C8-8653-1F9E-DFC4-4D0D76BAAEFC}"/>
              </a:ext>
            </a:extLst>
          </p:cNvPr>
          <p:cNvSpPr/>
          <p:nvPr/>
        </p:nvSpPr>
        <p:spPr>
          <a:xfrm>
            <a:off x="5536639" y="2773461"/>
            <a:ext cx="1245901" cy="237987"/>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23" name="Image 22">
            <a:extLst>
              <a:ext uri="{FF2B5EF4-FFF2-40B4-BE49-F238E27FC236}">
                <a16:creationId xmlns:a16="http://schemas.microsoft.com/office/drawing/2014/main" id="{D38BC7B6-31D1-FFCC-442B-B79D1C21FABA}"/>
              </a:ext>
            </a:extLst>
          </p:cNvPr>
          <p:cNvPicPr>
            <a:picLocks noChangeAspect="1"/>
          </p:cNvPicPr>
          <p:nvPr/>
        </p:nvPicPr>
        <p:blipFill>
          <a:blip r:embed="rId7"/>
          <a:stretch>
            <a:fillRect/>
          </a:stretch>
        </p:blipFill>
        <p:spPr>
          <a:xfrm>
            <a:off x="5802081" y="6361075"/>
            <a:ext cx="5801535" cy="323895"/>
          </a:xfrm>
          <a:prstGeom prst="rect">
            <a:avLst/>
          </a:prstGeom>
          <a:ln w="28575">
            <a:solidFill>
              <a:srgbClr val="9073D1"/>
            </a:solidFill>
          </a:ln>
        </p:spPr>
      </p:pic>
      <p:sp>
        <p:nvSpPr>
          <p:cNvPr id="24" name="Rectangle 23">
            <a:extLst>
              <a:ext uri="{FF2B5EF4-FFF2-40B4-BE49-F238E27FC236}">
                <a16:creationId xmlns:a16="http://schemas.microsoft.com/office/drawing/2014/main" id="{3CD950B0-A77F-55BF-17E2-233275B62935}"/>
              </a:ext>
            </a:extLst>
          </p:cNvPr>
          <p:cNvSpPr/>
          <p:nvPr/>
        </p:nvSpPr>
        <p:spPr>
          <a:xfrm>
            <a:off x="5325055" y="5469441"/>
            <a:ext cx="1037533" cy="237987"/>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5" name="Rectangle 24">
            <a:extLst>
              <a:ext uri="{FF2B5EF4-FFF2-40B4-BE49-F238E27FC236}">
                <a16:creationId xmlns:a16="http://schemas.microsoft.com/office/drawing/2014/main" id="{D148BDC3-DEB4-B8BF-E9B5-230AE9660884}"/>
              </a:ext>
            </a:extLst>
          </p:cNvPr>
          <p:cNvSpPr/>
          <p:nvPr/>
        </p:nvSpPr>
        <p:spPr>
          <a:xfrm>
            <a:off x="10168458" y="5475643"/>
            <a:ext cx="715566" cy="231786"/>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867278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D95F5AE1-8C09-977E-17BE-19336C8264F1}"/>
              </a:ext>
            </a:extLst>
          </p:cNvPr>
          <p:cNvPicPr>
            <a:picLocks noChangeAspect="1"/>
          </p:cNvPicPr>
          <p:nvPr/>
        </p:nvPicPr>
        <p:blipFill>
          <a:blip r:embed="rId2"/>
          <a:stretch>
            <a:fillRect/>
          </a:stretch>
        </p:blipFill>
        <p:spPr>
          <a:xfrm>
            <a:off x="1044606" y="2579050"/>
            <a:ext cx="10102788" cy="1873316"/>
          </a:xfrm>
          <a:prstGeom prst="rect">
            <a:avLst/>
          </a:prstGeom>
          <a:ln w="28575">
            <a:solidFill>
              <a:srgbClr val="9073D1"/>
            </a:solidFill>
          </a:ln>
        </p:spPr>
      </p:pic>
      <p:sp>
        <p:nvSpPr>
          <p:cNvPr id="2" name="Titre 1">
            <a:extLst>
              <a:ext uri="{FF2B5EF4-FFF2-40B4-BE49-F238E27FC236}">
                <a16:creationId xmlns:a16="http://schemas.microsoft.com/office/drawing/2014/main" id="{1AD0FEBD-7D94-B012-EB27-37F1E99857B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BB2EB76A-DB03-D25C-EF97-559E7F13DF3A}"/>
              </a:ext>
            </a:extLst>
          </p:cNvPr>
          <p:cNvSpPr>
            <a:spLocks noGrp="1"/>
          </p:cNvSpPr>
          <p:nvPr>
            <p:ph idx="1"/>
          </p:nvPr>
        </p:nvSpPr>
        <p:spPr/>
        <p:txBody>
          <a:bodyPr/>
          <a:lstStyle/>
          <a:p>
            <a:r>
              <a:rPr lang="fr-CA" dirty="0"/>
              <a:t> Remplir une variable</a:t>
            </a:r>
          </a:p>
          <a:p>
            <a:pPr lvl="1"/>
            <a:r>
              <a:rPr lang="fr-CA" dirty="0"/>
              <a:t> Plus simple que jamais : si on a bien créé des </a:t>
            </a:r>
            <a:r>
              <a:rPr lang="fr-CA" b="1" dirty="0"/>
              <a:t>Models identiques</a:t>
            </a:r>
            <a:r>
              <a:rPr lang="fr-CA" dirty="0"/>
              <a:t> entre le serveur et le client, il suffit de faire comme ceci :</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r>
              <a:rPr lang="fr-CA" dirty="0"/>
              <a:t> Dans le </a:t>
            </a:r>
            <a:r>
              <a:rPr lang="fr-CA" dirty="0">
                <a:solidFill>
                  <a:srgbClr val="FA4098"/>
                </a:solidFill>
              </a:rPr>
              <a:t>get&lt;T&gt;</a:t>
            </a:r>
            <a:r>
              <a:rPr lang="fr-CA" dirty="0"/>
              <a:t>, on précise le type des données qu’on s’attend à recevoir. Si </a:t>
            </a:r>
            <a:r>
              <a:rPr lang="fr-CA" dirty="0">
                <a:solidFill>
                  <a:srgbClr val="FA4098"/>
                </a:solidFill>
              </a:rPr>
              <a:t>T</a:t>
            </a:r>
            <a:r>
              <a:rPr lang="fr-CA" dirty="0"/>
              <a:t> est identique au </a:t>
            </a:r>
            <a:r>
              <a:rPr lang="fr-CA" b="1" dirty="0"/>
              <a:t>type de la variable</a:t>
            </a:r>
            <a:r>
              <a:rPr lang="fr-CA" dirty="0"/>
              <a:t>, on peut tout simplement affecter </a:t>
            </a:r>
            <a:r>
              <a:rPr lang="fr-CA" dirty="0">
                <a:solidFill>
                  <a:srgbClr val="FA4098"/>
                </a:solidFill>
              </a:rPr>
              <a:t>x</a:t>
            </a:r>
            <a:r>
              <a:rPr lang="fr-CA" dirty="0"/>
              <a:t> à notre variable. (L’objet JSON reçu est un </a:t>
            </a:r>
            <a:r>
              <a:rPr lang="fr-CA" dirty="0" err="1">
                <a:solidFill>
                  <a:srgbClr val="FA4098"/>
                </a:solidFill>
              </a:rPr>
              <a:t>VideoGame</a:t>
            </a:r>
            <a:r>
              <a:rPr lang="fr-CA" dirty="0">
                <a:solidFill>
                  <a:srgbClr val="FA4098"/>
                </a:solidFill>
              </a:rPr>
              <a:t>[ ] </a:t>
            </a:r>
            <a:r>
              <a:rPr lang="fr-CA" dirty="0"/>
              <a:t>! Aucun traitement à faire)</a:t>
            </a:r>
          </a:p>
        </p:txBody>
      </p:sp>
      <p:sp>
        <p:nvSpPr>
          <p:cNvPr id="6" name="Rectangle 5">
            <a:extLst>
              <a:ext uri="{FF2B5EF4-FFF2-40B4-BE49-F238E27FC236}">
                <a16:creationId xmlns:a16="http://schemas.microsoft.com/office/drawing/2014/main" id="{845C4A88-B13E-A67F-BE27-18705ADD05B7}"/>
              </a:ext>
            </a:extLst>
          </p:cNvPr>
          <p:cNvSpPr/>
          <p:nvPr/>
        </p:nvSpPr>
        <p:spPr>
          <a:xfrm>
            <a:off x="5560541" y="3131952"/>
            <a:ext cx="1186488" cy="242704"/>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7" name="Rectangle 6">
            <a:extLst>
              <a:ext uri="{FF2B5EF4-FFF2-40B4-BE49-F238E27FC236}">
                <a16:creationId xmlns:a16="http://schemas.microsoft.com/office/drawing/2014/main" id="{6F9F11F4-1EDF-C554-B4F3-9446CFF604F4}"/>
              </a:ext>
            </a:extLst>
          </p:cNvPr>
          <p:cNvSpPr/>
          <p:nvPr/>
        </p:nvSpPr>
        <p:spPr>
          <a:xfrm>
            <a:off x="1284050" y="3586881"/>
            <a:ext cx="2124975" cy="319293"/>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1" name="Image 10">
            <a:extLst>
              <a:ext uri="{FF2B5EF4-FFF2-40B4-BE49-F238E27FC236}">
                <a16:creationId xmlns:a16="http://schemas.microsoft.com/office/drawing/2014/main" id="{89F6A5D4-788E-7533-79AB-5DAA138B1945}"/>
              </a:ext>
            </a:extLst>
          </p:cNvPr>
          <p:cNvPicPr>
            <a:picLocks noChangeAspect="1"/>
          </p:cNvPicPr>
          <p:nvPr/>
        </p:nvPicPr>
        <p:blipFill>
          <a:blip r:embed="rId3"/>
          <a:stretch>
            <a:fillRect/>
          </a:stretch>
        </p:blipFill>
        <p:spPr>
          <a:xfrm>
            <a:off x="8003472" y="3746527"/>
            <a:ext cx="3389684" cy="809151"/>
          </a:xfrm>
          <a:prstGeom prst="rect">
            <a:avLst/>
          </a:prstGeom>
          <a:ln w="28575">
            <a:solidFill>
              <a:srgbClr val="9073D1"/>
            </a:solidFill>
          </a:ln>
        </p:spPr>
      </p:pic>
    </p:spTree>
    <p:extLst>
      <p:ext uri="{BB962C8B-B14F-4D97-AF65-F5344CB8AC3E}">
        <p14:creationId xmlns:p14="http://schemas.microsoft.com/office/powerpoint/2010/main" val="4022027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0FEBD-7D94-B012-EB27-37F1E99857BC}"/>
              </a:ext>
            </a:extLst>
          </p:cNvPr>
          <p:cNvSpPr>
            <a:spLocks noGrp="1"/>
          </p:cNvSpPr>
          <p:nvPr>
            <p:ph type="title"/>
          </p:nvPr>
        </p:nvSpPr>
        <p:spPr/>
        <p:txBody>
          <a:bodyPr/>
          <a:lstStyle/>
          <a:p>
            <a:r>
              <a:rPr lang="fr-CA" dirty="0"/>
              <a:t>Angular</a:t>
            </a:r>
          </a:p>
        </p:txBody>
      </p:sp>
      <p:sp>
        <p:nvSpPr>
          <p:cNvPr id="3" name="Espace réservé du contenu 2">
            <a:extLst>
              <a:ext uri="{FF2B5EF4-FFF2-40B4-BE49-F238E27FC236}">
                <a16:creationId xmlns:a16="http://schemas.microsoft.com/office/drawing/2014/main" id="{BB2EB76A-DB03-D25C-EF97-559E7F13DF3A}"/>
              </a:ext>
            </a:extLst>
          </p:cNvPr>
          <p:cNvSpPr>
            <a:spLocks noGrp="1"/>
          </p:cNvSpPr>
          <p:nvPr>
            <p:ph idx="1"/>
          </p:nvPr>
        </p:nvSpPr>
        <p:spPr/>
        <p:txBody>
          <a:bodyPr/>
          <a:lstStyle/>
          <a:p>
            <a:r>
              <a:rPr lang="fr-CA" dirty="0"/>
              <a:t> Exemples pour PUT et DELETE</a:t>
            </a:r>
          </a:p>
          <a:p>
            <a:pPr lvl="1"/>
            <a:r>
              <a:rPr lang="fr-CA" dirty="0"/>
              <a:t> </a:t>
            </a:r>
            <a:r>
              <a:rPr lang="fr-CA" dirty="0">
                <a:solidFill>
                  <a:srgbClr val="FA4098"/>
                </a:solidFill>
              </a:rPr>
              <a:t>PUT</a:t>
            </a:r>
            <a:r>
              <a:rPr lang="fr-CA" dirty="0"/>
              <a:t> : Similaire à </a:t>
            </a:r>
            <a:r>
              <a:rPr lang="fr-CA" dirty="0">
                <a:solidFill>
                  <a:srgbClr val="FA4098"/>
                </a:solidFill>
              </a:rPr>
              <a:t>POST</a:t>
            </a:r>
            <a:r>
              <a:rPr lang="fr-CA" dirty="0"/>
              <a:t>. Doit être utilisé pour modifier une donnée existante.</a:t>
            </a:r>
          </a:p>
          <a:p>
            <a:pPr lvl="2"/>
            <a:r>
              <a:rPr lang="fr-CA" dirty="0"/>
              <a:t> On glisse l’objet modifié dans le </a:t>
            </a:r>
            <a:r>
              <a:rPr lang="fr-CA" dirty="0">
                <a:solidFill>
                  <a:srgbClr val="FA4098"/>
                </a:solidFill>
              </a:rPr>
              <a:t>corps</a:t>
            </a:r>
            <a:r>
              <a:rPr lang="fr-CA" dirty="0"/>
              <a:t> de la requête. Cette fois l’</a:t>
            </a:r>
            <a:r>
              <a:rPr lang="fr-CA" dirty="0">
                <a:solidFill>
                  <a:srgbClr val="FA4098"/>
                </a:solidFill>
              </a:rPr>
              <a:t>id</a:t>
            </a:r>
            <a:r>
              <a:rPr lang="fr-CA" dirty="0"/>
              <a:t> est important et doit </a:t>
            </a:r>
            <a:r>
              <a:rPr lang="fr-CA" b="1" dirty="0"/>
              <a:t>correspondre à un objet existant</a:t>
            </a:r>
            <a:r>
              <a:rPr lang="fr-CA" dirty="0"/>
              <a:t>.</a:t>
            </a:r>
          </a:p>
          <a:p>
            <a:pPr lvl="2"/>
            <a:r>
              <a:rPr lang="fr-CA" dirty="0"/>
              <a:t> Même si l’</a:t>
            </a:r>
            <a:r>
              <a:rPr lang="fr-CA" dirty="0">
                <a:solidFill>
                  <a:srgbClr val="FA4098"/>
                </a:solidFill>
              </a:rPr>
              <a:t>id</a:t>
            </a:r>
            <a:r>
              <a:rPr lang="fr-CA" dirty="0"/>
              <a:t> est dans l’objet modifié, on glisse aussi l’</a:t>
            </a:r>
            <a:r>
              <a:rPr lang="fr-CA" dirty="0">
                <a:solidFill>
                  <a:srgbClr val="FA4098"/>
                </a:solidFill>
              </a:rPr>
              <a:t>id</a:t>
            </a:r>
            <a:r>
              <a:rPr lang="fr-CA" dirty="0"/>
              <a:t> dans l’</a:t>
            </a:r>
            <a:r>
              <a:rPr lang="fr-CA" b="1" dirty="0"/>
              <a:t>URL</a:t>
            </a:r>
            <a:r>
              <a:rPr lang="fr-CA" dirty="0"/>
              <a:t>.</a:t>
            </a:r>
          </a:p>
          <a:p>
            <a:pPr lvl="2"/>
            <a:endParaRPr lang="fr-CA" dirty="0"/>
          </a:p>
          <a:p>
            <a:pPr lvl="2"/>
            <a:endParaRPr lang="fr-CA" dirty="0"/>
          </a:p>
          <a:p>
            <a:pPr lvl="2"/>
            <a:endParaRPr lang="fr-CA" dirty="0"/>
          </a:p>
          <a:p>
            <a:pPr lvl="2"/>
            <a:endParaRPr lang="fr-CA" dirty="0"/>
          </a:p>
          <a:p>
            <a:pPr lvl="2"/>
            <a:endParaRPr lang="fr-CA" dirty="0"/>
          </a:p>
          <a:p>
            <a:pPr lvl="1"/>
            <a:r>
              <a:rPr lang="fr-CA" dirty="0"/>
              <a:t> </a:t>
            </a:r>
            <a:r>
              <a:rPr lang="fr-CA" dirty="0">
                <a:solidFill>
                  <a:srgbClr val="FA4098"/>
                </a:solidFill>
              </a:rPr>
              <a:t>DELETE</a:t>
            </a:r>
            <a:r>
              <a:rPr lang="fr-CA" dirty="0"/>
              <a:t> : Similaire à </a:t>
            </a:r>
            <a:r>
              <a:rPr lang="fr-CA" dirty="0">
                <a:solidFill>
                  <a:srgbClr val="FA4098"/>
                </a:solidFill>
              </a:rPr>
              <a:t>GET</a:t>
            </a:r>
            <a:r>
              <a:rPr lang="fr-CA" dirty="0"/>
              <a:t>. Il suffit de glisser l’</a:t>
            </a:r>
            <a:r>
              <a:rPr lang="fr-CA" dirty="0">
                <a:solidFill>
                  <a:srgbClr val="FA4098"/>
                </a:solidFill>
              </a:rPr>
              <a:t>id</a:t>
            </a:r>
            <a:r>
              <a:rPr lang="fr-CA" dirty="0"/>
              <a:t> de l’objet à supprimer dans l’URL.</a:t>
            </a:r>
          </a:p>
          <a:p>
            <a:pPr lvl="2"/>
            <a:r>
              <a:rPr lang="fr-CA" dirty="0"/>
              <a:t> On doit simplement spécifier l’</a:t>
            </a:r>
            <a:r>
              <a:rPr lang="fr-CA" dirty="0">
                <a:solidFill>
                  <a:srgbClr val="FA4098"/>
                </a:solidFill>
              </a:rPr>
              <a:t>id</a:t>
            </a:r>
            <a:r>
              <a:rPr lang="fr-CA" dirty="0"/>
              <a:t> de l’objet à supprimer dans l’</a:t>
            </a:r>
            <a:r>
              <a:rPr lang="fr-CA" b="1" dirty="0"/>
              <a:t>URL</a:t>
            </a:r>
            <a:r>
              <a:rPr lang="fr-CA" dirty="0"/>
              <a:t>.</a:t>
            </a:r>
          </a:p>
        </p:txBody>
      </p:sp>
      <p:pic>
        <p:nvPicPr>
          <p:cNvPr id="11" name="Image 10">
            <a:extLst>
              <a:ext uri="{FF2B5EF4-FFF2-40B4-BE49-F238E27FC236}">
                <a16:creationId xmlns:a16="http://schemas.microsoft.com/office/drawing/2014/main" id="{7942E309-A9A0-7457-04DB-EC94170C445E}"/>
              </a:ext>
            </a:extLst>
          </p:cNvPr>
          <p:cNvPicPr>
            <a:picLocks noChangeAspect="1"/>
          </p:cNvPicPr>
          <p:nvPr/>
        </p:nvPicPr>
        <p:blipFill>
          <a:blip r:embed="rId2"/>
          <a:stretch>
            <a:fillRect/>
          </a:stretch>
        </p:blipFill>
        <p:spPr>
          <a:xfrm>
            <a:off x="1872808" y="3110623"/>
            <a:ext cx="8446384" cy="1399233"/>
          </a:xfrm>
          <a:prstGeom prst="rect">
            <a:avLst/>
          </a:prstGeom>
          <a:ln w="28575">
            <a:solidFill>
              <a:srgbClr val="9073D1"/>
            </a:solidFill>
          </a:ln>
        </p:spPr>
      </p:pic>
      <p:sp>
        <p:nvSpPr>
          <p:cNvPr id="10" name="Rectangle 9">
            <a:extLst>
              <a:ext uri="{FF2B5EF4-FFF2-40B4-BE49-F238E27FC236}">
                <a16:creationId xmlns:a16="http://schemas.microsoft.com/office/drawing/2014/main" id="{CAA2C236-CAEB-9C97-5AD8-CD0A822F9FF0}"/>
              </a:ext>
            </a:extLst>
          </p:cNvPr>
          <p:cNvSpPr/>
          <p:nvPr/>
        </p:nvSpPr>
        <p:spPr>
          <a:xfrm>
            <a:off x="5061415" y="3690401"/>
            <a:ext cx="370113" cy="242704"/>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B9E5122A-6675-B7FB-E6EF-0D3D93982BB6}"/>
              </a:ext>
            </a:extLst>
          </p:cNvPr>
          <p:cNvPicPr>
            <a:picLocks noChangeAspect="1"/>
          </p:cNvPicPr>
          <p:nvPr/>
        </p:nvPicPr>
        <p:blipFill>
          <a:blip r:embed="rId3"/>
          <a:stretch>
            <a:fillRect/>
          </a:stretch>
        </p:blipFill>
        <p:spPr>
          <a:xfrm>
            <a:off x="8484558" y="3045601"/>
            <a:ext cx="2847999" cy="377107"/>
          </a:xfrm>
          <a:prstGeom prst="rect">
            <a:avLst/>
          </a:prstGeom>
          <a:ln w="28575">
            <a:solidFill>
              <a:srgbClr val="9073D1"/>
            </a:solidFill>
          </a:ln>
        </p:spPr>
      </p:pic>
      <p:pic>
        <p:nvPicPr>
          <p:cNvPr id="15" name="Image 14">
            <a:extLst>
              <a:ext uri="{FF2B5EF4-FFF2-40B4-BE49-F238E27FC236}">
                <a16:creationId xmlns:a16="http://schemas.microsoft.com/office/drawing/2014/main" id="{00B0D4A4-C90F-A3AD-A837-386DAD0795A2}"/>
              </a:ext>
            </a:extLst>
          </p:cNvPr>
          <p:cNvPicPr>
            <a:picLocks noChangeAspect="1"/>
          </p:cNvPicPr>
          <p:nvPr/>
        </p:nvPicPr>
        <p:blipFill>
          <a:blip r:embed="rId4"/>
          <a:stretch>
            <a:fillRect/>
          </a:stretch>
        </p:blipFill>
        <p:spPr>
          <a:xfrm>
            <a:off x="1760016" y="5519483"/>
            <a:ext cx="8639668" cy="1201056"/>
          </a:xfrm>
          <a:prstGeom prst="rect">
            <a:avLst/>
          </a:prstGeom>
          <a:ln w="28575">
            <a:solidFill>
              <a:srgbClr val="9073D1"/>
            </a:solidFill>
          </a:ln>
        </p:spPr>
      </p:pic>
      <p:pic>
        <p:nvPicPr>
          <p:cNvPr id="18" name="Image 17">
            <a:extLst>
              <a:ext uri="{FF2B5EF4-FFF2-40B4-BE49-F238E27FC236}">
                <a16:creationId xmlns:a16="http://schemas.microsoft.com/office/drawing/2014/main" id="{7585BACA-E651-D45B-BC67-7690A32608FD}"/>
              </a:ext>
            </a:extLst>
          </p:cNvPr>
          <p:cNvPicPr>
            <a:picLocks noChangeAspect="1"/>
          </p:cNvPicPr>
          <p:nvPr/>
        </p:nvPicPr>
        <p:blipFill>
          <a:blip r:embed="rId5"/>
          <a:stretch>
            <a:fillRect/>
          </a:stretch>
        </p:blipFill>
        <p:spPr>
          <a:xfrm>
            <a:off x="8009710" y="5453265"/>
            <a:ext cx="3184458" cy="377107"/>
          </a:xfrm>
          <a:prstGeom prst="rect">
            <a:avLst/>
          </a:prstGeom>
          <a:ln w="28575">
            <a:solidFill>
              <a:srgbClr val="9073D1"/>
            </a:solidFill>
          </a:ln>
        </p:spPr>
      </p:pic>
      <p:sp>
        <p:nvSpPr>
          <p:cNvPr id="19" name="Rectangle 18">
            <a:extLst>
              <a:ext uri="{FF2B5EF4-FFF2-40B4-BE49-F238E27FC236}">
                <a16:creationId xmlns:a16="http://schemas.microsoft.com/office/drawing/2014/main" id="{884C0915-DD69-572B-C3E1-BB09B960A4B3}"/>
              </a:ext>
            </a:extLst>
          </p:cNvPr>
          <p:cNvSpPr/>
          <p:nvPr/>
        </p:nvSpPr>
        <p:spPr>
          <a:xfrm>
            <a:off x="4974118" y="5877307"/>
            <a:ext cx="457410" cy="299658"/>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707642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D67C88A-DF4D-CDF3-C6F5-A64467B39A46}"/>
              </a:ext>
            </a:extLst>
          </p:cNvPr>
          <p:cNvSpPr>
            <a:spLocks noGrp="1"/>
          </p:cNvSpPr>
          <p:nvPr>
            <p:ph type="title"/>
          </p:nvPr>
        </p:nvSpPr>
        <p:spPr/>
        <p:txBody>
          <a:bodyPr/>
          <a:lstStyle/>
          <a:p>
            <a:r>
              <a:rPr lang="fr-CA" dirty="0"/>
              <a:t>Services</a:t>
            </a:r>
          </a:p>
        </p:txBody>
      </p:sp>
      <p:sp>
        <p:nvSpPr>
          <p:cNvPr id="2" name="Espace réservé du contenu 1">
            <a:extLst>
              <a:ext uri="{FF2B5EF4-FFF2-40B4-BE49-F238E27FC236}">
                <a16:creationId xmlns:a16="http://schemas.microsoft.com/office/drawing/2014/main" id="{FFA443D2-D89B-2B31-D82E-5CFBBBA2AD17}"/>
              </a:ext>
            </a:extLst>
          </p:cNvPr>
          <p:cNvSpPr>
            <a:spLocks noGrp="1"/>
          </p:cNvSpPr>
          <p:nvPr>
            <p:ph idx="1"/>
          </p:nvPr>
        </p:nvSpPr>
        <p:spPr/>
        <p:txBody>
          <a:bodyPr/>
          <a:lstStyle/>
          <a:p>
            <a:r>
              <a:rPr lang="fr-CA" dirty="0"/>
              <a:t> Services</a:t>
            </a:r>
          </a:p>
          <a:p>
            <a:pPr lvl="1"/>
            <a:r>
              <a:rPr lang="fr-CA" dirty="0"/>
              <a:t> Les contrôleurs auto-générés interagissent directement avec le </a:t>
            </a:r>
            <a:r>
              <a:rPr lang="fr-CA" dirty="0" err="1"/>
              <a:t>DbContext</a:t>
            </a:r>
            <a:r>
              <a:rPr lang="fr-CA" dirty="0"/>
              <a:t>.</a:t>
            </a:r>
          </a:p>
          <a:p>
            <a:pPr lvl="2"/>
            <a:r>
              <a:rPr lang="fr-CA" dirty="0"/>
              <a:t> Généralement, on n’aime pas ça. On préfère introduire une petite </a:t>
            </a:r>
            <a:r>
              <a:rPr lang="fr-CA" i="1" dirty="0"/>
              <a:t>couche</a:t>
            </a:r>
            <a:r>
              <a:rPr lang="fr-CA" dirty="0"/>
              <a:t> entre les </a:t>
            </a:r>
            <a:r>
              <a:rPr lang="fr-CA" dirty="0">
                <a:solidFill>
                  <a:srgbClr val="FA4098"/>
                </a:solidFill>
              </a:rPr>
              <a:t>contrôleurs</a:t>
            </a:r>
            <a:r>
              <a:rPr lang="fr-CA" dirty="0"/>
              <a:t> et le </a:t>
            </a:r>
            <a:r>
              <a:rPr lang="fr-CA" dirty="0">
                <a:solidFill>
                  <a:srgbClr val="FA4098"/>
                </a:solidFill>
              </a:rPr>
              <a:t>DbContext</a:t>
            </a:r>
            <a:r>
              <a:rPr lang="fr-CA" dirty="0"/>
              <a:t> pour mieux </a:t>
            </a:r>
            <a:r>
              <a:rPr lang="fr-CA" b="1" dirty="0"/>
              <a:t>encapsuler les opérations avec la base de données</a:t>
            </a:r>
            <a:r>
              <a:rPr lang="fr-CA" dirty="0"/>
              <a:t> et </a:t>
            </a:r>
            <a:r>
              <a:rPr lang="fr-CA" b="1" dirty="0"/>
              <a:t>retirer du code répétitif</a:t>
            </a:r>
            <a:r>
              <a:rPr lang="fr-CA" dirty="0"/>
              <a:t> dans les contrôleurs.</a:t>
            </a:r>
          </a:p>
        </p:txBody>
      </p:sp>
      <p:sp>
        <p:nvSpPr>
          <p:cNvPr id="5" name="ZoneTexte 4">
            <a:extLst>
              <a:ext uri="{FF2B5EF4-FFF2-40B4-BE49-F238E27FC236}">
                <a16:creationId xmlns:a16="http://schemas.microsoft.com/office/drawing/2014/main" id="{018B1FA2-B73C-D1B2-1E2E-A7469D9BE8B8}"/>
              </a:ext>
            </a:extLst>
          </p:cNvPr>
          <p:cNvSpPr txBox="1"/>
          <p:nvPr/>
        </p:nvSpPr>
        <p:spPr>
          <a:xfrm>
            <a:off x="2135135" y="3455006"/>
            <a:ext cx="1390095" cy="369332"/>
          </a:xfrm>
          <a:prstGeom prst="rect">
            <a:avLst/>
          </a:prstGeom>
          <a:noFill/>
        </p:spPr>
        <p:txBody>
          <a:bodyPr wrap="square">
            <a:spAutoFit/>
          </a:bodyPr>
          <a:lstStyle/>
          <a:p>
            <a:r>
              <a:rPr lang="fr-CA" dirty="0">
                <a:solidFill>
                  <a:srgbClr val="B177BF"/>
                </a:solidFill>
              </a:rPr>
              <a:t>Contrôleur</a:t>
            </a:r>
          </a:p>
        </p:txBody>
      </p:sp>
      <p:sp>
        <p:nvSpPr>
          <p:cNvPr id="6" name="ZoneTexte 5">
            <a:extLst>
              <a:ext uri="{FF2B5EF4-FFF2-40B4-BE49-F238E27FC236}">
                <a16:creationId xmlns:a16="http://schemas.microsoft.com/office/drawing/2014/main" id="{D2286A27-0FD7-6A03-90B1-79682C8B8D42}"/>
              </a:ext>
            </a:extLst>
          </p:cNvPr>
          <p:cNvSpPr txBox="1"/>
          <p:nvPr/>
        </p:nvSpPr>
        <p:spPr>
          <a:xfrm>
            <a:off x="5287115" y="3810697"/>
            <a:ext cx="1390095" cy="369332"/>
          </a:xfrm>
          <a:prstGeom prst="rect">
            <a:avLst/>
          </a:prstGeom>
          <a:noFill/>
        </p:spPr>
        <p:txBody>
          <a:bodyPr wrap="square">
            <a:spAutoFit/>
          </a:bodyPr>
          <a:lstStyle/>
          <a:p>
            <a:r>
              <a:rPr lang="fr-CA" dirty="0" err="1">
                <a:solidFill>
                  <a:srgbClr val="B177BF"/>
                </a:solidFill>
              </a:rPr>
              <a:t>DbContext</a:t>
            </a:r>
            <a:endParaRPr lang="fr-CA" dirty="0">
              <a:solidFill>
                <a:srgbClr val="B177BF"/>
              </a:solidFill>
            </a:endParaRPr>
          </a:p>
        </p:txBody>
      </p:sp>
      <p:sp>
        <p:nvSpPr>
          <p:cNvPr id="7" name="ZoneTexte 6">
            <a:extLst>
              <a:ext uri="{FF2B5EF4-FFF2-40B4-BE49-F238E27FC236}">
                <a16:creationId xmlns:a16="http://schemas.microsoft.com/office/drawing/2014/main" id="{55F8F578-BF79-5D89-E713-D5656445FA02}"/>
              </a:ext>
            </a:extLst>
          </p:cNvPr>
          <p:cNvSpPr txBox="1"/>
          <p:nvPr/>
        </p:nvSpPr>
        <p:spPr>
          <a:xfrm>
            <a:off x="8598098" y="3818400"/>
            <a:ext cx="1843556" cy="369332"/>
          </a:xfrm>
          <a:prstGeom prst="rect">
            <a:avLst/>
          </a:prstGeom>
          <a:noFill/>
        </p:spPr>
        <p:txBody>
          <a:bodyPr wrap="square">
            <a:spAutoFit/>
          </a:bodyPr>
          <a:lstStyle/>
          <a:p>
            <a:r>
              <a:rPr lang="fr-CA" dirty="0">
                <a:solidFill>
                  <a:srgbClr val="B177BF"/>
                </a:solidFill>
              </a:rPr>
              <a:t>Base de données</a:t>
            </a:r>
          </a:p>
        </p:txBody>
      </p:sp>
      <p:pic>
        <p:nvPicPr>
          <p:cNvPr id="11" name="Image 10" descr="Une image contenant cercle, capture d’écran, art&#10;&#10;Description générée automatiquement">
            <a:extLst>
              <a:ext uri="{FF2B5EF4-FFF2-40B4-BE49-F238E27FC236}">
                <a16:creationId xmlns:a16="http://schemas.microsoft.com/office/drawing/2014/main" id="{BEE6B285-4E69-13EF-3E27-CC753F3E9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941" y="2861293"/>
            <a:ext cx="975842" cy="975842"/>
          </a:xfrm>
          <a:prstGeom prst="rect">
            <a:avLst/>
          </a:prstGeom>
        </p:spPr>
      </p:pic>
      <p:pic>
        <p:nvPicPr>
          <p:cNvPr id="12" name="Image 11" descr="Une image contenant cercle, capture d’écran, art&#10;&#10;Description générée automatiquement">
            <a:extLst>
              <a:ext uri="{FF2B5EF4-FFF2-40B4-BE49-F238E27FC236}">
                <a16:creationId xmlns:a16="http://schemas.microsoft.com/office/drawing/2014/main" id="{28A9CDBF-F807-81A2-D4CC-C3FF12A43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083" y="4920458"/>
            <a:ext cx="1000530" cy="1000530"/>
          </a:xfrm>
          <a:prstGeom prst="rect">
            <a:avLst/>
          </a:prstGeom>
        </p:spPr>
      </p:pic>
      <p:sp>
        <p:nvSpPr>
          <p:cNvPr id="13" name="ZoneTexte 12">
            <a:extLst>
              <a:ext uri="{FF2B5EF4-FFF2-40B4-BE49-F238E27FC236}">
                <a16:creationId xmlns:a16="http://schemas.microsoft.com/office/drawing/2014/main" id="{9F5D32C5-9145-E09D-4A8D-29AE03DA7C5C}"/>
              </a:ext>
            </a:extLst>
          </p:cNvPr>
          <p:cNvSpPr txBox="1"/>
          <p:nvPr/>
        </p:nvSpPr>
        <p:spPr>
          <a:xfrm>
            <a:off x="8662894" y="5895563"/>
            <a:ext cx="1843556" cy="369332"/>
          </a:xfrm>
          <a:prstGeom prst="rect">
            <a:avLst/>
          </a:prstGeom>
          <a:noFill/>
        </p:spPr>
        <p:txBody>
          <a:bodyPr wrap="square">
            <a:spAutoFit/>
          </a:bodyPr>
          <a:lstStyle/>
          <a:p>
            <a:r>
              <a:rPr lang="fr-CA" dirty="0">
                <a:solidFill>
                  <a:srgbClr val="B177BF"/>
                </a:solidFill>
              </a:rPr>
              <a:t>Base de données</a:t>
            </a:r>
          </a:p>
        </p:txBody>
      </p:sp>
      <p:sp>
        <p:nvSpPr>
          <p:cNvPr id="14" name="ZoneTexte 13">
            <a:extLst>
              <a:ext uri="{FF2B5EF4-FFF2-40B4-BE49-F238E27FC236}">
                <a16:creationId xmlns:a16="http://schemas.microsoft.com/office/drawing/2014/main" id="{AFEFE8A9-1BE9-DBA2-B9B4-53515102215E}"/>
              </a:ext>
            </a:extLst>
          </p:cNvPr>
          <p:cNvSpPr txBox="1"/>
          <p:nvPr/>
        </p:nvSpPr>
        <p:spPr>
          <a:xfrm>
            <a:off x="2135135" y="3824338"/>
            <a:ext cx="1390095" cy="369332"/>
          </a:xfrm>
          <a:prstGeom prst="rect">
            <a:avLst/>
          </a:prstGeom>
          <a:noFill/>
        </p:spPr>
        <p:txBody>
          <a:bodyPr wrap="square">
            <a:spAutoFit/>
          </a:bodyPr>
          <a:lstStyle/>
          <a:p>
            <a:r>
              <a:rPr lang="fr-CA" dirty="0">
                <a:solidFill>
                  <a:srgbClr val="B177BF"/>
                </a:solidFill>
              </a:rPr>
              <a:t>Contrôleur</a:t>
            </a:r>
          </a:p>
        </p:txBody>
      </p:sp>
      <p:sp>
        <p:nvSpPr>
          <p:cNvPr id="15" name="ZoneTexte 14">
            <a:extLst>
              <a:ext uri="{FF2B5EF4-FFF2-40B4-BE49-F238E27FC236}">
                <a16:creationId xmlns:a16="http://schemas.microsoft.com/office/drawing/2014/main" id="{54443D24-B394-3380-35E1-C2090C917EF0}"/>
              </a:ext>
            </a:extLst>
          </p:cNvPr>
          <p:cNvSpPr txBox="1"/>
          <p:nvPr/>
        </p:nvSpPr>
        <p:spPr>
          <a:xfrm>
            <a:off x="2135134" y="4187732"/>
            <a:ext cx="1390095" cy="369332"/>
          </a:xfrm>
          <a:prstGeom prst="rect">
            <a:avLst/>
          </a:prstGeom>
          <a:noFill/>
        </p:spPr>
        <p:txBody>
          <a:bodyPr wrap="square">
            <a:spAutoFit/>
          </a:bodyPr>
          <a:lstStyle/>
          <a:p>
            <a:r>
              <a:rPr lang="fr-CA" dirty="0">
                <a:solidFill>
                  <a:srgbClr val="B177BF"/>
                </a:solidFill>
              </a:rPr>
              <a:t>Contrôleur</a:t>
            </a:r>
          </a:p>
        </p:txBody>
      </p:sp>
      <p:sp>
        <p:nvSpPr>
          <p:cNvPr id="16" name="ZoneTexte 15">
            <a:extLst>
              <a:ext uri="{FF2B5EF4-FFF2-40B4-BE49-F238E27FC236}">
                <a16:creationId xmlns:a16="http://schemas.microsoft.com/office/drawing/2014/main" id="{A6BC64F4-5C91-547C-9406-1C58747479E0}"/>
              </a:ext>
            </a:extLst>
          </p:cNvPr>
          <p:cNvSpPr txBox="1"/>
          <p:nvPr/>
        </p:nvSpPr>
        <p:spPr>
          <a:xfrm>
            <a:off x="2135135" y="4920458"/>
            <a:ext cx="1390095" cy="369332"/>
          </a:xfrm>
          <a:prstGeom prst="rect">
            <a:avLst/>
          </a:prstGeom>
          <a:noFill/>
        </p:spPr>
        <p:txBody>
          <a:bodyPr wrap="square">
            <a:spAutoFit/>
          </a:bodyPr>
          <a:lstStyle/>
          <a:p>
            <a:r>
              <a:rPr lang="fr-CA" dirty="0">
                <a:solidFill>
                  <a:srgbClr val="B177BF"/>
                </a:solidFill>
              </a:rPr>
              <a:t>Contrôleur</a:t>
            </a:r>
          </a:p>
        </p:txBody>
      </p:sp>
      <p:sp>
        <p:nvSpPr>
          <p:cNvPr id="17" name="ZoneTexte 16">
            <a:extLst>
              <a:ext uri="{FF2B5EF4-FFF2-40B4-BE49-F238E27FC236}">
                <a16:creationId xmlns:a16="http://schemas.microsoft.com/office/drawing/2014/main" id="{CBB249A0-3EC0-6DDE-6AC3-84AAC74DB1B7}"/>
              </a:ext>
            </a:extLst>
          </p:cNvPr>
          <p:cNvSpPr txBox="1"/>
          <p:nvPr/>
        </p:nvSpPr>
        <p:spPr>
          <a:xfrm>
            <a:off x="2135135" y="5289790"/>
            <a:ext cx="1390095" cy="369332"/>
          </a:xfrm>
          <a:prstGeom prst="rect">
            <a:avLst/>
          </a:prstGeom>
          <a:noFill/>
        </p:spPr>
        <p:txBody>
          <a:bodyPr wrap="square">
            <a:spAutoFit/>
          </a:bodyPr>
          <a:lstStyle/>
          <a:p>
            <a:r>
              <a:rPr lang="fr-CA" dirty="0">
                <a:solidFill>
                  <a:srgbClr val="B177BF"/>
                </a:solidFill>
              </a:rPr>
              <a:t>Contrôleur</a:t>
            </a:r>
          </a:p>
        </p:txBody>
      </p:sp>
      <p:sp>
        <p:nvSpPr>
          <p:cNvPr id="18" name="ZoneTexte 17">
            <a:extLst>
              <a:ext uri="{FF2B5EF4-FFF2-40B4-BE49-F238E27FC236}">
                <a16:creationId xmlns:a16="http://schemas.microsoft.com/office/drawing/2014/main" id="{8776B65B-6A9B-10AB-4B21-5BB6F6BCB889}"/>
              </a:ext>
            </a:extLst>
          </p:cNvPr>
          <p:cNvSpPr txBox="1"/>
          <p:nvPr/>
        </p:nvSpPr>
        <p:spPr>
          <a:xfrm>
            <a:off x="2135134" y="5653184"/>
            <a:ext cx="1390095" cy="369332"/>
          </a:xfrm>
          <a:prstGeom prst="rect">
            <a:avLst/>
          </a:prstGeom>
          <a:noFill/>
        </p:spPr>
        <p:txBody>
          <a:bodyPr wrap="square">
            <a:spAutoFit/>
          </a:bodyPr>
          <a:lstStyle/>
          <a:p>
            <a:r>
              <a:rPr lang="fr-CA" dirty="0">
                <a:solidFill>
                  <a:srgbClr val="B177BF"/>
                </a:solidFill>
              </a:rPr>
              <a:t>Contrôleur</a:t>
            </a:r>
          </a:p>
        </p:txBody>
      </p:sp>
      <p:sp>
        <p:nvSpPr>
          <p:cNvPr id="19" name="ZoneTexte 18">
            <a:extLst>
              <a:ext uri="{FF2B5EF4-FFF2-40B4-BE49-F238E27FC236}">
                <a16:creationId xmlns:a16="http://schemas.microsoft.com/office/drawing/2014/main" id="{CBD49751-A1AA-96F0-01FA-2678F0DE3CD6}"/>
              </a:ext>
            </a:extLst>
          </p:cNvPr>
          <p:cNvSpPr txBox="1"/>
          <p:nvPr/>
        </p:nvSpPr>
        <p:spPr>
          <a:xfrm>
            <a:off x="6689469" y="5269468"/>
            <a:ext cx="1390095" cy="369332"/>
          </a:xfrm>
          <a:prstGeom prst="rect">
            <a:avLst/>
          </a:prstGeom>
          <a:noFill/>
        </p:spPr>
        <p:txBody>
          <a:bodyPr wrap="square">
            <a:spAutoFit/>
          </a:bodyPr>
          <a:lstStyle/>
          <a:p>
            <a:r>
              <a:rPr lang="fr-CA" dirty="0" err="1">
                <a:solidFill>
                  <a:srgbClr val="B177BF"/>
                </a:solidFill>
              </a:rPr>
              <a:t>DbContext</a:t>
            </a:r>
            <a:endParaRPr lang="fr-CA" dirty="0">
              <a:solidFill>
                <a:srgbClr val="B177BF"/>
              </a:solidFill>
            </a:endParaRPr>
          </a:p>
        </p:txBody>
      </p:sp>
      <p:sp>
        <p:nvSpPr>
          <p:cNvPr id="20" name="ZoneTexte 19">
            <a:extLst>
              <a:ext uri="{FF2B5EF4-FFF2-40B4-BE49-F238E27FC236}">
                <a16:creationId xmlns:a16="http://schemas.microsoft.com/office/drawing/2014/main" id="{5F554E73-91F6-9AC7-A77D-A160C346CAF7}"/>
              </a:ext>
            </a:extLst>
          </p:cNvPr>
          <p:cNvSpPr txBox="1"/>
          <p:nvPr/>
        </p:nvSpPr>
        <p:spPr>
          <a:xfrm>
            <a:off x="4728198" y="5486117"/>
            <a:ext cx="1390095" cy="369332"/>
          </a:xfrm>
          <a:prstGeom prst="rect">
            <a:avLst/>
          </a:prstGeom>
          <a:noFill/>
        </p:spPr>
        <p:txBody>
          <a:bodyPr wrap="square">
            <a:spAutoFit/>
          </a:bodyPr>
          <a:lstStyle/>
          <a:p>
            <a:r>
              <a:rPr lang="fr-CA" dirty="0">
                <a:solidFill>
                  <a:srgbClr val="FA4098"/>
                </a:solidFill>
              </a:rPr>
              <a:t>Service</a:t>
            </a:r>
          </a:p>
        </p:txBody>
      </p:sp>
      <p:sp>
        <p:nvSpPr>
          <p:cNvPr id="21" name="ZoneTexte 20">
            <a:extLst>
              <a:ext uri="{FF2B5EF4-FFF2-40B4-BE49-F238E27FC236}">
                <a16:creationId xmlns:a16="http://schemas.microsoft.com/office/drawing/2014/main" id="{99AAB6E1-A57D-394F-0487-B09F8B149A60}"/>
              </a:ext>
            </a:extLst>
          </p:cNvPr>
          <p:cNvSpPr txBox="1"/>
          <p:nvPr/>
        </p:nvSpPr>
        <p:spPr>
          <a:xfrm>
            <a:off x="4759826" y="5073238"/>
            <a:ext cx="1390095" cy="369332"/>
          </a:xfrm>
          <a:prstGeom prst="rect">
            <a:avLst/>
          </a:prstGeom>
          <a:noFill/>
        </p:spPr>
        <p:txBody>
          <a:bodyPr wrap="square">
            <a:spAutoFit/>
          </a:bodyPr>
          <a:lstStyle/>
          <a:p>
            <a:r>
              <a:rPr lang="fr-CA" dirty="0">
                <a:solidFill>
                  <a:srgbClr val="FA4098"/>
                </a:solidFill>
              </a:rPr>
              <a:t>Service</a:t>
            </a:r>
          </a:p>
        </p:txBody>
      </p:sp>
      <p:cxnSp>
        <p:nvCxnSpPr>
          <p:cNvPr id="23" name="Connecteur droit avec flèche 22">
            <a:extLst>
              <a:ext uri="{FF2B5EF4-FFF2-40B4-BE49-F238E27FC236}">
                <a16:creationId xmlns:a16="http://schemas.microsoft.com/office/drawing/2014/main" id="{19B6DFCF-1DDA-58B1-1D3C-14D8FA1360A5}"/>
              </a:ext>
            </a:extLst>
          </p:cNvPr>
          <p:cNvCxnSpPr>
            <a:cxnSpLocks/>
          </p:cNvCxnSpPr>
          <p:nvPr/>
        </p:nvCxnSpPr>
        <p:spPr>
          <a:xfrm>
            <a:off x="3438998" y="4005019"/>
            <a:ext cx="1701911"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9610836F-9390-D6F8-9A44-C7ADA9C265AC}"/>
              </a:ext>
            </a:extLst>
          </p:cNvPr>
          <p:cNvCxnSpPr>
            <a:cxnSpLocks/>
          </p:cNvCxnSpPr>
          <p:nvPr/>
        </p:nvCxnSpPr>
        <p:spPr>
          <a:xfrm>
            <a:off x="6654194" y="3989652"/>
            <a:ext cx="1701911"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76D85AB4-A103-4BEA-B723-8D8A5C728A5B}"/>
              </a:ext>
            </a:extLst>
          </p:cNvPr>
          <p:cNvCxnSpPr>
            <a:cxnSpLocks/>
          </p:cNvCxnSpPr>
          <p:nvPr/>
        </p:nvCxnSpPr>
        <p:spPr>
          <a:xfrm>
            <a:off x="3445066" y="3643415"/>
            <a:ext cx="1701910" cy="24841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BC8B6412-C71A-909C-752C-1D32C4D385E2}"/>
              </a:ext>
            </a:extLst>
          </p:cNvPr>
          <p:cNvCxnSpPr>
            <a:cxnSpLocks/>
          </p:cNvCxnSpPr>
          <p:nvPr/>
        </p:nvCxnSpPr>
        <p:spPr>
          <a:xfrm flipV="1">
            <a:off x="3438998" y="4143536"/>
            <a:ext cx="1701910" cy="29635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FB558944-2717-D8B3-EB3C-EF1F6F8DB80B}"/>
              </a:ext>
            </a:extLst>
          </p:cNvPr>
          <p:cNvCxnSpPr>
            <a:cxnSpLocks/>
            <a:endCxn id="21" idx="1"/>
          </p:cNvCxnSpPr>
          <p:nvPr/>
        </p:nvCxnSpPr>
        <p:spPr>
          <a:xfrm>
            <a:off x="3303131" y="5084802"/>
            <a:ext cx="1456695" cy="17310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78E53996-EC68-FD33-0799-8D240F1115D6}"/>
              </a:ext>
            </a:extLst>
          </p:cNvPr>
          <p:cNvCxnSpPr>
            <a:cxnSpLocks/>
            <a:endCxn id="20" idx="1"/>
          </p:cNvCxnSpPr>
          <p:nvPr/>
        </p:nvCxnSpPr>
        <p:spPr>
          <a:xfrm>
            <a:off x="3382552" y="5492585"/>
            <a:ext cx="1345646" cy="1781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81F28C8D-114D-9A67-922C-E80B15232152}"/>
              </a:ext>
            </a:extLst>
          </p:cNvPr>
          <p:cNvCxnSpPr>
            <a:cxnSpLocks/>
          </p:cNvCxnSpPr>
          <p:nvPr/>
        </p:nvCxnSpPr>
        <p:spPr>
          <a:xfrm flipV="1">
            <a:off x="3360561" y="5358443"/>
            <a:ext cx="1387928" cy="9569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9CCF6E62-F2DE-23A9-A78A-63911DB0F8DB}"/>
              </a:ext>
            </a:extLst>
          </p:cNvPr>
          <p:cNvCxnSpPr>
            <a:cxnSpLocks/>
          </p:cNvCxnSpPr>
          <p:nvPr/>
        </p:nvCxnSpPr>
        <p:spPr>
          <a:xfrm flipV="1">
            <a:off x="3337514" y="5763861"/>
            <a:ext cx="1387928" cy="9569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0F0ED18D-EF8D-1FB5-8813-0FAE400BBB39}"/>
              </a:ext>
            </a:extLst>
          </p:cNvPr>
          <p:cNvCxnSpPr>
            <a:cxnSpLocks/>
          </p:cNvCxnSpPr>
          <p:nvPr/>
        </p:nvCxnSpPr>
        <p:spPr>
          <a:xfrm>
            <a:off x="7882761" y="5442570"/>
            <a:ext cx="868240"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215AD718-3992-68A0-930B-0ACF7680D87D}"/>
              </a:ext>
            </a:extLst>
          </p:cNvPr>
          <p:cNvCxnSpPr>
            <a:cxnSpLocks/>
          </p:cNvCxnSpPr>
          <p:nvPr/>
        </p:nvCxnSpPr>
        <p:spPr>
          <a:xfrm>
            <a:off x="5676368" y="5269468"/>
            <a:ext cx="1000842" cy="18466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B72D67F1-2B6F-573F-139C-E9FDEC7CEDAF}"/>
              </a:ext>
            </a:extLst>
          </p:cNvPr>
          <p:cNvCxnSpPr>
            <a:cxnSpLocks/>
          </p:cNvCxnSpPr>
          <p:nvPr/>
        </p:nvCxnSpPr>
        <p:spPr>
          <a:xfrm flipV="1">
            <a:off x="5644740" y="5592850"/>
            <a:ext cx="1024438" cy="8949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D75401C3-0F43-9CEA-5CE2-3C539B357A76}"/>
              </a:ext>
            </a:extLst>
          </p:cNvPr>
          <p:cNvSpPr txBox="1"/>
          <p:nvPr/>
        </p:nvSpPr>
        <p:spPr>
          <a:xfrm>
            <a:off x="2943939" y="6024407"/>
            <a:ext cx="2286430" cy="523220"/>
          </a:xfrm>
          <a:prstGeom prst="rect">
            <a:avLst/>
          </a:prstGeom>
          <a:noFill/>
        </p:spPr>
        <p:txBody>
          <a:bodyPr wrap="square">
            <a:spAutoFit/>
          </a:bodyPr>
          <a:lstStyle/>
          <a:p>
            <a:r>
              <a:rPr lang="fr-CA" sz="1400" dirty="0">
                <a:solidFill>
                  <a:srgbClr val="FA4098"/>
                </a:solidFill>
              </a:rPr>
              <a:t>Un service peut être utilisé par plusieurs contrôleurs</a:t>
            </a:r>
          </a:p>
        </p:txBody>
      </p:sp>
      <p:sp>
        <p:nvSpPr>
          <p:cNvPr id="51" name="ZoneTexte 50">
            <a:extLst>
              <a:ext uri="{FF2B5EF4-FFF2-40B4-BE49-F238E27FC236}">
                <a16:creationId xmlns:a16="http://schemas.microsoft.com/office/drawing/2014/main" id="{AB8E41F6-124A-FDC9-7AAD-E26166A79ECD}"/>
              </a:ext>
            </a:extLst>
          </p:cNvPr>
          <p:cNvSpPr txBox="1"/>
          <p:nvPr/>
        </p:nvSpPr>
        <p:spPr>
          <a:xfrm>
            <a:off x="3856417" y="3114197"/>
            <a:ext cx="688980" cy="584775"/>
          </a:xfrm>
          <a:prstGeom prst="rect">
            <a:avLst/>
          </a:prstGeom>
          <a:noFill/>
        </p:spPr>
        <p:txBody>
          <a:bodyPr wrap="square">
            <a:spAutoFit/>
          </a:bodyPr>
          <a:lstStyle/>
          <a:p>
            <a:r>
              <a:rPr lang="fr-CA" sz="3200" dirty="0">
                <a:solidFill>
                  <a:srgbClr val="B177BF"/>
                </a:solidFill>
              </a:rPr>
              <a:t>🚫</a:t>
            </a:r>
          </a:p>
        </p:txBody>
      </p:sp>
      <p:sp>
        <p:nvSpPr>
          <p:cNvPr id="52" name="ZoneTexte 51">
            <a:extLst>
              <a:ext uri="{FF2B5EF4-FFF2-40B4-BE49-F238E27FC236}">
                <a16:creationId xmlns:a16="http://schemas.microsoft.com/office/drawing/2014/main" id="{8963346C-F257-0A09-B6F1-456185BC3D42}"/>
              </a:ext>
            </a:extLst>
          </p:cNvPr>
          <p:cNvSpPr txBox="1"/>
          <p:nvPr/>
        </p:nvSpPr>
        <p:spPr>
          <a:xfrm>
            <a:off x="3710035" y="4586578"/>
            <a:ext cx="688980" cy="584775"/>
          </a:xfrm>
          <a:prstGeom prst="rect">
            <a:avLst/>
          </a:prstGeom>
          <a:noFill/>
        </p:spPr>
        <p:txBody>
          <a:bodyPr wrap="square">
            <a:spAutoFit/>
          </a:bodyPr>
          <a:lstStyle/>
          <a:p>
            <a:r>
              <a:rPr lang="fr-CA" sz="3200" dirty="0">
                <a:solidFill>
                  <a:srgbClr val="B177BF"/>
                </a:solidFill>
              </a:rPr>
              <a:t>✅</a:t>
            </a:r>
          </a:p>
        </p:txBody>
      </p:sp>
    </p:spTree>
    <p:extLst>
      <p:ext uri="{BB962C8B-B14F-4D97-AF65-F5344CB8AC3E}">
        <p14:creationId xmlns:p14="http://schemas.microsoft.com/office/powerpoint/2010/main" val="2919964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D67C88A-DF4D-CDF3-C6F5-A64467B39A46}"/>
              </a:ext>
            </a:extLst>
          </p:cNvPr>
          <p:cNvSpPr>
            <a:spLocks noGrp="1"/>
          </p:cNvSpPr>
          <p:nvPr>
            <p:ph type="title"/>
          </p:nvPr>
        </p:nvSpPr>
        <p:spPr/>
        <p:txBody>
          <a:bodyPr/>
          <a:lstStyle/>
          <a:p>
            <a:r>
              <a:rPr lang="fr-CA" dirty="0"/>
              <a:t>Services</a:t>
            </a:r>
          </a:p>
        </p:txBody>
      </p:sp>
      <p:sp>
        <p:nvSpPr>
          <p:cNvPr id="2" name="Espace réservé du contenu 1">
            <a:extLst>
              <a:ext uri="{FF2B5EF4-FFF2-40B4-BE49-F238E27FC236}">
                <a16:creationId xmlns:a16="http://schemas.microsoft.com/office/drawing/2014/main" id="{FFA443D2-D89B-2B31-D82E-5CFBBBA2AD17}"/>
              </a:ext>
            </a:extLst>
          </p:cNvPr>
          <p:cNvSpPr>
            <a:spLocks noGrp="1"/>
          </p:cNvSpPr>
          <p:nvPr>
            <p:ph idx="1"/>
          </p:nvPr>
        </p:nvSpPr>
        <p:spPr/>
        <p:txBody>
          <a:bodyPr/>
          <a:lstStyle/>
          <a:p>
            <a:r>
              <a:rPr lang="fr-CA" dirty="0"/>
              <a:t> Services</a:t>
            </a:r>
          </a:p>
          <a:p>
            <a:pPr lvl="1"/>
            <a:r>
              <a:rPr lang="fr-CA" dirty="0"/>
              <a:t> État des lieux</a:t>
            </a:r>
          </a:p>
          <a:p>
            <a:pPr lvl="2"/>
            <a:r>
              <a:rPr lang="fr-CA" dirty="0"/>
              <a:t> Les contrôleurs auto-générés ont une injection du </a:t>
            </a:r>
            <a:r>
              <a:rPr lang="fr-CA" dirty="0">
                <a:solidFill>
                  <a:srgbClr val="FA4098"/>
                </a:solidFill>
              </a:rPr>
              <a:t>DbContext</a:t>
            </a:r>
            <a:r>
              <a:rPr lang="fr-CA" dirty="0"/>
              <a:t>.</a:t>
            </a:r>
          </a:p>
          <a:p>
            <a:pPr lvl="2"/>
            <a:r>
              <a:rPr lang="fr-CA" dirty="0"/>
              <a:t> On retrouve donc des opérations comme </a:t>
            </a:r>
            <a:r>
              <a:rPr lang="fr-CA" dirty="0">
                <a:solidFill>
                  <a:srgbClr val="FA4098"/>
                </a:solidFill>
              </a:rPr>
              <a:t>_context.Add()</a:t>
            </a:r>
            <a:r>
              <a:rPr lang="fr-CA" dirty="0"/>
              <a:t>, </a:t>
            </a:r>
            <a:r>
              <a:rPr lang="fr-CA" dirty="0">
                <a:solidFill>
                  <a:srgbClr val="FA4098"/>
                </a:solidFill>
              </a:rPr>
              <a:t>_context.Update()</a:t>
            </a:r>
            <a:r>
              <a:rPr lang="fr-CA" dirty="0"/>
              <a:t>, </a:t>
            </a:r>
            <a:r>
              <a:rPr lang="fr-CA" dirty="0">
                <a:solidFill>
                  <a:srgbClr val="FA4098"/>
                </a:solidFill>
              </a:rPr>
              <a:t>_context.SaveChangesAsync()</a:t>
            </a:r>
            <a:r>
              <a:rPr lang="fr-CA" dirty="0"/>
              <a:t>, etc.</a:t>
            </a:r>
          </a:p>
          <a:p>
            <a:pPr lvl="3"/>
            <a:r>
              <a:rPr lang="fr-CA" dirty="0"/>
              <a:t> Ces opérations sont potentiellement répétitives et prennent beaucoup de place dans les contrôleurs.</a:t>
            </a:r>
          </a:p>
        </p:txBody>
      </p:sp>
      <p:pic>
        <p:nvPicPr>
          <p:cNvPr id="5" name="Image 4">
            <a:extLst>
              <a:ext uri="{FF2B5EF4-FFF2-40B4-BE49-F238E27FC236}">
                <a16:creationId xmlns:a16="http://schemas.microsoft.com/office/drawing/2014/main" id="{80D1DAFA-7ECD-CBC1-9CCF-174116CF92E8}"/>
              </a:ext>
            </a:extLst>
          </p:cNvPr>
          <p:cNvPicPr>
            <a:picLocks noChangeAspect="1"/>
          </p:cNvPicPr>
          <p:nvPr/>
        </p:nvPicPr>
        <p:blipFill>
          <a:blip r:embed="rId2"/>
          <a:stretch>
            <a:fillRect/>
          </a:stretch>
        </p:blipFill>
        <p:spPr>
          <a:xfrm>
            <a:off x="322577" y="3548269"/>
            <a:ext cx="4595187" cy="1315230"/>
          </a:xfrm>
          <a:prstGeom prst="rect">
            <a:avLst/>
          </a:prstGeom>
          <a:ln w="28575">
            <a:solidFill>
              <a:srgbClr val="B177BF"/>
            </a:solidFill>
          </a:ln>
        </p:spPr>
      </p:pic>
      <p:cxnSp>
        <p:nvCxnSpPr>
          <p:cNvPr id="7" name="Connecteur droit avec flèche 6">
            <a:extLst>
              <a:ext uri="{FF2B5EF4-FFF2-40B4-BE49-F238E27FC236}">
                <a16:creationId xmlns:a16="http://schemas.microsoft.com/office/drawing/2014/main" id="{925C1710-0546-0EBB-D963-7767EF2EC51D}"/>
              </a:ext>
            </a:extLst>
          </p:cNvPr>
          <p:cNvCxnSpPr>
            <a:cxnSpLocks/>
          </p:cNvCxnSpPr>
          <p:nvPr/>
        </p:nvCxnSpPr>
        <p:spPr>
          <a:xfrm flipH="1" flipV="1">
            <a:off x="4014761" y="3981358"/>
            <a:ext cx="630862" cy="17828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95962CEE-0593-C6EF-CB5B-4B5A25582E5C}"/>
              </a:ext>
            </a:extLst>
          </p:cNvPr>
          <p:cNvPicPr>
            <a:picLocks noChangeAspect="1"/>
          </p:cNvPicPr>
          <p:nvPr/>
        </p:nvPicPr>
        <p:blipFill>
          <a:blip r:embed="rId3"/>
          <a:stretch>
            <a:fillRect/>
          </a:stretch>
        </p:blipFill>
        <p:spPr>
          <a:xfrm>
            <a:off x="263035" y="5097563"/>
            <a:ext cx="4840700" cy="740924"/>
          </a:xfrm>
          <a:prstGeom prst="rect">
            <a:avLst/>
          </a:prstGeom>
          <a:ln w="28575">
            <a:solidFill>
              <a:srgbClr val="B177BF"/>
            </a:solidFill>
          </a:ln>
        </p:spPr>
      </p:pic>
      <p:cxnSp>
        <p:nvCxnSpPr>
          <p:cNvPr id="9" name="Connecteur droit avec flèche 8">
            <a:extLst>
              <a:ext uri="{FF2B5EF4-FFF2-40B4-BE49-F238E27FC236}">
                <a16:creationId xmlns:a16="http://schemas.microsoft.com/office/drawing/2014/main" id="{3B321A17-8322-634F-874C-71C5CCDBABAC}"/>
              </a:ext>
            </a:extLst>
          </p:cNvPr>
          <p:cNvCxnSpPr>
            <a:cxnSpLocks/>
          </p:cNvCxnSpPr>
          <p:nvPr/>
        </p:nvCxnSpPr>
        <p:spPr>
          <a:xfrm flipH="1" flipV="1">
            <a:off x="3774045" y="5626409"/>
            <a:ext cx="630862" cy="17828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6CFC86D4-7FD4-1954-7237-6DF1BB487BF8}"/>
              </a:ext>
            </a:extLst>
          </p:cNvPr>
          <p:cNvPicPr>
            <a:picLocks noChangeAspect="1"/>
          </p:cNvPicPr>
          <p:nvPr/>
        </p:nvPicPr>
        <p:blipFill>
          <a:blip r:embed="rId4"/>
          <a:stretch>
            <a:fillRect/>
          </a:stretch>
        </p:blipFill>
        <p:spPr>
          <a:xfrm>
            <a:off x="5361483" y="3949243"/>
            <a:ext cx="6685515" cy="1540072"/>
          </a:xfrm>
          <a:prstGeom prst="rect">
            <a:avLst/>
          </a:prstGeom>
          <a:ln w="28575">
            <a:solidFill>
              <a:srgbClr val="B177BF"/>
            </a:solidFill>
          </a:ln>
        </p:spPr>
      </p:pic>
      <p:cxnSp>
        <p:nvCxnSpPr>
          <p:cNvPr id="8" name="Connecteur droit avec flèche 7">
            <a:extLst>
              <a:ext uri="{FF2B5EF4-FFF2-40B4-BE49-F238E27FC236}">
                <a16:creationId xmlns:a16="http://schemas.microsoft.com/office/drawing/2014/main" id="{06610656-BE96-16A0-3F9D-433E78AED2ED}"/>
              </a:ext>
            </a:extLst>
          </p:cNvPr>
          <p:cNvCxnSpPr>
            <a:cxnSpLocks/>
          </p:cNvCxnSpPr>
          <p:nvPr/>
        </p:nvCxnSpPr>
        <p:spPr>
          <a:xfrm flipH="1">
            <a:off x="8704240" y="4863499"/>
            <a:ext cx="678038"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743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D67C88A-DF4D-CDF3-C6F5-A64467B39A46}"/>
              </a:ext>
            </a:extLst>
          </p:cNvPr>
          <p:cNvSpPr>
            <a:spLocks noGrp="1"/>
          </p:cNvSpPr>
          <p:nvPr>
            <p:ph type="title"/>
          </p:nvPr>
        </p:nvSpPr>
        <p:spPr/>
        <p:txBody>
          <a:bodyPr/>
          <a:lstStyle/>
          <a:p>
            <a:r>
              <a:rPr lang="fr-CA" dirty="0"/>
              <a:t>Services</a:t>
            </a:r>
          </a:p>
        </p:txBody>
      </p:sp>
      <p:sp>
        <p:nvSpPr>
          <p:cNvPr id="2" name="Espace réservé du contenu 1">
            <a:extLst>
              <a:ext uri="{FF2B5EF4-FFF2-40B4-BE49-F238E27FC236}">
                <a16:creationId xmlns:a16="http://schemas.microsoft.com/office/drawing/2014/main" id="{FFA443D2-D89B-2B31-D82E-5CFBBBA2AD17}"/>
              </a:ext>
            </a:extLst>
          </p:cNvPr>
          <p:cNvSpPr>
            <a:spLocks noGrp="1"/>
          </p:cNvSpPr>
          <p:nvPr>
            <p:ph idx="1"/>
          </p:nvPr>
        </p:nvSpPr>
        <p:spPr/>
        <p:txBody>
          <a:bodyPr/>
          <a:lstStyle/>
          <a:p>
            <a:r>
              <a:rPr lang="fr-CA" dirty="0"/>
              <a:t> Services</a:t>
            </a:r>
          </a:p>
          <a:p>
            <a:pPr lvl="1"/>
            <a:r>
              <a:rPr lang="fr-CA" dirty="0"/>
              <a:t> Création d’un service</a:t>
            </a:r>
          </a:p>
        </p:txBody>
      </p:sp>
      <p:pic>
        <p:nvPicPr>
          <p:cNvPr id="7" name="Image 6">
            <a:extLst>
              <a:ext uri="{FF2B5EF4-FFF2-40B4-BE49-F238E27FC236}">
                <a16:creationId xmlns:a16="http://schemas.microsoft.com/office/drawing/2014/main" id="{EE9949E1-6F79-D5B8-EC22-937D36BA90A4}"/>
              </a:ext>
            </a:extLst>
          </p:cNvPr>
          <p:cNvPicPr>
            <a:picLocks noChangeAspect="1"/>
          </p:cNvPicPr>
          <p:nvPr/>
        </p:nvPicPr>
        <p:blipFill>
          <a:blip r:embed="rId2"/>
          <a:stretch>
            <a:fillRect/>
          </a:stretch>
        </p:blipFill>
        <p:spPr>
          <a:xfrm>
            <a:off x="1138193" y="2401294"/>
            <a:ext cx="4566184" cy="2361447"/>
          </a:xfrm>
          <a:prstGeom prst="rect">
            <a:avLst/>
          </a:prstGeom>
          <a:ln w="28575">
            <a:solidFill>
              <a:srgbClr val="B177BF"/>
            </a:solidFill>
          </a:ln>
        </p:spPr>
      </p:pic>
      <p:cxnSp>
        <p:nvCxnSpPr>
          <p:cNvPr id="4" name="Connecteur droit avec flèche 3">
            <a:extLst>
              <a:ext uri="{FF2B5EF4-FFF2-40B4-BE49-F238E27FC236}">
                <a16:creationId xmlns:a16="http://schemas.microsoft.com/office/drawing/2014/main" id="{6BFB3EEE-B4D0-AAA9-7ED9-A91BEF5E464C}"/>
              </a:ext>
            </a:extLst>
          </p:cNvPr>
          <p:cNvCxnSpPr>
            <a:cxnSpLocks/>
          </p:cNvCxnSpPr>
          <p:nvPr/>
        </p:nvCxnSpPr>
        <p:spPr>
          <a:xfrm flipH="1" flipV="1">
            <a:off x="2268844" y="4418998"/>
            <a:ext cx="630862" cy="17828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9F6E837B-239D-5B50-B79F-E42743F15D6B}"/>
              </a:ext>
            </a:extLst>
          </p:cNvPr>
          <p:cNvSpPr txBox="1"/>
          <p:nvPr/>
        </p:nvSpPr>
        <p:spPr>
          <a:xfrm>
            <a:off x="6388555" y="2978540"/>
            <a:ext cx="4566184" cy="307777"/>
          </a:xfrm>
          <a:prstGeom prst="rect">
            <a:avLst/>
          </a:prstGeom>
          <a:noFill/>
        </p:spPr>
        <p:txBody>
          <a:bodyPr wrap="square" rtlCol="0">
            <a:spAutoFit/>
          </a:bodyPr>
          <a:lstStyle/>
          <a:p>
            <a:r>
              <a:rPr lang="fr-CA" sz="1400" dirty="0">
                <a:solidFill>
                  <a:srgbClr val="B177BF"/>
                </a:solidFill>
              </a:rPr>
              <a:t>On peut glisser les services dans un dossier nommé </a:t>
            </a:r>
            <a:r>
              <a:rPr lang="fr-CA" sz="1400" dirty="0">
                <a:solidFill>
                  <a:srgbClr val="FA4098"/>
                </a:solidFill>
              </a:rPr>
              <a:t>Services</a:t>
            </a:r>
            <a:endParaRPr lang="fr-CA" sz="1400" dirty="0">
              <a:solidFill>
                <a:srgbClr val="B177BF"/>
              </a:solidFill>
            </a:endParaRPr>
          </a:p>
        </p:txBody>
      </p:sp>
      <p:pic>
        <p:nvPicPr>
          <p:cNvPr id="15" name="Image 14">
            <a:extLst>
              <a:ext uri="{FF2B5EF4-FFF2-40B4-BE49-F238E27FC236}">
                <a16:creationId xmlns:a16="http://schemas.microsoft.com/office/drawing/2014/main" id="{6CFE9A9C-EA1E-E05C-FCBE-5AB31497E5B7}"/>
              </a:ext>
            </a:extLst>
          </p:cNvPr>
          <p:cNvPicPr>
            <a:picLocks noChangeAspect="1"/>
          </p:cNvPicPr>
          <p:nvPr/>
        </p:nvPicPr>
        <p:blipFill>
          <a:blip r:embed="rId3"/>
          <a:stretch>
            <a:fillRect/>
          </a:stretch>
        </p:blipFill>
        <p:spPr>
          <a:xfrm>
            <a:off x="6967402" y="2401294"/>
            <a:ext cx="2286319" cy="476316"/>
          </a:xfrm>
          <a:prstGeom prst="rect">
            <a:avLst/>
          </a:prstGeom>
          <a:ln w="28575">
            <a:solidFill>
              <a:srgbClr val="B177BF"/>
            </a:solidFill>
          </a:ln>
        </p:spPr>
      </p:pic>
      <p:cxnSp>
        <p:nvCxnSpPr>
          <p:cNvPr id="10" name="Connecteur droit avec flèche 9">
            <a:extLst>
              <a:ext uri="{FF2B5EF4-FFF2-40B4-BE49-F238E27FC236}">
                <a16:creationId xmlns:a16="http://schemas.microsoft.com/office/drawing/2014/main" id="{268BB204-814C-7D6C-E20D-DE79D35EE0E1}"/>
              </a:ext>
            </a:extLst>
          </p:cNvPr>
          <p:cNvCxnSpPr>
            <a:cxnSpLocks/>
          </p:cNvCxnSpPr>
          <p:nvPr/>
        </p:nvCxnSpPr>
        <p:spPr>
          <a:xfrm flipH="1" flipV="1">
            <a:off x="9212700" y="2788468"/>
            <a:ext cx="630862" cy="17828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 17">
            <a:extLst>
              <a:ext uri="{FF2B5EF4-FFF2-40B4-BE49-F238E27FC236}">
                <a16:creationId xmlns:a16="http://schemas.microsoft.com/office/drawing/2014/main" id="{E4E66EA9-C307-CECC-9AD8-C3D7E0ACE720}"/>
              </a:ext>
            </a:extLst>
          </p:cNvPr>
          <p:cNvPicPr>
            <a:picLocks noChangeAspect="1"/>
          </p:cNvPicPr>
          <p:nvPr/>
        </p:nvPicPr>
        <p:blipFill>
          <a:blip r:embed="rId4"/>
          <a:stretch>
            <a:fillRect/>
          </a:stretch>
        </p:blipFill>
        <p:spPr>
          <a:xfrm>
            <a:off x="6942618" y="3741158"/>
            <a:ext cx="3458058" cy="1124107"/>
          </a:xfrm>
          <a:prstGeom prst="rect">
            <a:avLst/>
          </a:prstGeom>
          <a:ln w="28575">
            <a:solidFill>
              <a:srgbClr val="B177BF"/>
            </a:solidFill>
          </a:ln>
        </p:spPr>
      </p:pic>
    </p:spTree>
    <p:extLst>
      <p:ext uri="{BB962C8B-B14F-4D97-AF65-F5344CB8AC3E}">
        <p14:creationId xmlns:p14="http://schemas.microsoft.com/office/powerpoint/2010/main" val="170788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D67C88A-DF4D-CDF3-C6F5-A64467B39A46}"/>
              </a:ext>
            </a:extLst>
          </p:cNvPr>
          <p:cNvSpPr>
            <a:spLocks noGrp="1"/>
          </p:cNvSpPr>
          <p:nvPr>
            <p:ph type="title"/>
          </p:nvPr>
        </p:nvSpPr>
        <p:spPr/>
        <p:txBody>
          <a:bodyPr/>
          <a:lstStyle/>
          <a:p>
            <a:r>
              <a:rPr lang="fr-CA" dirty="0"/>
              <a:t>Services</a:t>
            </a:r>
          </a:p>
        </p:txBody>
      </p:sp>
      <p:sp>
        <p:nvSpPr>
          <p:cNvPr id="2" name="Espace réservé du contenu 1">
            <a:extLst>
              <a:ext uri="{FF2B5EF4-FFF2-40B4-BE49-F238E27FC236}">
                <a16:creationId xmlns:a16="http://schemas.microsoft.com/office/drawing/2014/main" id="{FFA443D2-D89B-2B31-D82E-5CFBBBA2AD17}"/>
              </a:ext>
            </a:extLst>
          </p:cNvPr>
          <p:cNvSpPr>
            <a:spLocks noGrp="1"/>
          </p:cNvSpPr>
          <p:nvPr>
            <p:ph idx="1"/>
          </p:nvPr>
        </p:nvSpPr>
        <p:spPr/>
        <p:txBody>
          <a:bodyPr/>
          <a:lstStyle/>
          <a:p>
            <a:r>
              <a:rPr lang="fr-CA" dirty="0"/>
              <a:t> Services</a:t>
            </a:r>
          </a:p>
          <a:p>
            <a:pPr lvl="1"/>
            <a:r>
              <a:rPr lang="fr-CA" dirty="0"/>
              <a:t> On injecte le </a:t>
            </a:r>
            <a:r>
              <a:rPr lang="fr-CA" dirty="0">
                <a:solidFill>
                  <a:srgbClr val="FA4098"/>
                </a:solidFill>
              </a:rPr>
              <a:t>DbContext</a:t>
            </a:r>
            <a:r>
              <a:rPr lang="fr-CA" dirty="0"/>
              <a:t> dans le </a:t>
            </a:r>
            <a:r>
              <a:rPr lang="fr-CA" dirty="0">
                <a:solidFill>
                  <a:srgbClr val="FA4098"/>
                </a:solidFill>
              </a:rPr>
              <a:t>service</a:t>
            </a:r>
            <a:r>
              <a:rPr lang="fr-CA" dirty="0"/>
              <a:t> et on injecte le </a:t>
            </a:r>
            <a:r>
              <a:rPr lang="fr-CA" dirty="0">
                <a:solidFill>
                  <a:srgbClr val="FA4098"/>
                </a:solidFill>
              </a:rPr>
              <a:t>service</a:t>
            </a:r>
            <a:r>
              <a:rPr lang="fr-CA" dirty="0"/>
              <a:t> dans le </a:t>
            </a:r>
            <a:r>
              <a:rPr lang="fr-CA" dirty="0">
                <a:solidFill>
                  <a:srgbClr val="FA4098"/>
                </a:solidFill>
              </a:rPr>
              <a:t>contrôleur</a:t>
            </a:r>
            <a:r>
              <a:rPr lang="fr-CA" dirty="0"/>
              <a:t>.</a:t>
            </a:r>
          </a:p>
          <a:p>
            <a:pPr lvl="2"/>
            <a:r>
              <a:rPr lang="fr-CA" dirty="0"/>
              <a:t> Pour le moment cela générera beaucoup d’erreurs et ça n’a pas l’air très futé, mais patience !</a:t>
            </a:r>
          </a:p>
          <a:p>
            <a:endParaRPr lang="fr-CA" dirty="0"/>
          </a:p>
        </p:txBody>
      </p:sp>
      <p:sp>
        <p:nvSpPr>
          <p:cNvPr id="4" name="ZoneTexte 3">
            <a:extLst>
              <a:ext uri="{FF2B5EF4-FFF2-40B4-BE49-F238E27FC236}">
                <a16:creationId xmlns:a16="http://schemas.microsoft.com/office/drawing/2014/main" id="{E0055EE9-8BBB-2E5D-E7AE-C29B5B4A173D}"/>
              </a:ext>
            </a:extLst>
          </p:cNvPr>
          <p:cNvSpPr txBox="1"/>
          <p:nvPr/>
        </p:nvSpPr>
        <p:spPr>
          <a:xfrm>
            <a:off x="536511" y="3140649"/>
            <a:ext cx="4074984" cy="338554"/>
          </a:xfrm>
          <a:prstGeom prst="rect">
            <a:avLst/>
          </a:prstGeom>
          <a:noFill/>
        </p:spPr>
        <p:txBody>
          <a:bodyPr wrap="square" rtlCol="0">
            <a:spAutoFit/>
          </a:bodyPr>
          <a:lstStyle/>
          <a:p>
            <a:r>
              <a:rPr lang="fr-CA" sz="1600" dirty="0">
                <a:solidFill>
                  <a:srgbClr val="B177BF"/>
                </a:solidFill>
              </a:rPr>
              <a:t>Contrôleur </a:t>
            </a:r>
            <a:r>
              <a:rPr lang="fr-CA" sz="1600" dirty="0" err="1">
                <a:solidFill>
                  <a:srgbClr val="B177BF"/>
                </a:solidFill>
              </a:rPr>
              <a:t>VideoGameController</a:t>
            </a:r>
            <a:endParaRPr lang="fr-CA" sz="1600" dirty="0">
              <a:solidFill>
                <a:srgbClr val="B177BF"/>
              </a:solidFill>
            </a:endParaRPr>
          </a:p>
        </p:txBody>
      </p:sp>
      <p:sp>
        <p:nvSpPr>
          <p:cNvPr id="6" name="ZoneTexte 5">
            <a:extLst>
              <a:ext uri="{FF2B5EF4-FFF2-40B4-BE49-F238E27FC236}">
                <a16:creationId xmlns:a16="http://schemas.microsoft.com/office/drawing/2014/main" id="{B69294AA-61EB-5DE9-01F6-5174D41FB3FD}"/>
              </a:ext>
            </a:extLst>
          </p:cNvPr>
          <p:cNvSpPr txBox="1"/>
          <p:nvPr/>
        </p:nvSpPr>
        <p:spPr>
          <a:xfrm>
            <a:off x="6397072" y="3145205"/>
            <a:ext cx="4074984" cy="338554"/>
          </a:xfrm>
          <a:prstGeom prst="rect">
            <a:avLst/>
          </a:prstGeom>
          <a:noFill/>
        </p:spPr>
        <p:txBody>
          <a:bodyPr wrap="square" rtlCol="0">
            <a:spAutoFit/>
          </a:bodyPr>
          <a:lstStyle/>
          <a:p>
            <a:r>
              <a:rPr lang="fr-CA" sz="1600" dirty="0">
                <a:solidFill>
                  <a:srgbClr val="B177BF"/>
                </a:solidFill>
              </a:rPr>
              <a:t>Service </a:t>
            </a:r>
            <a:r>
              <a:rPr lang="fr-CA" sz="1600" dirty="0" err="1">
                <a:solidFill>
                  <a:srgbClr val="B177BF"/>
                </a:solidFill>
              </a:rPr>
              <a:t>VideoGameService</a:t>
            </a:r>
            <a:endParaRPr lang="fr-CA" sz="1600" dirty="0">
              <a:solidFill>
                <a:srgbClr val="B177BF"/>
              </a:solidFill>
            </a:endParaRPr>
          </a:p>
        </p:txBody>
      </p:sp>
      <p:pic>
        <p:nvPicPr>
          <p:cNvPr id="8" name="Image 7">
            <a:extLst>
              <a:ext uri="{FF2B5EF4-FFF2-40B4-BE49-F238E27FC236}">
                <a16:creationId xmlns:a16="http://schemas.microsoft.com/office/drawing/2014/main" id="{C5F587E3-132C-31B0-A581-A1BFA6706861}"/>
              </a:ext>
            </a:extLst>
          </p:cNvPr>
          <p:cNvPicPr>
            <a:picLocks noChangeAspect="1"/>
          </p:cNvPicPr>
          <p:nvPr/>
        </p:nvPicPr>
        <p:blipFill>
          <a:blip r:embed="rId2"/>
          <a:stretch>
            <a:fillRect/>
          </a:stretch>
        </p:blipFill>
        <p:spPr>
          <a:xfrm>
            <a:off x="6397072" y="3515140"/>
            <a:ext cx="5039428" cy="1743318"/>
          </a:xfrm>
          <a:prstGeom prst="rect">
            <a:avLst/>
          </a:prstGeom>
          <a:ln w="28575">
            <a:solidFill>
              <a:srgbClr val="B177BF"/>
            </a:solidFill>
          </a:ln>
        </p:spPr>
      </p:pic>
      <p:pic>
        <p:nvPicPr>
          <p:cNvPr id="11" name="Image 10">
            <a:extLst>
              <a:ext uri="{FF2B5EF4-FFF2-40B4-BE49-F238E27FC236}">
                <a16:creationId xmlns:a16="http://schemas.microsoft.com/office/drawing/2014/main" id="{948F0DA9-EFEA-3FC6-C270-2816981C0236}"/>
              </a:ext>
            </a:extLst>
          </p:cNvPr>
          <p:cNvPicPr>
            <a:picLocks noChangeAspect="1"/>
          </p:cNvPicPr>
          <p:nvPr/>
        </p:nvPicPr>
        <p:blipFill>
          <a:blip r:embed="rId3"/>
          <a:stretch>
            <a:fillRect/>
          </a:stretch>
        </p:blipFill>
        <p:spPr>
          <a:xfrm>
            <a:off x="414765" y="3515140"/>
            <a:ext cx="5779889" cy="1418378"/>
          </a:xfrm>
          <a:prstGeom prst="rect">
            <a:avLst/>
          </a:prstGeom>
          <a:ln w="28575">
            <a:solidFill>
              <a:srgbClr val="B177BF"/>
            </a:solidFill>
          </a:ln>
        </p:spPr>
      </p:pic>
      <p:sp>
        <p:nvSpPr>
          <p:cNvPr id="12" name="ZoneTexte 11">
            <a:extLst>
              <a:ext uri="{FF2B5EF4-FFF2-40B4-BE49-F238E27FC236}">
                <a16:creationId xmlns:a16="http://schemas.microsoft.com/office/drawing/2014/main" id="{837CAEDC-D792-CC3A-9586-5E1045F17CC1}"/>
              </a:ext>
            </a:extLst>
          </p:cNvPr>
          <p:cNvSpPr txBox="1"/>
          <p:nvPr/>
        </p:nvSpPr>
        <p:spPr>
          <a:xfrm>
            <a:off x="414765" y="5099948"/>
            <a:ext cx="5681235" cy="369332"/>
          </a:xfrm>
          <a:prstGeom prst="rect">
            <a:avLst/>
          </a:prstGeom>
          <a:noFill/>
        </p:spPr>
        <p:txBody>
          <a:bodyPr wrap="square">
            <a:spAutoFit/>
          </a:bodyPr>
          <a:lstStyle/>
          <a:p>
            <a:r>
              <a:rPr lang="fr-CA" dirty="0">
                <a:solidFill>
                  <a:srgbClr val="B177BF"/>
                </a:solidFill>
              </a:rPr>
              <a:t>Pour le moment il y aura plein d’</a:t>
            </a:r>
            <a:r>
              <a:rPr lang="fr-CA" dirty="0">
                <a:solidFill>
                  <a:srgbClr val="FA4098"/>
                </a:solidFill>
              </a:rPr>
              <a:t>exceptions</a:t>
            </a:r>
            <a:r>
              <a:rPr lang="fr-CA" dirty="0">
                <a:solidFill>
                  <a:srgbClr val="B177BF"/>
                </a:solidFill>
              </a:rPr>
              <a:t>… c’est normal !</a:t>
            </a:r>
          </a:p>
        </p:txBody>
      </p:sp>
      <p:pic>
        <p:nvPicPr>
          <p:cNvPr id="14" name="Image 13">
            <a:extLst>
              <a:ext uri="{FF2B5EF4-FFF2-40B4-BE49-F238E27FC236}">
                <a16:creationId xmlns:a16="http://schemas.microsoft.com/office/drawing/2014/main" id="{BD168EB1-5FE4-764B-E5CD-FACAE97FF786}"/>
              </a:ext>
            </a:extLst>
          </p:cNvPr>
          <p:cNvPicPr>
            <a:picLocks noChangeAspect="1"/>
          </p:cNvPicPr>
          <p:nvPr/>
        </p:nvPicPr>
        <p:blipFill>
          <a:blip r:embed="rId4"/>
          <a:stretch>
            <a:fillRect/>
          </a:stretch>
        </p:blipFill>
        <p:spPr>
          <a:xfrm>
            <a:off x="2524721" y="5643718"/>
            <a:ext cx="1095528" cy="400106"/>
          </a:xfrm>
          <a:prstGeom prst="rect">
            <a:avLst/>
          </a:prstGeom>
          <a:ln w="28575">
            <a:solidFill>
              <a:srgbClr val="B177BF"/>
            </a:solidFill>
          </a:ln>
        </p:spPr>
      </p:pic>
      <p:sp>
        <p:nvSpPr>
          <p:cNvPr id="15" name="ZoneTexte 14">
            <a:extLst>
              <a:ext uri="{FF2B5EF4-FFF2-40B4-BE49-F238E27FC236}">
                <a16:creationId xmlns:a16="http://schemas.microsoft.com/office/drawing/2014/main" id="{961218D6-DFC6-456C-5161-D2DE0AE7A23A}"/>
              </a:ext>
            </a:extLst>
          </p:cNvPr>
          <p:cNvSpPr txBox="1"/>
          <p:nvPr/>
        </p:nvSpPr>
        <p:spPr>
          <a:xfrm>
            <a:off x="2672178" y="5974063"/>
            <a:ext cx="1438183" cy="369332"/>
          </a:xfrm>
          <a:prstGeom prst="rect">
            <a:avLst/>
          </a:prstGeom>
          <a:noFill/>
        </p:spPr>
        <p:txBody>
          <a:bodyPr wrap="square" rtlCol="0">
            <a:spAutoFit/>
          </a:bodyPr>
          <a:lstStyle/>
          <a:p>
            <a:r>
              <a:rPr lang="fr-CA" dirty="0"/>
              <a:t>😍😩</a:t>
            </a:r>
          </a:p>
        </p:txBody>
      </p:sp>
    </p:spTree>
    <p:extLst>
      <p:ext uri="{BB962C8B-B14F-4D97-AF65-F5344CB8AC3E}">
        <p14:creationId xmlns:p14="http://schemas.microsoft.com/office/powerpoint/2010/main" val="517597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 29">
            <a:extLst>
              <a:ext uri="{FF2B5EF4-FFF2-40B4-BE49-F238E27FC236}">
                <a16:creationId xmlns:a16="http://schemas.microsoft.com/office/drawing/2014/main" id="{7ED4EEB5-E8CC-E4A0-48D8-59DBB369886F}"/>
              </a:ext>
            </a:extLst>
          </p:cNvPr>
          <p:cNvPicPr>
            <a:picLocks noChangeAspect="1"/>
          </p:cNvPicPr>
          <p:nvPr/>
        </p:nvPicPr>
        <p:blipFill>
          <a:blip r:embed="rId2"/>
          <a:stretch>
            <a:fillRect/>
          </a:stretch>
        </p:blipFill>
        <p:spPr>
          <a:xfrm>
            <a:off x="1987338" y="4890757"/>
            <a:ext cx="8164064" cy="1562318"/>
          </a:xfrm>
          <a:prstGeom prst="rect">
            <a:avLst/>
          </a:prstGeom>
          <a:ln w="28575">
            <a:solidFill>
              <a:srgbClr val="B177BF"/>
            </a:solidFill>
          </a:ln>
        </p:spPr>
      </p:pic>
      <p:sp>
        <p:nvSpPr>
          <p:cNvPr id="3" name="Titre 2">
            <a:extLst>
              <a:ext uri="{FF2B5EF4-FFF2-40B4-BE49-F238E27FC236}">
                <a16:creationId xmlns:a16="http://schemas.microsoft.com/office/drawing/2014/main" id="{7D67C88A-DF4D-CDF3-C6F5-A64467B39A46}"/>
              </a:ext>
            </a:extLst>
          </p:cNvPr>
          <p:cNvSpPr>
            <a:spLocks noGrp="1"/>
          </p:cNvSpPr>
          <p:nvPr>
            <p:ph type="title"/>
          </p:nvPr>
        </p:nvSpPr>
        <p:spPr/>
        <p:txBody>
          <a:bodyPr/>
          <a:lstStyle/>
          <a:p>
            <a:r>
              <a:rPr lang="fr-CA" dirty="0"/>
              <a:t>Services</a:t>
            </a:r>
          </a:p>
        </p:txBody>
      </p:sp>
      <p:sp>
        <p:nvSpPr>
          <p:cNvPr id="2" name="Espace réservé du contenu 1">
            <a:extLst>
              <a:ext uri="{FF2B5EF4-FFF2-40B4-BE49-F238E27FC236}">
                <a16:creationId xmlns:a16="http://schemas.microsoft.com/office/drawing/2014/main" id="{FFA443D2-D89B-2B31-D82E-5CFBBBA2AD17}"/>
              </a:ext>
            </a:extLst>
          </p:cNvPr>
          <p:cNvSpPr>
            <a:spLocks noGrp="1"/>
          </p:cNvSpPr>
          <p:nvPr>
            <p:ph idx="1"/>
          </p:nvPr>
        </p:nvSpPr>
        <p:spPr>
          <a:xfrm>
            <a:off x="520783" y="1185195"/>
            <a:ext cx="11118135" cy="5026393"/>
          </a:xfrm>
        </p:spPr>
        <p:txBody>
          <a:bodyPr/>
          <a:lstStyle/>
          <a:p>
            <a:r>
              <a:rPr lang="fr-CA" dirty="0"/>
              <a:t> Services</a:t>
            </a:r>
          </a:p>
          <a:p>
            <a:pPr lvl="1"/>
            <a:r>
              <a:rPr lang="fr-CA" sz="2000" dirty="0"/>
              <a:t> Nous allons simplement isoler toutes les instructions faites sur le </a:t>
            </a:r>
            <a:r>
              <a:rPr lang="fr-CA" sz="2000" dirty="0">
                <a:solidFill>
                  <a:srgbClr val="FA4098"/>
                </a:solidFill>
              </a:rPr>
              <a:t>DbContext</a:t>
            </a:r>
            <a:r>
              <a:rPr lang="fr-CA" sz="2000" dirty="0"/>
              <a:t> dans notre </a:t>
            </a:r>
            <a:r>
              <a:rPr lang="fr-CA" sz="2000" dirty="0">
                <a:solidFill>
                  <a:srgbClr val="FA4098"/>
                </a:solidFill>
              </a:rPr>
              <a:t>service</a:t>
            </a:r>
            <a:r>
              <a:rPr lang="fr-CA" sz="2000" dirty="0"/>
              <a:t>. Le contrôleur utilisera les fonctions du service.</a:t>
            </a:r>
          </a:p>
          <a:p>
            <a:pPr lvl="2"/>
            <a:r>
              <a:rPr lang="fr-CA" sz="1800" dirty="0"/>
              <a:t> Exemple pour </a:t>
            </a:r>
            <a:r>
              <a:rPr lang="fr-CA" sz="1800" dirty="0" err="1">
                <a:solidFill>
                  <a:srgbClr val="FA4098"/>
                </a:solidFill>
              </a:rPr>
              <a:t>GetAll</a:t>
            </a:r>
            <a:endParaRPr lang="fr-CA" sz="1800" dirty="0">
              <a:solidFill>
                <a:srgbClr val="FA4098"/>
              </a:solidFill>
            </a:endParaRPr>
          </a:p>
          <a:p>
            <a:endParaRPr lang="fr-CA" dirty="0"/>
          </a:p>
        </p:txBody>
      </p:sp>
      <p:pic>
        <p:nvPicPr>
          <p:cNvPr id="12" name="Image 11">
            <a:extLst>
              <a:ext uri="{FF2B5EF4-FFF2-40B4-BE49-F238E27FC236}">
                <a16:creationId xmlns:a16="http://schemas.microsoft.com/office/drawing/2014/main" id="{3ABDA36F-1C8E-5BCB-BA2F-91200101716E}"/>
              </a:ext>
            </a:extLst>
          </p:cNvPr>
          <p:cNvPicPr>
            <a:picLocks noChangeAspect="1"/>
          </p:cNvPicPr>
          <p:nvPr/>
        </p:nvPicPr>
        <p:blipFill>
          <a:blip r:embed="rId3"/>
          <a:stretch>
            <a:fillRect/>
          </a:stretch>
        </p:blipFill>
        <p:spPr>
          <a:xfrm>
            <a:off x="553082" y="2790532"/>
            <a:ext cx="7563906" cy="1543265"/>
          </a:xfrm>
          <a:prstGeom prst="rect">
            <a:avLst/>
          </a:prstGeom>
          <a:ln w="28575">
            <a:solidFill>
              <a:srgbClr val="B177BF"/>
            </a:solidFill>
          </a:ln>
        </p:spPr>
      </p:pic>
      <p:pic>
        <p:nvPicPr>
          <p:cNvPr id="15" name="Image 14">
            <a:extLst>
              <a:ext uri="{FF2B5EF4-FFF2-40B4-BE49-F238E27FC236}">
                <a16:creationId xmlns:a16="http://schemas.microsoft.com/office/drawing/2014/main" id="{EAB756FC-483E-5CA7-4B8B-27500AD32B99}"/>
              </a:ext>
            </a:extLst>
          </p:cNvPr>
          <p:cNvPicPr>
            <a:picLocks noChangeAspect="1"/>
          </p:cNvPicPr>
          <p:nvPr/>
        </p:nvPicPr>
        <p:blipFill>
          <a:blip r:embed="rId4"/>
          <a:stretch>
            <a:fillRect/>
          </a:stretch>
        </p:blipFill>
        <p:spPr>
          <a:xfrm>
            <a:off x="7374649" y="3196278"/>
            <a:ext cx="4683687" cy="709897"/>
          </a:xfrm>
          <a:prstGeom prst="rect">
            <a:avLst/>
          </a:prstGeom>
          <a:ln w="28575">
            <a:solidFill>
              <a:srgbClr val="B177BF"/>
            </a:solidFill>
          </a:ln>
        </p:spPr>
      </p:pic>
      <p:sp>
        <p:nvSpPr>
          <p:cNvPr id="16" name="ZoneTexte 15">
            <a:extLst>
              <a:ext uri="{FF2B5EF4-FFF2-40B4-BE49-F238E27FC236}">
                <a16:creationId xmlns:a16="http://schemas.microsoft.com/office/drawing/2014/main" id="{8606B6BD-91EF-E50C-DC2A-A69E64B6A925}"/>
              </a:ext>
            </a:extLst>
          </p:cNvPr>
          <p:cNvSpPr txBox="1"/>
          <p:nvPr/>
        </p:nvSpPr>
        <p:spPr>
          <a:xfrm>
            <a:off x="4042358" y="4028239"/>
            <a:ext cx="4074984" cy="307777"/>
          </a:xfrm>
          <a:prstGeom prst="rect">
            <a:avLst/>
          </a:prstGeom>
          <a:noFill/>
        </p:spPr>
        <p:txBody>
          <a:bodyPr wrap="square" rtlCol="0">
            <a:spAutoFit/>
          </a:bodyPr>
          <a:lstStyle/>
          <a:p>
            <a:pPr algn="r"/>
            <a:r>
              <a:rPr lang="fr-CA" sz="1400" dirty="0" err="1">
                <a:solidFill>
                  <a:srgbClr val="FA4098"/>
                </a:solidFill>
              </a:rPr>
              <a:t>VideoGameService</a:t>
            </a:r>
            <a:endParaRPr lang="fr-CA" sz="1400" dirty="0">
              <a:solidFill>
                <a:srgbClr val="FA4098"/>
              </a:solidFill>
            </a:endParaRPr>
          </a:p>
        </p:txBody>
      </p:sp>
      <p:sp>
        <p:nvSpPr>
          <p:cNvPr id="20" name="ZoneTexte 19">
            <a:extLst>
              <a:ext uri="{FF2B5EF4-FFF2-40B4-BE49-F238E27FC236}">
                <a16:creationId xmlns:a16="http://schemas.microsoft.com/office/drawing/2014/main" id="{8B264085-AA1A-8A74-A715-643947F7F2D6}"/>
              </a:ext>
            </a:extLst>
          </p:cNvPr>
          <p:cNvSpPr txBox="1"/>
          <p:nvPr/>
        </p:nvSpPr>
        <p:spPr>
          <a:xfrm>
            <a:off x="6058319" y="6166695"/>
            <a:ext cx="4074984" cy="307777"/>
          </a:xfrm>
          <a:prstGeom prst="rect">
            <a:avLst/>
          </a:prstGeom>
          <a:noFill/>
        </p:spPr>
        <p:txBody>
          <a:bodyPr wrap="square" rtlCol="0">
            <a:spAutoFit/>
          </a:bodyPr>
          <a:lstStyle/>
          <a:p>
            <a:pPr algn="r"/>
            <a:r>
              <a:rPr lang="fr-CA" sz="1400" dirty="0" err="1">
                <a:solidFill>
                  <a:srgbClr val="FA4098"/>
                </a:solidFill>
              </a:rPr>
              <a:t>VideoGamesController</a:t>
            </a:r>
            <a:endParaRPr lang="fr-CA" sz="1400" dirty="0">
              <a:solidFill>
                <a:srgbClr val="FA4098"/>
              </a:solidFill>
            </a:endParaRPr>
          </a:p>
        </p:txBody>
      </p:sp>
      <p:sp>
        <p:nvSpPr>
          <p:cNvPr id="21" name="ZoneTexte 20">
            <a:extLst>
              <a:ext uri="{FF2B5EF4-FFF2-40B4-BE49-F238E27FC236}">
                <a16:creationId xmlns:a16="http://schemas.microsoft.com/office/drawing/2014/main" id="{51F53BB3-AA9F-318B-B97A-12F1116FD4CE}"/>
              </a:ext>
            </a:extLst>
          </p:cNvPr>
          <p:cNvSpPr txBox="1"/>
          <p:nvPr/>
        </p:nvSpPr>
        <p:spPr>
          <a:xfrm>
            <a:off x="9001956" y="2766437"/>
            <a:ext cx="2005327" cy="307777"/>
          </a:xfrm>
          <a:prstGeom prst="rect">
            <a:avLst/>
          </a:prstGeom>
          <a:noFill/>
        </p:spPr>
        <p:txBody>
          <a:bodyPr wrap="square" rtlCol="0">
            <a:spAutoFit/>
          </a:bodyPr>
          <a:lstStyle/>
          <a:p>
            <a:pPr algn="r"/>
            <a:r>
              <a:rPr lang="fr-CA" sz="1400" dirty="0">
                <a:solidFill>
                  <a:srgbClr val="FA4098"/>
                </a:solidFill>
              </a:rPr>
              <a:t>Équivalent à ceci ↓</a:t>
            </a:r>
          </a:p>
        </p:txBody>
      </p:sp>
      <p:cxnSp>
        <p:nvCxnSpPr>
          <p:cNvPr id="22" name="Connecteur droit avec flèche 21">
            <a:extLst>
              <a:ext uri="{FF2B5EF4-FFF2-40B4-BE49-F238E27FC236}">
                <a16:creationId xmlns:a16="http://schemas.microsoft.com/office/drawing/2014/main" id="{B1AEE1AC-AD64-AA3A-DB47-508F0A1D3D48}"/>
              </a:ext>
            </a:extLst>
          </p:cNvPr>
          <p:cNvCxnSpPr>
            <a:cxnSpLocks/>
          </p:cNvCxnSpPr>
          <p:nvPr/>
        </p:nvCxnSpPr>
        <p:spPr>
          <a:xfrm>
            <a:off x="8041850" y="2922933"/>
            <a:ext cx="1377358"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A2DF5C5-811F-EB59-9A89-B054F8A21FF8}"/>
              </a:ext>
            </a:extLst>
          </p:cNvPr>
          <p:cNvSpPr/>
          <p:nvPr/>
        </p:nvSpPr>
        <p:spPr>
          <a:xfrm>
            <a:off x="5661154" y="5426954"/>
            <a:ext cx="2559568" cy="285011"/>
          </a:xfrm>
          <a:prstGeom prst="rect">
            <a:avLst/>
          </a:prstGeom>
          <a:noFill/>
          <a:ln w="12700">
            <a:solidFill>
              <a:srgbClr val="FA40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274718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286E88BC-B5A3-8F9D-01A1-7212C28EC3E0}"/>
              </a:ext>
            </a:extLst>
          </p:cNvPr>
          <p:cNvPicPr>
            <a:picLocks noChangeAspect="1"/>
          </p:cNvPicPr>
          <p:nvPr/>
        </p:nvPicPr>
        <p:blipFill>
          <a:blip r:embed="rId2"/>
          <a:stretch>
            <a:fillRect/>
          </a:stretch>
        </p:blipFill>
        <p:spPr>
          <a:xfrm>
            <a:off x="510363" y="2184352"/>
            <a:ext cx="5896798" cy="1590897"/>
          </a:xfrm>
          <a:prstGeom prst="rect">
            <a:avLst/>
          </a:prstGeom>
          <a:ln w="28575">
            <a:solidFill>
              <a:srgbClr val="B177BF"/>
            </a:solidFill>
          </a:ln>
        </p:spPr>
      </p:pic>
      <p:sp>
        <p:nvSpPr>
          <p:cNvPr id="3" name="Titre 2">
            <a:extLst>
              <a:ext uri="{FF2B5EF4-FFF2-40B4-BE49-F238E27FC236}">
                <a16:creationId xmlns:a16="http://schemas.microsoft.com/office/drawing/2014/main" id="{7D67C88A-DF4D-CDF3-C6F5-A64467B39A46}"/>
              </a:ext>
            </a:extLst>
          </p:cNvPr>
          <p:cNvSpPr>
            <a:spLocks noGrp="1"/>
          </p:cNvSpPr>
          <p:nvPr>
            <p:ph type="title"/>
          </p:nvPr>
        </p:nvSpPr>
        <p:spPr/>
        <p:txBody>
          <a:bodyPr/>
          <a:lstStyle/>
          <a:p>
            <a:r>
              <a:rPr lang="fr-CA" dirty="0"/>
              <a:t>Services</a:t>
            </a:r>
          </a:p>
        </p:txBody>
      </p:sp>
      <p:sp>
        <p:nvSpPr>
          <p:cNvPr id="2" name="Espace réservé du contenu 1">
            <a:extLst>
              <a:ext uri="{FF2B5EF4-FFF2-40B4-BE49-F238E27FC236}">
                <a16:creationId xmlns:a16="http://schemas.microsoft.com/office/drawing/2014/main" id="{FFA443D2-D89B-2B31-D82E-5CFBBBA2AD17}"/>
              </a:ext>
            </a:extLst>
          </p:cNvPr>
          <p:cNvSpPr>
            <a:spLocks noGrp="1"/>
          </p:cNvSpPr>
          <p:nvPr>
            <p:ph idx="1"/>
          </p:nvPr>
        </p:nvSpPr>
        <p:spPr/>
        <p:txBody>
          <a:bodyPr/>
          <a:lstStyle/>
          <a:p>
            <a:r>
              <a:rPr lang="fr-CA" dirty="0"/>
              <a:t> Services</a:t>
            </a:r>
          </a:p>
          <a:p>
            <a:pPr lvl="1"/>
            <a:r>
              <a:rPr lang="fr-CA" sz="2000" dirty="0"/>
              <a:t> Exemple pour </a:t>
            </a:r>
            <a:r>
              <a:rPr lang="fr-CA" sz="2000" dirty="0" err="1">
                <a:solidFill>
                  <a:srgbClr val="FA4098"/>
                </a:solidFill>
              </a:rPr>
              <a:t>Get</a:t>
            </a:r>
            <a:r>
              <a:rPr lang="fr-CA" sz="2000" dirty="0">
                <a:solidFill>
                  <a:srgbClr val="FA4098"/>
                </a:solidFill>
              </a:rPr>
              <a:t> </a:t>
            </a:r>
            <a:r>
              <a:rPr lang="fr-CA" sz="2000" dirty="0"/>
              <a:t>et</a:t>
            </a:r>
            <a:r>
              <a:rPr lang="fr-CA" sz="2000" dirty="0">
                <a:solidFill>
                  <a:srgbClr val="FA4098"/>
                </a:solidFill>
              </a:rPr>
              <a:t> </a:t>
            </a:r>
            <a:r>
              <a:rPr lang="fr-CA" sz="2000" dirty="0" err="1">
                <a:solidFill>
                  <a:srgbClr val="FA4098"/>
                </a:solidFill>
              </a:rPr>
              <a:t>Delete</a:t>
            </a:r>
            <a:endParaRPr lang="fr-CA" sz="1800" dirty="0">
              <a:solidFill>
                <a:srgbClr val="FA4098"/>
              </a:solidFill>
            </a:endParaRPr>
          </a:p>
          <a:p>
            <a:endParaRPr lang="fr-CA" dirty="0"/>
          </a:p>
        </p:txBody>
      </p:sp>
      <p:pic>
        <p:nvPicPr>
          <p:cNvPr id="7" name="Image 6">
            <a:extLst>
              <a:ext uri="{FF2B5EF4-FFF2-40B4-BE49-F238E27FC236}">
                <a16:creationId xmlns:a16="http://schemas.microsoft.com/office/drawing/2014/main" id="{2E06F5E4-C1E2-3B4C-D8D4-5E250034EEE9}"/>
              </a:ext>
            </a:extLst>
          </p:cNvPr>
          <p:cNvPicPr>
            <a:picLocks noChangeAspect="1"/>
          </p:cNvPicPr>
          <p:nvPr/>
        </p:nvPicPr>
        <p:blipFill>
          <a:blip r:embed="rId3"/>
          <a:stretch>
            <a:fillRect/>
          </a:stretch>
        </p:blipFill>
        <p:spPr>
          <a:xfrm>
            <a:off x="7028220" y="2411094"/>
            <a:ext cx="4763165" cy="1238423"/>
          </a:xfrm>
          <a:prstGeom prst="rect">
            <a:avLst/>
          </a:prstGeom>
          <a:ln w="28575">
            <a:solidFill>
              <a:srgbClr val="B177BF"/>
            </a:solidFill>
          </a:ln>
        </p:spPr>
      </p:pic>
      <p:sp>
        <p:nvSpPr>
          <p:cNvPr id="10" name="ZoneTexte 9">
            <a:extLst>
              <a:ext uri="{FF2B5EF4-FFF2-40B4-BE49-F238E27FC236}">
                <a16:creationId xmlns:a16="http://schemas.microsoft.com/office/drawing/2014/main" id="{025864F9-9C38-3759-8A27-30821F8B2FEB}"/>
              </a:ext>
            </a:extLst>
          </p:cNvPr>
          <p:cNvSpPr txBox="1"/>
          <p:nvPr/>
        </p:nvSpPr>
        <p:spPr>
          <a:xfrm>
            <a:off x="7782396" y="3649517"/>
            <a:ext cx="4074984" cy="307777"/>
          </a:xfrm>
          <a:prstGeom prst="rect">
            <a:avLst/>
          </a:prstGeom>
          <a:noFill/>
        </p:spPr>
        <p:txBody>
          <a:bodyPr wrap="square" rtlCol="0">
            <a:spAutoFit/>
          </a:bodyPr>
          <a:lstStyle/>
          <a:p>
            <a:pPr algn="r"/>
            <a:r>
              <a:rPr lang="fr-CA" sz="1400" dirty="0" err="1">
                <a:solidFill>
                  <a:srgbClr val="FA4098"/>
                </a:solidFill>
              </a:rPr>
              <a:t>VideoGameService</a:t>
            </a:r>
            <a:endParaRPr lang="fr-CA" sz="1400" dirty="0">
              <a:solidFill>
                <a:srgbClr val="FA4098"/>
              </a:solidFill>
            </a:endParaRPr>
          </a:p>
        </p:txBody>
      </p:sp>
      <p:sp>
        <p:nvSpPr>
          <p:cNvPr id="15" name="ZoneTexte 14">
            <a:extLst>
              <a:ext uri="{FF2B5EF4-FFF2-40B4-BE49-F238E27FC236}">
                <a16:creationId xmlns:a16="http://schemas.microsoft.com/office/drawing/2014/main" id="{7C677D37-C4A9-FB92-04DF-5A2BDC5D3C3E}"/>
              </a:ext>
            </a:extLst>
          </p:cNvPr>
          <p:cNvSpPr txBox="1"/>
          <p:nvPr/>
        </p:nvSpPr>
        <p:spPr>
          <a:xfrm>
            <a:off x="2376517" y="3751064"/>
            <a:ext cx="4074984" cy="307777"/>
          </a:xfrm>
          <a:prstGeom prst="rect">
            <a:avLst/>
          </a:prstGeom>
          <a:noFill/>
        </p:spPr>
        <p:txBody>
          <a:bodyPr wrap="square" rtlCol="0">
            <a:spAutoFit/>
          </a:bodyPr>
          <a:lstStyle/>
          <a:p>
            <a:pPr algn="r"/>
            <a:r>
              <a:rPr lang="fr-CA" sz="1400" dirty="0" err="1">
                <a:solidFill>
                  <a:srgbClr val="FA4098"/>
                </a:solidFill>
              </a:rPr>
              <a:t>VideoGamesController</a:t>
            </a:r>
            <a:endParaRPr lang="fr-CA" sz="1400" dirty="0">
              <a:solidFill>
                <a:srgbClr val="FA4098"/>
              </a:solidFill>
            </a:endParaRPr>
          </a:p>
        </p:txBody>
      </p:sp>
      <p:sp>
        <p:nvSpPr>
          <p:cNvPr id="17" name="Rectangle 16">
            <a:extLst>
              <a:ext uri="{FF2B5EF4-FFF2-40B4-BE49-F238E27FC236}">
                <a16:creationId xmlns:a16="http://schemas.microsoft.com/office/drawing/2014/main" id="{B4F817E1-B039-2E05-47E2-03016E4D2039}"/>
              </a:ext>
            </a:extLst>
          </p:cNvPr>
          <p:cNvSpPr/>
          <p:nvPr/>
        </p:nvSpPr>
        <p:spPr>
          <a:xfrm>
            <a:off x="3497435" y="2725444"/>
            <a:ext cx="2559568" cy="285011"/>
          </a:xfrm>
          <a:prstGeom prst="rect">
            <a:avLst/>
          </a:prstGeom>
          <a:noFill/>
          <a:ln w="12700">
            <a:solidFill>
              <a:srgbClr val="FA40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07195057-BA39-8012-C373-A7F81DB92A33}"/>
              </a:ext>
            </a:extLst>
          </p:cNvPr>
          <p:cNvSpPr txBox="1"/>
          <p:nvPr/>
        </p:nvSpPr>
        <p:spPr>
          <a:xfrm>
            <a:off x="7943674" y="6397483"/>
            <a:ext cx="4074984" cy="307777"/>
          </a:xfrm>
          <a:prstGeom prst="rect">
            <a:avLst/>
          </a:prstGeom>
          <a:noFill/>
        </p:spPr>
        <p:txBody>
          <a:bodyPr wrap="square" rtlCol="0">
            <a:spAutoFit/>
          </a:bodyPr>
          <a:lstStyle/>
          <a:p>
            <a:pPr algn="r"/>
            <a:r>
              <a:rPr lang="fr-CA" sz="1400" dirty="0" err="1">
                <a:solidFill>
                  <a:srgbClr val="FA4098"/>
                </a:solidFill>
              </a:rPr>
              <a:t>VideoGameService</a:t>
            </a:r>
            <a:endParaRPr lang="fr-CA" sz="1400" dirty="0">
              <a:solidFill>
                <a:srgbClr val="FA4098"/>
              </a:solidFill>
            </a:endParaRPr>
          </a:p>
        </p:txBody>
      </p:sp>
      <p:pic>
        <p:nvPicPr>
          <p:cNvPr id="23" name="Image 22">
            <a:extLst>
              <a:ext uri="{FF2B5EF4-FFF2-40B4-BE49-F238E27FC236}">
                <a16:creationId xmlns:a16="http://schemas.microsoft.com/office/drawing/2014/main" id="{A653208C-25D3-E5EF-41DF-C09E0F81CCA9}"/>
              </a:ext>
            </a:extLst>
          </p:cNvPr>
          <p:cNvPicPr>
            <a:picLocks noChangeAspect="1"/>
          </p:cNvPicPr>
          <p:nvPr/>
        </p:nvPicPr>
        <p:blipFill>
          <a:blip r:embed="rId4"/>
          <a:stretch>
            <a:fillRect/>
          </a:stretch>
        </p:blipFill>
        <p:spPr>
          <a:xfrm>
            <a:off x="6814771" y="4483224"/>
            <a:ext cx="5109967" cy="1914260"/>
          </a:xfrm>
          <a:prstGeom prst="rect">
            <a:avLst/>
          </a:prstGeom>
          <a:ln w="28575">
            <a:solidFill>
              <a:srgbClr val="B177BF"/>
            </a:solidFill>
          </a:ln>
        </p:spPr>
      </p:pic>
      <p:pic>
        <p:nvPicPr>
          <p:cNvPr id="25" name="Image 24">
            <a:extLst>
              <a:ext uri="{FF2B5EF4-FFF2-40B4-BE49-F238E27FC236}">
                <a16:creationId xmlns:a16="http://schemas.microsoft.com/office/drawing/2014/main" id="{93264685-9D62-8BB7-79B8-F34B8CCD54C9}"/>
              </a:ext>
            </a:extLst>
          </p:cNvPr>
          <p:cNvPicPr>
            <a:picLocks noChangeAspect="1"/>
          </p:cNvPicPr>
          <p:nvPr/>
        </p:nvPicPr>
        <p:blipFill>
          <a:blip r:embed="rId5"/>
          <a:stretch>
            <a:fillRect/>
          </a:stretch>
        </p:blipFill>
        <p:spPr>
          <a:xfrm>
            <a:off x="662784" y="4538709"/>
            <a:ext cx="5591955" cy="1638529"/>
          </a:xfrm>
          <a:prstGeom prst="rect">
            <a:avLst/>
          </a:prstGeom>
          <a:ln w="28575">
            <a:solidFill>
              <a:srgbClr val="B177BF"/>
            </a:solidFill>
          </a:ln>
        </p:spPr>
      </p:pic>
      <p:sp>
        <p:nvSpPr>
          <p:cNvPr id="26" name="ZoneTexte 25">
            <a:extLst>
              <a:ext uri="{FF2B5EF4-FFF2-40B4-BE49-F238E27FC236}">
                <a16:creationId xmlns:a16="http://schemas.microsoft.com/office/drawing/2014/main" id="{22DF15D9-F653-3F69-0A66-F50AD19ED272}"/>
              </a:ext>
            </a:extLst>
          </p:cNvPr>
          <p:cNvSpPr txBox="1"/>
          <p:nvPr/>
        </p:nvSpPr>
        <p:spPr>
          <a:xfrm>
            <a:off x="2210835" y="6192394"/>
            <a:ext cx="4074984" cy="307777"/>
          </a:xfrm>
          <a:prstGeom prst="rect">
            <a:avLst/>
          </a:prstGeom>
          <a:noFill/>
        </p:spPr>
        <p:txBody>
          <a:bodyPr wrap="square" rtlCol="0">
            <a:spAutoFit/>
          </a:bodyPr>
          <a:lstStyle/>
          <a:p>
            <a:pPr algn="r"/>
            <a:r>
              <a:rPr lang="fr-CA" sz="1400" dirty="0" err="1">
                <a:solidFill>
                  <a:srgbClr val="FA4098"/>
                </a:solidFill>
              </a:rPr>
              <a:t>VideoGamesController</a:t>
            </a:r>
            <a:endParaRPr lang="fr-CA" sz="1400" dirty="0">
              <a:solidFill>
                <a:srgbClr val="FA4098"/>
              </a:solidFill>
            </a:endParaRPr>
          </a:p>
        </p:txBody>
      </p:sp>
      <p:sp>
        <p:nvSpPr>
          <p:cNvPr id="27" name="Rectangle 26">
            <a:extLst>
              <a:ext uri="{FF2B5EF4-FFF2-40B4-BE49-F238E27FC236}">
                <a16:creationId xmlns:a16="http://schemas.microsoft.com/office/drawing/2014/main" id="{752095D2-EF47-A260-06DA-17FB907F587E}"/>
              </a:ext>
            </a:extLst>
          </p:cNvPr>
          <p:cNvSpPr/>
          <p:nvPr/>
        </p:nvSpPr>
        <p:spPr>
          <a:xfrm>
            <a:off x="3497435" y="5119584"/>
            <a:ext cx="2757304" cy="285011"/>
          </a:xfrm>
          <a:prstGeom prst="rect">
            <a:avLst/>
          </a:prstGeom>
          <a:noFill/>
          <a:ln w="12700">
            <a:solidFill>
              <a:srgbClr val="FA40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472483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8BF62-4323-FBDA-4A3B-CEC12E1D920C}"/>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2BC4EF68-144C-91AA-22D2-86E6A3E8FA52}"/>
              </a:ext>
            </a:extLst>
          </p:cNvPr>
          <p:cNvSpPr>
            <a:spLocks noGrp="1"/>
          </p:cNvSpPr>
          <p:nvPr>
            <p:ph type="title"/>
          </p:nvPr>
        </p:nvSpPr>
        <p:spPr/>
        <p:txBody>
          <a:bodyPr/>
          <a:lstStyle/>
          <a:p>
            <a:r>
              <a:rPr lang="fr-CA" dirty="0"/>
              <a:t>Services</a:t>
            </a:r>
          </a:p>
        </p:txBody>
      </p:sp>
      <p:sp>
        <p:nvSpPr>
          <p:cNvPr id="2" name="Espace réservé du contenu 1">
            <a:extLst>
              <a:ext uri="{FF2B5EF4-FFF2-40B4-BE49-F238E27FC236}">
                <a16:creationId xmlns:a16="http://schemas.microsoft.com/office/drawing/2014/main" id="{08F021A4-F2FB-3720-0979-11E31C175462}"/>
              </a:ext>
            </a:extLst>
          </p:cNvPr>
          <p:cNvSpPr>
            <a:spLocks noGrp="1"/>
          </p:cNvSpPr>
          <p:nvPr>
            <p:ph idx="1"/>
          </p:nvPr>
        </p:nvSpPr>
        <p:spPr/>
        <p:txBody>
          <a:bodyPr/>
          <a:lstStyle/>
          <a:p>
            <a:r>
              <a:rPr lang="fr-CA" dirty="0"/>
              <a:t> Services</a:t>
            </a:r>
          </a:p>
          <a:p>
            <a:pPr lvl="1"/>
            <a:r>
              <a:rPr lang="fr-CA" dirty="0"/>
              <a:t> Exemple pour </a:t>
            </a:r>
            <a:r>
              <a:rPr lang="fr-CA" dirty="0">
                <a:solidFill>
                  <a:srgbClr val="FA4098"/>
                </a:solidFill>
              </a:rPr>
              <a:t>Post</a:t>
            </a:r>
          </a:p>
        </p:txBody>
      </p:sp>
      <p:pic>
        <p:nvPicPr>
          <p:cNvPr id="7" name="Image 6">
            <a:extLst>
              <a:ext uri="{FF2B5EF4-FFF2-40B4-BE49-F238E27FC236}">
                <a16:creationId xmlns:a16="http://schemas.microsoft.com/office/drawing/2014/main" id="{7F6A287D-CF9F-FE74-1B58-50AB606A2049}"/>
              </a:ext>
            </a:extLst>
          </p:cNvPr>
          <p:cNvPicPr>
            <a:picLocks noChangeAspect="1"/>
          </p:cNvPicPr>
          <p:nvPr/>
        </p:nvPicPr>
        <p:blipFill>
          <a:blip r:embed="rId3"/>
          <a:stretch>
            <a:fillRect/>
          </a:stretch>
        </p:blipFill>
        <p:spPr>
          <a:xfrm>
            <a:off x="6526742" y="4740135"/>
            <a:ext cx="5334744" cy="1705213"/>
          </a:xfrm>
          <a:prstGeom prst="rect">
            <a:avLst/>
          </a:prstGeom>
          <a:ln w="28575">
            <a:solidFill>
              <a:srgbClr val="B177BF"/>
            </a:solidFill>
          </a:ln>
        </p:spPr>
      </p:pic>
      <p:sp>
        <p:nvSpPr>
          <p:cNvPr id="10" name="ZoneTexte 9">
            <a:extLst>
              <a:ext uri="{FF2B5EF4-FFF2-40B4-BE49-F238E27FC236}">
                <a16:creationId xmlns:a16="http://schemas.microsoft.com/office/drawing/2014/main" id="{E0052178-04B9-E148-9971-1D44DC0A4E9D}"/>
              </a:ext>
            </a:extLst>
          </p:cNvPr>
          <p:cNvSpPr txBox="1"/>
          <p:nvPr/>
        </p:nvSpPr>
        <p:spPr>
          <a:xfrm>
            <a:off x="7786502" y="6445348"/>
            <a:ext cx="4074984" cy="307777"/>
          </a:xfrm>
          <a:prstGeom prst="rect">
            <a:avLst/>
          </a:prstGeom>
          <a:noFill/>
        </p:spPr>
        <p:txBody>
          <a:bodyPr wrap="square" rtlCol="0">
            <a:spAutoFit/>
          </a:bodyPr>
          <a:lstStyle/>
          <a:p>
            <a:pPr algn="r"/>
            <a:r>
              <a:rPr lang="fr-CA" sz="1400" dirty="0" err="1">
                <a:solidFill>
                  <a:srgbClr val="FA4098"/>
                </a:solidFill>
              </a:rPr>
              <a:t>VideoGameService</a:t>
            </a:r>
            <a:endParaRPr lang="fr-CA" sz="1400" dirty="0">
              <a:solidFill>
                <a:srgbClr val="FA4098"/>
              </a:solidFill>
            </a:endParaRPr>
          </a:p>
        </p:txBody>
      </p:sp>
      <p:pic>
        <p:nvPicPr>
          <p:cNvPr id="13" name="Image 12">
            <a:extLst>
              <a:ext uri="{FF2B5EF4-FFF2-40B4-BE49-F238E27FC236}">
                <a16:creationId xmlns:a16="http://schemas.microsoft.com/office/drawing/2014/main" id="{783CB0DC-2332-0B00-F245-429136F96379}"/>
              </a:ext>
            </a:extLst>
          </p:cNvPr>
          <p:cNvPicPr>
            <a:picLocks noChangeAspect="1"/>
          </p:cNvPicPr>
          <p:nvPr/>
        </p:nvPicPr>
        <p:blipFill>
          <a:blip r:embed="rId4"/>
          <a:stretch>
            <a:fillRect/>
          </a:stretch>
        </p:blipFill>
        <p:spPr>
          <a:xfrm>
            <a:off x="298215" y="2306157"/>
            <a:ext cx="8306959" cy="1581371"/>
          </a:xfrm>
          <a:prstGeom prst="rect">
            <a:avLst/>
          </a:prstGeom>
          <a:ln w="28575">
            <a:solidFill>
              <a:srgbClr val="B177BF"/>
            </a:solidFill>
          </a:ln>
        </p:spPr>
      </p:pic>
      <p:sp>
        <p:nvSpPr>
          <p:cNvPr id="14" name="ZoneTexte 13">
            <a:extLst>
              <a:ext uri="{FF2B5EF4-FFF2-40B4-BE49-F238E27FC236}">
                <a16:creationId xmlns:a16="http://schemas.microsoft.com/office/drawing/2014/main" id="{856C6965-1D7A-C2C6-89CE-CE2AE55A986D}"/>
              </a:ext>
            </a:extLst>
          </p:cNvPr>
          <p:cNvSpPr txBox="1"/>
          <p:nvPr/>
        </p:nvSpPr>
        <p:spPr>
          <a:xfrm>
            <a:off x="4562742" y="3903343"/>
            <a:ext cx="4074984" cy="307777"/>
          </a:xfrm>
          <a:prstGeom prst="rect">
            <a:avLst/>
          </a:prstGeom>
          <a:noFill/>
        </p:spPr>
        <p:txBody>
          <a:bodyPr wrap="square" rtlCol="0">
            <a:spAutoFit/>
          </a:bodyPr>
          <a:lstStyle/>
          <a:p>
            <a:pPr algn="r"/>
            <a:r>
              <a:rPr lang="fr-CA" sz="1400" dirty="0" err="1">
                <a:solidFill>
                  <a:srgbClr val="FA4098"/>
                </a:solidFill>
              </a:rPr>
              <a:t>VideoGamesController</a:t>
            </a:r>
            <a:endParaRPr lang="fr-CA" sz="1400" dirty="0">
              <a:solidFill>
                <a:srgbClr val="FA4098"/>
              </a:solidFill>
            </a:endParaRPr>
          </a:p>
        </p:txBody>
      </p:sp>
      <p:sp>
        <p:nvSpPr>
          <p:cNvPr id="15" name="Rectangle 14">
            <a:extLst>
              <a:ext uri="{FF2B5EF4-FFF2-40B4-BE49-F238E27FC236}">
                <a16:creationId xmlns:a16="http://schemas.microsoft.com/office/drawing/2014/main" id="{1D0233C6-1938-2AE1-D699-65423B32088F}"/>
              </a:ext>
            </a:extLst>
          </p:cNvPr>
          <p:cNvSpPr/>
          <p:nvPr/>
        </p:nvSpPr>
        <p:spPr>
          <a:xfrm>
            <a:off x="3073041" y="2885243"/>
            <a:ext cx="3904807" cy="229355"/>
          </a:xfrm>
          <a:prstGeom prst="rect">
            <a:avLst/>
          </a:prstGeom>
          <a:noFill/>
          <a:ln w="12700">
            <a:solidFill>
              <a:srgbClr val="FA40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05969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18F8EA8-BAF5-4559-ACE5-A20A85D7850E}"/>
              </a:ext>
            </a:extLst>
          </p:cNvPr>
          <p:cNvSpPr>
            <a:spLocks noGrp="1"/>
          </p:cNvSpPr>
          <p:nvPr>
            <p:ph idx="1"/>
          </p:nvPr>
        </p:nvSpPr>
        <p:spPr/>
        <p:txBody>
          <a:bodyPr>
            <a:normAutofit lnSpcReduction="10000"/>
          </a:bodyPr>
          <a:lstStyle/>
          <a:p>
            <a:r>
              <a:rPr lang="fr-CA" dirty="0"/>
              <a:t> CRUD</a:t>
            </a:r>
          </a:p>
          <a:p>
            <a:pPr lvl="1"/>
            <a:r>
              <a:rPr lang="fr-CA" dirty="0"/>
              <a:t> Opérations avec une base de données : </a:t>
            </a:r>
            <a:r>
              <a:rPr lang="fr-CA" dirty="0">
                <a:solidFill>
                  <a:srgbClr val="FA4098"/>
                </a:solidFill>
              </a:rPr>
              <a:t>C</a:t>
            </a:r>
            <a:r>
              <a:rPr lang="fr-CA" dirty="0"/>
              <a:t>reate, </a:t>
            </a:r>
            <a:r>
              <a:rPr lang="fr-CA" dirty="0">
                <a:solidFill>
                  <a:srgbClr val="FA4098"/>
                </a:solidFill>
              </a:rPr>
              <a:t>R</a:t>
            </a:r>
            <a:r>
              <a:rPr lang="fr-CA" dirty="0"/>
              <a:t>etrieve, </a:t>
            </a:r>
            <a:r>
              <a:rPr lang="fr-CA" dirty="0">
                <a:solidFill>
                  <a:srgbClr val="FA4098"/>
                </a:solidFill>
              </a:rPr>
              <a:t>U</a:t>
            </a:r>
            <a:r>
              <a:rPr lang="fr-CA" dirty="0"/>
              <a:t>pdate et </a:t>
            </a:r>
            <a:r>
              <a:rPr lang="fr-CA" dirty="0">
                <a:solidFill>
                  <a:srgbClr val="FA4098"/>
                </a:solidFill>
              </a:rPr>
              <a:t>D</a:t>
            </a:r>
            <a:r>
              <a:rPr lang="fr-CA" dirty="0"/>
              <a:t>elete.</a:t>
            </a:r>
          </a:p>
          <a:p>
            <a:pPr lvl="1"/>
            <a:r>
              <a:rPr lang="fr-CA" dirty="0"/>
              <a:t> Avec REST, on rend ces opérations possibles via des requêtes HTTP faites par un client :</a:t>
            </a:r>
          </a:p>
          <a:p>
            <a:pPr lvl="2"/>
            <a:r>
              <a:rPr lang="fr-CA" dirty="0"/>
              <a:t> </a:t>
            </a:r>
            <a:r>
              <a:rPr lang="fr-CA" dirty="0">
                <a:solidFill>
                  <a:srgbClr val="FA4098"/>
                </a:solidFill>
              </a:rPr>
              <a:t>GET</a:t>
            </a:r>
            <a:r>
              <a:rPr lang="fr-CA" dirty="0"/>
              <a:t> (retrieve) : Obtenir des données de la BD</a:t>
            </a:r>
          </a:p>
          <a:p>
            <a:pPr lvl="2"/>
            <a:r>
              <a:rPr lang="fr-CA" dirty="0"/>
              <a:t> </a:t>
            </a:r>
            <a:r>
              <a:rPr lang="fr-CA" dirty="0">
                <a:solidFill>
                  <a:srgbClr val="FA4098"/>
                </a:solidFill>
              </a:rPr>
              <a:t>POST</a:t>
            </a:r>
            <a:r>
              <a:rPr lang="fr-CA" dirty="0"/>
              <a:t> (create) : Ajouter des données à la BD</a:t>
            </a:r>
          </a:p>
          <a:p>
            <a:pPr lvl="2"/>
            <a:r>
              <a:rPr lang="fr-CA" dirty="0"/>
              <a:t> </a:t>
            </a:r>
            <a:r>
              <a:rPr lang="fr-CA" dirty="0">
                <a:solidFill>
                  <a:srgbClr val="FA4098"/>
                </a:solidFill>
              </a:rPr>
              <a:t>PUT</a:t>
            </a:r>
            <a:r>
              <a:rPr lang="fr-CA" dirty="0"/>
              <a:t> (update) : Modifier des données de la BD</a:t>
            </a:r>
          </a:p>
          <a:p>
            <a:pPr lvl="2"/>
            <a:r>
              <a:rPr lang="fr-CA" dirty="0"/>
              <a:t> </a:t>
            </a:r>
            <a:r>
              <a:rPr lang="fr-CA" dirty="0">
                <a:solidFill>
                  <a:srgbClr val="FA4098"/>
                </a:solidFill>
              </a:rPr>
              <a:t>DELETE</a:t>
            </a:r>
            <a:r>
              <a:rPr lang="fr-CA" dirty="0"/>
              <a:t> (delete) : Supprimer des données de la BD</a:t>
            </a:r>
          </a:p>
          <a:p>
            <a:pPr lvl="2"/>
            <a:endParaRPr lang="fr-CA" dirty="0"/>
          </a:p>
          <a:p>
            <a:pPr lvl="1"/>
            <a:r>
              <a:rPr lang="fr-CA" dirty="0"/>
              <a:t> Ex : </a:t>
            </a:r>
            <a:r>
              <a:rPr lang="fr-CA" dirty="0">
                <a:solidFill>
                  <a:srgbClr val="FA4098"/>
                </a:solidFill>
              </a:rPr>
              <a:t>www.monsiteweb.ca/api/</a:t>
            </a:r>
            <a:r>
              <a:rPr lang="fr-CA" b="1" dirty="0">
                <a:solidFill>
                  <a:srgbClr val="FA4098"/>
                </a:solidFill>
              </a:rPr>
              <a:t>getItems</a:t>
            </a:r>
            <a:r>
              <a:rPr lang="fr-CA" dirty="0"/>
              <a:t> : Le client récupère tous les articles d’une boutique pour les afficher.</a:t>
            </a:r>
          </a:p>
          <a:p>
            <a:pPr lvl="1"/>
            <a:r>
              <a:rPr lang="fr-CA" dirty="0"/>
              <a:t> Ex : </a:t>
            </a:r>
            <a:r>
              <a:rPr lang="fr-CA" dirty="0">
                <a:solidFill>
                  <a:srgbClr val="FA4098"/>
                </a:solidFill>
              </a:rPr>
              <a:t>www.monsiteweb.ca/api/</a:t>
            </a:r>
            <a:r>
              <a:rPr lang="fr-CA" b="1" dirty="0">
                <a:solidFill>
                  <a:srgbClr val="FA4098"/>
                </a:solidFill>
              </a:rPr>
              <a:t>deleteItem</a:t>
            </a:r>
            <a:r>
              <a:rPr lang="fr-CA" dirty="0">
                <a:solidFill>
                  <a:srgbClr val="FA4098"/>
                </a:solidFill>
              </a:rPr>
              <a:t>/{id}</a:t>
            </a:r>
            <a:r>
              <a:rPr lang="fr-CA" dirty="0"/>
              <a:t> : Le client supprime un item spécifique.</a:t>
            </a:r>
          </a:p>
          <a:p>
            <a:pPr lvl="2"/>
            <a:r>
              <a:rPr lang="fr-CA" dirty="0"/>
              <a:t> Évidemment, la requête HTTP fonctionne seulement si l’utilisateur a la permission ! (À suivre)</a:t>
            </a:r>
          </a:p>
        </p:txBody>
      </p:sp>
      <p:sp>
        <p:nvSpPr>
          <p:cNvPr id="3" name="Titre 2">
            <a:extLst>
              <a:ext uri="{FF2B5EF4-FFF2-40B4-BE49-F238E27FC236}">
                <a16:creationId xmlns:a16="http://schemas.microsoft.com/office/drawing/2014/main" id="{A4818B37-98DA-487E-8413-F2E53C3FEE31}"/>
              </a:ext>
            </a:extLst>
          </p:cNvPr>
          <p:cNvSpPr>
            <a:spLocks noGrp="1"/>
          </p:cNvSpPr>
          <p:nvPr>
            <p:ph type="title"/>
          </p:nvPr>
        </p:nvSpPr>
        <p:spPr/>
        <p:txBody>
          <a:bodyPr/>
          <a:lstStyle/>
          <a:p>
            <a:r>
              <a:rPr lang="fr-CA" dirty="0"/>
              <a:t>REST</a:t>
            </a:r>
          </a:p>
        </p:txBody>
      </p:sp>
    </p:spTree>
    <p:extLst>
      <p:ext uri="{BB962C8B-B14F-4D97-AF65-F5344CB8AC3E}">
        <p14:creationId xmlns:p14="http://schemas.microsoft.com/office/powerpoint/2010/main" val="4217977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A89C6-001F-EC73-5AA8-32D8AD310CE1}"/>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D270EC1A-9105-40BE-697C-AE07CA536ECF}"/>
              </a:ext>
            </a:extLst>
          </p:cNvPr>
          <p:cNvSpPr>
            <a:spLocks noGrp="1"/>
          </p:cNvSpPr>
          <p:nvPr>
            <p:ph type="title"/>
          </p:nvPr>
        </p:nvSpPr>
        <p:spPr/>
        <p:txBody>
          <a:bodyPr/>
          <a:lstStyle/>
          <a:p>
            <a:r>
              <a:rPr lang="fr-CA" dirty="0"/>
              <a:t>Services</a:t>
            </a:r>
          </a:p>
        </p:txBody>
      </p:sp>
      <p:sp>
        <p:nvSpPr>
          <p:cNvPr id="2" name="Espace réservé du contenu 1">
            <a:extLst>
              <a:ext uri="{FF2B5EF4-FFF2-40B4-BE49-F238E27FC236}">
                <a16:creationId xmlns:a16="http://schemas.microsoft.com/office/drawing/2014/main" id="{97F9602F-F900-AEA4-CBC4-753317890DE6}"/>
              </a:ext>
            </a:extLst>
          </p:cNvPr>
          <p:cNvSpPr>
            <a:spLocks noGrp="1"/>
          </p:cNvSpPr>
          <p:nvPr>
            <p:ph idx="1"/>
          </p:nvPr>
        </p:nvSpPr>
        <p:spPr/>
        <p:txBody>
          <a:bodyPr/>
          <a:lstStyle/>
          <a:p>
            <a:r>
              <a:rPr lang="fr-CA" dirty="0"/>
              <a:t> Services</a:t>
            </a:r>
          </a:p>
          <a:p>
            <a:pPr lvl="1"/>
            <a:r>
              <a:rPr lang="fr-CA" dirty="0"/>
              <a:t> Exemple pour </a:t>
            </a:r>
            <a:r>
              <a:rPr lang="fr-CA" dirty="0">
                <a:solidFill>
                  <a:srgbClr val="FA4098"/>
                </a:solidFill>
              </a:rPr>
              <a:t>Put</a:t>
            </a:r>
          </a:p>
        </p:txBody>
      </p:sp>
      <p:pic>
        <p:nvPicPr>
          <p:cNvPr id="10" name="Image 9">
            <a:extLst>
              <a:ext uri="{FF2B5EF4-FFF2-40B4-BE49-F238E27FC236}">
                <a16:creationId xmlns:a16="http://schemas.microsoft.com/office/drawing/2014/main" id="{2356318B-D7EB-00B1-EF78-2DAA312004D5}"/>
              </a:ext>
            </a:extLst>
          </p:cNvPr>
          <p:cNvPicPr>
            <a:picLocks noChangeAspect="1"/>
          </p:cNvPicPr>
          <p:nvPr/>
        </p:nvPicPr>
        <p:blipFill>
          <a:blip r:embed="rId3"/>
          <a:stretch>
            <a:fillRect/>
          </a:stretch>
        </p:blipFill>
        <p:spPr>
          <a:xfrm>
            <a:off x="181945" y="2187282"/>
            <a:ext cx="7408464" cy="1998980"/>
          </a:xfrm>
          <a:prstGeom prst="rect">
            <a:avLst/>
          </a:prstGeom>
          <a:ln w="28575">
            <a:solidFill>
              <a:srgbClr val="B177BF"/>
            </a:solidFill>
          </a:ln>
        </p:spPr>
      </p:pic>
      <p:sp>
        <p:nvSpPr>
          <p:cNvPr id="13" name="Rectangle 12">
            <a:extLst>
              <a:ext uri="{FF2B5EF4-FFF2-40B4-BE49-F238E27FC236}">
                <a16:creationId xmlns:a16="http://schemas.microsoft.com/office/drawing/2014/main" id="{9703544B-84B6-281B-EF22-C09EEF62C74C}"/>
              </a:ext>
            </a:extLst>
          </p:cNvPr>
          <p:cNvSpPr/>
          <p:nvPr/>
        </p:nvSpPr>
        <p:spPr>
          <a:xfrm>
            <a:off x="2890316" y="2952319"/>
            <a:ext cx="3492729" cy="279153"/>
          </a:xfrm>
          <a:prstGeom prst="rect">
            <a:avLst/>
          </a:prstGeom>
          <a:noFill/>
          <a:ln w="12700">
            <a:solidFill>
              <a:srgbClr val="FA40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5" name="Image 4">
            <a:extLst>
              <a:ext uri="{FF2B5EF4-FFF2-40B4-BE49-F238E27FC236}">
                <a16:creationId xmlns:a16="http://schemas.microsoft.com/office/drawing/2014/main" id="{8A59A456-ACED-9AF2-DC41-E5CAC5ED7A08}"/>
              </a:ext>
            </a:extLst>
          </p:cNvPr>
          <p:cNvPicPr>
            <a:picLocks noChangeAspect="1"/>
          </p:cNvPicPr>
          <p:nvPr/>
        </p:nvPicPr>
        <p:blipFill>
          <a:blip r:embed="rId4"/>
          <a:stretch>
            <a:fillRect/>
          </a:stretch>
        </p:blipFill>
        <p:spPr>
          <a:xfrm>
            <a:off x="7019581" y="3797148"/>
            <a:ext cx="4958175" cy="2763442"/>
          </a:xfrm>
          <a:prstGeom prst="rect">
            <a:avLst/>
          </a:prstGeom>
          <a:ln w="28575">
            <a:solidFill>
              <a:srgbClr val="B177BF"/>
            </a:solidFill>
          </a:ln>
        </p:spPr>
      </p:pic>
      <p:sp>
        <p:nvSpPr>
          <p:cNvPr id="11" name="ZoneTexte 10">
            <a:extLst>
              <a:ext uri="{FF2B5EF4-FFF2-40B4-BE49-F238E27FC236}">
                <a16:creationId xmlns:a16="http://schemas.microsoft.com/office/drawing/2014/main" id="{6D64A552-E69F-29E9-0D76-E6D7F497D5F0}"/>
              </a:ext>
            </a:extLst>
          </p:cNvPr>
          <p:cNvSpPr txBox="1"/>
          <p:nvPr/>
        </p:nvSpPr>
        <p:spPr>
          <a:xfrm>
            <a:off x="2890316" y="4201991"/>
            <a:ext cx="4074984" cy="307777"/>
          </a:xfrm>
          <a:prstGeom prst="rect">
            <a:avLst/>
          </a:prstGeom>
          <a:noFill/>
        </p:spPr>
        <p:txBody>
          <a:bodyPr wrap="square" rtlCol="0">
            <a:spAutoFit/>
          </a:bodyPr>
          <a:lstStyle/>
          <a:p>
            <a:pPr algn="r"/>
            <a:r>
              <a:rPr lang="fr-CA" sz="1400" dirty="0" err="1">
                <a:solidFill>
                  <a:srgbClr val="FA4098"/>
                </a:solidFill>
              </a:rPr>
              <a:t>VideoGamesController</a:t>
            </a:r>
            <a:endParaRPr lang="fr-CA" sz="1400" dirty="0">
              <a:solidFill>
                <a:srgbClr val="FA4098"/>
              </a:solidFill>
            </a:endParaRPr>
          </a:p>
        </p:txBody>
      </p:sp>
      <p:sp>
        <p:nvSpPr>
          <p:cNvPr id="12" name="ZoneTexte 11">
            <a:extLst>
              <a:ext uri="{FF2B5EF4-FFF2-40B4-BE49-F238E27FC236}">
                <a16:creationId xmlns:a16="http://schemas.microsoft.com/office/drawing/2014/main" id="{2AC77EAC-FC65-5274-1D46-1E26E1A1E4CD}"/>
              </a:ext>
            </a:extLst>
          </p:cNvPr>
          <p:cNvSpPr txBox="1"/>
          <p:nvPr/>
        </p:nvSpPr>
        <p:spPr>
          <a:xfrm>
            <a:off x="7929247" y="3429000"/>
            <a:ext cx="4074984" cy="307777"/>
          </a:xfrm>
          <a:prstGeom prst="rect">
            <a:avLst/>
          </a:prstGeom>
          <a:noFill/>
        </p:spPr>
        <p:txBody>
          <a:bodyPr wrap="square" rtlCol="0">
            <a:spAutoFit/>
          </a:bodyPr>
          <a:lstStyle/>
          <a:p>
            <a:pPr algn="r"/>
            <a:r>
              <a:rPr lang="fr-CA" sz="1400" dirty="0" err="1">
                <a:solidFill>
                  <a:srgbClr val="FA4098"/>
                </a:solidFill>
              </a:rPr>
              <a:t>VideoGameService</a:t>
            </a:r>
            <a:endParaRPr lang="fr-CA" sz="1400" dirty="0">
              <a:solidFill>
                <a:srgbClr val="FA4098"/>
              </a:solidFill>
            </a:endParaRPr>
          </a:p>
        </p:txBody>
      </p:sp>
    </p:spTree>
    <p:extLst>
      <p:ext uri="{BB962C8B-B14F-4D97-AF65-F5344CB8AC3E}">
        <p14:creationId xmlns:p14="http://schemas.microsoft.com/office/powerpoint/2010/main" val="3830335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D67C88A-DF4D-CDF3-C6F5-A64467B39A46}"/>
              </a:ext>
            </a:extLst>
          </p:cNvPr>
          <p:cNvSpPr>
            <a:spLocks noGrp="1"/>
          </p:cNvSpPr>
          <p:nvPr>
            <p:ph type="title"/>
          </p:nvPr>
        </p:nvSpPr>
        <p:spPr/>
        <p:txBody>
          <a:bodyPr/>
          <a:lstStyle/>
          <a:p>
            <a:r>
              <a:rPr lang="fr-CA" dirty="0"/>
              <a:t>Services</a:t>
            </a:r>
          </a:p>
        </p:txBody>
      </p:sp>
      <p:sp>
        <p:nvSpPr>
          <p:cNvPr id="2" name="Espace réservé du contenu 1">
            <a:extLst>
              <a:ext uri="{FF2B5EF4-FFF2-40B4-BE49-F238E27FC236}">
                <a16:creationId xmlns:a16="http://schemas.microsoft.com/office/drawing/2014/main" id="{FFA443D2-D89B-2B31-D82E-5CFBBBA2AD17}"/>
              </a:ext>
            </a:extLst>
          </p:cNvPr>
          <p:cNvSpPr>
            <a:spLocks noGrp="1"/>
          </p:cNvSpPr>
          <p:nvPr>
            <p:ph idx="1"/>
          </p:nvPr>
        </p:nvSpPr>
        <p:spPr/>
        <p:txBody>
          <a:bodyPr>
            <a:normAutofit/>
          </a:bodyPr>
          <a:lstStyle/>
          <a:p>
            <a:r>
              <a:rPr lang="fr-CA" dirty="0"/>
              <a:t> Services</a:t>
            </a:r>
          </a:p>
          <a:p>
            <a:pPr lvl="1"/>
            <a:r>
              <a:rPr lang="fr-CA" dirty="0"/>
              <a:t> Dans Program.cs, il faut ajouter une ligne de code pour enregistrer notre </a:t>
            </a:r>
            <a:r>
              <a:rPr lang="fr-CA" dirty="0">
                <a:solidFill>
                  <a:srgbClr val="FA4098"/>
                </a:solidFill>
              </a:rPr>
              <a:t>service</a:t>
            </a:r>
            <a:r>
              <a:rPr lang="fr-CA" dirty="0"/>
              <a:t> pour que l’</a:t>
            </a:r>
            <a:r>
              <a:rPr lang="fr-CA" b="1" dirty="0"/>
              <a:t>injection</a:t>
            </a:r>
            <a:r>
              <a:rPr lang="fr-CA" dirty="0"/>
              <a:t> dans les </a:t>
            </a:r>
            <a:r>
              <a:rPr lang="fr-CA" dirty="0">
                <a:solidFill>
                  <a:srgbClr val="FA4098"/>
                </a:solidFill>
              </a:rPr>
              <a:t>contrôleurs</a:t>
            </a:r>
            <a:r>
              <a:rPr lang="fr-CA" dirty="0"/>
              <a:t> fonctionne bien :</a:t>
            </a:r>
          </a:p>
          <a:p>
            <a:pPr lvl="1"/>
            <a:endParaRPr lang="fr-CA" dirty="0"/>
          </a:p>
          <a:p>
            <a:pPr lvl="1"/>
            <a:endParaRPr lang="fr-CA" dirty="0"/>
          </a:p>
          <a:p>
            <a:pPr marL="457200" lvl="1" indent="0">
              <a:buNone/>
            </a:pPr>
            <a:endParaRPr lang="fr-CA" dirty="0"/>
          </a:p>
          <a:p>
            <a:pPr lvl="1"/>
            <a:r>
              <a:rPr lang="fr-CA" sz="2000" dirty="0"/>
              <a:t> Trois choix s’offrent à nous :</a:t>
            </a:r>
          </a:p>
          <a:p>
            <a:pPr lvl="2"/>
            <a:r>
              <a:rPr lang="fr-CA" sz="1800" dirty="0"/>
              <a:t> </a:t>
            </a:r>
            <a:r>
              <a:rPr lang="fr-CA" sz="1800" dirty="0">
                <a:solidFill>
                  <a:srgbClr val="FA4098"/>
                </a:solidFill>
              </a:rPr>
              <a:t>AddSingleton</a:t>
            </a:r>
            <a:r>
              <a:rPr lang="fr-CA" sz="1800" dirty="0"/>
              <a:t>&lt;Class&gt;() : La classe aura </a:t>
            </a:r>
            <a:r>
              <a:rPr lang="fr-CA" sz="1800" u="sng" dirty="0"/>
              <a:t>une seule instance</a:t>
            </a:r>
            <a:r>
              <a:rPr lang="fr-CA" sz="1800" dirty="0"/>
              <a:t> pour toute la durée de l’exécution de l’application. Utile seulement si on veut sauvegarder des états / données de session à maintenir pour toute la durée de l’exécution de notre application Web.</a:t>
            </a:r>
          </a:p>
          <a:p>
            <a:pPr lvl="2"/>
            <a:r>
              <a:rPr lang="fr-CA" sz="1800" dirty="0"/>
              <a:t> </a:t>
            </a:r>
            <a:r>
              <a:rPr lang="fr-CA" sz="1800" dirty="0">
                <a:solidFill>
                  <a:srgbClr val="FA4098"/>
                </a:solidFill>
              </a:rPr>
              <a:t>AddTransient</a:t>
            </a:r>
            <a:r>
              <a:rPr lang="fr-CA" sz="1800" dirty="0"/>
              <a:t>&lt;Class&gt;() : Pour les services légers sans état. Crée une nouvelle instance chaque fois qu’elle est demandée et la supprime tout de suite après.</a:t>
            </a:r>
          </a:p>
          <a:p>
            <a:pPr lvl="2"/>
            <a:r>
              <a:rPr lang="fr-CA" sz="1800" dirty="0"/>
              <a:t> </a:t>
            </a:r>
            <a:r>
              <a:rPr lang="fr-CA" sz="1800" dirty="0">
                <a:solidFill>
                  <a:srgbClr val="FA4098"/>
                </a:solidFill>
              </a:rPr>
              <a:t>AddScoped</a:t>
            </a:r>
            <a:r>
              <a:rPr lang="fr-CA" sz="1800" dirty="0"/>
              <a:t>&lt;Class&gt;() </a:t>
            </a:r>
            <a:r>
              <a:rPr lang="en-CA" sz="1800" dirty="0"/>
              <a:t>⭐</a:t>
            </a:r>
            <a:r>
              <a:rPr lang="fr-CA" sz="1800" dirty="0"/>
              <a:t> : Crée une nouvelle instance du service pour chaque nouvelle requête HTTP. Comme c’est le cas pour le DbContext et que le DbContext est injecté dans nos services, </a:t>
            </a:r>
            <a:r>
              <a:rPr lang="fr-CA" sz="1800" b="1" dirty="0"/>
              <a:t>il est préférable d’utiliser ce type d’instanciation</a:t>
            </a:r>
            <a:r>
              <a:rPr lang="fr-CA" sz="1800" dirty="0"/>
              <a:t> même si nos services sont sans état.</a:t>
            </a:r>
          </a:p>
          <a:p>
            <a:endParaRPr lang="fr-CA" dirty="0"/>
          </a:p>
        </p:txBody>
      </p:sp>
      <p:sp>
        <p:nvSpPr>
          <p:cNvPr id="6" name="ZoneTexte 5">
            <a:extLst>
              <a:ext uri="{FF2B5EF4-FFF2-40B4-BE49-F238E27FC236}">
                <a16:creationId xmlns:a16="http://schemas.microsoft.com/office/drawing/2014/main" id="{FCAD1B97-CC30-7B73-D99E-5AE4FA740555}"/>
              </a:ext>
            </a:extLst>
          </p:cNvPr>
          <p:cNvSpPr txBox="1"/>
          <p:nvPr/>
        </p:nvSpPr>
        <p:spPr>
          <a:xfrm>
            <a:off x="-18288" y="6334780"/>
            <a:ext cx="12192000" cy="523220"/>
          </a:xfrm>
          <a:prstGeom prst="rect">
            <a:avLst/>
          </a:prstGeom>
          <a:noFill/>
        </p:spPr>
        <p:txBody>
          <a:bodyPr wrap="square" rtlCol="0">
            <a:spAutoFit/>
          </a:bodyPr>
          <a:lstStyle/>
          <a:p>
            <a:r>
              <a:rPr lang="fr-CA" sz="1400" dirty="0">
                <a:solidFill>
                  <a:srgbClr val="B177BF"/>
                </a:solidFill>
              </a:rPr>
              <a:t>Sans état (« </a:t>
            </a:r>
            <a:r>
              <a:rPr lang="fr-CA" sz="1400" dirty="0">
                <a:solidFill>
                  <a:srgbClr val="FA4098"/>
                </a:solidFill>
              </a:rPr>
              <a:t>Stateless </a:t>
            </a:r>
            <a:r>
              <a:rPr lang="fr-CA" sz="1400" dirty="0">
                <a:solidFill>
                  <a:srgbClr val="B177BF"/>
                </a:solidFill>
              </a:rPr>
              <a:t>») : Un service sans état ne stocke aucune donnée / aucun état. (Aucune propriété de classe est un bon signe qu’un service est stateless) Dans un service sans état, on ne met pas de donnée en cache et on se contente d’exécuter l’opération. Dans ces notes, les services montrés en exemple sont stateless.</a:t>
            </a:r>
          </a:p>
        </p:txBody>
      </p:sp>
      <p:pic>
        <p:nvPicPr>
          <p:cNvPr id="7" name="Image 6">
            <a:extLst>
              <a:ext uri="{FF2B5EF4-FFF2-40B4-BE49-F238E27FC236}">
                <a16:creationId xmlns:a16="http://schemas.microsoft.com/office/drawing/2014/main" id="{843001F7-569C-09A2-EBF4-EB38D2829B15}"/>
              </a:ext>
            </a:extLst>
          </p:cNvPr>
          <p:cNvPicPr>
            <a:picLocks noChangeAspect="1"/>
          </p:cNvPicPr>
          <p:nvPr/>
        </p:nvPicPr>
        <p:blipFill>
          <a:blip r:embed="rId2"/>
          <a:stretch>
            <a:fillRect/>
          </a:stretch>
        </p:blipFill>
        <p:spPr>
          <a:xfrm>
            <a:off x="3080915" y="2484342"/>
            <a:ext cx="6030167" cy="866896"/>
          </a:xfrm>
          <a:prstGeom prst="rect">
            <a:avLst/>
          </a:prstGeom>
          <a:ln w="28575">
            <a:solidFill>
              <a:srgbClr val="B177BF"/>
            </a:solidFill>
          </a:ln>
        </p:spPr>
      </p:pic>
      <p:cxnSp>
        <p:nvCxnSpPr>
          <p:cNvPr id="5" name="Connecteur droit avec flèche 4">
            <a:extLst>
              <a:ext uri="{FF2B5EF4-FFF2-40B4-BE49-F238E27FC236}">
                <a16:creationId xmlns:a16="http://schemas.microsoft.com/office/drawing/2014/main" id="{03D79254-DA2F-CD9E-D0FF-AF5EBA0AC922}"/>
              </a:ext>
            </a:extLst>
          </p:cNvPr>
          <p:cNvCxnSpPr/>
          <p:nvPr/>
        </p:nvCxnSpPr>
        <p:spPr>
          <a:xfrm flipH="1">
            <a:off x="7525304" y="3195129"/>
            <a:ext cx="1231392"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62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4512D-DE6A-4323-92DF-8483072C5505}"/>
              </a:ext>
            </a:extLst>
          </p:cNvPr>
          <p:cNvSpPr>
            <a:spLocks noGrp="1"/>
          </p:cNvSpPr>
          <p:nvPr>
            <p:ph type="title"/>
          </p:nvPr>
        </p:nvSpPr>
        <p:spPr/>
        <p:txBody>
          <a:bodyPr/>
          <a:lstStyle/>
          <a:p>
            <a:r>
              <a:rPr lang="fr-CA" dirty="0"/>
              <a:t>Web API</a:t>
            </a:r>
          </a:p>
        </p:txBody>
      </p:sp>
      <p:sp>
        <p:nvSpPr>
          <p:cNvPr id="3" name="Espace réservé du contenu 2">
            <a:extLst>
              <a:ext uri="{FF2B5EF4-FFF2-40B4-BE49-F238E27FC236}">
                <a16:creationId xmlns:a16="http://schemas.microsoft.com/office/drawing/2014/main" id="{13AFBA2F-AAB0-40F5-80C9-663FFAE3BC60}"/>
              </a:ext>
            </a:extLst>
          </p:cNvPr>
          <p:cNvSpPr>
            <a:spLocks noGrp="1"/>
          </p:cNvSpPr>
          <p:nvPr>
            <p:ph idx="1"/>
          </p:nvPr>
        </p:nvSpPr>
        <p:spPr/>
        <p:txBody>
          <a:bodyPr/>
          <a:lstStyle/>
          <a:p>
            <a:r>
              <a:rPr lang="fr-CA" dirty="0"/>
              <a:t> Création de notre première Web API </a:t>
            </a:r>
            <a:r>
              <a:rPr lang="en-CA" dirty="0"/>
              <a:t>👶</a:t>
            </a:r>
            <a:endParaRPr lang="fr-CA" dirty="0"/>
          </a:p>
          <a:p>
            <a:pPr lvl="1"/>
            <a:r>
              <a:rPr lang="fr-CA" dirty="0"/>
              <a:t> Avec ASP net core </a:t>
            </a:r>
            <a:r>
              <a:rPr lang="en-CA" dirty="0"/>
              <a:t>💜       … et Angular ! 💗</a:t>
            </a:r>
            <a:endParaRPr lang="fr-CA" dirty="0"/>
          </a:p>
          <a:p>
            <a:pPr lvl="2"/>
            <a:r>
              <a:rPr lang="fr-CA" dirty="0"/>
              <a:t> Cela dit, on ne fera pas un </a:t>
            </a:r>
            <a:r>
              <a:rPr lang="fr-CA" dirty="0">
                <a:solidFill>
                  <a:srgbClr val="FA4098"/>
                </a:solidFill>
              </a:rPr>
              <a:t>projet ASP.NET </a:t>
            </a:r>
            <a:r>
              <a:rPr lang="fr-CA" dirty="0" err="1">
                <a:solidFill>
                  <a:srgbClr val="FA4098"/>
                </a:solidFill>
              </a:rPr>
              <a:t>Core</a:t>
            </a:r>
            <a:r>
              <a:rPr lang="fr-CA" dirty="0">
                <a:solidFill>
                  <a:srgbClr val="FA4098"/>
                </a:solidFill>
              </a:rPr>
              <a:t> </a:t>
            </a:r>
            <a:r>
              <a:rPr lang="fr-CA" dirty="0"/>
              <a:t>avec le gabarit « </a:t>
            </a:r>
            <a:r>
              <a:rPr lang="fr-CA" b="1" dirty="0"/>
              <a:t>MVC</a:t>
            </a:r>
            <a:r>
              <a:rPr lang="fr-CA" dirty="0"/>
              <a:t> ». On va plutôt créer un projet « </a:t>
            </a:r>
            <a:r>
              <a:rPr lang="fr-CA" dirty="0">
                <a:solidFill>
                  <a:srgbClr val="FA4098"/>
                </a:solidFill>
              </a:rPr>
              <a:t>Web API</a:t>
            </a:r>
            <a:r>
              <a:rPr lang="fr-CA" dirty="0"/>
              <a:t> ». (Et nous ne retournerons </a:t>
            </a:r>
            <a:r>
              <a:rPr lang="fr-CA" b="1" dirty="0"/>
              <a:t>aucune vue </a:t>
            </a:r>
            <a:r>
              <a:rPr lang="fr-CA" dirty="0"/>
              <a:t>avec !)</a:t>
            </a:r>
          </a:p>
          <a:p>
            <a:pPr lvl="3"/>
            <a:r>
              <a:rPr lang="fr-CA" dirty="0"/>
              <a:t> On va seulement retourner des </a:t>
            </a:r>
            <a:r>
              <a:rPr lang="fr-CA" b="1" dirty="0"/>
              <a:t>données JSON</a:t>
            </a:r>
            <a:r>
              <a:rPr lang="fr-CA" dirty="0"/>
              <a:t>.</a:t>
            </a:r>
          </a:p>
          <a:p>
            <a:pPr lvl="2"/>
            <a:r>
              <a:rPr lang="fr-CA" dirty="0"/>
              <a:t> Nous aurons également besoin d’un </a:t>
            </a:r>
            <a:r>
              <a:rPr lang="fr-CA" dirty="0">
                <a:solidFill>
                  <a:srgbClr val="FA4098"/>
                </a:solidFill>
              </a:rPr>
              <a:t>projet Angular</a:t>
            </a:r>
            <a:r>
              <a:rPr lang="fr-CA" dirty="0"/>
              <a:t>, qui permettra d’afficher une interface utilisateur et de faire des requêtes à l’application Web API. </a:t>
            </a:r>
          </a:p>
        </p:txBody>
      </p:sp>
      <p:pic>
        <p:nvPicPr>
          <p:cNvPr id="4" name="Image 3">
            <a:extLst>
              <a:ext uri="{FF2B5EF4-FFF2-40B4-BE49-F238E27FC236}">
                <a16:creationId xmlns:a16="http://schemas.microsoft.com/office/drawing/2014/main" id="{1EF2B315-5FCB-435B-8750-99B75FFD5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895" y="1576251"/>
            <a:ext cx="381894" cy="381894"/>
          </a:xfrm>
          <a:prstGeom prst="rect">
            <a:avLst/>
          </a:prstGeom>
        </p:spPr>
      </p:pic>
      <p:pic>
        <p:nvPicPr>
          <p:cNvPr id="7" name="Image 6">
            <a:extLst>
              <a:ext uri="{FF2B5EF4-FFF2-40B4-BE49-F238E27FC236}">
                <a16:creationId xmlns:a16="http://schemas.microsoft.com/office/drawing/2014/main" id="{174F3B66-0F28-407D-8F9F-A3505352E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489" y="4374700"/>
            <a:ext cx="1483771" cy="1483771"/>
          </a:xfrm>
          <a:prstGeom prst="rect">
            <a:avLst/>
          </a:prstGeom>
        </p:spPr>
      </p:pic>
      <p:pic>
        <p:nvPicPr>
          <p:cNvPr id="8" name="Image 7">
            <a:extLst>
              <a:ext uri="{FF2B5EF4-FFF2-40B4-BE49-F238E27FC236}">
                <a16:creationId xmlns:a16="http://schemas.microsoft.com/office/drawing/2014/main" id="{4C055B46-6537-4D95-877E-2FB6BD838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076" y="4198872"/>
            <a:ext cx="1800656" cy="1800656"/>
          </a:xfrm>
          <a:prstGeom prst="rect">
            <a:avLst/>
          </a:prstGeom>
        </p:spPr>
      </p:pic>
      <p:sp>
        <p:nvSpPr>
          <p:cNvPr id="9" name="Flèche : droite 8">
            <a:extLst>
              <a:ext uri="{FF2B5EF4-FFF2-40B4-BE49-F238E27FC236}">
                <a16:creationId xmlns:a16="http://schemas.microsoft.com/office/drawing/2014/main" id="{6D4BF846-A2D4-4EB0-989F-47A8B53628D5}"/>
              </a:ext>
            </a:extLst>
          </p:cNvPr>
          <p:cNvSpPr/>
          <p:nvPr/>
        </p:nvSpPr>
        <p:spPr>
          <a:xfrm>
            <a:off x="4826736" y="4498278"/>
            <a:ext cx="2506228" cy="618308"/>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Requêtes HTTP</a:t>
            </a:r>
          </a:p>
        </p:txBody>
      </p:sp>
      <p:sp>
        <p:nvSpPr>
          <p:cNvPr id="11" name="Flèche : droite 10">
            <a:extLst>
              <a:ext uri="{FF2B5EF4-FFF2-40B4-BE49-F238E27FC236}">
                <a16:creationId xmlns:a16="http://schemas.microsoft.com/office/drawing/2014/main" id="{5B17393E-BD65-40F8-8CA0-9E456A089331}"/>
              </a:ext>
            </a:extLst>
          </p:cNvPr>
          <p:cNvSpPr/>
          <p:nvPr/>
        </p:nvSpPr>
        <p:spPr>
          <a:xfrm flipH="1">
            <a:off x="4826733" y="4998956"/>
            <a:ext cx="2506230" cy="618308"/>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Données JSON</a:t>
            </a:r>
          </a:p>
        </p:txBody>
      </p:sp>
      <p:pic>
        <p:nvPicPr>
          <p:cNvPr id="12" name="Image 11">
            <a:extLst>
              <a:ext uri="{FF2B5EF4-FFF2-40B4-BE49-F238E27FC236}">
                <a16:creationId xmlns:a16="http://schemas.microsoft.com/office/drawing/2014/main" id="{806B0BEA-AC9F-467F-BBCE-DE8ED31B1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820" y="1550124"/>
            <a:ext cx="446042" cy="446042"/>
          </a:xfrm>
          <a:prstGeom prst="rect">
            <a:avLst/>
          </a:prstGeom>
        </p:spPr>
      </p:pic>
      <p:sp>
        <p:nvSpPr>
          <p:cNvPr id="15" name="ZoneTexte 14">
            <a:extLst>
              <a:ext uri="{FF2B5EF4-FFF2-40B4-BE49-F238E27FC236}">
                <a16:creationId xmlns:a16="http://schemas.microsoft.com/office/drawing/2014/main" id="{2A80C974-7D4D-48BB-BA16-10A9BACC6032}"/>
              </a:ext>
            </a:extLst>
          </p:cNvPr>
          <p:cNvSpPr txBox="1"/>
          <p:nvPr/>
        </p:nvSpPr>
        <p:spPr>
          <a:xfrm>
            <a:off x="327319" y="4658352"/>
            <a:ext cx="2828728" cy="1077218"/>
          </a:xfrm>
          <a:prstGeom prst="rect">
            <a:avLst/>
          </a:prstGeom>
          <a:noFill/>
        </p:spPr>
        <p:txBody>
          <a:bodyPr wrap="square" rtlCol="0">
            <a:spAutoFit/>
          </a:bodyPr>
          <a:lstStyle/>
          <a:p>
            <a:r>
              <a:rPr lang="fr-CA" sz="1600" dirty="0">
                <a:solidFill>
                  <a:srgbClr val="739CD1"/>
                </a:solidFill>
              </a:rPr>
              <a:t>• Interface (Inputs / Outputs)</a:t>
            </a:r>
          </a:p>
          <a:p>
            <a:r>
              <a:rPr lang="fr-CA" sz="1600" dirty="0">
                <a:solidFill>
                  <a:srgbClr val="739CD1"/>
                </a:solidFill>
              </a:rPr>
              <a:t>• Données de session</a:t>
            </a:r>
          </a:p>
          <a:p>
            <a:r>
              <a:rPr lang="fr-CA" sz="1600" dirty="0">
                <a:solidFill>
                  <a:srgbClr val="739CD1"/>
                </a:solidFill>
              </a:rPr>
              <a:t>• Envoie des requêtes HTTP et reçoit du JSON</a:t>
            </a:r>
          </a:p>
        </p:txBody>
      </p:sp>
      <p:sp>
        <p:nvSpPr>
          <p:cNvPr id="16" name="ZoneTexte 15">
            <a:extLst>
              <a:ext uri="{FF2B5EF4-FFF2-40B4-BE49-F238E27FC236}">
                <a16:creationId xmlns:a16="http://schemas.microsoft.com/office/drawing/2014/main" id="{4A860E8F-898B-47EE-BE13-EBFD0FA22EF5}"/>
              </a:ext>
            </a:extLst>
          </p:cNvPr>
          <p:cNvSpPr txBox="1"/>
          <p:nvPr/>
        </p:nvSpPr>
        <p:spPr>
          <a:xfrm>
            <a:off x="9200204" y="4374700"/>
            <a:ext cx="2828728" cy="1323439"/>
          </a:xfrm>
          <a:prstGeom prst="rect">
            <a:avLst/>
          </a:prstGeom>
          <a:noFill/>
        </p:spPr>
        <p:txBody>
          <a:bodyPr wrap="square" rtlCol="0">
            <a:spAutoFit/>
          </a:bodyPr>
          <a:lstStyle/>
          <a:p>
            <a:r>
              <a:rPr lang="fr-CA" sz="1600" dirty="0">
                <a:solidFill>
                  <a:srgbClr val="739CD1"/>
                </a:solidFill>
              </a:rPr>
              <a:t>• Communique avec BD</a:t>
            </a:r>
          </a:p>
          <a:p>
            <a:r>
              <a:rPr lang="fr-CA" sz="1600" dirty="0">
                <a:solidFill>
                  <a:srgbClr val="739CD1"/>
                </a:solidFill>
              </a:rPr>
              <a:t>• Reçoit des requêtes HTTP et retourne du JSON</a:t>
            </a:r>
          </a:p>
          <a:p>
            <a:r>
              <a:rPr lang="fr-CA" sz="1600" dirty="0">
                <a:solidFill>
                  <a:srgbClr val="739CD1"/>
                </a:solidFill>
              </a:rPr>
              <a:t>• Définit les Models</a:t>
            </a:r>
          </a:p>
          <a:p>
            <a:r>
              <a:rPr lang="fr-CA" sz="1600" dirty="0">
                <a:solidFill>
                  <a:srgbClr val="739CD1"/>
                </a:solidFill>
              </a:rPr>
              <a:t>• Gestion des utilisateurs</a:t>
            </a:r>
          </a:p>
        </p:txBody>
      </p:sp>
      <p:pic>
        <p:nvPicPr>
          <p:cNvPr id="17" name="Graphique 16">
            <a:extLst>
              <a:ext uri="{FF2B5EF4-FFF2-40B4-BE49-F238E27FC236}">
                <a16:creationId xmlns:a16="http://schemas.microsoft.com/office/drawing/2014/main" id="{1AB17DC8-7DF9-4A29-885A-850B315088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79991" y="3955868"/>
            <a:ext cx="596419" cy="596419"/>
          </a:xfrm>
          <a:prstGeom prst="rect">
            <a:avLst/>
          </a:prstGeom>
        </p:spPr>
      </p:pic>
      <p:pic>
        <p:nvPicPr>
          <p:cNvPr id="18" name="Image 17">
            <a:extLst>
              <a:ext uri="{FF2B5EF4-FFF2-40B4-BE49-F238E27FC236}">
                <a16:creationId xmlns:a16="http://schemas.microsoft.com/office/drawing/2014/main" id="{8FA3C759-76CA-4120-9C00-814EEE4250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842" y="4054616"/>
            <a:ext cx="497671" cy="497671"/>
          </a:xfrm>
          <a:prstGeom prst="rect">
            <a:avLst/>
          </a:prstGeom>
        </p:spPr>
      </p:pic>
    </p:spTree>
    <p:extLst>
      <p:ext uri="{BB962C8B-B14F-4D97-AF65-F5344CB8AC3E}">
        <p14:creationId xmlns:p14="http://schemas.microsoft.com/office/powerpoint/2010/main" val="109254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CA2C08-6C15-406D-8AEB-1A5AA781C7DD}"/>
              </a:ext>
            </a:extLst>
          </p:cNvPr>
          <p:cNvSpPr>
            <a:spLocks noGrp="1"/>
          </p:cNvSpPr>
          <p:nvPr>
            <p:ph type="title"/>
          </p:nvPr>
        </p:nvSpPr>
        <p:spPr/>
        <p:txBody>
          <a:bodyPr/>
          <a:lstStyle/>
          <a:p>
            <a:r>
              <a:rPr lang="fr-CA" dirty="0"/>
              <a:t>Web API</a:t>
            </a:r>
          </a:p>
        </p:txBody>
      </p:sp>
      <p:sp>
        <p:nvSpPr>
          <p:cNvPr id="3" name="Espace réservé du contenu 2">
            <a:extLst>
              <a:ext uri="{FF2B5EF4-FFF2-40B4-BE49-F238E27FC236}">
                <a16:creationId xmlns:a16="http://schemas.microsoft.com/office/drawing/2014/main" id="{C16A563A-BBE3-4BA5-99E8-CF4F72813586}"/>
              </a:ext>
            </a:extLst>
          </p:cNvPr>
          <p:cNvSpPr>
            <a:spLocks noGrp="1"/>
          </p:cNvSpPr>
          <p:nvPr>
            <p:ph idx="1"/>
          </p:nvPr>
        </p:nvSpPr>
        <p:spPr/>
        <p:txBody>
          <a:bodyPr/>
          <a:lstStyle/>
          <a:p>
            <a:r>
              <a:rPr lang="fr-CA" dirty="0"/>
              <a:t> Dans les prochaines diapositives :</a:t>
            </a:r>
          </a:p>
          <a:p>
            <a:pPr lvl="1"/>
            <a:r>
              <a:rPr lang="fr-CA" dirty="0"/>
              <a:t> Création du projet avec Visual Studio</a:t>
            </a:r>
          </a:p>
          <a:p>
            <a:pPr lvl="2"/>
            <a:r>
              <a:rPr lang="fr-CA" dirty="0"/>
              <a:t> Création d’un modèle</a:t>
            </a:r>
          </a:p>
          <a:p>
            <a:pPr lvl="2"/>
            <a:r>
              <a:rPr lang="fr-CA" dirty="0"/>
              <a:t> Création d’un contrôleur auto-généré pour un modèle</a:t>
            </a:r>
          </a:p>
          <a:p>
            <a:pPr lvl="2"/>
            <a:r>
              <a:rPr lang="fr-CA" dirty="0"/>
              <a:t> Création de la base de données avec Entity Framework</a:t>
            </a:r>
          </a:p>
          <a:p>
            <a:pPr lvl="1"/>
            <a:r>
              <a:rPr lang="fr-CA" dirty="0">
                <a:solidFill>
                  <a:srgbClr val="7385D1"/>
                </a:solidFill>
              </a:rPr>
              <a:t> Routage avec ASP net core</a:t>
            </a:r>
          </a:p>
          <a:p>
            <a:pPr lvl="2"/>
            <a:r>
              <a:rPr lang="fr-CA" dirty="0">
                <a:solidFill>
                  <a:srgbClr val="7385D1"/>
                </a:solidFill>
              </a:rPr>
              <a:t> Déterminera quelles seront nos requêtes HTTP</a:t>
            </a:r>
          </a:p>
          <a:p>
            <a:pPr lvl="1"/>
            <a:r>
              <a:rPr lang="fr-CA" dirty="0">
                <a:solidFill>
                  <a:srgbClr val="9073D1"/>
                </a:solidFill>
              </a:rPr>
              <a:t> Création d’un projet Angular</a:t>
            </a:r>
          </a:p>
          <a:p>
            <a:pPr lvl="2"/>
            <a:r>
              <a:rPr lang="fr-CA" dirty="0">
                <a:solidFill>
                  <a:srgbClr val="9073D1"/>
                </a:solidFill>
              </a:rPr>
              <a:t> Destiné à communiquer avec notre Web API</a:t>
            </a:r>
          </a:p>
          <a:p>
            <a:pPr lvl="1"/>
            <a:r>
              <a:rPr lang="fr-CA" dirty="0">
                <a:solidFill>
                  <a:srgbClr val="B177BF"/>
                </a:solidFill>
              </a:rPr>
              <a:t> Configuration du CORS</a:t>
            </a:r>
          </a:p>
          <a:p>
            <a:pPr lvl="2"/>
            <a:r>
              <a:rPr lang="fr-CA" dirty="0">
                <a:solidFill>
                  <a:srgbClr val="B177BF"/>
                </a:solidFill>
              </a:rPr>
              <a:t> Pour que nos 2 applications (Angular et ASP.NET Core Web API) puissent communiquer</a:t>
            </a:r>
          </a:p>
        </p:txBody>
      </p:sp>
    </p:spTree>
    <p:extLst>
      <p:ext uri="{BB962C8B-B14F-4D97-AF65-F5344CB8AC3E}">
        <p14:creationId xmlns:p14="http://schemas.microsoft.com/office/powerpoint/2010/main" val="153517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65C0524C-6161-EF95-222B-4B9B0142E72A}"/>
              </a:ext>
            </a:extLst>
          </p:cNvPr>
          <p:cNvPicPr>
            <a:picLocks noChangeAspect="1"/>
          </p:cNvPicPr>
          <p:nvPr/>
        </p:nvPicPr>
        <p:blipFill>
          <a:blip r:embed="rId3"/>
          <a:stretch>
            <a:fillRect/>
          </a:stretch>
        </p:blipFill>
        <p:spPr>
          <a:xfrm>
            <a:off x="425655" y="4125918"/>
            <a:ext cx="3991532" cy="2554797"/>
          </a:xfrm>
          <a:prstGeom prst="rect">
            <a:avLst/>
          </a:prstGeom>
        </p:spPr>
      </p:pic>
      <p:pic>
        <p:nvPicPr>
          <p:cNvPr id="7" name="Image 6">
            <a:extLst>
              <a:ext uri="{FF2B5EF4-FFF2-40B4-BE49-F238E27FC236}">
                <a16:creationId xmlns:a16="http://schemas.microsoft.com/office/drawing/2014/main" id="{B12F34FE-E4FE-03B4-D74A-A1F5EECE695C}"/>
              </a:ext>
            </a:extLst>
          </p:cNvPr>
          <p:cNvPicPr>
            <a:picLocks noChangeAspect="1"/>
          </p:cNvPicPr>
          <p:nvPr/>
        </p:nvPicPr>
        <p:blipFill>
          <a:blip r:embed="rId4"/>
          <a:stretch>
            <a:fillRect/>
          </a:stretch>
        </p:blipFill>
        <p:spPr>
          <a:xfrm>
            <a:off x="3694899" y="1982758"/>
            <a:ext cx="3991532" cy="2152950"/>
          </a:xfrm>
          <a:prstGeom prst="rect">
            <a:avLst/>
          </a:prstGeom>
        </p:spPr>
      </p:pic>
      <p:sp>
        <p:nvSpPr>
          <p:cNvPr id="3" name="Titre 2">
            <a:extLst>
              <a:ext uri="{FF2B5EF4-FFF2-40B4-BE49-F238E27FC236}">
                <a16:creationId xmlns:a16="http://schemas.microsoft.com/office/drawing/2014/main" id="{B092C1C6-0AE3-498F-8BFC-7D839B68E1FB}"/>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E0DFF22D-768A-4399-91C3-73B2BB1FF31B}"/>
              </a:ext>
            </a:extLst>
          </p:cNvPr>
          <p:cNvSpPr>
            <a:spLocks noGrp="1"/>
          </p:cNvSpPr>
          <p:nvPr>
            <p:ph idx="1"/>
          </p:nvPr>
        </p:nvSpPr>
        <p:spPr/>
        <p:txBody>
          <a:bodyPr/>
          <a:lstStyle/>
          <a:p>
            <a:r>
              <a:rPr lang="fr-CA" dirty="0"/>
              <a:t> Création du projet ASP net core Web APIs</a:t>
            </a:r>
          </a:p>
        </p:txBody>
      </p:sp>
      <p:pic>
        <p:nvPicPr>
          <p:cNvPr id="15" name="Graphique 14">
            <a:extLst>
              <a:ext uri="{FF2B5EF4-FFF2-40B4-BE49-F238E27FC236}">
                <a16:creationId xmlns:a16="http://schemas.microsoft.com/office/drawing/2014/main" id="{2F38F3D3-C801-411A-9666-F6D4C72E1E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0918" y="1098936"/>
            <a:ext cx="543480" cy="543480"/>
          </a:xfrm>
          <a:prstGeom prst="rect">
            <a:avLst/>
          </a:prstGeom>
        </p:spPr>
      </p:pic>
      <p:sp>
        <p:nvSpPr>
          <p:cNvPr id="12" name="Ellipse 11">
            <a:extLst>
              <a:ext uri="{FF2B5EF4-FFF2-40B4-BE49-F238E27FC236}">
                <a16:creationId xmlns:a16="http://schemas.microsoft.com/office/drawing/2014/main" id="{C9D54BAB-7BC2-4DB9-9268-F2A612B3F5D8}"/>
              </a:ext>
            </a:extLst>
          </p:cNvPr>
          <p:cNvSpPr/>
          <p:nvPr/>
        </p:nvSpPr>
        <p:spPr>
          <a:xfrm>
            <a:off x="3570643" y="1908583"/>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2</a:t>
            </a:r>
          </a:p>
        </p:txBody>
      </p:sp>
      <p:cxnSp>
        <p:nvCxnSpPr>
          <p:cNvPr id="13" name="Connecteur droit avec flèche 12">
            <a:extLst>
              <a:ext uri="{FF2B5EF4-FFF2-40B4-BE49-F238E27FC236}">
                <a16:creationId xmlns:a16="http://schemas.microsoft.com/office/drawing/2014/main" id="{E371F63A-74BF-4F40-A557-90B0B93E93EE}"/>
              </a:ext>
            </a:extLst>
          </p:cNvPr>
          <p:cNvCxnSpPr/>
          <p:nvPr/>
        </p:nvCxnSpPr>
        <p:spPr>
          <a:xfrm flipH="1">
            <a:off x="4542327" y="1946987"/>
            <a:ext cx="383177" cy="37088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E3542E2-2398-4EFF-8C24-A809483C9237}"/>
              </a:ext>
            </a:extLst>
          </p:cNvPr>
          <p:cNvCxnSpPr/>
          <p:nvPr/>
        </p:nvCxnSpPr>
        <p:spPr>
          <a:xfrm flipH="1">
            <a:off x="5368952" y="2900115"/>
            <a:ext cx="383177" cy="37088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 19">
            <a:extLst>
              <a:ext uri="{FF2B5EF4-FFF2-40B4-BE49-F238E27FC236}">
                <a16:creationId xmlns:a16="http://schemas.microsoft.com/office/drawing/2014/main" id="{84330B07-8E96-45D3-831A-154DFCD659CE}"/>
              </a:ext>
            </a:extLst>
          </p:cNvPr>
          <p:cNvPicPr>
            <a:picLocks noChangeAspect="1"/>
          </p:cNvPicPr>
          <p:nvPr/>
        </p:nvPicPr>
        <p:blipFill>
          <a:blip r:embed="rId7"/>
          <a:stretch>
            <a:fillRect/>
          </a:stretch>
        </p:blipFill>
        <p:spPr>
          <a:xfrm>
            <a:off x="7931163" y="1947385"/>
            <a:ext cx="4173307" cy="2276349"/>
          </a:xfrm>
          <a:prstGeom prst="rect">
            <a:avLst/>
          </a:prstGeom>
        </p:spPr>
      </p:pic>
      <p:sp>
        <p:nvSpPr>
          <p:cNvPr id="14" name="Ellipse 13">
            <a:extLst>
              <a:ext uri="{FF2B5EF4-FFF2-40B4-BE49-F238E27FC236}">
                <a16:creationId xmlns:a16="http://schemas.microsoft.com/office/drawing/2014/main" id="{03E16B00-C700-4E9A-BD4E-F0A3F96D0EA1}"/>
              </a:ext>
            </a:extLst>
          </p:cNvPr>
          <p:cNvSpPr/>
          <p:nvPr/>
        </p:nvSpPr>
        <p:spPr>
          <a:xfrm>
            <a:off x="7834431" y="1768462"/>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3</a:t>
            </a:r>
          </a:p>
        </p:txBody>
      </p:sp>
      <p:cxnSp>
        <p:nvCxnSpPr>
          <p:cNvPr id="21" name="Connecteur droit avec flèche 20">
            <a:extLst>
              <a:ext uri="{FF2B5EF4-FFF2-40B4-BE49-F238E27FC236}">
                <a16:creationId xmlns:a16="http://schemas.microsoft.com/office/drawing/2014/main" id="{E5C52EAB-BEB3-4DE9-B856-FA62DFC5C705}"/>
              </a:ext>
            </a:extLst>
          </p:cNvPr>
          <p:cNvCxnSpPr/>
          <p:nvPr/>
        </p:nvCxnSpPr>
        <p:spPr>
          <a:xfrm flipH="1">
            <a:off x="8281506" y="3478324"/>
            <a:ext cx="383177" cy="37088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D94B8847-095C-42AC-B129-3CEBCDE03DF9}"/>
              </a:ext>
            </a:extLst>
          </p:cNvPr>
          <p:cNvSpPr/>
          <p:nvPr/>
        </p:nvSpPr>
        <p:spPr>
          <a:xfrm>
            <a:off x="223492" y="3867943"/>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4</a:t>
            </a:r>
          </a:p>
        </p:txBody>
      </p:sp>
      <p:cxnSp>
        <p:nvCxnSpPr>
          <p:cNvPr id="26" name="Connecteur droit avec flèche 25">
            <a:extLst>
              <a:ext uri="{FF2B5EF4-FFF2-40B4-BE49-F238E27FC236}">
                <a16:creationId xmlns:a16="http://schemas.microsoft.com/office/drawing/2014/main" id="{DF39ED2F-4E70-4193-B4DF-820E1993135B}"/>
              </a:ext>
            </a:extLst>
          </p:cNvPr>
          <p:cNvCxnSpPr>
            <a:cxnSpLocks/>
          </p:cNvCxnSpPr>
          <p:nvPr/>
        </p:nvCxnSpPr>
        <p:spPr>
          <a:xfrm flipH="1" flipV="1">
            <a:off x="2195873" y="4476050"/>
            <a:ext cx="1579973" cy="59240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CAB0AE24-7FC7-4312-A0C7-D969DD8880DF}"/>
              </a:ext>
            </a:extLst>
          </p:cNvPr>
          <p:cNvSpPr txBox="1"/>
          <p:nvPr/>
        </p:nvSpPr>
        <p:spPr>
          <a:xfrm>
            <a:off x="3775846" y="4967894"/>
            <a:ext cx="3697692" cy="369332"/>
          </a:xfrm>
          <a:prstGeom prst="rect">
            <a:avLst/>
          </a:prstGeom>
          <a:noFill/>
        </p:spPr>
        <p:txBody>
          <a:bodyPr wrap="square" rtlCol="0">
            <a:spAutoFit/>
          </a:bodyPr>
          <a:lstStyle/>
          <a:p>
            <a:r>
              <a:rPr lang="fr-CA" b="1" u="sng" dirty="0">
                <a:solidFill>
                  <a:srgbClr val="FA4098"/>
                </a:solidFill>
              </a:rPr>
              <a:t>Prenez 8.0 !</a:t>
            </a:r>
          </a:p>
        </p:txBody>
      </p:sp>
      <p:pic>
        <p:nvPicPr>
          <p:cNvPr id="10" name="Image 9">
            <a:extLst>
              <a:ext uri="{FF2B5EF4-FFF2-40B4-BE49-F238E27FC236}">
                <a16:creationId xmlns:a16="http://schemas.microsoft.com/office/drawing/2014/main" id="{EC7676F3-9DDD-93E7-6472-76E343A14535}"/>
              </a:ext>
            </a:extLst>
          </p:cNvPr>
          <p:cNvPicPr>
            <a:picLocks noChangeAspect="1"/>
          </p:cNvPicPr>
          <p:nvPr/>
        </p:nvPicPr>
        <p:blipFill>
          <a:blip r:embed="rId8"/>
          <a:stretch>
            <a:fillRect/>
          </a:stretch>
        </p:blipFill>
        <p:spPr>
          <a:xfrm>
            <a:off x="255051" y="2091942"/>
            <a:ext cx="3153215" cy="666843"/>
          </a:xfrm>
          <a:prstGeom prst="rect">
            <a:avLst/>
          </a:prstGeom>
        </p:spPr>
      </p:pic>
      <p:sp>
        <p:nvSpPr>
          <p:cNvPr id="2" name="Ellipse 1">
            <a:extLst>
              <a:ext uri="{FF2B5EF4-FFF2-40B4-BE49-F238E27FC236}">
                <a16:creationId xmlns:a16="http://schemas.microsoft.com/office/drawing/2014/main" id="{F8196B0B-32D2-44C5-845F-0A1CEB79678E}"/>
              </a:ext>
            </a:extLst>
          </p:cNvPr>
          <p:cNvSpPr/>
          <p:nvPr/>
        </p:nvSpPr>
        <p:spPr>
          <a:xfrm>
            <a:off x="76525" y="1913416"/>
            <a:ext cx="357051" cy="357051"/>
          </a:xfrm>
          <a:prstGeom prst="ellipse">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1</a:t>
            </a:r>
          </a:p>
        </p:txBody>
      </p:sp>
      <p:sp>
        <p:nvSpPr>
          <p:cNvPr id="9" name="ZoneTexte 8">
            <a:extLst>
              <a:ext uri="{FF2B5EF4-FFF2-40B4-BE49-F238E27FC236}">
                <a16:creationId xmlns:a16="http://schemas.microsoft.com/office/drawing/2014/main" id="{B8BF10DB-E266-BA50-543D-83863E14BFE3}"/>
              </a:ext>
            </a:extLst>
          </p:cNvPr>
          <p:cNvSpPr txBox="1"/>
          <p:nvPr/>
        </p:nvSpPr>
        <p:spPr>
          <a:xfrm>
            <a:off x="8099423" y="4269318"/>
            <a:ext cx="3836786" cy="738664"/>
          </a:xfrm>
          <a:prstGeom prst="rect">
            <a:avLst/>
          </a:prstGeom>
          <a:noFill/>
        </p:spPr>
        <p:txBody>
          <a:bodyPr wrap="square" rtlCol="0">
            <a:spAutoFit/>
          </a:bodyPr>
          <a:lstStyle/>
          <a:p>
            <a:r>
              <a:rPr lang="fr-CA" sz="1400" dirty="0">
                <a:solidFill>
                  <a:srgbClr val="739CD1"/>
                </a:solidFill>
              </a:rPr>
              <a:t>On peut mettre le </a:t>
            </a:r>
            <a:r>
              <a:rPr lang="fr-CA" sz="1400" dirty="0">
                <a:solidFill>
                  <a:srgbClr val="FA4098"/>
                </a:solidFill>
              </a:rPr>
              <a:t>projet</a:t>
            </a:r>
            <a:r>
              <a:rPr lang="fr-CA" sz="1400" dirty="0">
                <a:solidFill>
                  <a:srgbClr val="739CD1"/>
                </a:solidFill>
              </a:rPr>
              <a:t> dans le </a:t>
            </a:r>
            <a:r>
              <a:rPr lang="fr-CA" sz="1400" b="1" dirty="0">
                <a:solidFill>
                  <a:srgbClr val="739CD1"/>
                </a:solidFill>
              </a:rPr>
              <a:t>même dossier </a:t>
            </a:r>
            <a:r>
              <a:rPr lang="fr-CA" sz="1400" dirty="0">
                <a:solidFill>
                  <a:srgbClr val="739CD1"/>
                </a:solidFill>
              </a:rPr>
              <a:t>que la </a:t>
            </a:r>
            <a:r>
              <a:rPr lang="fr-CA" sz="1400" dirty="0">
                <a:solidFill>
                  <a:srgbClr val="FA4098"/>
                </a:solidFill>
              </a:rPr>
              <a:t>solution</a:t>
            </a:r>
            <a:r>
              <a:rPr lang="fr-CA" sz="1400" dirty="0">
                <a:solidFill>
                  <a:srgbClr val="739CD1"/>
                </a:solidFill>
              </a:rPr>
              <a:t> car nous n’aurons qu’un seul projet. (Pas de projet de </a:t>
            </a:r>
            <a:r>
              <a:rPr lang="fr-CA" sz="1400" dirty="0">
                <a:solidFill>
                  <a:srgbClr val="FA4098"/>
                </a:solidFill>
              </a:rPr>
              <a:t>test</a:t>
            </a:r>
            <a:r>
              <a:rPr lang="fr-CA" sz="1400" dirty="0">
                <a:solidFill>
                  <a:srgbClr val="739CD1"/>
                </a:solidFill>
              </a:rPr>
              <a:t>, par exemple)</a:t>
            </a:r>
          </a:p>
        </p:txBody>
      </p:sp>
    </p:spTree>
    <p:extLst>
      <p:ext uri="{BB962C8B-B14F-4D97-AF65-F5344CB8AC3E}">
        <p14:creationId xmlns:p14="http://schemas.microsoft.com/office/powerpoint/2010/main" val="297891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063D89A9-00AB-A3B7-DBBA-09321FC0D8EC}"/>
              </a:ext>
            </a:extLst>
          </p:cNvPr>
          <p:cNvPicPr>
            <a:picLocks noChangeAspect="1"/>
          </p:cNvPicPr>
          <p:nvPr/>
        </p:nvPicPr>
        <p:blipFill>
          <a:blip r:embed="rId2"/>
          <a:stretch>
            <a:fillRect/>
          </a:stretch>
        </p:blipFill>
        <p:spPr>
          <a:xfrm>
            <a:off x="4417505" y="2302582"/>
            <a:ext cx="3324689" cy="3639058"/>
          </a:xfrm>
          <a:prstGeom prst="rect">
            <a:avLst/>
          </a:prstGeom>
          <a:ln w="28575">
            <a:solidFill>
              <a:srgbClr val="739CD1"/>
            </a:solidFill>
          </a:ln>
        </p:spPr>
      </p:pic>
      <p:sp>
        <p:nvSpPr>
          <p:cNvPr id="3" name="Titre 2">
            <a:extLst>
              <a:ext uri="{FF2B5EF4-FFF2-40B4-BE49-F238E27FC236}">
                <a16:creationId xmlns:a16="http://schemas.microsoft.com/office/drawing/2014/main" id="{B092C1C6-0AE3-498F-8BFC-7D839B68E1FB}"/>
              </a:ext>
            </a:extLst>
          </p:cNvPr>
          <p:cNvSpPr>
            <a:spLocks noGrp="1"/>
          </p:cNvSpPr>
          <p:nvPr>
            <p:ph type="title"/>
          </p:nvPr>
        </p:nvSpPr>
        <p:spPr/>
        <p:txBody>
          <a:bodyPr/>
          <a:lstStyle/>
          <a:p>
            <a:r>
              <a:rPr lang="fr-CA" dirty="0"/>
              <a:t>Web API</a:t>
            </a:r>
          </a:p>
        </p:txBody>
      </p:sp>
      <p:sp>
        <p:nvSpPr>
          <p:cNvPr id="8" name="Espace réservé du contenu 7">
            <a:extLst>
              <a:ext uri="{FF2B5EF4-FFF2-40B4-BE49-F238E27FC236}">
                <a16:creationId xmlns:a16="http://schemas.microsoft.com/office/drawing/2014/main" id="{10B29949-8981-4C15-B535-545346CE57F5}"/>
              </a:ext>
            </a:extLst>
          </p:cNvPr>
          <p:cNvSpPr>
            <a:spLocks noGrp="1"/>
          </p:cNvSpPr>
          <p:nvPr>
            <p:ph idx="1"/>
          </p:nvPr>
        </p:nvSpPr>
        <p:spPr/>
        <p:txBody>
          <a:bodyPr/>
          <a:lstStyle/>
          <a:p>
            <a:r>
              <a:rPr lang="fr-CA" dirty="0"/>
              <a:t> Création du projet ASP net core Web API</a:t>
            </a:r>
          </a:p>
          <a:p>
            <a:pPr lvl="1"/>
            <a:r>
              <a:rPr lang="fr-CA" dirty="0"/>
              <a:t> Nos fichiers de base ressemblent à ceci </a:t>
            </a:r>
          </a:p>
          <a:p>
            <a:endParaRPr lang="fr-CA" dirty="0"/>
          </a:p>
        </p:txBody>
      </p:sp>
      <p:sp>
        <p:nvSpPr>
          <p:cNvPr id="2" name="ZoneTexte 1">
            <a:extLst>
              <a:ext uri="{FF2B5EF4-FFF2-40B4-BE49-F238E27FC236}">
                <a16:creationId xmlns:a16="http://schemas.microsoft.com/office/drawing/2014/main" id="{A1F3C112-E075-4380-A312-83132A9FAD19}"/>
              </a:ext>
            </a:extLst>
          </p:cNvPr>
          <p:cNvSpPr txBox="1"/>
          <p:nvPr/>
        </p:nvSpPr>
        <p:spPr>
          <a:xfrm>
            <a:off x="8451115" y="4996413"/>
            <a:ext cx="3460385" cy="646331"/>
          </a:xfrm>
          <a:prstGeom prst="rect">
            <a:avLst/>
          </a:prstGeom>
          <a:noFill/>
        </p:spPr>
        <p:txBody>
          <a:bodyPr wrap="square" rtlCol="0">
            <a:spAutoFit/>
          </a:bodyPr>
          <a:lstStyle/>
          <a:p>
            <a:r>
              <a:rPr lang="fr-CA" dirty="0">
                <a:solidFill>
                  <a:srgbClr val="739CD1"/>
                </a:solidFill>
              </a:rPr>
              <a:t>Exemple d’un </a:t>
            </a:r>
            <a:r>
              <a:rPr lang="fr-CA" dirty="0">
                <a:solidFill>
                  <a:srgbClr val="FA4098"/>
                </a:solidFill>
              </a:rPr>
              <a:t>Model</a:t>
            </a:r>
            <a:r>
              <a:rPr lang="fr-CA" dirty="0">
                <a:solidFill>
                  <a:srgbClr val="739CD1"/>
                </a:solidFill>
              </a:rPr>
              <a:t> et son </a:t>
            </a:r>
            <a:r>
              <a:rPr lang="fr-CA" dirty="0">
                <a:solidFill>
                  <a:srgbClr val="FA4098"/>
                </a:solidFill>
              </a:rPr>
              <a:t>contrôleur</a:t>
            </a:r>
            <a:r>
              <a:rPr lang="fr-CA" dirty="0">
                <a:solidFill>
                  <a:srgbClr val="739CD1"/>
                </a:solidFill>
              </a:rPr>
              <a:t> pour une API Web.</a:t>
            </a:r>
          </a:p>
        </p:txBody>
      </p:sp>
      <p:cxnSp>
        <p:nvCxnSpPr>
          <p:cNvPr id="6" name="Connecteur droit avec flèche 5">
            <a:extLst>
              <a:ext uri="{FF2B5EF4-FFF2-40B4-BE49-F238E27FC236}">
                <a16:creationId xmlns:a16="http://schemas.microsoft.com/office/drawing/2014/main" id="{F306A8C5-797B-4E41-8A14-23E0486FF911}"/>
              </a:ext>
            </a:extLst>
          </p:cNvPr>
          <p:cNvCxnSpPr>
            <a:cxnSpLocks/>
          </p:cNvCxnSpPr>
          <p:nvPr/>
        </p:nvCxnSpPr>
        <p:spPr>
          <a:xfrm flipH="1" flipV="1">
            <a:off x="7417570" y="4790987"/>
            <a:ext cx="1033545" cy="30164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10E4B913-AF16-4061-B069-9349B7D1F652}"/>
              </a:ext>
            </a:extLst>
          </p:cNvPr>
          <p:cNvCxnSpPr>
            <a:cxnSpLocks/>
          </p:cNvCxnSpPr>
          <p:nvPr/>
        </p:nvCxnSpPr>
        <p:spPr>
          <a:xfrm flipH="1">
            <a:off x="6556779" y="5260910"/>
            <a:ext cx="1849965" cy="41737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93230028-B346-D2D0-FB8C-BAA461D89BA9}"/>
              </a:ext>
            </a:extLst>
          </p:cNvPr>
          <p:cNvSpPr txBox="1"/>
          <p:nvPr/>
        </p:nvSpPr>
        <p:spPr>
          <a:xfrm>
            <a:off x="8642727" y="5602077"/>
            <a:ext cx="2573232" cy="307777"/>
          </a:xfrm>
          <a:prstGeom prst="rect">
            <a:avLst/>
          </a:prstGeom>
          <a:noFill/>
        </p:spPr>
        <p:txBody>
          <a:bodyPr wrap="square" rtlCol="0">
            <a:spAutoFit/>
          </a:bodyPr>
          <a:lstStyle/>
          <a:p>
            <a:pPr algn="ctr"/>
            <a:r>
              <a:rPr lang="fr-CA" sz="1400" dirty="0">
                <a:solidFill>
                  <a:srgbClr val="FA4098"/>
                </a:solidFill>
              </a:rPr>
              <a:t>(Vous pouvez les supprimer)</a:t>
            </a:r>
          </a:p>
        </p:txBody>
      </p:sp>
      <p:sp>
        <p:nvSpPr>
          <p:cNvPr id="14" name="ZoneTexte 13">
            <a:extLst>
              <a:ext uri="{FF2B5EF4-FFF2-40B4-BE49-F238E27FC236}">
                <a16:creationId xmlns:a16="http://schemas.microsoft.com/office/drawing/2014/main" id="{7F86DA35-7913-04FB-806A-19B9232B647F}"/>
              </a:ext>
            </a:extLst>
          </p:cNvPr>
          <p:cNvSpPr txBox="1"/>
          <p:nvPr/>
        </p:nvSpPr>
        <p:spPr>
          <a:xfrm>
            <a:off x="8642727" y="3229050"/>
            <a:ext cx="3460385" cy="646331"/>
          </a:xfrm>
          <a:prstGeom prst="rect">
            <a:avLst/>
          </a:prstGeom>
          <a:noFill/>
        </p:spPr>
        <p:txBody>
          <a:bodyPr wrap="square" rtlCol="0">
            <a:spAutoFit/>
          </a:bodyPr>
          <a:lstStyle/>
          <a:p>
            <a:r>
              <a:rPr lang="fr-CA" dirty="0">
                <a:solidFill>
                  <a:srgbClr val="739CD1"/>
                </a:solidFill>
              </a:rPr>
              <a:t>Package très pertinent (servira plus loin)</a:t>
            </a:r>
          </a:p>
        </p:txBody>
      </p:sp>
      <p:cxnSp>
        <p:nvCxnSpPr>
          <p:cNvPr id="16" name="Connecteur droit avec flèche 15">
            <a:extLst>
              <a:ext uri="{FF2B5EF4-FFF2-40B4-BE49-F238E27FC236}">
                <a16:creationId xmlns:a16="http://schemas.microsoft.com/office/drawing/2014/main" id="{A75F21AE-0371-97A7-FC03-BE3B4D0482E6}"/>
              </a:ext>
            </a:extLst>
          </p:cNvPr>
          <p:cNvCxnSpPr>
            <a:cxnSpLocks/>
          </p:cNvCxnSpPr>
          <p:nvPr/>
        </p:nvCxnSpPr>
        <p:spPr>
          <a:xfrm flipH="1">
            <a:off x="7742194" y="3562347"/>
            <a:ext cx="900533" cy="38580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1577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EA6EC4A563C74AB4673669427E4027" ma:contentTypeVersion="5" ma:contentTypeDescription="Crée un document." ma:contentTypeScope="" ma:versionID="a51ff651b3d3694da878b867e0c85fb7">
  <xsd:schema xmlns:xsd="http://www.w3.org/2001/XMLSchema" xmlns:xs="http://www.w3.org/2001/XMLSchema" xmlns:p="http://schemas.microsoft.com/office/2006/metadata/properties" xmlns:ns2="3bcbd8e9-0c7d-4e5e-bc44-b0230d6852d3" targetNamespace="http://schemas.microsoft.com/office/2006/metadata/properties" ma:root="true" ma:fieldsID="a4c04c2e1459879dc9f18157c2d8cc7e" ns2:_="">
    <xsd:import namespace="3bcbd8e9-0c7d-4e5e-bc44-b0230d6852d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Commentair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cbd8e9-0c7d-4e5e-bc44-b0230d6852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Commentaire" ma:index="12" nillable="true" ma:displayName="Commentaire" ma:format="Dropdown" ma:internalName="Commentair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mentaire xmlns="3bcbd8e9-0c7d-4e5e-bc44-b0230d6852d3" xsi:nil="true"/>
  </documentManagement>
</p:properties>
</file>

<file path=customXml/itemProps1.xml><?xml version="1.0" encoding="utf-8"?>
<ds:datastoreItem xmlns:ds="http://schemas.openxmlformats.org/officeDocument/2006/customXml" ds:itemID="{4CFC1EEA-B388-4EBC-805D-C0D321BA1571}">
  <ds:schemaRefs>
    <ds:schemaRef ds:uri="http://schemas.microsoft.com/sharepoint/v3/contenttype/forms"/>
  </ds:schemaRefs>
</ds:datastoreItem>
</file>

<file path=customXml/itemProps2.xml><?xml version="1.0" encoding="utf-8"?>
<ds:datastoreItem xmlns:ds="http://schemas.openxmlformats.org/officeDocument/2006/customXml" ds:itemID="{9CA9C9B8-4EA5-41CA-85D6-6D15FD67A2FC}"/>
</file>

<file path=customXml/itemProps3.xml><?xml version="1.0" encoding="utf-8"?>
<ds:datastoreItem xmlns:ds="http://schemas.openxmlformats.org/officeDocument/2006/customXml" ds:itemID="{3BBD4E3F-366D-4C21-B678-CD16BECA3845}">
  <ds:schemaRefs>
    <ds:schemaRef ds:uri="http://purl.org/dc/dcmitype/"/>
    <ds:schemaRef ds:uri="http://schemas.microsoft.com/office/infopath/2007/PartnerControls"/>
    <ds:schemaRef ds:uri="http://purl.org/dc/elements/1.1/"/>
    <ds:schemaRef ds:uri="http://schemas.microsoft.com/office/2006/metadata/properties"/>
    <ds:schemaRef ds:uri="83ab252c-4429-4d3c-b354-a26bac7f17c4"/>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29198</TotalTime>
  <Words>3867</Words>
  <Application>Microsoft Office PowerPoint</Application>
  <PresentationFormat>Grand écran</PresentationFormat>
  <Paragraphs>414</Paragraphs>
  <Slides>51</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51</vt:i4>
      </vt:variant>
    </vt:vector>
  </HeadingPairs>
  <TitlesOfParts>
    <vt:vector size="58" baseType="lpstr">
      <vt:lpstr>Arial</vt:lpstr>
      <vt:lpstr>Calibri</vt:lpstr>
      <vt:lpstr>Calibri Light</vt:lpstr>
      <vt:lpstr>Courier New</vt:lpstr>
      <vt:lpstr>Symbol</vt:lpstr>
      <vt:lpstr>Wingdings</vt:lpstr>
      <vt:lpstr>Thème Office</vt:lpstr>
      <vt:lpstr>Semaine 8</vt:lpstr>
      <vt:lpstr>Menu du jour</vt:lpstr>
      <vt:lpstr>REST</vt:lpstr>
      <vt:lpstr>REST</vt:lpstr>
      <vt:lpstr>REST</vt:lpstr>
      <vt:lpstr>Web API</vt:lpstr>
      <vt:lpstr>Web API</vt:lpstr>
      <vt:lpstr>Web API</vt:lpstr>
      <vt:lpstr>Web API</vt:lpstr>
      <vt:lpstr>Web API</vt:lpstr>
      <vt:lpstr>Web API</vt:lpstr>
      <vt:lpstr>Web API</vt:lpstr>
      <vt:lpstr>Web API</vt:lpstr>
      <vt:lpstr>Web API</vt:lpstr>
      <vt:lpstr>Web API</vt:lpstr>
      <vt:lpstr>Web API</vt:lpstr>
      <vt:lpstr>Web API</vt:lpstr>
      <vt:lpstr>Web API</vt:lpstr>
      <vt:lpstr>Web API</vt:lpstr>
      <vt:lpstr>Web API</vt:lpstr>
      <vt:lpstr>Routage</vt:lpstr>
      <vt:lpstr>Routage</vt:lpstr>
      <vt:lpstr>Routage</vt:lpstr>
      <vt:lpstr>Routage</vt:lpstr>
      <vt:lpstr>Routage</vt:lpstr>
      <vt:lpstr>Routage</vt:lpstr>
      <vt:lpstr>Routage</vt:lpstr>
      <vt:lpstr>Routage</vt:lpstr>
      <vt:lpstr>Routage</vt:lpstr>
      <vt:lpstr>Angular</vt:lpstr>
      <vt:lpstr>Angular</vt:lpstr>
      <vt:lpstr>Angular</vt:lpstr>
      <vt:lpstr>Angular</vt:lpstr>
      <vt:lpstr>Angular</vt:lpstr>
      <vt:lpstr>CORS</vt:lpstr>
      <vt:lpstr>CORS</vt:lpstr>
      <vt:lpstr>Angular</vt:lpstr>
      <vt:lpstr>Angular</vt:lpstr>
      <vt:lpstr>Angular</vt:lpstr>
      <vt:lpstr>Angular</vt:lpstr>
      <vt:lpstr>Angular</vt:lpstr>
      <vt:lpstr>Angular</vt:lpstr>
      <vt:lpstr>Services</vt:lpstr>
      <vt:lpstr>Services</vt:lpstr>
      <vt:lpstr>Services</vt:lpstr>
      <vt:lpstr>Services</vt:lpstr>
      <vt:lpstr>Services</vt:lpstr>
      <vt:lpstr>Services</vt:lpstr>
      <vt:lpstr>Services</vt:lpstr>
      <vt:lpstr>Services</vt:lpstr>
      <vt:lpstr>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Maxime Pelletier</cp:lastModifiedBy>
  <cp:revision>7065</cp:revision>
  <dcterms:created xsi:type="dcterms:W3CDTF">2021-06-05T18:50:42Z</dcterms:created>
  <dcterms:modified xsi:type="dcterms:W3CDTF">2024-10-10T23:58:21Z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0x0101006AEA6EC4A563C74AB4673669427E4027</vt:lpwstr>
  </property>
</Properties>
</file>