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sldIdLst>
    <p:sldId id="256" r:id="rId2"/>
    <p:sldId id="259" r:id="rId3"/>
  </p:sldIdLst>
  <p:sldSz cx="10693400" cy="7556500"/>
  <p:notesSz cx="10693400" cy="7556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70"/>
  </p:normalViewPr>
  <p:slideViewPr>
    <p:cSldViewPr>
      <p:cViewPr varScale="1">
        <p:scale>
          <a:sx n="106" d="100"/>
          <a:sy n="106" d="100"/>
        </p:scale>
        <p:origin x="800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256" y="1595263"/>
            <a:ext cx="7742854" cy="3668705"/>
          </a:xfrm>
        </p:spPr>
        <p:txBody>
          <a:bodyPr anchor="b"/>
          <a:lstStyle>
            <a:lvl1pPr>
              <a:defRPr sz="79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256" y="5263965"/>
            <a:ext cx="7742854" cy="949157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8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2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6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0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7194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258" y="5289536"/>
            <a:ext cx="7742853" cy="624461"/>
          </a:xfrm>
        </p:spPr>
        <p:txBody>
          <a:bodyPr anchor="b">
            <a:normAutofit/>
          </a:bodyPr>
          <a:lstStyle>
            <a:lvl1pPr algn="l">
              <a:defRPr sz="2645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3256" y="755650"/>
            <a:ext cx="7742854" cy="401147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3"/>
            </a:lvl1pPr>
            <a:lvl2pPr marL="503789" indent="0">
              <a:buNone/>
              <a:defRPr sz="1763"/>
            </a:lvl2pPr>
            <a:lvl3pPr marL="1007577" indent="0">
              <a:buNone/>
              <a:defRPr sz="1763"/>
            </a:lvl3pPr>
            <a:lvl4pPr marL="1511366" indent="0">
              <a:buNone/>
              <a:defRPr sz="1763"/>
            </a:lvl4pPr>
            <a:lvl5pPr marL="2015155" indent="0">
              <a:buNone/>
              <a:defRPr sz="1763"/>
            </a:lvl5pPr>
            <a:lvl6pPr marL="2518943" indent="0">
              <a:buNone/>
              <a:defRPr sz="1763"/>
            </a:lvl6pPr>
            <a:lvl7pPr marL="3022732" indent="0">
              <a:buNone/>
              <a:defRPr sz="1763"/>
            </a:lvl7pPr>
            <a:lvl8pPr marL="3526521" indent="0">
              <a:buNone/>
              <a:defRPr sz="1763"/>
            </a:lvl8pPr>
            <a:lvl9pPr marL="4030309" indent="0">
              <a:buNone/>
              <a:defRPr sz="1763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257" y="5913997"/>
            <a:ext cx="7742852" cy="543997"/>
          </a:xfrm>
        </p:spPr>
        <p:txBody>
          <a:bodyPr>
            <a:normAutofit/>
          </a:bodyPr>
          <a:lstStyle>
            <a:lvl1pPr marL="0" indent="0">
              <a:buNone/>
              <a:defRPr sz="1322"/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6093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256" y="1595261"/>
            <a:ext cx="7742854" cy="2182989"/>
          </a:xfrm>
        </p:spPr>
        <p:txBody>
          <a:bodyPr/>
          <a:lstStyle>
            <a:lvl1pPr>
              <a:defRPr sz="52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256" y="4030134"/>
            <a:ext cx="7742854" cy="2602794"/>
          </a:xfrm>
        </p:spPr>
        <p:txBody>
          <a:bodyPr anchor="ctr">
            <a:normAutofit/>
          </a:bodyPr>
          <a:lstStyle>
            <a:lvl1pPr marL="0" indent="0">
              <a:buNone/>
              <a:defRPr sz="1983"/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7401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593" y="1595261"/>
            <a:ext cx="7017893" cy="2560014"/>
          </a:xfrm>
        </p:spPr>
        <p:txBody>
          <a:bodyPr/>
          <a:lstStyle>
            <a:lvl1pPr>
              <a:defRPr sz="52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693563" y="4155275"/>
            <a:ext cx="6386522" cy="377025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543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256" y="4793780"/>
            <a:ext cx="7742854" cy="1847144"/>
          </a:xfrm>
        </p:spPr>
        <p:txBody>
          <a:bodyPr anchor="ctr">
            <a:normAutofit/>
          </a:bodyPr>
          <a:lstStyle>
            <a:lvl1pPr marL="0" indent="0">
              <a:buNone/>
              <a:defRPr sz="1983"/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788086" y="1070177"/>
            <a:ext cx="703527" cy="216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3443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85749" y="2880007"/>
            <a:ext cx="703527" cy="216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3443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1781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255" y="3442407"/>
            <a:ext cx="7742855" cy="1821559"/>
          </a:xfrm>
        </p:spPr>
        <p:txBody>
          <a:bodyPr anchor="b"/>
          <a:lstStyle>
            <a:lvl1pPr algn="l">
              <a:defRPr sz="4408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256" y="5263966"/>
            <a:ext cx="7742854" cy="948033"/>
          </a:xfrm>
        </p:spPr>
        <p:txBody>
          <a:bodyPr anchor="t"/>
          <a:lstStyle>
            <a:lvl1pPr marL="0" indent="0" algn="l">
              <a:buNone/>
              <a:defRPr sz="2204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7236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62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5293" y="2182989"/>
            <a:ext cx="2585320" cy="634955"/>
          </a:xfrm>
        </p:spPr>
        <p:txBody>
          <a:bodyPr anchor="b">
            <a:noAutofit/>
          </a:bodyPr>
          <a:lstStyle>
            <a:lvl1pPr marL="0" indent="0">
              <a:buNone/>
              <a:defRPr sz="2645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72414" y="2938639"/>
            <a:ext cx="2568198" cy="3954919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7181" y="2182989"/>
            <a:ext cx="2575998" cy="634955"/>
          </a:xfrm>
        </p:spPr>
        <p:txBody>
          <a:bodyPr anchor="b">
            <a:noAutofit/>
          </a:bodyPr>
          <a:lstStyle>
            <a:lvl1pPr marL="0" indent="0">
              <a:buNone/>
              <a:defRPr sz="2645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97922" y="2938639"/>
            <a:ext cx="2585257" cy="3954919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50583" y="2182989"/>
            <a:ext cx="2572378" cy="634955"/>
          </a:xfrm>
        </p:spPr>
        <p:txBody>
          <a:bodyPr anchor="b">
            <a:noAutofit/>
          </a:bodyPr>
          <a:lstStyle>
            <a:lvl1pPr marL="0" indent="0">
              <a:buNone/>
              <a:defRPr sz="2645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6250583" y="2938639"/>
            <a:ext cx="2572378" cy="3954919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68988" y="2350911"/>
            <a:ext cx="0" cy="436597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108043" y="2350911"/>
            <a:ext cx="0" cy="4370916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6776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62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414" y="4683916"/>
            <a:ext cx="2579341" cy="634955"/>
          </a:xfrm>
        </p:spPr>
        <p:txBody>
          <a:bodyPr anchor="b">
            <a:noAutofit/>
          </a:bodyPr>
          <a:lstStyle>
            <a:lvl1pPr marL="0" indent="0">
              <a:buNone/>
              <a:defRPr sz="2645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72414" y="2434872"/>
            <a:ext cx="2579341" cy="16792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3"/>
            </a:lvl1pPr>
            <a:lvl2pPr marL="503789" indent="0">
              <a:buNone/>
              <a:defRPr sz="1763"/>
            </a:lvl2pPr>
            <a:lvl3pPr marL="1007577" indent="0">
              <a:buNone/>
              <a:defRPr sz="1763"/>
            </a:lvl3pPr>
            <a:lvl4pPr marL="1511366" indent="0">
              <a:buNone/>
              <a:defRPr sz="1763"/>
            </a:lvl4pPr>
            <a:lvl5pPr marL="2015155" indent="0">
              <a:buNone/>
              <a:defRPr sz="1763"/>
            </a:lvl5pPr>
            <a:lvl6pPr marL="2518943" indent="0">
              <a:buNone/>
              <a:defRPr sz="1763"/>
            </a:lvl6pPr>
            <a:lvl7pPr marL="3022732" indent="0">
              <a:buNone/>
              <a:defRPr sz="1763"/>
            </a:lvl7pPr>
            <a:lvl8pPr marL="3526521" indent="0">
              <a:buNone/>
              <a:defRPr sz="1763"/>
            </a:lvl8pPr>
            <a:lvl9pPr marL="4030309" indent="0">
              <a:buNone/>
              <a:defRPr sz="1763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572414" y="5318873"/>
            <a:ext cx="2579341" cy="726329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2196" y="4683916"/>
            <a:ext cx="2570984" cy="634955"/>
          </a:xfrm>
        </p:spPr>
        <p:txBody>
          <a:bodyPr anchor="b">
            <a:noAutofit/>
          </a:bodyPr>
          <a:lstStyle>
            <a:lvl1pPr marL="0" indent="0">
              <a:buNone/>
              <a:defRPr sz="2645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12194" y="2434872"/>
            <a:ext cx="2570984" cy="16792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3"/>
            </a:lvl1pPr>
            <a:lvl2pPr marL="503789" indent="0">
              <a:buNone/>
              <a:defRPr sz="1763"/>
            </a:lvl2pPr>
            <a:lvl3pPr marL="1007577" indent="0">
              <a:buNone/>
              <a:defRPr sz="1763"/>
            </a:lvl3pPr>
            <a:lvl4pPr marL="1511366" indent="0">
              <a:buNone/>
              <a:defRPr sz="1763"/>
            </a:lvl4pPr>
            <a:lvl5pPr marL="2015155" indent="0">
              <a:buNone/>
              <a:defRPr sz="1763"/>
            </a:lvl5pPr>
            <a:lvl6pPr marL="2518943" indent="0">
              <a:buNone/>
              <a:defRPr sz="1763"/>
            </a:lvl6pPr>
            <a:lvl7pPr marL="3022732" indent="0">
              <a:buNone/>
              <a:defRPr sz="1763"/>
            </a:lvl7pPr>
            <a:lvl8pPr marL="3526521" indent="0">
              <a:buNone/>
              <a:defRPr sz="1763"/>
            </a:lvl8pPr>
            <a:lvl9pPr marL="4030309" indent="0">
              <a:buNone/>
              <a:defRPr sz="1763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008" y="5318872"/>
            <a:ext cx="2574389" cy="726329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50583" y="4683916"/>
            <a:ext cx="2572378" cy="634955"/>
          </a:xfrm>
        </p:spPr>
        <p:txBody>
          <a:bodyPr anchor="b">
            <a:noAutofit/>
          </a:bodyPr>
          <a:lstStyle>
            <a:lvl1pPr marL="0" indent="0">
              <a:buNone/>
              <a:defRPr sz="2645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250582" y="2434872"/>
            <a:ext cx="2572378" cy="16792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3"/>
            </a:lvl1pPr>
            <a:lvl2pPr marL="503789" indent="0">
              <a:buNone/>
              <a:defRPr sz="1763"/>
            </a:lvl2pPr>
            <a:lvl3pPr marL="1007577" indent="0">
              <a:buNone/>
              <a:defRPr sz="1763"/>
            </a:lvl3pPr>
            <a:lvl4pPr marL="1511366" indent="0">
              <a:buNone/>
              <a:defRPr sz="1763"/>
            </a:lvl4pPr>
            <a:lvl5pPr marL="2015155" indent="0">
              <a:buNone/>
              <a:defRPr sz="1763"/>
            </a:lvl5pPr>
            <a:lvl6pPr marL="2518943" indent="0">
              <a:buNone/>
              <a:defRPr sz="1763"/>
            </a:lvl6pPr>
            <a:lvl7pPr marL="3022732" indent="0">
              <a:buNone/>
              <a:defRPr sz="1763"/>
            </a:lvl7pPr>
            <a:lvl8pPr marL="3526521" indent="0">
              <a:buNone/>
              <a:defRPr sz="1763"/>
            </a:lvl8pPr>
            <a:lvl9pPr marL="4030309" indent="0">
              <a:buNone/>
              <a:defRPr sz="1763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6250476" y="5318870"/>
            <a:ext cx="2575784" cy="726329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68988" y="2350911"/>
            <a:ext cx="0" cy="436597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108043" y="2350911"/>
            <a:ext cx="0" cy="4370916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6129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7724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5385" y="474032"/>
            <a:ext cx="1537577" cy="6419527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2414" y="851958"/>
            <a:ext cx="6512416" cy="604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849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48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258" y="3153208"/>
            <a:ext cx="7742853" cy="2110759"/>
          </a:xfrm>
        </p:spPr>
        <p:txBody>
          <a:bodyPr anchor="b"/>
          <a:lstStyle>
            <a:lvl1pPr algn="l">
              <a:defRPr sz="4408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256" y="5263966"/>
            <a:ext cx="7742854" cy="948033"/>
          </a:xfrm>
        </p:spPr>
        <p:txBody>
          <a:bodyPr anchor="t"/>
          <a:lstStyle>
            <a:lvl1pPr marL="0" indent="0" algn="l">
              <a:buNone/>
              <a:defRPr sz="2204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874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7950" y="2270450"/>
            <a:ext cx="3856960" cy="4623109"/>
          </a:xfrm>
        </p:spPr>
        <p:txBody>
          <a:bodyPr>
            <a:normAutofit/>
          </a:bodyPr>
          <a:lstStyle>
            <a:lvl1pPr>
              <a:defRPr sz="1983"/>
            </a:lvl1pPr>
            <a:lvl2pPr>
              <a:defRPr sz="1763"/>
            </a:lvl2pPr>
            <a:lvl3pPr>
              <a:defRPr sz="1543"/>
            </a:lvl3pPr>
            <a:lvl4pPr>
              <a:defRPr sz="1322"/>
            </a:lvl4pPr>
            <a:lvl5pPr>
              <a:defRPr sz="1322"/>
            </a:lvl5pPr>
            <a:lvl6pPr>
              <a:defRPr sz="1322"/>
            </a:lvl6pPr>
            <a:lvl7pPr>
              <a:defRPr sz="1322"/>
            </a:lvl7pPr>
            <a:lvl8pPr>
              <a:defRPr sz="1322"/>
            </a:lvl8pPr>
            <a:lvl9pPr>
              <a:defRPr sz="13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755" y="2265510"/>
            <a:ext cx="3856962" cy="4628048"/>
          </a:xfrm>
        </p:spPr>
        <p:txBody>
          <a:bodyPr>
            <a:normAutofit/>
          </a:bodyPr>
          <a:lstStyle>
            <a:lvl1pPr>
              <a:defRPr sz="1983"/>
            </a:lvl1pPr>
            <a:lvl2pPr>
              <a:defRPr sz="1763"/>
            </a:lvl2pPr>
            <a:lvl3pPr>
              <a:defRPr sz="1543"/>
            </a:lvl3pPr>
            <a:lvl4pPr>
              <a:defRPr sz="1322"/>
            </a:lvl4pPr>
            <a:lvl5pPr>
              <a:defRPr sz="1322"/>
            </a:lvl5pPr>
            <a:lvl6pPr>
              <a:defRPr sz="1322"/>
            </a:lvl6pPr>
            <a:lvl7pPr>
              <a:defRPr sz="1322"/>
            </a:lvl7pPr>
            <a:lvl8pPr>
              <a:defRPr sz="1322"/>
            </a:lvl8pPr>
            <a:lvl9pPr>
              <a:defRPr sz="13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364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949" y="2099028"/>
            <a:ext cx="3856959" cy="634955"/>
          </a:xfrm>
        </p:spPr>
        <p:txBody>
          <a:bodyPr anchor="b">
            <a:noAutofit/>
          </a:bodyPr>
          <a:lstStyle>
            <a:lvl1pPr marL="0" indent="0">
              <a:buNone/>
              <a:defRPr sz="2645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7950" y="2770717"/>
            <a:ext cx="3856960" cy="4122841"/>
          </a:xfrm>
        </p:spPr>
        <p:txBody>
          <a:bodyPr>
            <a:normAutofit/>
          </a:bodyPr>
          <a:lstStyle>
            <a:lvl1pPr>
              <a:defRPr sz="1983"/>
            </a:lvl1pPr>
            <a:lvl2pPr>
              <a:defRPr sz="1763"/>
            </a:lvl2pPr>
            <a:lvl3pPr>
              <a:defRPr sz="1543"/>
            </a:lvl3pPr>
            <a:lvl4pPr>
              <a:defRPr sz="1322"/>
            </a:lvl4pPr>
            <a:lvl5pPr>
              <a:defRPr sz="1322"/>
            </a:lvl5pPr>
            <a:lvl6pPr>
              <a:defRPr sz="1322"/>
            </a:lvl6pPr>
            <a:lvl7pPr>
              <a:defRPr sz="1322"/>
            </a:lvl7pPr>
            <a:lvl8pPr>
              <a:defRPr sz="1322"/>
            </a:lvl8pPr>
            <a:lvl9pPr>
              <a:defRPr sz="13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0756" y="2099028"/>
            <a:ext cx="3856960" cy="634955"/>
          </a:xfrm>
        </p:spPr>
        <p:txBody>
          <a:bodyPr anchor="b">
            <a:noAutofit/>
          </a:bodyPr>
          <a:lstStyle>
            <a:lvl1pPr marL="0" indent="0">
              <a:buNone/>
              <a:defRPr sz="2645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60756" y="2770717"/>
            <a:ext cx="3856960" cy="4122841"/>
          </a:xfrm>
        </p:spPr>
        <p:txBody>
          <a:bodyPr>
            <a:normAutofit/>
          </a:bodyPr>
          <a:lstStyle>
            <a:lvl1pPr>
              <a:defRPr sz="1983"/>
            </a:lvl1pPr>
            <a:lvl2pPr>
              <a:defRPr sz="1763"/>
            </a:lvl2pPr>
            <a:lvl3pPr>
              <a:defRPr sz="1543"/>
            </a:lvl3pPr>
            <a:lvl4pPr>
              <a:defRPr sz="1322"/>
            </a:lvl4pPr>
            <a:lvl5pPr>
              <a:defRPr sz="1322"/>
            </a:lvl5pPr>
            <a:lvl6pPr>
              <a:defRPr sz="1322"/>
            </a:lvl6pPr>
            <a:lvl7pPr>
              <a:defRPr sz="1322"/>
            </a:lvl7pPr>
            <a:lvl8pPr>
              <a:defRPr sz="1322"/>
            </a:lvl8pPr>
            <a:lvl9pPr>
              <a:defRPr sz="13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164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996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901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255" y="1595261"/>
            <a:ext cx="2983793" cy="1595261"/>
          </a:xfrm>
        </p:spPr>
        <p:txBody>
          <a:bodyPr anchor="b"/>
          <a:lstStyle>
            <a:lvl1pPr algn="l">
              <a:defRPr sz="2645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7601" y="1595261"/>
            <a:ext cx="4558510" cy="5037667"/>
          </a:xfrm>
        </p:spPr>
        <p:txBody>
          <a:bodyPr anchor="ctr">
            <a:normAutofit/>
          </a:bodyPr>
          <a:lstStyle>
            <a:lvl1pPr>
              <a:defRPr sz="2204"/>
            </a:lvl1pPr>
            <a:lvl2pPr>
              <a:defRPr sz="1983"/>
            </a:lvl2pPr>
            <a:lvl3pPr>
              <a:defRPr sz="1763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255" y="3448005"/>
            <a:ext cx="2983793" cy="3190521"/>
          </a:xfrm>
        </p:spPr>
        <p:txBody>
          <a:bodyPr/>
          <a:lstStyle>
            <a:lvl1pPr marL="0" indent="0">
              <a:buNone/>
              <a:defRPr sz="1543"/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47129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337" y="2043045"/>
            <a:ext cx="4468066" cy="1735205"/>
          </a:xfrm>
        </p:spPr>
        <p:txBody>
          <a:bodyPr anchor="b">
            <a:normAutofit/>
          </a:bodyPr>
          <a:lstStyle>
            <a:lvl1pPr algn="l">
              <a:defRPr sz="3967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6919" y="1259417"/>
            <a:ext cx="2807748" cy="5037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3"/>
            </a:lvl1pPr>
            <a:lvl2pPr marL="503789" indent="0">
              <a:buNone/>
              <a:defRPr sz="1763"/>
            </a:lvl2pPr>
            <a:lvl3pPr marL="1007577" indent="0">
              <a:buNone/>
              <a:defRPr sz="1763"/>
            </a:lvl3pPr>
            <a:lvl4pPr marL="1511366" indent="0">
              <a:buNone/>
              <a:defRPr sz="1763"/>
            </a:lvl4pPr>
            <a:lvl5pPr marL="2015155" indent="0">
              <a:buNone/>
              <a:defRPr sz="1763"/>
            </a:lvl5pPr>
            <a:lvl6pPr marL="2518943" indent="0">
              <a:buNone/>
              <a:defRPr sz="1763"/>
            </a:lvl6pPr>
            <a:lvl7pPr marL="3022732" indent="0">
              <a:buNone/>
              <a:defRPr sz="1763"/>
            </a:lvl7pPr>
            <a:lvl8pPr marL="3526521" indent="0">
              <a:buNone/>
              <a:defRPr sz="1763"/>
            </a:lvl8pPr>
            <a:lvl9pPr marL="4030309" indent="0">
              <a:buNone/>
              <a:defRPr sz="1763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255" y="4030133"/>
            <a:ext cx="4461112" cy="1511300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6954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7366836" y="1847145"/>
            <a:ext cx="3297132" cy="3106561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6653942" y="-503767"/>
            <a:ext cx="1871345" cy="176318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7366836" y="6716889"/>
            <a:ext cx="1158452" cy="1091494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80081" y="2938639"/>
            <a:ext cx="4901142" cy="4617861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982086" y="3190522"/>
            <a:ext cx="2762462" cy="2602794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9058100" y="0"/>
            <a:ext cx="802005" cy="121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6841" y="498828"/>
            <a:ext cx="8250875" cy="15431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949" y="2262020"/>
            <a:ext cx="7848906" cy="4622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8798453" y="2007307"/>
            <a:ext cx="1091493" cy="2674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12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7419986" y="3588024"/>
            <a:ext cx="4252922" cy="267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12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9082410" y="325858"/>
            <a:ext cx="735362" cy="8458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086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32894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503796" rtl="0" eaLnBrk="1" latinLnBrk="0" hangingPunct="1">
        <a:spcBef>
          <a:spcPct val="0"/>
        </a:spcBef>
        <a:buNone/>
        <a:defRPr sz="4628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48" indent="-377848" algn="l" defTabSz="503796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204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818670" indent="-314873" algn="l" defTabSz="503796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83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259494" indent="-251899" algn="l" defTabSz="503796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63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763290" indent="-251899" algn="l" defTabSz="503796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267087" indent="-251899" algn="l" defTabSz="503796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770884" indent="-251899" algn="l" defTabSz="503796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3274680" indent="-251899" algn="l" defTabSz="503796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778478" indent="-251899" algn="l" defTabSz="503796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4282274" indent="-251899" algn="l" defTabSz="503796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50379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796" algn="l" defTabSz="50379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594" algn="l" defTabSz="50379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390" algn="l" defTabSz="50379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5189" algn="l" defTabSz="50379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8985" algn="l" defTabSz="50379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2783" algn="l" defTabSz="50379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6579" algn="l" defTabSz="50379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30377" algn="l" defTabSz="50379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hyperlink" Target="mailto:ralmamun@student.unimelb.edu.au" TargetMode="External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vait22/GEOM90007" TargetMode="Externa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2.png"/><Relationship Id="rId4" Type="http://schemas.openxmlformats.org/officeDocument/2006/relationships/hyperlink" Target="https://github.com/GEOM90007-2022-S2/POIs-in-Melbour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4523382-D12D-C44F-77C2-9D7086157EC4}"/>
              </a:ext>
            </a:extLst>
          </p:cNvPr>
          <p:cNvSpPr/>
          <p:nvPr/>
        </p:nvSpPr>
        <p:spPr>
          <a:xfrm>
            <a:off x="390696" y="892507"/>
            <a:ext cx="3161618" cy="17983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9768" y="440441"/>
            <a:ext cx="82508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AU" sz="2800" b="1" spc="80" dirty="0">
                <a:solidFill>
                  <a:schemeClr val="bg1"/>
                </a:solidFill>
              </a:rPr>
              <a:t>Amazon Seller </a:t>
            </a:r>
            <a:r>
              <a:rPr sz="2800" b="1" spc="-140" dirty="0">
                <a:solidFill>
                  <a:schemeClr val="bg1"/>
                </a:solidFill>
              </a:rPr>
              <a:t> </a:t>
            </a:r>
            <a:r>
              <a:rPr sz="2800" b="1" spc="-10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64419" y="0"/>
            <a:ext cx="1933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chemeClr val="bg1"/>
                </a:solidFill>
                <a:latin typeface="Arial"/>
                <a:cs typeface="Arial"/>
              </a:rPr>
              <a:t>DESIGN</a:t>
            </a:r>
            <a:r>
              <a:rPr sz="1600" b="1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chemeClr val="bg1"/>
                </a:solidFill>
                <a:latin typeface="Arial"/>
                <a:cs typeface="Arial"/>
              </a:rPr>
              <a:t>SUMMARY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5475" y="2697705"/>
            <a:ext cx="2358390" cy="5130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lang="en-AU" sz="1200" b="1" dirty="0">
                <a:solidFill>
                  <a:schemeClr val="bg1"/>
                </a:solidFill>
                <a:latin typeface="Arial"/>
                <a:cs typeface="Arial"/>
              </a:rPr>
              <a:t>KPI BOX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1200" spc="-30" dirty="0">
                <a:solidFill>
                  <a:schemeClr val="bg1"/>
                </a:solidFill>
                <a:latin typeface="Lucida Sans"/>
                <a:cs typeface="Lucida Sans"/>
              </a:rPr>
              <a:t>Quick</a:t>
            </a:r>
            <a:r>
              <a:rPr sz="1200" spc="-60" dirty="0">
                <a:solidFill>
                  <a:schemeClr val="bg1"/>
                </a:solidFill>
                <a:latin typeface="Lucida Sans"/>
                <a:cs typeface="Lucida Sans"/>
              </a:rPr>
              <a:t> </a:t>
            </a:r>
            <a:r>
              <a:rPr sz="1200" spc="-25" dirty="0">
                <a:solidFill>
                  <a:schemeClr val="bg1"/>
                </a:solidFill>
                <a:latin typeface="Lucida Sans"/>
                <a:cs typeface="Lucida Sans"/>
              </a:rPr>
              <a:t>glance</a:t>
            </a:r>
            <a:r>
              <a:rPr sz="1200" spc="-55" dirty="0">
                <a:solidFill>
                  <a:schemeClr val="bg1"/>
                </a:solidFill>
                <a:latin typeface="Lucida Sans"/>
                <a:cs typeface="Lucida Sans"/>
              </a:rPr>
              <a:t> </a:t>
            </a:r>
            <a:r>
              <a:rPr sz="1200" spc="-65" dirty="0">
                <a:solidFill>
                  <a:schemeClr val="bg1"/>
                </a:solidFill>
                <a:latin typeface="Lucida Sans"/>
                <a:cs typeface="Lucida Sans"/>
              </a:rPr>
              <a:t>at</a:t>
            </a:r>
            <a:r>
              <a:rPr sz="1200" spc="-55" dirty="0">
                <a:solidFill>
                  <a:schemeClr val="bg1"/>
                </a:solidFill>
                <a:latin typeface="Lucida Sans"/>
                <a:cs typeface="Lucida Sans"/>
              </a:rPr>
              <a:t> </a:t>
            </a:r>
            <a:r>
              <a:rPr lang="en-AU" sz="1200" spc="-20" dirty="0">
                <a:solidFill>
                  <a:schemeClr val="bg1"/>
                </a:solidFill>
                <a:latin typeface="Lucida Sans"/>
                <a:cs typeface="Lucida Sans"/>
              </a:rPr>
              <a:t> sellers KPI</a:t>
            </a:r>
            <a:endParaRPr sz="1200" dirty="0">
              <a:solidFill>
                <a:schemeClr val="bg1"/>
              </a:solidFill>
              <a:latin typeface="Lucida Sans"/>
              <a:cs typeface="Lucida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10210" y="2740786"/>
            <a:ext cx="2111375" cy="5130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lang="en-AU" sz="1200" b="1" dirty="0">
                <a:solidFill>
                  <a:schemeClr val="bg1"/>
                </a:solidFill>
                <a:latin typeface="Arial"/>
                <a:cs typeface="Arial"/>
              </a:rPr>
              <a:t>Sale Distribution 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lang="en-AU" sz="1200" spc="-55" dirty="0">
                <a:solidFill>
                  <a:schemeClr val="bg1"/>
                </a:solidFill>
                <a:latin typeface="Lucida Sans"/>
                <a:cs typeface="Lucida Sans"/>
              </a:rPr>
              <a:t>Find Top 15 Sellers</a:t>
            </a:r>
            <a:endParaRPr sz="1200" dirty="0">
              <a:solidFill>
                <a:schemeClr val="bg1"/>
              </a:solidFill>
              <a:latin typeface="Lucida Sans"/>
              <a:cs typeface="Lucida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39181" y="2742963"/>
            <a:ext cx="2143760" cy="756617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lang="en-AU" sz="1200" b="1" spc="-10" dirty="0">
                <a:solidFill>
                  <a:schemeClr val="bg1"/>
                </a:solidFill>
                <a:latin typeface="Arial"/>
                <a:cs typeface="Arial"/>
              </a:rPr>
              <a:t>Price Distribution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lang="en-AU" sz="1200" spc="-30" dirty="0">
                <a:solidFill>
                  <a:schemeClr val="bg1"/>
                </a:solidFill>
                <a:latin typeface="Lucida Sans"/>
                <a:cs typeface="Lucida Sans"/>
              </a:rPr>
              <a:t>Find best price to Sell </a:t>
            </a:r>
            <a:endParaRPr lang="en-AU" sz="1200" spc="-45" dirty="0">
              <a:solidFill>
                <a:schemeClr val="bg1"/>
              </a:solidFill>
              <a:latin typeface="Lucida Sans"/>
              <a:cs typeface="Lucida Sans"/>
            </a:endParaRP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endParaRPr sz="1200" dirty="0">
              <a:solidFill>
                <a:schemeClr val="bg1"/>
              </a:solidFill>
              <a:latin typeface="Lucida Sans"/>
              <a:cs typeface="Lucida San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AB6378-438D-B3D3-CD06-E059D0F17984}"/>
              </a:ext>
            </a:extLst>
          </p:cNvPr>
          <p:cNvSpPr txBox="1"/>
          <p:nvPr/>
        </p:nvSpPr>
        <p:spPr>
          <a:xfrm>
            <a:off x="9420726" y="6617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0987654-980D-6E9D-5997-5AD00AE3E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48" y="853750"/>
            <a:ext cx="2854034" cy="93517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42276DF-C37E-2400-8D48-BB0916F8F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64" y="1801289"/>
            <a:ext cx="2876550" cy="896416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FD60C585-9B19-24F8-AA83-3AA196E276FD}"/>
              </a:ext>
            </a:extLst>
          </p:cNvPr>
          <p:cNvSpPr/>
          <p:nvPr/>
        </p:nvSpPr>
        <p:spPr>
          <a:xfrm>
            <a:off x="3905228" y="912084"/>
            <a:ext cx="3161618" cy="17983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214185-21B3-061E-C1C5-D73634C45DC9}"/>
              </a:ext>
            </a:extLst>
          </p:cNvPr>
          <p:cNvSpPr/>
          <p:nvPr/>
        </p:nvSpPr>
        <p:spPr>
          <a:xfrm>
            <a:off x="7427175" y="914112"/>
            <a:ext cx="3161618" cy="17983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EE3B7E5-A465-778B-F86B-0D95D2534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229" y="918034"/>
            <a:ext cx="2752139" cy="1792396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1CD4AFFA-D997-C8D1-E88C-8CDBCDBE50A8}"/>
              </a:ext>
            </a:extLst>
          </p:cNvPr>
          <p:cNvSpPr/>
          <p:nvPr/>
        </p:nvSpPr>
        <p:spPr>
          <a:xfrm>
            <a:off x="332302" y="3238060"/>
            <a:ext cx="3161618" cy="17983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object 8">
            <a:extLst>
              <a:ext uri="{FF2B5EF4-FFF2-40B4-BE49-F238E27FC236}">
                <a16:creationId xmlns:a16="http://schemas.microsoft.com/office/drawing/2014/main" id="{07F25927-6936-0F9B-E00D-26FE4CE94060}"/>
              </a:ext>
            </a:extLst>
          </p:cNvPr>
          <p:cNvSpPr txBox="1"/>
          <p:nvPr/>
        </p:nvSpPr>
        <p:spPr>
          <a:xfrm>
            <a:off x="837081" y="5043258"/>
            <a:ext cx="2358390" cy="5130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lang="en-AU" sz="1200" b="1" dirty="0">
                <a:solidFill>
                  <a:schemeClr val="bg1"/>
                </a:solidFill>
                <a:latin typeface="Arial"/>
                <a:cs typeface="Arial"/>
              </a:rPr>
              <a:t>Scatter Plot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lang="en-AU" sz="1200" spc="-30" dirty="0">
                <a:solidFill>
                  <a:schemeClr val="bg1"/>
                </a:solidFill>
                <a:latin typeface="Lucida Sans"/>
                <a:cs typeface="Lucida Sans"/>
              </a:rPr>
              <a:t>How Discounts impacts Sales</a:t>
            </a:r>
            <a:endParaRPr sz="1200" dirty="0">
              <a:solidFill>
                <a:schemeClr val="bg1"/>
              </a:solidFill>
              <a:latin typeface="Lucida Sans"/>
              <a:cs typeface="Lucida Sans"/>
            </a:endParaRPr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FDD5E52B-AA4A-9523-AFCE-8BB4AFF6D079}"/>
              </a:ext>
            </a:extLst>
          </p:cNvPr>
          <p:cNvSpPr txBox="1"/>
          <p:nvPr/>
        </p:nvSpPr>
        <p:spPr>
          <a:xfrm>
            <a:off x="4290823" y="5068013"/>
            <a:ext cx="2111375" cy="5130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lang="en-AU" sz="1200" b="1" dirty="0">
                <a:solidFill>
                  <a:schemeClr val="bg1"/>
                </a:solidFill>
                <a:latin typeface="Arial"/>
                <a:cs typeface="Arial"/>
              </a:rPr>
              <a:t>Scatter Plot  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lang="en-AU" sz="1200" spc="-55" dirty="0">
                <a:solidFill>
                  <a:schemeClr val="bg1"/>
                </a:solidFill>
                <a:latin typeface="Lucida Sans"/>
                <a:cs typeface="Lucida Sans"/>
              </a:rPr>
              <a:t>How  Price Impact Sales</a:t>
            </a:r>
            <a:endParaRPr sz="1200" dirty="0">
              <a:solidFill>
                <a:schemeClr val="bg1"/>
              </a:solidFill>
              <a:latin typeface="Lucida Sans"/>
              <a:cs typeface="Lucida San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C2B92F3-DC19-7BB7-A926-D1D540B70CBB}"/>
              </a:ext>
            </a:extLst>
          </p:cNvPr>
          <p:cNvSpPr/>
          <p:nvPr/>
        </p:nvSpPr>
        <p:spPr>
          <a:xfrm>
            <a:off x="3846834" y="3257637"/>
            <a:ext cx="3161618" cy="17983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40BAA8F-572E-5F31-B48A-90E2DF8E24CF}"/>
              </a:ext>
            </a:extLst>
          </p:cNvPr>
          <p:cNvSpPr/>
          <p:nvPr/>
        </p:nvSpPr>
        <p:spPr>
          <a:xfrm>
            <a:off x="7368781" y="3259665"/>
            <a:ext cx="3161618" cy="17983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9FF4958-FA52-33F8-FCE3-5A66A9AC09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187" y="3257637"/>
            <a:ext cx="2717801" cy="177876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31B951F1-7C24-7A38-BFDD-DCB9429A9E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4143" y="3290266"/>
            <a:ext cx="2667000" cy="1752991"/>
          </a:xfrm>
          <a:prstGeom prst="rect">
            <a:avLst/>
          </a:prstGeom>
        </p:spPr>
      </p:pic>
      <p:sp>
        <p:nvSpPr>
          <p:cNvPr id="57" name="object 2">
            <a:extLst>
              <a:ext uri="{FF2B5EF4-FFF2-40B4-BE49-F238E27FC236}">
                <a16:creationId xmlns:a16="http://schemas.microsoft.com/office/drawing/2014/main" id="{49C28E95-F934-23CA-4471-24C7688B6531}"/>
              </a:ext>
            </a:extLst>
          </p:cNvPr>
          <p:cNvSpPr txBox="1"/>
          <p:nvPr/>
        </p:nvSpPr>
        <p:spPr>
          <a:xfrm>
            <a:off x="8552267" y="75706"/>
            <a:ext cx="2092325" cy="356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lang="en-AU" sz="1000" spc="-55" dirty="0">
                <a:solidFill>
                  <a:schemeClr val="bg1"/>
                </a:solidFill>
                <a:latin typeface="Lucida Sans"/>
                <a:cs typeface="Lucida Sans"/>
              </a:rPr>
              <a:t>Saad Sheikh</a:t>
            </a:r>
            <a:r>
              <a:rPr sz="1000" spc="-10" dirty="0">
                <a:solidFill>
                  <a:schemeClr val="bg1"/>
                </a:solidFill>
                <a:latin typeface="Lucida Sans"/>
                <a:cs typeface="Lucida Sans"/>
              </a:rPr>
              <a:t>(</a:t>
            </a:r>
            <a:r>
              <a:rPr lang="en-AU" sz="1000" spc="-10" dirty="0">
                <a:solidFill>
                  <a:schemeClr val="bg1"/>
                </a:solidFill>
                <a:latin typeface="Lucida Sans"/>
                <a:cs typeface="Lucida Sans"/>
              </a:rPr>
              <a:t>1384242</a:t>
            </a:r>
            <a:r>
              <a:rPr sz="1000" spc="-10" dirty="0">
                <a:solidFill>
                  <a:schemeClr val="bg1"/>
                </a:solidFill>
                <a:latin typeface="Lucida Sans"/>
                <a:cs typeface="Lucida Sans"/>
              </a:rPr>
              <a:t>) </a:t>
            </a:r>
            <a:r>
              <a:rPr lang="en-AU" sz="1000" spc="-45" dirty="0">
                <a:solidFill>
                  <a:schemeClr val="bg1"/>
                </a:solidFill>
                <a:latin typeface="Lucida Sans"/>
                <a:cs typeface="Lucida San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saadullahs</a:t>
            </a:r>
            <a:r>
              <a:rPr sz="1000" spc="-45" dirty="0">
                <a:solidFill>
                  <a:schemeClr val="bg1"/>
                </a:solidFill>
                <a:latin typeface="Lucida Sans"/>
                <a:cs typeface="Lucida San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@student.unimelb.edu.au</a:t>
            </a:r>
            <a:endParaRPr sz="1000" dirty="0">
              <a:solidFill>
                <a:schemeClr val="bg1"/>
              </a:solidFill>
              <a:latin typeface="Lucida Sans"/>
              <a:cs typeface="Lucida Sans"/>
            </a:endParaRPr>
          </a:p>
        </p:txBody>
      </p:sp>
      <p:sp>
        <p:nvSpPr>
          <p:cNvPr id="58" name="object 3">
            <a:extLst>
              <a:ext uri="{FF2B5EF4-FFF2-40B4-BE49-F238E27FC236}">
                <a16:creationId xmlns:a16="http://schemas.microsoft.com/office/drawing/2014/main" id="{0BFD4586-D4F9-590F-BC2C-6EE17317395A}"/>
              </a:ext>
            </a:extLst>
          </p:cNvPr>
          <p:cNvSpPr txBox="1"/>
          <p:nvPr/>
        </p:nvSpPr>
        <p:spPr>
          <a:xfrm>
            <a:off x="73540" y="57554"/>
            <a:ext cx="2235835" cy="19236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300"/>
              </a:spcBef>
            </a:pPr>
            <a:r>
              <a:rPr sz="1000" spc="-20" dirty="0">
                <a:solidFill>
                  <a:schemeClr val="bg1"/>
                </a:solidFill>
                <a:latin typeface="Lucida Sans"/>
                <a:cs typeface="Lucida Sans"/>
              </a:rPr>
              <a:t>GEOM90007</a:t>
            </a:r>
            <a:r>
              <a:rPr sz="1000" spc="-5" dirty="0">
                <a:solidFill>
                  <a:schemeClr val="bg1"/>
                </a:solidFill>
                <a:latin typeface="Lucida Sans"/>
                <a:cs typeface="Lucida Sans"/>
              </a:rPr>
              <a:t> </a:t>
            </a:r>
            <a:r>
              <a:rPr sz="1000" spc="-45" dirty="0">
                <a:solidFill>
                  <a:schemeClr val="bg1"/>
                </a:solidFill>
                <a:latin typeface="Lucida Sans"/>
                <a:cs typeface="Lucida Sans"/>
              </a:rPr>
              <a:t>Information</a:t>
            </a:r>
            <a:r>
              <a:rPr sz="1000" spc="-25" dirty="0">
                <a:solidFill>
                  <a:schemeClr val="bg1"/>
                </a:solidFill>
                <a:latin typeface="Lucida Sans"/>
                <a:cs typeface="Lucida Sans"/>
              </a:rPr>
              <a:t> </a:t>
            </a:r>
            <a:r>
              <a:rPr sz="1000" spc="-40" dirty="0">
                <a:solidFill>
                  <a:schemeClr val="bg1"/>
                </a:solidFill>
                <a:latin typeface="Lucida Sans"/>
                <a:cs typeface="Lucida Sans"/>
              </a:rPr>
              <a:t>Visualization</a:t>
            </a:r>
            <a:endParaRPr sz="1000" dirty="0">
              <a:solidFill>
                <a:schemeClr val="bg1"/>
              </a:solidFill>
              <a:latin typeface="Lucida Sans"/>
              <a:cs typeface="Lucida Sans"/>
            </a:endParaRPr>
          </a:p>
        </p:txBody>
      </p:sp>
      <p:sp>
        <p:nvSpPr>
          <p:cNvPr id="59" name="object 18">
            <a:extLst>
              <a:ext uri="{FF2B5EF4-FFF2-40B4-BE49-F238E27FC236}">
                <a16:creationId xmlns:a16="http://schemas.microsoft.com/office/drawing/2014/main" id="{8F0DB81A-9B32-8A6D-0F05-731B0046F885}"/>
              </a:ext>
            </a:extLst>
          </p:cNvPr>
          <p:cNvSpPr txBox="1"/>
          <p:nvPr/>
        </p:nvSpPr>
        <p:spPr>
          <a:xfrm>
            <a:off x="7834199" y="4985998"/>
            <a:ext cx="2143760" cy="507831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1200" b="1" spc="-10" dirty="0">
                <a:solidFill>
                  <a:schemeClr val="bg1"/>
                </a:solidFill>
                <a:latin typeface="Arial"/>
                <a:cs typeface="Arial"/>
              </a:rPr>
              <a:t>Forecast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1200" spc="-30" dirty="0">
                <a:solidFill>
                  <a:schemeClr val="bg1"/>
                </a:solidFill>
                <a:latin typeface="Lucida Sans"/>
                <a:cs typeface="Lucida Sans"/>
              </a:rPr>
              <a:t>Predicted</a:t>
            </a:r>
            <a:r>
              <a:rPr sz="1200" spc="-45" dirty="0">
                <a:solidFill>
                  <a:schemeClr val="bg1"/>
                </a:solidFill>
                <a:latin typeface="Lucida Sans"/>
                <a:cs typeface="Lucida Sans"/>
              </a:rPr>
              <a:t> </a:t>
            </a:r>
            <a:r>
              <a:rPr lang="en-AU" sz="1200" spc="-40" dirty="0">
                <a:solidFill>
                  <a:schemeClr val="bg1"/>
                </a:solidFill>
                <a:latin typeface="Lucida Sans"/>
                <a:cs typeface="Lucida Sans"/>
              </a:rPr>
              <a:t>Sale for any item</a:t>
            </a:r>
            <a:endParaRPr sz="1200" dirty="0">
              <a:solidFill>
                <a:schemeClr val="bg1"/>
              </a:solidFill>
              <a:latin typeface="Lucida Sans"/>
              <a:cs typeface="Lucida Sans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4AF570EE-CE63-EE35-58B9-E88F95F1FC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7230" y="3262093"/>
            <a:ext cx="2721282" cy="1825289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5921FBF4-20EE-5171-A326-F70009CF7393}"/>
              </a:ext>
            </a:extLst>
          </p:cNvPr>
          <p:cNvSpPr/>
          <p:nvPr/>
        </p:nvSpPr>
        <p:spPr>
          <a:xfrm>
            <a:off x="356650" y="5634167"/>
            <a:ext cx="3161618" cy="17983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object 8">
            <a:extLst>
              <a:ext uri="{FF2B5EF4-FFF2-40B4-BE49-F238E27FC236}">
                <a16:creationId xmlns:a16="http://schemas.microsoft.com/office/drawing/2014/main" id="{8D74C6AD-6B77-8349-B62A-A98BCF0A75D4}"/>
              </a:ext>
            </a:extLst>
          </p:cNvPr>
          <p:cNvSpPr txBox="1"/>
          <p:nvPr/>
        </p:nvSpPr>
        <p:spPr>
          <a:xfrm>
            <a:off x="837081" y="7529328"/>
            <a:ext cx="2358390" cy="5130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lang="en-AU" sz="1200" b="1" dirty="0">
                <a:solidFill>
                  <a:schemeClr val="bg1"/>
                </a:solidFill>
                <a:latin typeface="Arial"/>
                <a:cs typeface="Arial"/>
              </a:rPr>
              <a:t>Scatter Plot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lang="en-AU" sz="1200" spc="-30" dirty="0">
                <a:solidFill>
                  <a:schemeClr val="bg1"/>
                </a:solidFill>
                <a:latin typeface="Lucida Sans"/>
                <a:cs typeface="Lucida Sans"/>
              </a:rPr>
              <a:t>How Discounts impacts Sales</a:t>
            </a:r>
            <a:endParaRPr sz="1200" dirty="0">
              <a:solidFill>
                <a:schemeClr val="bg1"/>
              </a:solidFill>
              <a:latin typeface="Lucida Sans"/>
              <a:cs typeface="Lucida Sans"/>
            </a:endParaRPr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3413114A-AD5B-A3B4-2AE2-E71185F90710}"/>
              </a:ext>
            </a:extLst>
          </p:cNvPr>
          <p:cNvSpPr txBox="1"/>
          <p:nvPr/>
        </p:nvSpPr>
        <p:spPr>
          <a:xfrm>
            <a:off x="716956" y="5595410"/>
            <a:ext cx="2358390" cy="25904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lang="en-AU" sz="1200" b="1" dirty="0">
                <a:solidFill>
                  <a:schemeClr val="bg1"/>
                </a:solidFill>
                <a:latin typeface="Arial"/>
                <a:cs typeface="Arial"/>
              </a:rPr>
              <a:t>SELECTION PANEL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CBE2AC1-52A7-A0C7-8169-2CA9F5DF3830}"/>
              </a:ext>
            </a:extLst>
          </p:cNvPr>
          <p:cNvSpPr/>
          <p:nvPr/>
        </p:nvSpPr>
        <p:spPr>
          <a:xfrm>
            <a:off x="3846182" y="5637090"/>
            <a:ext cx="3162269" cy="17983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object 8">
            <a:extLst>
              <a:ext uri="{FF2B5EF4-FFF2-40B4-BE49-F238E27FC236}">
                <a16:creationId xmlns:a16="http://schemas.microsoft.com/office/drawing/2014/main" id="{D76F8DA4-2907-A359-5D7D-81C7F648B7A9}"/>
              </a:ext>
            </a:extLst>
          </p:cNvPr>
          <p:cNvSpPr txBox="1"/>
          <p:nvPr/>
        </p:nvSpPr>
        <p:spPr>
          <a:xfrm>
            <a:off x="4126197" y="5598333"/>
            <a:ext cx="2358390" cy="25904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lang="en-AU" sz="1200" b="1" dirty="0">
                <a:solidFill>
                  <a:schemeClr val="bg1"/>
                </a:solidFill>
                <a:latin typeface="Arial"/>
                <a:cs typeface="Arial"/>
              </a:rPr>
              <a:t>EXPORT PANEL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0628E635-4C58-0EA0-0CBC-83C5228D74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8536" y="5893212"/>
            <a:ext cx="2904614" cy="1539301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1EEA237F-6300-526C-58F1-8D9CFCA118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73696" y="5822235"/>
            <a:ext cx="2914309" cy="1606629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F375F787-570F-890B-6240-FDA1160A5BEA}"/>
              </a:ext>
            </a:extLst>
          </p:cNvPr>
          <p:cNvSpPr/>
          <p:nvPr/>
        </p:nvSpPr>
        <p:spPr>
          <a:xfrm>
            <a:off x="7336365" y="5605218"/>
            <a:ext cx="3161619" cy="17983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object 8">
            <a:extLst>
              <a:ext uri="{FF2B5EF4-FFF2-40B4-BE49-F238E27FC236}">
                <a16:creationId xmlns:a16="http://schemas.microsoft.com/office/drawing/2014/main" id="{F774EAD2-BB9D-917E-B33A-E5CDA8D131B4}"/>
              </a:ext>
            </a:extLst>
          </p:cNvPr>
          <p:cNvSpPr txBox="1"/>
          <p:nvPr/>
        </p:nvSpPr>
        <p:spPr>
          <a:xfrm>
            <a:off x="7618057" y="5542336"/>
            <a:ext cx="2358390" cy="25904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lang="en-AU" sz="1200" b="1" dirty="0">
                <a:solidFill>
                  <a:schemeClr val="bg1"/>
                </a:solidFill>
                <a:latin typeface="Arial"/>
                <a:cs typeface="Arial"/>
              </a:rPr>
              <a:t>Scaling 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6C5996-EE45-D2C5-6B26-A6C53E9B0DA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34815" y="5846360"/>
            <a:ext cx="2721282" cy="15572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AF94C2-69A2-8446-C03C-4A1F7151C08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94143" y="926411"/>
            <a:ext cx="2788730" cy="17840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4526298" y="391261"/>
            <a:ext cx="4980305" cy="1605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00"/>
              </a:spcBef>
            </a:pPr>
            <a:r>
              <a:rPr sz="1600" b="1" spc="-55" dirty="0">
                <a:solidFill>
                  <a:schemeClr val="bg1"/>
                </a:solidFill>
                <a:latin typeface="Arial"/>
                <a:cs typeface="Arial"/>
              </a:rPr>
              <a:t>DATA</a:t>
            </a:r>
            <a:r>
              <a:rPr sz="1600" b="1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chemeClr val="bg1"/>
                </a:solidFill>
                <a:latin typeface="Arial"/>
                <a:cs typeface="Arial"/>
              </a:rPr>
              <a:t>SOURCES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6985">
              <a:lnSpc>
                <a:spcPct val="111100"/>
              </a:lnSpc>
              <a:spcBef>
                <a:spcPts val="5"/>
              </a:spcBef>
            </a:pPr>
            <a:r>
              <a:rPr lang="en-AU" sz="1200" b="1" spc="-20" dirty="0">
                <a:solidFill>
                  <a:schemeClr val="bg1"/>
                </a:solidFill>
                <a:latin typeface="Arial"/>
                <a:cs typeface="Arial"/>
              </a:rPr>
              <a:t>Kaggle Datasets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5080">
              <a:lnSpc>
                <a:spcPct val="111100"/>
              </a:lnSpc>
              <a:spcBef>
                <a:spcPts val="969"/>
              </a:spcBef>
            </a:pPr>
            <a:r>
              <a:rPr sz="1200" spc="-40" dirty="0">
                <a:solidFill>
                  <a:schemeClr val="bg1"/>
                </a:solidFill>
                <a:latin typeface="Lucida Sans"/>
                <a:cs typeface="Lucida Sans"/>
              </a:rPr>
              <a:t>Provides</a:t>
            </a:r>
            <a:r>
              <a:rPr sz="1200" spc="-50" dirty="0">
                <a:solidFill>
                  <a:schemeClr val="bg1"/>
                </a:solidFill>
                <a:latin typeface="Lucida Sans"/>
                <a:cs typeface="Lucida Sans"/>
              </a:rPr>
              <a:t> </a:t>
            </a:r>
            <a:r>
              <a:rPr sz="1200" spc="-40" dirty="0">
                <a:solidFill>
                  <a:schemeClr val="bg1"/>
                </a:solidFill>
                <a:latin typeface="Lucida Sans"/>
                <a:cs typeface="Lucida Sans"/>
              </a:rPr>
              <a:t>the</a:t>
            </a:r>
            <a:r>
              <a:rPr sz="1200" spc="-45" dirty="0">
                <a:solidFill>
                  <a:schemeClr val="bg1"/>
                </a:solidFill>
                <a:latin typeface="Lucida Sans"/>
                <a:cs typeface="Lucida Sans"/>
              </a:rPr>
              <a:t> </a:t>
            </a:r>
            <a:r>
              <a:rPr lang="en-AU" sz="1200" spc="-45" dirty="0">
                <a:solidFill>
                  <a:schemeClr val="bg1"/>
                </a:solidFill>
                <a:latin typeface="Lucida Sans"/>
                <a:cs typeface="Lucida Sans"/>
              </a:rPr>
              <a:t>sales data across 1.4M Amazon product sales in 2023</a:t>
            </a:r>
            <a:endParaRPr sz="1200" dirty="0">
              <a:solidFill>
                <a:schemeClr val="bg1"/>
              </a:solidFill>
              <a:latin typeface="Lucida Sans"/>
              <a:cs typeface="Lucida Sans"/>
            </a:endParaRPr>
          </a:p>
          <a:p>
            <a:pPr marL="12700" marR="208279">
              <a:lnSpc>
                <a:spcPct val="116700"/>
              </a:lnSpc>
              <a:spcBef>
                <a:spcPts val="1030"/>
              </a:spcBef>
            </a:pPr>
            <a:r>
              <a:rPr lang="en-AU" sz="1000" u="sng" spc="-40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ucida Sans"/>
                <a:cs typeface="Lucida Sans"/>
              </a:rPr>
              <a:t>https://www.kaggle.com/datasets/asaniczka/amazon-products-dataset-2023-1-4m-products</a:t>
            </a:r>
            <a:endParaRPr sz="1000" dirty="0">
              <a:solidFill>
                <a:schemeClr val="bg1"/>
              </a:solidFill>
              <a:latin typeface="Lucida Sans"/>
              <a:cs typeface="Lucida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77361" y="3321050"/>
            <a:ext cx="8544560" cy="40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060" algn="ctr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chemeClr val="bg1"/>
                </a:solidFill>
                <a:latin typeface="Arial"/>
                <a:cs typeface="Arial"/>
              </a:rPr>
              <a:t>ADDITIONAL</a:t>
            </a:r>
            <a:r>
              <a:rPr sz="1600" b="1" spc="2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chemeClr val="bg1"/>
                </a:solidFill>
                <a:latin typeface="Arial"/>
                <a:cs typeface="Arial"/>
              </a:rPr>
              <a:t>NOTES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5080">
              <a:lnSpc>
                <a:spcPct val="111100"/>
              </a:lnSpc>
              <a:spcBef>
                <a:spcPts val="1705"/>
              </a:spcBef>
            </a:pPr>
            <a:r>
              <a:rPr sz="1200" spc="-50" dirty="0">
                <a:solidFill>
                  <a:schemeClr val="bg1"/>
                </a:solidFill>
                <a:latin typeface="Lucida Sans"/>
                <a:cs typeface="Lucida Sans"/>
              </a:rPr>
              <a:t>The </a:t>
            </a:r>
            <a:r>
              <a:rPr sz="1200" spc="-30" dirty="0">
                <a:solidFill>
                  <a:schemeClr val="bg1"/>
                </a:solidFill>
                <a:latin typeface="Lucida Sans"/>
                <a:cs typeface="Lucida Sans"/>
              </a:rPr>
              <a:t>dashboard</a:t>
            </a:r>
            <a:r>
              <a:rPr sz="1200" spc="-50" dirty="0">
                <a:solidFill>
                  <a:schemeClr val="bg1"/>
                </a:solidFill>
                <a:latin typeface="Lucida Sans"/>
                <a:cs typeface="Lucida Sans"/>
              </a:rPr>
              <a:t> </a:t>
            </a:r>
            <a:r>
              <a:rPr sz="1200" spc="-30" dirty="0">
                <a:solidFill>
                  <a:schemeClr val="bg1"/>
                </a:solidFill>
                <a:latin typeface="Lucida Sans"/>
                <a:cs typeface="Lucida Sans"/>
              </a:rPr>
              <a:t>design</a:t>
            </a:r>
            <a:r>
              <a:rPr sz="1200" spc="-50" dirty="0">
                <a:solidFill>
                  <a:schemeClr val="bg1"/>
                </a:solidFill>
                <a:latin typeface="Lucida Sans"/>
                <a:cs typeface="Lucida Sans"/>
              </a:rPr>
              <a:t> </a:t>
            </a:r>
            <a:r>
              <a:rPr sz="1200" spc="-55" dirty="0">
                <a:solidFill>
                  <a:schemeClr val="bg1"/>
                </a:solidFill>
                <a:latin typeface="Lucida Sans"/>
                <a:cs typeface="Lucida Sans"/>
              </a:rPr>
              <a:t>has</a:t>
            </a:r>
            <a:r>
              <a:rPr sz="1200" spc="-50" dirty="0">
                <a:solidFill>
                  <a:schemeClr val="bg1"/>
                </a:solidFill>
                <a:latin typeface="Lucida Sans"/>
                <a:cs typeface="Lucida Sans"/>
              </a:rPr>
              <a:t> </a:t>
            </a:r>
            <a:r>
              <a:rPr sz="1200" dirty="0">
                <a:solidFill>
                  <a:schemeClr val="bg1"/>
                </a:solidFill>
                <a:latin typeface="Lucida Sans"/>
                <a:cs typeface="Lucida Sans"/>
              </a:rPr>
              <a:t>been</a:t>
            </a:r>
            <a:r>
              <a:rPr sz="1200" spc="-50" dirty="0">
                <a:solidFill>
                  <a:schemeClr val="bg1"/>
                </a:solidFill>
                <a:latin typeface="Lucida Sans"/>
                <a:cs typeface="Lucida Sans"/>
              </a:rPr>
              <a:t> </a:t>
            </a:r>
            <a:r>
              <a:rPr sz="1200" spc="-45" dirty="0">
                <a:solidFill>
                  <a:schemeClr val="bg1"/>
                </a:solidFill>
                <a:latin typeface="Lucida Sans"/>
                <a:cs typeface="Lucida Sans"/>
              </a:rPr>
              <a:t>inspired</a:t>
            </a:r>
            <a:r>
              <a:rPr sz="1200" spc="-50" dirty="0">
                <a:solidFill>
                  <a:schemeClr val="bg1"/>
                </a:solidFill>
                <a:latin typeface="Lucida Sans"/>
                <a:cs typeface="Lucida Sans"/>
              </a:rPr>
              <a:t> </a:t>
            </a:r>
            <a:r>
              <a:rPr sz="1200" spc="-20" dirty="0">
                <a:solidFill>
                  <a:schemeClr val="bg1"/>
                </a:solidFill>
                <a:latin typeface="Lucida Sans"/>
                <a:cs typeface="Lucida Sans"/>
              </a:rPr>
              <a:t>by</a:t>
            </a:r>
            <a:r>
              <a:rPr lang="en-AU" sz="1200" spc="-20" dirty="0">
                <a:solidFill>
                  <a:schemeClr val="bg1"/>
                </a:solidFill>
                <a:latin typeface="Lucida Sans"/>
                <a:cs typeface="Lucida Sans"/>
              </a:rPr>
              <a:t>  multiple online Repos as follows:</a:t>
            </a:r>
          </a:p>
          <a:p>
            <a:pPr marL="12700" marR="5080">
              <a:lnSpc>
                <a:spcPct val="111100"/>
              </a:lnSpc>
              <a:spcBef>
                <a:spcPts val="1705"/>
              </a:spcBef>
            </a:pPr>
            <a:r>
              <a:rPr lang="en-AU" sz="1200" spc="-20" dirty="0">
                <a:solidFill>
                  <a:schemeClr val="bg1"/>
                </a:solidFill>
                <a:latin typeface="Lucida Sans"/>
                <a:cs typeface="Lucida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https://www.oreilly.com/library/view/r-for-everyone/9780134546988/ch29.html#ch29lev1sec1 </a:t>
            </a:r>
          </a:p>
          <a:p>
            <a:pPr marL="12700" marR="5080">
              <a:lnSpc>
                <a:spcPct val="111100"/>
              </a:lnSpc>
              <a:spcBef>
                <a:spcPts val="1705"/>
              </a:spcBef>
            </a:pPr>
            <a:r>
              <a:rPr lang="en-AU" sz="1200" spc="-20" dirty="0">
                <a:solidFill>
                  <a:schemeClr val="bg1"/>
                </a:solidFill>
                <a:latin typeface="Lucida Sans"/>
                <a:cs typeface="Lucida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https://www.actuartech.com/insights </a:t>
            </a:r>
          </a:p>
          <a:p>
            <a:pPr marL="12700" marR="5080">
              <a:lnSpc>
                <a:spcPct val="111100"/>
              </a:lnSpc>
              <a:spcBef>
                <a:spcPts val="1705"/>
              </a:spcBef>
            </a:pPr>
            <a:r>
              <a:rPr lang="en-AU" sz="1200" spc="-20" dirty="0">
                <a:solidFill>
                  <a:schemeClr val="bg1"/>
                </a:solidFill>
                <a:latin typeface="Lucida Sans"/>
                <a:cs typeface="Lucida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https://github.com/advait22/GEOM90007</a:t>
            </a:r>
            <a:endParaRPr lang="en-AU" sz="1200" spc="-20" dirty="0">
              <a:solidFill>
                <a:schemeClr val="bg1"/>
              </a:solidFill>
              <a:latin typeface="Lucida Sans"/>
              <a:cs typeface="Lucida Sans"/>
            </a:endParaRPr>
          </a:p>
          <a:p>
            <a:pPr marL="12700" marR="5080">
              <a:lnSpc>
                <a:spcPct val="111100"/>
              </a:lnSpc>
              <a:spcBef>
                <a:spcPts val="1705"/>
              </a:spcBef>
            </a:pPr>
            <a:r>
              <a:rPr lang="en-AU" sz="1200" spc="-20" dirty="0">
                <a:solidFill>
                  <a:schemeClr val="bg1"/>
                </a:solidFill>
                <a:latin typeface="Lucida Sans"/>
                <a:cs typeface="Lucida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https://github.com/GEOM90007-2022-S2/POIs-in-Melbourne</a:t>
            </a:r>
            <a:endParaRPr lang="en-AU" sz="1200" spc="-20" dirty="0">
              <a:solidFill>
                <a:schemeClr val="bg1"/>
              </a:solidFill>
              <a:latin typeface="Lucida Sans"/>
              <a:cs typeface="Lucida Sans"/>
            </a:endParaRPr>
          </a:p>
          <a:p>
            <a:pPr marL="12700" marR="5080">
              <a:lnSpc>
                <a:spcPct val="111100"/>
              </a:lnSpc>
              <a:spcBef>
                <a:spcPts val="1705"/>
              </a:spcBef>
            </a:pPr>
            <a:r>
              <a:rPr lang="en-AU" sz="1200" spc="-20" dirty="0">
                <a:solidFill>
                  <a:schemeClr val="bg1"/>
                </a:solidFill>
                <a:latin typeface="Lucida Sans"/>
                <a:cs typeface="Lucida Sans"/>
              </a:rPr>
              <a:t>Note:</a:t>
            </a:r>
          </a:p>
          <a:p>
            <a:pPr marL="12700" marR="5080">
              <a:lnSpc>
                <a:spcPct val="111100"/>
              </a:lnSpc>
              <a:spcBef>
                <a:spcPts val="1705"/>
              </a:spcBef>
            </a:pPr>
            <a:r>
              <a:rPr lang="en-AU" sz="1200" spc="-20" dirty="0">
                <a:solidFill>
                  <a:schemeClr val="bg1"/>
                </a:solidFill>
                <a:latin typeface="Lucida Sans"/>
                <a:cs typeface="Lucida Sans"/>
              </a:rPr>
              <a:t>*For interactive dashboard I applied interactivity on selection level (select items ,days etc)</a:t>
            </a:r>
          </a:p>
          <a:p>
            <a:pPr marL="12700" marR="5080">
              <a:lnSpc>
                <a:spcPct val="111100"/>
              </a:lnSpc>
              <a:spcBef>
                <a:spcPts val="1705"/>
              </a:spcBef>
            </a:pPr>
            <a:r>
              <a:rPr lang="en-AU" sz="1200" spc="-20" dirty="0">
                <a:solidFill>
                  <a:schemeClr val="bg1"/>
                </a:solidFill>
                <a:latin typeface="Lucida Sans"/>
                <a:cs typeface="Lucida Sans"/>
              </a:rPr>
              <a:t>*For Sales/Distribution you can dynamically click and find details about item </a:t>
            </a:r>
          </a:p>
          <a:p>
            <a:pPr marL="12700" marR="5080">
              <a:lnSpc>
                <a:spcPct val="111100"/>
              </a:lnSpc>
              <a:spcBef>
                <a:spcPts val="1705"/>
              </a:spcBef>
            </a:pPr>
            <a:r>
              <a:rPr lang="en-AU" sz="1200" spc="-20" dirty="0">
                <a:solidFill>
                  <a:schemeClr val="bg1"/>
                </a:solidFill>
                <a:latin typeface="Lucida Sans"/>
                <a:cs typeface="Lucida Sans"/>
              </a:rPr>
              <a:t>*Applied exponential smoothing estimation to improve sales using prediction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6EADEE-4CC2-A57E-AC4B-DDBBBDFF7423}"/>
              </a:ext>
            </a:extLst>
          </p:cNvPr>
          <p:cNvSpPr/>
          <p:nvPr/>
        </p:nvSpPr>
        <p:spPr>
          <a:xfrm>
            <a:off x="1393178" y="1035050"/>
            <a:ext cx="2734322" cy="168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66F39FB-3DAE-78CC-A91D-137C8A5BA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1299353"/>
            <a:ext cx="2472371" cy="95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672DD8-D41E-9C4B-5CB6-873C73B57AB2}"/>
              </a:ext>
            </a:extLst>
          </p:cNvPr>
          <p:cNvSpPr txBox="1"/>
          <p:nvPr/>
        </p:nvSpPr>
        <p:spPr>
          <a:xfrm>
            <a:off x="9601200" y="5895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76301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Override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F9C9D"/>
    </a:accent5>
    <a:accent6>
      <a:srgbClr val="9E5E9B"/>
    </a:accent6>
    <a:hlink>
      <a:srgbClr val="58C1BA"/>
    </a:hlink>
    <a:folHlink>
      <a:srgbClr val="9DD0C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207</Words>
  <Application>Microsoft Macintosh PowerPoint</Application>
  <PresentationFormat>Custom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Lucida Sans</vt:lpstr>
      <vt:lpstr>Wingdings 3</vt:lpstr>
      <vt:lpstr>Ion</vt:lpstr>
      <vt:lpstr>Amazon Seller  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Summary</dc:title>
  <cp:lastModifiedBy>Saad Sheikh</cp:lastModifiedBy>
  <cp:revision>15</cp:revision>
  <dcterms:created xsi:type="dcterms:W3CDTF">2024-09-18T08:46:47Z</dcterms:created>
  <dcterms:modified xsi:type="dcterms:W3CDTF">2024-09-19T11:18:53Z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2023-09-15T00:00:00Z</vt:filetime>
  </property>
  <property fmtid="{D5CDD505-2E9C-101B-9397-08002B2CF9AE}" pid="3" name="Creator">
    <vt:lpwstr>Pages</vt:lpwstr>
  </property>
  <property fmtid="{D5CDD505-2E9C-101B-9397-08002B2CF9AE}" pid="4" name="LastSaved">
    <vt:filetime>2024-09-18T00:00:00Z</vt:filetime>
  </property>
  <property fmtid="{D5CDD505-2E9C-101B-9397-08002B2CF9AE}" pid="5" name="Producer">
    <vt:lpwstr>macOS Version 14.0 (Build 23A5328b) Quartz PDFContext</vt:lpwstr>
  </property>
  <property fmtid="{D5CDD505-2E9C-101B-9397-08002B2CF9AE}" pid="6" name="MSIP_Label_dad3be33-4108-4738-9e07-d8656a181486_Enabled">
    <vt:lpwstr>true</vt:lpwstr>
  </property>
  <property fmtid="{D5CDD505-2E9C-101B-9397-08002B2CF9AE}" pid="7" name="MSIP_Label_dad3be33-4108-4738-9e07-d8656a181486_SetDate">
    <vt:lpwstr>2024-09-18T08:47:07Z</vt:lpwstr>
  </property>
  <property fmtid="{D5CDD505-2E9C-101B-9397-08002B2CF9AE}" pid="8" name="MSIP_Label_dad3be33-4108-4738-9e07-d8656a181486_Method">
    <vt:lpwstr>Privileged</vt:lpwstr>
  </property>
  <property fmtid="{D5CDD505-2E9C-101B-9397-08002B2CF9AE}" pid="9" name="MSIP_Label_dad3be33-4108-4738-9e07-d8656a181486_Name">
    <vt:lpwstr>Public No Visual Label</vt:lpwstr>
  </property>
  <property fmtid="{D5CDD505-2E9C-101B-9397-08002B2CF9AE}" pid="10" name="MSIP_Label_dad3be33-4108-4738-9e07-d8656a181486_SiteId">
    <vt:lpwstr>945c199a-83a2-4e80-9f8c-5a91be5752dd</vt:lpwstr>
  </property>
  <property fmtid="{D5CDD505-2E9C-101B-9397-08002B2CF9AE}" pid="11" name="MSIP_Label_dad3be33-4108-4738-9e07-d8656a181486_ActionId">
    <vt:lpwstr>ad974e9a-9d68-4ac2-89d4-7327a683296e</vt:lpwstr>
  </property>
  <property fmtid="{D5CDD505-2E9C-101B-9397-08002B2CF9AE}" pid="12" name="MSIP_Label_dad3be33-4108-4738-9e07-d8656a181486_ContentBits">
    <vt:lpwstr>0</vt:lpwstr>
  </property>
</Properties>
</file>