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@SIH</a:t>
            </a:r>
            <a:r>
              <a:rPr spc="15" dirty="0"/>
              <a:t> </a:t>
            </a:r>
            <a:r>
              <a:rPr dirty="0"/>
              <a:t>Idea </a:t>
            </a:r>
            <a:r>
              <a:rPr spc="-10"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@SIH</a:t>
            </a:r>
            <a:r>
              <a:rPr spc="15" dirty="0"/>
              <a:t> </a:t>
            </a:r>
            <a:r>
              <a:rPr dirty="0"/>
              <a:t>Idea </a:t>
            </a:r>
            <a:r>
              <a:rPr spc="-10"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@SIH</a:t>
            </a:r>
            <a:r>
              <a:rPr spc="15" dirty="0"/>
              <a:t> </a:t>
            </a:r>
            <a:r>
              <a:rPr dirty="0"/>
              <a:t>Idea </a:t>
            </a:r>
            <a:r>
              <a:rPr spc="-10"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@SIH</a:t>
            </a:r>
            <a:r>
              <a:rPr spc="15" dirty="0"/>
              <a:t> </a:t>
            </a:r>
            <a:r>
              <a:rPr dirty="0"/>
              <a:t>Idea </a:t>
            </a:r>
            <a:r>
              <a:rPr spc="-10"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@SIH</a:t>
            </a:r>
            <a:r>
              <a:rPr spc="15" dirty="0"/>
              <a:t> </a:t>
            </a:r>
            <a:r>
              <a:rPr dirty="0"/>
              <a:t>Idea </a:t>
            </a:r>
            <a:r>
              <a:rPr spc="-10"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6418"/>
            <a:ext cx="12187174" cy="4768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5079"/>
            <a:ext cx="12192000" cy="502920"/>
          </a:xfrm>
          <a:custGeom>
            <a:avLst/>
            <a:gdLst/>
            <a:ahLst/>
            <a:cxnLst/>
            <a:rect l="l" t="t" r="r" b="b"/>
            <a:pathLst>
              <a:path w="12192000" h="502920">
                <a:moveTo>
                  <a:pt x="12192000" y="0"/>
                </a:moveTo>
                <a:lnTo>
                  <a:pt x="0" y="0"/>
                </a:lnTo>
                <a:lnTo>
                  <a:pt x="0" y="502920"/>
                </a:lnTo>
                <a:lnTo>
                  <a:pt x="12192000" y="5029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0899" y="221437"/>
            <a:ext cx="695020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904" y="1471040"/>
            <a:ext cx="11226190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7051" y="6445541"/>
            <a:ext cx="22866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@SIH</a:t>
            </a:r>
            <a:r>
              <a:rPr spc="15" dirty="0"/>
              <a:t> </a:t>
            </a:r>
            <a:r>
              <a:rPr dirty="0"/>
              <a:t>Idea </a:t>
            </a:r>
            <a:r>
              <a:rPr spc="-10"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9675" y="6445541"/>
            <a:ext cx="1739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14" y="868807"/>
            <a:ext cx="4639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Explanation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Proposed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Solution: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14" y="1449704"/>
            <a:ext cx="6504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 uses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AI-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image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analysis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CNN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(VGG- </a:t>
            </a:r>
            <a:r>
              <a:rPr sz="1800" dirty="0">
                <a:latin typeface="Arial MT"/>
                <a:cs typeface="Arial MT"/>
              </a:rPr>
              <a:t>16,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Inception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V-</a:t>
            </a:r>
            <a:r>
              <a:rPr sz="1800" dirty="0">
                <a:latin typeface="Arial MT"/>
                <a:cs typeface="Arial MT"/>
              </a:rPr>
              <a:t>3,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ResNet-</a:t>
            </a:r>
            <a:r>
              <a:rPr sz="1800" b="1" dirty="0">
                <a:latin typeface="Arial"/>
                <a:cs typeface="Arial"/>
              </a:rPr>
              <a:t>50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detect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crop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diseases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from </a:t>
            </a:r>
            <a:r>
              <a:rPr sz="1800" dirty="0">
                <a:latin typeface="Arial MT"/>
                <a:cs typeface="Arial MT"/>
              </a:rPr>
              <a:t>images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captured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farmers.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14" y="2272665"/>
            <a:ext cx="5621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Preprocessing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(noise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reduction,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normalization,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14" y="2821000"/>
            <a:ext cx="644525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images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analysis.</a:t>
            </a:r>
            <a:endParaRPr sz="1800">
              <a:latin typeface="Arial MT"/>
              <a:cs typeface="Arial MT"/>
            </a:endParaRPr>
          </a:p>
          <a:p>
            <a:pPr marL="355600" marR="9017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Neural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networks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classify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diseases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estimate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severity, </a:t>
            </a:r>
            <a:r>
              <a:rPr sz="1800" dirty="0">
                <a:latin typeface="Arial MT"/>
                <a:cs typeface="Arial MT"/>
              </a:rPr>
              <a:t>integrating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environmental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IoT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devices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Open- </a:t>
            </a:r>
            <a:r>
              <a:rPr sz="1800" b="1" dirty="0">
                <a:latin typeface="Arial"/>
                <a:cs typeface="Arial"/>
              </a:rPr>
              <a:t>Meteo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Weather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APIs</a:t>
            </a:r>
            <a:r>
              <a:rPr sz="1800" spc="-2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55600" marR="25209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Linear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Regression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predict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disease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outbreaks</a:t>
            </a:r>
            <a:r>
              <a:rPr sz="1800" spc="-25" dirty="0">
                <a:latin typeface="Arial MT"/>
                <a:cs typeface="Arial MT"/>
              </a:rPr>
              <a:t> by </a:t>
            </a:r>
            <a:r>
              <a:rPr sz="1800" dirty="0">
                <a:latin typeface="Arial MT"/>
                <a:cs typeface="Arial MT"/>
              </a:rPr>
              <a:t>analyzing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temperature,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humidity,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factors.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Upon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detection,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tailored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treatment </a:t>
            </a:r>
            <a:r>
              <a:rPr sz="1800" dirty="0">
                <a:latin typeface="Arial MT"/>
                <a:cs typeface="Arial MT"/>
              </a:rPr>
              <a:t>recommendations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disease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severity,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crop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14" y="5290820"/>
            <a:ext cx="6389370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Maps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API</a:t>
            </a:r>
            <a:r>
              <a:rPr sz="1800" spc="-2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The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solution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accessible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via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mobile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web</a:t>
            </a:r>
            <a:r>
              <a:rPr sz="1700" spc="-10" dirty="0">
                <a:latin typeface="Arial MT"/>
                <a:cs typeface="Arial MT"/>
              </a:rPr>
              <a:t> applications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with </a:t>
            </a:r>
            <a:r>
              <a:rPr sz="1700" b="1" dirty="0">
                <a:latin typeface="Arial"/>
                <a:cs typeface="Arial"/>
              </a:rPr>
              <a:t>multilingual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support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15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native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languages,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using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generative </a:t>
            </a:r>
            <a:r>
              <a:rPr sz="1700" dirty="0">
                <a:latin typeface="Arial MT"/>
                <a:cs typeface="Arial MT"/>
              </a:rPr>
              <a:t>text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powered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by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b="1" dirty="0">
                <a:latin typeface="Arial"/>
                <a:cs typeface="Arial"/>
              </a:rPr>
              <a:t>OpenAI</a:t>
            </a:r>
            <a:r>
              <a:rPr sz="1700" b="1" spc="-8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API</a:t>
            </a:r>
            <a:r>
              <a:rPr sz="1700" dirty="0">
                <a:latin typeface="Arial MT"/>
                <a:cs typeface="Arial MT"/>
              </a:rPr>
              <a:t>,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Ollama,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b="1" dirty="0">
                <a:latin typeface="Arial"/>
                <a:cs typeface="Arial"/>
              </a:rPr>
              <a:t>Llama3.1</a:t>
            </a:r>
            <a:r>
              <a:rPr sz="1700" dirty="0">
                <a:latin typeface="Arial MT"/>
                <a:cs typeface="Arial MT"/>
              </a:rPr>
              <a:t>,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Gemini.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014" y="2546984"/>
            <a:ext cx="1169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segmentation)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OpenCV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Computer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Vision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optimizes</a:t>
            </a:r>
            <a:r>
              <a:rPr sz="2700" baseline="9259" dirty="0">
                <a:latin typeface="Wingdings"/>
                <a:cs typeface="Wingdings"/>
              </a:rPr>
              <a:t></a:t>
            </a:r>
            <a:r>
              <a:rPr sz="2700" spc="247" baseline="9259" dirty="0">
                <a:latin typeface="Times New Roman"/>
                <a:cs typeface="Times New Roman"/>
              </a:rPr>
              <a:t> </a:t>
            </a:r>
            <a:r>
              <a:rPr sz="2700" spc="-15" baseline="9259" dirty="0">
                <a:latin typeface="Arial MT"/>
                <a:cs typeface="Arial MT"/>
              </a:rPr>
              <a:t>Real-</a:t>
            </a:r>
            <a:r>
              <a:rPr sz="2700" baseline="9259" dirty="0">
                <a:latin typeface="Arial MT"/>
                <a:cs typeface="Arial MT"/>
              </a:rPr>
              <a:t>time</a:t>
            </a:r>
            <a:r>
              <a:rPr sz="2700" spc="-37" baseline="9259" dirty="0">
                <a:latin typeface="Arial MT"/>
                <a:cs typeface="Arial MT"/>
              </a:rPr>
              <a:t> </a:t>
            </a:r>
            <a:r>
              <a:rPr sz="2700" baseline="9259" dirty="0">
                <a:latin typeface="Arial MT"/>
                <a:cs typeface="Arial MT"/>
              </a:rPr>
              <a:t>data</a:t>
            </a:r>
            <a:r>
              <a:rPr sz="2700" spc="-37" baseline="9259" dirty="0">
                <a:latin typeface="Arial MT"/>
                <a:cs typeface="Arial MT"/>
              </a:rPr>
              <a:t> </a:t>
            </a:r>
            <a:r>
              <a:rPr sz="2700" baseline="9259" dirty="0">
                <a:latin typeface="Arial MT"/>
                <a:cs typeface="Arial MT"/>
              </a:rPr>
              <a:t>drives</a:t>
            </a:r>
            <a:r>
              <a:rPr sz="2700" spc="-37" baseline="9259" dirty="0">
                <a:latin typeface="Arial MT"/>
                <a:cs typeface="Arial MT"/>
              </a:rPr>
              <a:t> </a:t>
            </a:r>
            <a:r>
              <a:rPr sz="2700" baseline="9259" dirty="0">
                <a:latin typeface="Arial MT"/>
                <a:cs typeface="Arial MT"/>
              </a:rPr>
              <a:t>customized</a:t>
            </a:r>
            <a:r>
              <a:rPr sz="2700" spc="-37" baseline="9259" dirty="0">
                <a:latin typeface="Arial MT"/>
                <a:cs typeface="Arial MT"/>
              </a:rPr>
              <a:t> </a:t>
            </a:r>
            <a:r>
              <a:rPr sz="2700" baseline="9259" dirty="0">
                <a:latin typeface="Arial MT"/>
                <a:cs typeface="Arial MT"/>
              </a:rPr>
              <a:t>treatment</a:t>
            </a:r>
            <a:r>
              <a:rPr sz="2700" spc="-37" baseline="9259" dirty="0">
                <a:latin typeface="Arial MT"/>
                <a:cs typeface="Arial MT"/>
              </a:rPr>
              <a:t> </a:t>
            </a:r>
            <a:r>
              <a:rPr sz="2700" spc="-15" baseline="9259" dirty="0">
                <a:latin typeface="Arial MT"/>
                <a:cs typeface="Arial MT"/>
              </a:rPr>
              <a:t>plans,</a:t>
            </a:r>
            <a:endParaRPr sz="2700" baseline="9259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0519" y="832561"/>
            <a:ext cx="5365750" cy="1704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Problem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Solving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Approach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297815" marR="384810" indent="-285750">
              <a:lnSpc>
                <a:spcPct val="100000"/>
              </a:lnSpc>
              <a:spcBef>
                <a:spcPts val="10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spc="-10" dirty="0">
                <a:latin typeface="Arial MT"/>
                <a:cs typeface="Arial MT"/>
              </a:rPr>
              <a:t>AI-</a:t>
            </a:r>
            <a:r>
              <a:rPr sz="1800" dirty="0">
                <a:latin typeface="Arial MT"/>
                <a:cs typeface="Arial MT"/>
              </a:rPr>
              <a:t>driven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image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analysis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scikit-</a:t>
            </a:r>
            <a:r>
              <a:rPr sz="1800" b="1" dirty="0">
                <a:latin typeface="Arial"/>
                <a:cs typeface="Arial"/>
              </a:rPr>
              <a:t>learn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	</a:t>
            </a:r>
            <a:r>
              <a:rPr sz="1800" dirty="0">
                <a:latin typeface="Arial MT"/>
                <a:cs typeface="Arial MT"/>
              </a:rPr>
              <a:t>OpenCV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enables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early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disease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detection, 	</a:t>
            </a:r>
            <a:r>
              <a:rPr sz="1800" dirty="0">
                <a:latin typeface="Arial MT"/>
                <a:cs typeface="Arial MT"/>
              </a:rPr>
              <a:t>reducing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crop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loss.</a:t>
            </a:r>
            <a:endParaRPr sz="1800" dirty="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b="1" dirty="0">
                <a:latin typeface="Arial"/>
                <a:cs typeface="Arial"/>
              </a:rPr>
              <a:t>Environmental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integration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allows</a:t>
            </a:r>
            <a:r>
              <a:rPr sz="1800" spc="-10" dirty="0">
                <a:latin typeface="Arial MT"/>
                <a:cs typeface="Arial MT"/>
              </a:rPr>
              <a:t> proactive 	</a:t>
            </a:r>
            <a:r>
              <a:rPr sz="1800" dirty="0">
                <a:latin typeface="Arial MT"/>
                <a:cs typeface="Arial MT"/>
              </a:rPr>
              <a:t>outbreak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predictions,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enhancing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accuracy.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object 12"/>
          <p:cNvSpPr txBox="1"/>
          <p:nvPr/>
        </p:nvSpPr>
        <p:spPr>
          <a:xfrm>
            <a:off x="6987031" y="2785617"/>
            <a:ext cx="4379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predictive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alerts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distinguish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from </a:t>
            </a:r>
            <a:r>
              <a:rPr sz="1800" dirty="0">
                <a:latin typeface="Arial MT"/>
                <a:cs typeface="Arial MT"/>
              </a:rPr>
              <a:t>traditional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0519" y="3607053"/>
            <a:ext cx="5363210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Unique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Value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Proposition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1800" spc="-5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spcBef>
                <a:spcPts val="10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Offers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tailored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treatments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preventive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measures, 	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support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Professional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Helpline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	</a:t>
            </a:r>
            <a:r>
              <a:rPr sz="1800" dirty="0">
                <a:latin typeface="Arial MT"/>
                <a:cs typeface="Arial MT"/>
              </a:rPr>
              <a:t>Community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Support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Websockets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Stream 	</a:t>
            </a:r>
            <a:r>
              <a:rPr sz="1800" b="1" spc="-20" dirty="0">
                <a:latin typeface="Arial"/>
                <a:cs typeface="Arial"/>
              </a:rPr>
              <a:t>API</a:t>
            </a:r>
            <a:r>
              <a:rPr sz="1800" spc="-2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414" y="5016500"/>
            <a:ext cx="1147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local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conditions, 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suggests nearby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Agro-</a:t>
            </a:r>
            <a:r>
              <a:rPr sz="1800" dirty="0">
                <a:latin typeface="Arial MT"/>
                <a:cs typeface="Arial MT"/>
              </a:rPr>
              <a:t>shops via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Google</a:t>
            </a:r>
            <a:r>
              <a:rPr sz="1800" b="1" spc="-365" dirty="0">
                <a:latin typeface="Arial"/>
                <a:cs typeface="Arial"/>
              </a:rPr>
              <a:t> </a:t>
            </a:r>
            <a:r>
              <a:rPr sz="2700" baseline="1543" dirty="0">
                <a:latin typeface="Wingdings"/>
                <a:cs typeface="Wingdings"/>
              </a:rPr>
              <a:t></a:t>
            </a:r>
            <a:r>
              <a:rPr sz="2700" spc="270" baseline="1543" dirty="0">
                <a:latin typeface="Times New Roman"/>
                <a:cs typeface="Times New Roman"/>
              </a:rPr>
              <a:t> </a:t>
            </a:r>
            <a:r>
              <a:rPr sz="2700" b="1" spc="-15" baseline="1543" dirty="0">
                <a:latin typeface="Arial"/>
                <a:cs typeface="Arial"/>
              </a:rPr>
              <a:t>Cross-</a:t>
            </a:r>
            <a:r>
              <a:rPr sz="2700" b="1" baseline="1543" dirty="0">
                <a:latin typeface="Arial"/>
                <a:cs typeface="Arial"/>
              </a:rPr>
              <a:t>Platform</a:t>
            </a:r>
            <a:r>
              <a:rPr sz="2700" b="1" spc="-22" baseline="1543" dirty="0">
                <a:latin typeface="Arial"/>
                <a:cs typeface="Arial"/>
              </a:rPr>
              <a:t> </a:t>
            </a:r>
            <a:r>
              <a:rPr sz="2700" b="1" baseline="1543" dirty="0">
                <a:latin typeface="Arial"/>
                <a:cs typeface="Arial"/>
              </a:rPr>
              <a:t>Mobile</a:t>
            </a:r>
            <a:r>
              <a:rPr sz="2700" b="1" spc="-44" baseline="1543" dirty="0">
                <a:latin typeface="Arial"/>
                <a:cs typeface="Arial"/>
              </a:rPr>
              <a:t> </a:t>
            </a:r>
            <a:r>
              <a:rPr sz="2700" b="1" baseline="1543" dirty="0">
                <a:latin typeface="Arial"/>
                <a:cs typeface="Arial"/>
              </a:rPr>
              <a:t>and</a:t>
            </a:r>
            <a:r>
              <a:rPr sz="2700" b="1" spc="-30" baseline="1543" dirty="0">
                <a:latin typeface="Arial"/>
                <a:cs typeface="Arial"/>
              </a:rPr>
              <a:t> Web-</a:t>
            </a:r>
            <a:r>
              <a:rPr sz="2700" b="1" baseline="1543" dirty="0">
                <a:latin typeface="Arial"/>
                <a:cs typeface="Arial"/>
              </a:rPr>
              <a:t>Apps</a:t>
            </a:r>
            <a:r>
              <a:rPr sz="2700" b="1" spc="44" baseline="1543" dirty="0">
                <a:latin typeface="Arial"/>
                <a:cs typeface="Arial"/>
              </a:rPr>
              <a:t> </a:t>
            </a:r>
            <a:r>
              <a:rPr sz="2700" spc="-15" baseline="1543" dirty="0">
                <a:latin typeface="Arial MT"/>
                <a:cs typeface="Arial MT"/>
              </a:rPr>
              <a:t>provide</a:t>
            </a:r>
            <a:endParaRPr sz="2700" baseline="1543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7031" y="5285358"/>
            <a:ext cx="5130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easy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user-</a:t>
            </a:r>
            <a:r>
              <a:rPr sz="1800" dirty="0">
                <a:latin typeface="Arial MT"/>
                <a:cs typeface="Arial MT"/>
              </a:rPr>
              <a:t>friendly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interface, </a:t>
            </a:r>
            <a:r>
              <a:rPr sz="1800" dirty="0">
                <a:latin typeface="Arial MT"/>
                <a:cs typeface="Arial MT"/>
              </a:rPr>
              <a:t>multilingual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support,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offline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functionality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using </a:t>
            </a:r>
            <a:r>
              <a:rPr sz="1800" b="1" spc="-10" dirty="0">
                <a:latin typeface="Arial"/>
                <a:cs typeface="Arial"/>
              </a:rPr>
              <a:t>Tensorflow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lite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model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00985" y="248792"/>
            <a:ext cx="75177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AgriGuardian:</a:t>
            </a:r>
            <a:r>
              <a:rPr sz="2200" spc="-130" dirty="0"/>
              <a:t> </a:t>
            </a:r>
            <a:r>
              <a:rPr lang="en-US" sz="2000" dirty="0"/>
              <a:t>AI Crop Disease Detection &amp; Treatment Advisor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0898" y="125679"/>
            <a:ext cx="5450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TECHNICAL</a:t>
            </a:r>
            <a:r>
              <a:rPr spc="-41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9" name="object 9"/>
          <p:cNvSpPr txBox="1"/>
          <p:nvPr/>
        </p:nvSpPr>
        <p:spPr>
          <a:xfrm>
            <a:off x="4419600" y="1143000"/>
            <a:ext cx="1369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Flowchart: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4" name="Picture 13" descr="A diagram of a software model&#10;&#10;AI-generated content may be incorrect.">
            <a:extLst>
              <a:ext uri="{FF2B5EF4-FFF2-40B4-BE49-F238E27FC236}">
                <a16:creationId xmlns:a16="http://schemas.microsoft.com/office/drawing/2014/main" id="{DCE4713E-74DF-52B0-4D89-2B950A5E9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43" y="1828800"/>
            <a:ext cx="7929057" cy="426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5BA85E-DBC7-4DE8-EEAE-F68172200191}"/>
              </a:ext>
            </a:extLst>
          </p:cNvPr>
          <p:cNvSpPr txBox="1"/>
          <p:nvPr/>
        </p:nvSpPr>
        <p:spPr>
          <a:xfrm>
            <a:off x="-76200" y="116482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Tech Stack:</a:t>
            </a:r>
          </a:p>
        </p:txBody>
      </p:sp>
      <p:pic>
        <p:nvPicPr>
          <p:cNvPr id="17" name="Picture 16" descr="A blue and white logo">
            <a:extLst>
              <a:ext uri="{FF2B5EF4-FFF2-40B4-BE49-F238E27FC236}">
                <a16:creationId xmlns:a16="http://schemas.microsoft.com/office/drawing/2014/main" id="{18D0699C-C650-0728-97B0-D8EAA80904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2070355"/>
            <a:ext cx="880989" cy="4955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1AA24B-1A85-24FF-913B-5B9AB5334DEB}"/>
              </a:ext>
            </a:extLst>
          </p:cNvPr>
          <p:cNvSpPr txBox="1"/>
          <p:nvPr/>
        </p:nvSpPr>
        <p:spPr>
          <a:xfrm>
            <a:off x="-38100" y="165952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Frontend:</a:t>
            </a:r>
          </a:p>
        </p:txBody>
      </p:sp>
      <p:pic>
        <p:nvPicPr>
          <p:cNvPr id="20" name="Picture 19" descr="A black text on a black background">
            <a:extLst>
              <a:ext uri="{FF2B5EF4-FFF2-40B4-BE49-F238E27FC236}">
                <a16:creationId xmlns:a16="http://schemas.microsoft.com/office/drawing/2014/main" id="{842D061B-E86A-884D-8A0F-0C70BDA0B4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12" y="2070355"/>
            <a:ext cx="880988" cy="550618"/>
          </a:xfrm>
          <a:prstGeom prst="rect">
            <a:avLst/>
          </a:prstGeom>
        </p:spPr>
      </p:pic>
      <p:pic>
        <p:nvPicPr>
          <p:cNvPr id="22" name="Picture 21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AA11F59-95BE-C24D-5B5A-41AC916A0F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67" y="2058326"/>
            <a:ext cx="1194619" cy="574676"/>
          </a:xfrm>
          <a:prstGeom prst="rect">
            <a:avLst/>
          </a:prstGeom>
        </p:spPr>
      </p:pic>
      <p:pic>
        <p:nvPicPr>
          <p:cNvPr id="24" name="Picture 23" descr="A black and white logo&#10;&#10;AI-generated content may be incorrect.">
            <a:extLst>
              <a:ext uri="{FF2B5EF4-FFF2-40B4-BE49-F238E27FC236}">
                <a16:creationId xmlns:a16="http://schemas.microsoft.com/office/drawing/2014/main" id="{E7D8D7DF-3E40-4E44-137E-85F250F2F3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37" y="2005815"/>
            <a:ext cx="1005406" cy="5630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7C8AF8-FCFB-826A-D838-EDF9E9436720}"/>
              </a:ext>
            </a:extLst>
          </p:cNvPr>
          <p:cNvSpPr txBox="1"/>
          <p:nvPr/>
        </p:nvSpPr>
        <p:spPr>
          <a:xfrm>
            <a:off x="-45427" y="2693251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Backend</a:t>
            </a:r>
            <a:r>
              <a:rPr lang="en-IN" dirty="0"/>
              <a:t>:</a:t>
            </a:r>
          </a:p>
        </p:txBody>
      </p:sp>
      <p:pic>
        <p:nvPicPr>
          <p:cNvPr id="28" name="Picture 27" descr="A black and grey text&#10;&#10;AI-generated content may be incorrect.">
            <a:extLst>
              <a:ext uri="{FF2B5EF4-FFF2-40B4-BE49-F238E27FC236}">
                <a16:creationId xmlns:a16="http://schemas.microsoft.com/office/drawing/2014/main" id="{1B05D132-676B-DE17-BB26-17FCFA13B9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" y="3157168"/>
            <a:ext cx="1222131" cy="258745"/>
          </a:xfrm>
          <a:prstGeom prst="rect">
            <a:avLst/>
          </a:prstGeom>
        </p:spPr>
      </p:pic>
      <p:pic>
        <p:nvPicPr>
          <p:cNvPr id="30" name="Picture 29" descr="A blue and white logo&#10;&#10;AI-generated content may be incorrect.">
            <a:extLst>
              <a:ext uri="{FF2B5EF4-FFF2-40B4-BE49-F238E27FC236}">
                <a16:creationId xmlns:a16="http://schemas.microsoft.com/office/drawing/2014/main" id="{A15D5EE0-A04E-1991-4C92-DF9E49E921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18" y="3074306"/>
            <a:ext cx="924009" cy="519755"/>
          </a:xfrm>
          <a:prstGeom prst="rect">
            <a:avLst/>
          </a:prstGeom>
        </p:spPr>
      </p:pic>
      <p:pic>
        <p:nvPicPr>
          <p:cNvPr id="32" name="Picture 31" descr="A logo of a weather forecast&#10;&#10;AI-generated content may be incorrect.">
            <a:extLst>
              <a:ext uri="{FF2B5EF4-FFF2-40B4-BE49-F238E27FC236}">
                <a16:creationId xmlns:a16="http://schemas.microsoft.com/office/drawing/2014/main" id="{D8D02E1C-A5E6-7B9F-5C58-AB5B0FBE0A2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95" y="3074305"/>
            <a:ext cx="800163" cy="547215"/>
          </a:xfrm>
          <a:prstGeom prst="rect">
            <a:avLst/>
          </a:prstGeom>
        </p:spPr>
      </p:pic>
      <p:pic>
        <p:nvPicPr>
          <p:cNvPr id="34" name="Picture 33" descr="A group of logos on a black background&#10;&#10;AI-generated content may be incorrect.">
            <a:extLst>
              <a:ext uri="{FF2B5EF4-FFF2-40B4-BE49-F238E27FC236}">
                <a16:creationId xmlns:a16="http://schemas.microsoft.com/office/drawing/2014/main" id="{7FE24DFD-CEDB-69EB-D4ED-DE63E7781A8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286" y="3143808"/>
            <a:ext cx="1005406" cy="5442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34AB2B4-E4A9-820F-6041-77E53915975F}"/>
              </a:ext>
            </a:extLst>
          </p:cNvPr>
          <p:cNvSpPr txBox="1"/>
          <p:nvPr/>
        </p:nvSpPr>
        <p:spPr>
          <a:xfrm>
            <a:off x="-33179" y="3719056"/>
            <a:ext cx="238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ML Model Training:</a:t>
            </a:r>
          </a:p>
        </p:txBody>
      </p:sp>
      <p:pic>
        <p:nvPicPr>
          <p:cNvPr id="37" name="Picture 36" descr="A logo of a python company&#10;&#10;AI-generated content may be incorrect.">
            <a:extLst>
              <a:ext uri="{FF2B5EF4-FFF2-40B4-BE49-F238E27FC236}">
                <a16:creationId xmlns:a16="http://schemas.microsoft.com/office/drawing/2014/main" id="{3E5C6F26-B9FD-090F-C5D9-3F09C93EE98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67" y="4159276"/>
            <a:ext cx="895643" cy="501560"/>
          </a:xfrm>
          <a:prstGeom prst="rect">
            <a:avLst/>
          </a:prstGeom>
        </p:spPr>
      </p:pic>
      <p:pic>
        <p:nvPicPr>
          <p:cNvPr id="39" name="Picture 38" descr="A blue text on a gray background&#10;&#10;AI-generated content may be incorrect.">
            <a:extLst>
              <a:ext uri="{FF2B5EF4-FFF2-40B4-BE49-F238E27FC236}">
                <a16:creationId xmlns:a16="http://schemas.microsoft.com/office/drawing/2014/main" id="{94A07538-A66C-7A18-24D4-02B954A940D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1" y="4185343"/>
            <a:ext cx="819780" cy="372627"/>
          </a:xfrm>
          <a:prstGeom prst="rect">
            <a:avLst/>
          </a:prstGeom>
        </p:spPr>
      </p:pic>
      <p:pic>
        <p:nvPicPr>
          <p:cNvPr id="41" name="Picture 40" descr="A logo on a transparent background&#10;&#10;AI-generated content may be incorrect.">
            <a:extLst>
              <a:ext uri="{FF2B5EF4-FFF2-40B4-BE49-F238E27FC236}">
                <a16:creationId xmlns:a16="http://schemas.microsoft.com/office/drawing/2014/main" id="{2F14E84E-8B96-88EF-8B03-04CEC40781F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50" y="4130256"/>
            <a:ext cx="1003993" cy="574676"/>
          </a:xfrm>
          <a:prstGeom prst="rect">
            <a:avLst/>
          </a:prstGeom>
        </p:spPr>
      </p:pic>
      <p:pic>
        <p:nvPicPr>
          <p:cNvPr id="43" name="Picture 42" descr="A logo of a group of people&#10;&#10;AI-generated content may be incorrect.">
            <a:extLst>
              <a:ext uri="{FF2B5EF4-FFF2-40B4-BE49-F238E27FC236}">
                <a16:creationId xmlns:a16="http://schemas.microsoft.com/office/drawing/2014/main" id="{44BB7C40-C96A-A0A9-A5C5-F958A2EC556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62" y="4113620"/>
            <a:ext cx="814877" cy="547216"/>
          </a:xfrm>
          <a:prstGeom prst="rect">
            <a:avLst/>
          </a:prstGeom>
        </p:spPr>
      </p:pic>
      <p:pic>
        <p:nvPicPr>
          <p:cNvPr id="45" name="Picture 44" descr="A logo with different colors&#10;&#10;AI-generated content may be incorrect.">
            <a:extLst>
              <a:ext uri="{FF2B5EF4-FFF2-40B4-BE49-F238E27FC236}">
                <a16:creationId xmlns:a16="http://schemas.microsoft.com/office/drawing/2014/main" id="{83841D84-9558-4DB0-E225-D1906C1AED8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12" y="3982658"/>
            <a:ext cx="727508" cy="89917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BAB4774-2119-BFDA-EC8F-0AC28177EED3}"/>
              </a:ext>
            </a:extLst>
          </p:cNvPr>
          <p:cNvSpPr txBox="1"/>
          <p:nvPr/>
        </p:nvSpPr>
        <p:spPr>
          <a:xfrm>
            <a:off x="-76200" y="4853321"/>
            <a:ext cx="33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Gen AI and Automation</a:t>
            </a:r>
            <a:r>
              <a:rPr lang="en-IN" dirty="0"/>
              <a:t>:</a:t>
            </a:r>
          </a:p>
        </p:txBody>
      </p:sp>
      <p:pic>
        <p:nvPicPr>
          <p:cNvPr id="48" name="Picture 47" descr="A blue and purple logo&#10;&#10;AI-generated content may be incorrect.">
            <a:extLst>
              <a:ext uri="{FF2B5EF4-FFF2-40B4-BE49-F238E27FC236}">
                <a16:creationId xmlns:a16="http://schemas.microsoft.com/office/drawing/2014/main" id="{43F96624-7E0F-9EB2-DFCA-29FBAC9A85A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" y="5278490"/>
            <a:ext cx="838605" cy="309891"/>
          </a:xfrm>
          <a:prstGeom prst="rect">
            <a:avLst/>
          </a:prstGeom>
        </p:spPr>
      </p:pic>
      <p:pic>
        <p:nvPicPr>
          <p:cNvPr id="50" name="Picture 49" descr="A logo with a circle and a circle with a purple and white text&#10;&#10;AI-generated content may be incorrect.">
            <a:extLst>
              <a:ext uri="{FF2B5EF4-FFF2-40B4-BE49-F238E27FC236}">
                <a16:creationId xmlns:a16="http://schemas.microsoft.com/office/drawing/2014/main" id="{CC96F868-1F53-CA14-46D3-BA97FD415F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6" y="5187484"/>
            <a:ext cx="1367050" cy="604798"/>
          </a:xfrm>
          <a:prstGeom prst="rect">
            <a:avLst/>
          </a:prstGeom>
        </p:spPr>
      </p:pic>
      <p:pic>
        <p:nvPicPr>
          <p:cNvPr id="52" name="Picture 51" descr="A bird and chain logo&#10;&#10;AI-generated content may be incorrect.">
            <a:extLst>
              <a:ext uri="{FF2B5EF4-FFF2-40B4-BE49-F238E27FC236}">
                <a16:creationId xmlns:a16="http://schemas.microsoft.com/office/drawing/2014/main" id="{9F817BD9-C329-3B4B-E000-6A47E41E13A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41" y="5158754"/>
            <a:ext cx="816503" cy="689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3570" y="163195"/>
            <a:ext cx="5859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FEASIBILITY</a:t>
            </a:r>
            <a:r>
              <a:rPr sz="3200" spc="-300" dirty="0"/>
              <a:t> </a:t>
            </a:r>
            <a:r>
              <a:rPr sz="3200" dirty="0"/>
              <a:t>AND</a:t>
            </a:r>
            <a:r>
              <a:rPr sz="3200" spc="-60" dirty="0"/>
              <a:t> </a:t>
            </a:r>
            <a:r>
              <a:rPr sz="3200" spc="-10" dirty="0"/>
              <a:t>VIABILITY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976" y="1146809"/>
            <a:ext cx="649668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Feasibility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Idea: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355600" marR="7620" indent="-342900" algn="just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AI</a:t>
            </a:r>
            <a:r>
              <a:rPr sz="1800" spc="9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models</a:t>
            </a:r>
            <a:r>
              <a:rPr sz="1800" spc="10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like</a:t>
            </a:r>
            <a:r>
              <a:rPr sz="1800" spc="85" dirty="0">
                <a:latin typeface="Arial MT"/>
                <a:cs typeface="Arial MT"/>
              </a:rPr>
              <a:t>  </a:t>
            </a:r>
            <a:r>
              <a:rPr sz="1800" spc="-10" dirty="0">
                <a:latin typeface="Arial MT"/>
                <a:cs typeface="Arial MT"/>
              </a:rPr>
              <a:t>VGG-</a:t>
            </a:r>
            <a:r>
              <a:rPr sz="1800" dirty="0">
                <a:latin typeface="Arial MT"/>
                <a:cs typeface="Arial MT"/>
              </a:rPr>
              <a:t>16,</a:t>
            </a:r>
            <a:r>
              <a:rPr sz="1800" spc="9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Inception</a:t>
            </a:r>
            <a:r>
              <a:rPr sz="1800" spc="85" dirty="0">
                <a:latin typeface="Arial MT"/>
                <a:cs typeface="Arial MT"/>
              </a:rPr>
              <a:t>  </a:t>
            </a:r>
            <a:r>
              <a:rPr sz="1800" spc="-60" dirty="0">
                <a:latin typeface="Arial MT"/>
                <a:cs typeface="Arial MT"/>
              </a:rPr>
              <a:t>V-</a:t>
            </a:r>
            <a:r>
              <a:rPr sz="1800" dirty="0">
                <a:latin typeface="Arial MT"/>
                <a:cs typeface="Arial MT"/>
              </a:rPr>
              <a:t>3,</a:t>
            </a:r>
            <a:r>
              <a:rPr sz="1800" spc="10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85" dirty="0">
                <a:latin typeface="Arial MT"/>
                <a:cs typeface="Arial MT"/>
              </a:rPr>
              <a:t>  </a:t>
            </a:r>
            <a:r>
              <a:rPr sz="1800" spc="-10" dirty="0">
                <a:latin typeface="Arial MT"/>
                <a:cs typeface="Arial MT"/>
              </a:rPr>
              <a:t>ResNet-</a:t>
            </a:r>
            <a:r>
              <a:rPr sz="1800" spc="-25" dirty="0">
                <a:latin typeface="Arial MT"/>
                <a:cs typeface="Arial MT"/>
              </a:rPr>
              <a:t>50, </a:t>
            </a:r>
            <a:r>
              <a:rPr sz="1800" dirty="0">
                <a:latin typeface="Arial MT"/>
                <a:cs typeface="Arial MT"/>
              </a:rPr>
              <a:t>along</a:t>
            </a:r>
            <a:r>
              <a:rPr sz="1800" spc="42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42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OpenCV,</a:t>
            </a:r>
            <a:r>
              <a:rPr sz="1800" spc="43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enable</a:t>
            </a:r>
            <a:r>
              <a:rPr sz="1800" spc="42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accurate</a:t>
            </a:r>
            <a:r>
              <a:rPr sz="1800" spc="42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crop</a:t>
            </a:r>
            <a:r>
              <a:rPr sz="1800" spc="420" dirty="0">
                <a:latin typeface="Arial MT"/>
                <a:cs typeface="Arial MT"/>
              </a:rPr>
              <a:t>  </a:t>
            </a:r>
            <a:r>
              <a:rPr sz="1800" spc="-10" dirty="0">
                <a:latin typeface="Arial MT"/>
                <a:cs typeface="Arial MT"/>
              </a:rPr>
              <a:t>disease </a:t>
            </a:r>
            <a:r>
              <a:rPr sz="1800" dirty="0">
                <a:latin typeface="Arial MT"/>
                <a:cs typeface="Arial MT"/>
              </a:rPr>
              <a:t>identification.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Integration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IoT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devices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weather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APIs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environmental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feasible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 current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infrastructure.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75" dirty="0">
                <a:latin typeface="Arial MT"/>
                <a:cs typeface="Arial MT"/>
              </a:rPr>
              <a:t>  </a:t>
            </a:r>
            <a:r>
              <a:rPr sz="1800" spc="-10" dirty="0">
                <a:latin typeface="Arial MT"/>
                <a:cs typeface="Arial MT"/>
              </a:rPr>
              <a:t>cross-</a:t>
            </a:r>
            <a:r>
              <a:rPr sz="1800" dirty="0">
                <a:latin typeface="Arial MT"/>
                <a:cs typeface="Arial MT"/>
              </a:rPr>
              <a:t>platform</a:t>
            </a:r>
            <a:r>
              <a:rPr sz="1800" spc="27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design</a:t>
            </a:r>
            <a:r>
              <a:rPr sz="1800" spc="28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ensures</a:t>
            </a:r>
            <a:r>
              <a:rPr sz="1800" spc="28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easy</a:t>
            </a:r>
            <a:r>
              <a:rPr sz="1800" spc="27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adoption</a:t>
            </a:r>
            <a:r>
              <a:rPr sz="1800" spc="280" dirty="0">
                <a:latin typeface="Arial MT"/>
                <a:cs typeface="Arial MT"/>
              </a:rPr>
              <a:t>  </a:t>
            </a:r>
            <a:r>
              <a:rPr sz="1800" spc="-25" dirty="0">
                <a:latin typeface="Arial MT"/>
                <a:cs typeface="Arial MT"/>
              </a:rPr>
              <a:t>by </a:t>
            </a:r>
            <a:r>
              <a:rPr sz="1800" dirty="0">
                <a:latin typeface="Arial MT"/>
                <a:cs typeface="Arial MT"/>
              </a:rPr>
              <a:t>farmers,  with  multilingual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support  and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offline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functionality </a:t>
            </a:r>
            <a:r>
              <a:rPr sz="1800" dirty="0">
                <a:latin typeface="Arial MT"/>
                <a:cs typeface="Arial MT"/>
              </a:rPr>
              <a:t>enhancing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usability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diverse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regions.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Wingdings"/>
              <a:buChar char=""/>
            </a:pPr>
            <a:endParaRPr sz="1800">
              <a:latin typeface="Arial MT"/>
              <a:cs typeface="Arial MT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While</a:t>
            </a:r>
            <a:r>
              <a:rPr sz="1800" spc="180" dirty="0">
                <a:latin typeface="Arial MT"/>
                <a:cs typeface="Arial MT"/>
              </a:rPr>
              <a:t>   </a:t>
            </a:r>
            <a:r>
              <a:rPr sz="1800" dirty="0">
                <a:latin typeface="Arial MT"/>
                <a:cs typeface="Arial MT"/>
              </a:rPr>
              <a:t>investment</a:t>
            </a:r>
            <a:r>
              <a:rPr sz="1800" spc="185" dirty="0">
                <a:latin typeface="Arial MT"/>
                <a:cs typeface="Arial MT"/>
              </a:rPr>
              <a:t>  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185" dirty="0">
                <a:latin typeface="Arial MT"/>
                <a:cs typeface="Arial MT"/>
              </a:rPr>
              <a:t>   </a:t>
            </a:r>
            <a:r>
              <a:rPr sz="1800" dirty="0">
                <a:latin typeface="Arial MT"/>
                <a:cs typeface="Arial MT"/>
              </a:rPr>
              <a:t>needed</a:t>
            </a:r>
            <a:r>
              <a:rPr sz="1800" spc="185" dirty="0">
                <a:latin typeface="Arial MT"/>
                <a:cs typeface="Arial MT"/>
              </a:rPr>
              <a:t>  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185" dirty="0">
                <a:latin typeface="Arial MT"/>
                <a:cs typeface="Arial MT"/>
              </a:rPr>
              <a:t>   </a:t>
            </a:r>
            <a:r>
              <a:rPr sz="1800" dirty="0">
                <a:latin typeface="Arial MT"/>
                <a:cs typeface="Arial MT"/>
              </a:rPr>
              <a:t>AI</a:t>
            </a:r>
            <a:r>
              <a:rPr sz="1800" spc="190" dirty="0">
                <a:latin typeface="Arial MT"/>
                <a:cs typeface="Arial MT"/>
              </a:rPr>
              <a:t>   </a:t>
            </a:r>
            <a:r>
              <a:rPr sz="1800" dirty="0">
                <a:latin typeface="Arial MT"/>
                <a:cs typeface="Arial MT"/>
              </a:rPr>
              <a:t>training,</a:t>
            </a:r>
            <a:r>
              <a:rPr sz="1800" spc="185" dirty="0">
                <a:latin typeface="Arial MT"/>
                <a:cs typeface="Arial MT"/>
              </a:rPr>
              <a:t>   </a:t>
            </a:r>
            <a:r>
              <a:rPr sz="1800" spc="-25" dirty="0">
                <a:latin typeface="Arial MT"/>
                <a:cs typeface="Arial MT"/>
              </a:rPr>
              <a:t>app </a:t>
            </a:r>
            <a:r>
              <a:rPr sz="1800" dirty="0">
                <a:latin typeface="Arial MT"/>
                <a:cs typeface="Arial MT"/>
              </a:rPr>
              <a:t>development,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2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IoT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infrastructure,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system's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potential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reduce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crop  loss  and</a:t>
            </a:r>
            <a:r>
              <a:rPr sz="1800" spc="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improve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management</a:t>
            </a:r>
            <a:r>
              <a:rPr sz="1800" spc="10" dirty="0">
                <a:latin typeface="Arial MT"/>
                <a:cs typeface="Arial MT"/>
              </a:rPr>
              <a:t>  </a:t>
            </a:r>
            <a:r>
              <a:rPr sz="1800" spc="-10" dirty="0">
                <a:latin typeface="Arial MT"/>
                <a:cs typeface="Arial MT"/>
              </a:rPr>
              <a:t>efficiency </a:t>
            </a:r>
            <a:r>
              <a:rPr sz="1800" dirty="0">
                <a:latin typeface="Arial MT"/>
                <a:cs typeface="Arial MT"/>
              </a:rPr>
              <a:t>makes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economically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beneficial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farmers.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7140956" y="1193672"/>
            <a:ext cx="4895215" cy="511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Challenges: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420370" indent="-285750">
              <a:lnSpc>
                <a:spcPct val="100000"/>
              </a:lnSpc>
              <a:buFont typeface="Wingdings"/>
              <a:buChar char=""/>
              <a:tabLst>
                <a:tab pos="420370" algn="l"/>
              </a:tabLst>
            </a:pPr>
            <a:r>
              <a:rPr sz="1800" dirty="0">
                <a:latin typeface="Calibri"/>
                <a:cs typeface="Calibri"/>
              </a:rPr>
              <a:t>Poor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insufficient images</a:t>
            </a:r>
            <a:endParaRPr sz="1800">
              <a:latin typeface="Calibri"/>
              <a:cs typeface="Calibri"/>
            </a:endParaRPr>
          </a:p>
          <a:p>
            <a:pPr marL="420370" indent="-285750">
              <a:lnSpc>
                <a:spcPct val="100000"/>
              </a:lnSpc>
              <a:buFont typeface="Wingdings"/>
              <a:buChar char=""/>
              <a:tabLst>
                <a:tab pos="420370" algn="l"/>
              </a:tabLst>
            </a:pPr>
            <a:r>
              <a:rPr sz="1800" dirty="0">
                <a:latin typeface="Calibri"/>
                <a:cs typeface="Calibri"/>
              </a:rPr>
              <a:t>Lack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GPU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infrastructure</a:t>
            </a:r>
            <a:endParaRPr sz="1800">
              <a:latin typeface="Calibri"/>
              <a:cs typeface="Calibri"/>
            </a:endParaRPr>
          </a:p>
          <a:p>
            <a:pPr marL="420370" indent="-285750">
              <a:lnSpc>
                <a:spcPct val="100000"/>
              </a:lnSpc>
              <a:buFont typeface="Wingdings"/>
              <a:buChar char=""/>
              <a:tabLst>
                <a:tab pos="420370" algn="l"/>
              </a:tabLst>
            </a:pPr>
            <a:r>
              <a:rPr sz="1800" spc="-20" dirty="0">
                <a:latin typeface="Calibri"/>
                <a:cs typeface="Calibri"/>
              </a:rPr>
              <a:t>Training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420370" indent="-285750">
              <a:lnSpc>
                <a:spcPct val="100000"/>
              </a:lnSpc>
              <a:buFont typeface="Wingdings"/>
              <a:buChar char=""/>
              <a:tabLst>
                <a:tab pos="420370" algn="l"/>
              </a:tabLst>
            </a:pPr>
            <a:r>
              <a:rPr sz="1800" spc="-10" dirty="0">
                <a:latin typeface="Calibri"/>
                <a:cs typeface="Calibri"/>
              </a:rPr>
              <a:t>Inconsistency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Countermeasures: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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Partnership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agricultural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high-</a:t>
            </a: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datasets</a:t>
            </a:r>
            <a:endParaRPr sz="1800"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20" dirty="0">
                <a:latin typeface="Calibri"/>
                <a:cs typeface="Calibri"/>
              </a:rPr>
              <a:t> cloud-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infrastructure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microservices 	architecture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augmentation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endParaRPr sz="1800">
              <a:latin typeface="Calibri"/>
              <a:cs typeface="Calibri"/>
            </a:endParaRPr>
          </a:p>
          <a:p>
            <a:pPr marL="297815" marR="603885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helplines,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community 	support</a:t>
            </a:r>
            <a:endParaRPr sz="1800">
              <a:latin typeface="Calibri"/>
              <a:cs typeface="Calibri"/>
            </a:endParaRPr>
          </a:p>
          <a:p>
            <a:pPr marL="297815" marR="568325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Employ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standardized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protocols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	</a:t>
            </a:r>
            <a:r>
              <a:rPr sz="1800" dirty="0">
                <a:latin typeface="Calibri"/>
                <a:cs typeface="Calibri"/>
              </a:rPr>
              <a:t>seamless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245" y="143130"/>
            <a:ext cx="695020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7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IMPACT</a:t>
            </a:r>
            <a:r>
              <a:rPr spc="-254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83386"/>
            <a:ext cx="5139690" cy="115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Impact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Target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Audience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1800" b="1" dirty="0">
                <a:latin typeface="Arial"/>
                <a:cs typeface="Arial"/>
              </a:rPr>
              <a:t>Impact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Farmers:</a:t>
            </a:r>
            <a:endParaRPr sz="1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  <a:tab pos="1229995" algn="l"/>
                <a:tab pos="1877695" algn="l"/>
                <a:tab pos="2662555" algn="l"/>
                <a:tab pos="3641725" algn="l"/>
                <a:tab pos="4338320" algn="l"/>
              </a:tabLst>
            </a:pPr>
            <a:r>
              <a:rPr sz="1800" spc="-10" dirty="0">
                <a:latin typeface="Arial MT"/>
                <a:cs typeface="Arial MT"/>
              </a:rPr>
              <a:t>Higher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0" dirty="0">
                <a:latin typeface="Arial MT"/>
                <a:cs typeface="Arial MT"/>
              </a:rPr>
              <a:t>crop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yields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through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early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disease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312923"/>
            <a:ext cx="217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detection.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  <a:tab pos="1515110" algn="l"/>
              </a:tabLst>
            </a:pPr>
            <a:r>
              <a:rPr sz="1800" spc="-10" dirty="0">
                <a:latin typeface="Arial MT"/>
                <a:cs typeface="Arial MT"/>
              </a:rPr>
              <a:t>Reduced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losses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6245" y="2587244"/>
            <a:ext cx="274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8810" algn="l"/>
                <a:tab pos="1430020" algn="l"/>
                <a:tab pos="2477135" algn="l"/>
              </a:tabLst>
            </a:pPr>
            <a:r>
              <a:rPr sz="1800" spc="-2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0" dirty="0">
                <a:latin typeface="Arial MT"/>
                <a:cs typeface="Arial MT"/>
              </a:rPr>
              <a:t>lower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reliance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861564"/>
            <a:ext cx="514159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chemical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treatments.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  <a:tab pos="1548765" algn="l"/>
                <a:tab pos="2196465" algn="l"/>
                <a:tab pos="3542665" algn="l"/>
                <a:tab pos="4378960" algn="l"/>
              </a:tabLst>
            </a:pPr>
            <a:r>
              <a:rPr sz="1800" spc="-10" dirty="0">
                <a:latin typeface="Arial MT"/>
                <a:cs typeface="Arial MT"/>
              </a:rPr>
              <a:t>Access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real-</a:t>
            </a:r>
            <a:r>
              <a:rPr sz="1800" spc="-20" dirty="0">
                <a:latin typeface="Arial MT"/>
                <a:cs typeface="Arial MT"/>
              </a:rPr>
              <a:t>time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tailored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recommendations.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spc="-10" dirty="0">
                <a:latin typeface="Arial MT"/>
                <a:cs typeface="Arial MT"/>
              </a:rPr>
              <a:t>Technology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easy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remote areas.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1862455" algn="l"/>
                <a:tab pos="3115310" algn="l"/>
                <a:tab pos="4165600" algn="l"/>
                <a:tab pos="4682490" algn="l"/>
              </a:tabLst>
            </a:pPr>
            <a:r>
              <a:rPr sz="1800" spc="-10" dirty="0">
                <a:latin typeface="Arial MT"/>
                <a:cs typeface="Arial MT"/>
              </a:rPr>
              <a:t>Strengthened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agricultural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practices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0" dirty="0">
                <a:latin typeface="Arial MT"/>
                <a:cs typeface="Arial MT"/>
              </a:rPr>
              <a:t>food </a:t>
            </a:r>
            <a:r>
              <a:rPr sz="1800" spc="-10" dirty="0">
                <a:latin typeface="Arial MT"/>
                <a:cs typeface="Arial MT"/>
              </a:rPr>
              <a:t>security.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Impact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-10" dirty="0">
                <a:latin typeface="Arial"/>
                <a:cs typeface="Arial"/>
              </a:rPr>
              <a:t> Retailers: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Recommending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nearest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shops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retailers.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Boosting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Local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Businesses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5789421" y="1175765"/>
            <a:ext cx="232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Benefits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Solution: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9421" y="1724405"/>
            <a:ext cx="615886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9207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b="1" dirty="0">
                <a:latin typeface="Calibri"/>
                <a:cs typeface="Calibri"/>
              </a:rPr>
              <a:t>Economic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Reduced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crop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loss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use, 	</a:t>
            </a:r>
            <a:r>
              <a:rPr sz="1800" dirty="0">
                <a:latin typeface="Calibri"/>
                <a:cs typeface="Calibri"/>
              </a:rPr>
              <a:t>leading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profitability.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Precise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recommendations 	</a:t>
            </a:r>
            <a:r>
              <a:rPr sz="1800" dirty="0">
                <a:latin typeface="Calibri"/>
                <a:cs typeface="Calibri"/>
              </a:rPr>
              <a:t>help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farmers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water,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fertilizers,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pesticides 	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efficiently,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reducing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costs.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businesses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 	</a:t>
            </a:r>
            <a:r>
              <a:rPr sz="1800" spc="-10" dirty="0"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b="1" dirty="0">
                <a:latin typeface="Calibri"/>
                <a:cs typeface="Calibri"/>
              </a:rPr>
              <a:t>Social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food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livelihood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farmers, 	</a:t>
            </a:r>
            <a:r>
              <a:rPr sz="1800" dirty="0">
                <a:latin typeface="Calibri"/>
                <a:cs typeface="Calibri"/>
              </a:rPr>
              <a:t>especially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vulnerable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regions.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advanced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	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empowers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farmers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knowledge,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fostering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greater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self- 	</a:t>
            </a:r>
            <a:r>
              <a:rPr sz="1800" dirty="0">
                <a:latin typeface="Calibri"/>
                <a:cs typeface="Calibri"/>
              </a:rPr>
              <a:t>sufficiency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community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resilience.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system’s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integration 	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helplines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channels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promotes</a:t>
            </a:r>
            <a:r>
              <a:rPr sz="1800" spc="500" dirty="0">
                <a:latin typeface="Calibri"/>
                <a:cs typeface="Calibri"/>
              </a:rPr>
              <a:t> 	</a:t>
            </a:r>
            <a:r>
              <a:rPr sz="1800" spc="-10" dirty="0">
                <a:latin typeface="Calibri"/>
                <a:cs typeface="Calibri"/>
              </a:rPr>
              <a:t>collaboration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farmers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retailers.</a:t>
            </a:r>
            <a:endParaRPr sz="1800">
              <a:latin typeface="Calibri"/>
              <a:cs typeface="Calibri"/>
            </a:endParaRPr>
          </a:p>
          <a:p>
            <a:pPr marL="297815" marR="118110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b="1" spc="-10" dirty="0">
                <a:latin typeface="Calibri"/>
                <a:cs typeface="Calibri"/>
              </a:rPr>
              <a:t>Environmental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Proactive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disease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management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minimizes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	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harmful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pesticides,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promoting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sustainable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farming 	</a:t>
            </a:r>
            <a:r>
              <a:rPr sz="1800" dirty="0">
                <a:latin typeface="Calibri"/>
                <a:cs typeface="Calibri"/>
              </a:rPr>
              <a:t>practices.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system’s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predictive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capabilities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farmers 	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adapt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climate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	</a:t>
            </a:r>
            <a:r>
              <a:rPr sz="1800" dirty="0">
                <a:latin typeface="Calibri"/>
                <a:cs typeface="Calibri"/>
              </a:rPr>
              <a:t>resilience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crops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extreme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weather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events.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952" y="220657"/>
            <a:ext cx="695020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2756535" algn="l"/>
              </a:tabLst>
            </a:pPr>
            <a:r>
              <a:rPr spc="-10" dirty="0"/>
              <a:t>RESEARCH</a:t>
            </a:r>
            <a:r>
              <a:rPr dirty="0"/>
              <a:t>	AND </a:t>
            </a: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82905" y="1495425"/>
            <a:ext cx="1122619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39687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13690" algn="l"/>
              </a:tabLst>
            </a:pPr>
            <a:r>
              <a:rPr dirty="0"/>
              <a:t>Arsenovic,</a:t>
            </a:r>
            <a:r>
              <a:rPr spc="-20" dirty="0"/>
              <a:t> </a:t>
            </a:r>
            <a:r>
              <a:rPr dirty="0"/>
              <a:t>M.,</a:t>
            </a:r>
            <a:r>
              <a:rPr spc="-25" dirty="0"/>
              <a:t> </a:t>
            </a:r>
            <a:r>
              <a:rPr dirty="0"/>
              <a:t>Karanovic,</a:t>
            </a:r>
            <a:r>
              <a:rPr spc="-10" dirty="0"/>
              <a:t> </a:t>
            </a:r>
            <a:r>
              <a:rPr dirty="0"/>
              <a:t>M.,</a:t>
            </a:r>
            <a:r>
              <a:rPr spc="-20" dirty="0"/>
              <a:t> </a:t>
            </a:r>
            <a:r>
              <a:rPr dirty="0"/>
              <a:t>Sladojevic,</a:t>
            </a:r>
            <a:r>
              <a:rPr spc="-10" dirty="0"/>
              <a:t> </a:t>
            </a:r>
            <a:r>
              <a:rPr dirty="0"/>
              <a:t>S.,</a:t>
            </a:r>
            <a:r>
              <a:rPr spc="-114" dirty="0"/>
              <a:t> </a:t>
            </a:r>
            <a:r>
              <a:rPr spc="-10" dirty="0"/>
              <a:t>Anderla,</a:t>
            </a:r>
            <a:r>
              <a:rPr spc="-100" dirty="0"/>
              <a:t> </a:t>
            </a:r>
            <a:r>
              <a:rPr dirty="0"/>
              <a:t>A.,</a:t>
            </a:r>
            <a:r>
              <a:rPr spc="-25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dirty="0"/>
              <a:t>Stefanovic,</a:t>
            </a:r>
            <a:r>
              <a:rPr spc="-10" dirty="0"/>
              <a:t> </a:t>
            </a:r>
            <a:r>
              <a:rPr dirty="0"/>
              <a:t>D.</a:t>
            </a:r>
            <a:r>
              <a:rPr spc="-30" dirty="0"/>
              <a:t> </a:t>
            </a:r>
            <a:r>
              <a:rPr dirty="0"/>
              <a:t>(2019).</a:t>
            </a:r>
            <a:r>
              <a:rPr spc="-10" dirty="0"/>
              <a:t> </a:t>
            </a:r>
            <a:r>
              <a:rPr dirty="0"/>
              <a:t>Solving</a:t>
            </a:r>
            <a:r>
              <a:rPr spc="-15" dirty="0"/>
              <a:t> </a:t>
            </a:r>
            <a:r>
              <a:rPr spc="-10" dirty="0"/>
              <a:t>Current 	</a:t>
            </a:r>
            <a:r>
              <a:rPr dirty="0"/>
              <a:t>Limitations</a:t>
            </a:r>
            <a:r>
              <a:rPr spc="-6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20" dirty="0"/>
              <a:t> </a:t>
            </a:r>
            <a:r>
              <a:rPr spc="-10" dirty="0"/>
              <a:t>Based</a:t>
            </a:r>
            <a:r>
              <a:rPr spc="-114" dirty="0"/>
              <a:t> </a:t>
            </a:r>
            <a:r>
              <a:rPr dirty="0"/>
              <a:t>Approaches</a:t>
            </a:r>
            <a:r>
              <a:rPr spc="-2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Plant</a:t>
            </a:r>
            <a:r>
              <a:rPr spc="-40" dirty="0"/>
              <a:t> </a:t>
            </a:r>
            <a:r>
              <a:rPr dirty="0"/>
              <a:t>Disease</a:t>
            </a:r>
            <a:r>
              <a:rPr spc="-35" dirty="0"/>
              <a:t> </a:t>
            </a:r>
            <a:r>
              <a:rPr dirty="0"/>
              <a:t>Detection.</a:t>
            </a:r>
            <a:r>
              <a:rPr spc="-30" dirty="0"/>
              <a:t> </a:t>
            </a:r>
            <a:r>
              <a:rPr spc="-10" dirty="0"/>
              <a:t>Symmetry,</a:t>
            </a:r>
            <a:r>
              <a:rPr dirty="0"/>
              <a:t> </a:t>
            </a:r>
            <a:r>
              <a:rPr spc="-10" dirty="0"/>
              <a:t>11(7),</a:t>
            </a:r>
            <a:r>
              <a:rPr spc="-35" dirty="0"/>
              <a:t> </a:t>
            </a:r>
            <a:r>
              <a:rPr dirty="0"/>
              <a:t>939.</a:t>
            </a:r>
            <a:r>
              <a:rPr spc="-10" dirty="0"/>
              <a:t> </a:t>
            </a:r>
            <a:r>
              <a:rPr spc="-20" dirty="0"/>
              <a:t>doi: 	</a:t>
            </a:r>
            <a:r>
              <a:rPr spc="-10" dirty="0"/>
              <a:t>10.3390/SYM11070939</a:t>
            </a:r>
          </a:p>
          <a:p>
            <a:pPr marL="14604"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pc="-10" dirty="0"/>
          </a:p>
          <a:p>
            <a:pPr marL="312420" marR="733425" indent="-285750">
              <a:lnSpc>
                <a:spcPct val="100000"/>
              </a:lnSpc>
              <a:buFont typeface="Wingdings"/>
              <a:buChar char=""/>
              <a:tabLst>
                <a:tab pos="313690" algn="l"/>
              </a:tabLst>
            </a:pPr>
            <a:r>
              <a:rPr dirty="0"/>
              <a:t>Arnal</a:t>
            </a:r>
            <a:r>
              <a:rPr spc="-25" dirty="0"/>
              <a:t> </a:t>
            </a:r>
            <a:r>
              <a:rPr dirty="0"/>
              <a:t>Barbedo,</a:t>
            </a:r>
            <a:r>
              <a:rPr spc="-15" dirty="0"/>
              <a:t> </a:t>
            </a:r>
            <a:r>
              <a:rPr dirty="0"/>
              <a:t>J.</a:t>
            </a:r>
            <a:r>
              <a:rPr spc="-30" dirty="0"/>
              <a:t> </a:t>
            </a:r>
            <a:r>
              <a:rPr dirty="0"/>
              <a:t>G.</a:t>
            </a:r>
            <a:r>
              <a:rPr spc="-35" dirty="0"/>
              <a:t> </a:t>
            </a:r>
            <a:r>
              <a:rPr dirty="0"/>
              <a:t>(2019).</a:t>
            </a:r>
            <a:r>
              <a:rPr spc="-20" dirty="0"/>
              <a:t> </a:t>
            </a:r>
            <a:r>
              <a:rPr dirty="0"/>
              <a:t>Plant</a:t>
            </a:r>
            <a:r>
              <a:rPr spc="-30" dirty="0"/>
              <a:t> </a:t>
            </a:r>
            <a:r>
              <a:rPr dirty="0"/>
              <a:t>disease</a:t>
            </a:r>
            <a:r>
              <a:rPr spc="-25" dirty="0"/>
              <a:t> </a:t>
            </a:r>
            <a:r>
              <a:rPr dirty="0"/>
              <a:t>identification</a:t>
            </a:r>
            <a:r>
              <a:rPr spc="-10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individual</a:t>
            </a:r>
            <a:r>
              <a:rPr spc="-5" dirty="0"/>
              <a:t> </a:t>
            </a:r>
            <a:r>
              <a:rPr dirty="0"/>
              <a:t>lesions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spots</a:t>
            </a:r>
            <a:r>
              <a:rPr spc="-2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spc="-20" dirty="0"/>
              <a:t>deep 	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Biosystems</a:t>
            </a:r>
            <a:r>
              <a:rPr spc="-10" dirty="0"/>
              <a:t> </a:t>
            </a:r>
            <a:r>
              <a:rPr dirty="0"/>
              <a:t>Engineering,</a:t>
            </a:r>
            <a:r>
              <a:rPr spc="-5" dirty="0"/>
              <a:t> </a:t>
            </a:r>
            <a:r>
              <a:rPr dirty="0"/>
              <a:t>180,</a:t>
            </a:r>
            <a:r>
              <a:rPr spc="-25" dirty="0"/>
              <a:t> </a:t>
            </a:r>
            <a:r>
              <a:rPr spc="-10" dirty="0"/>
              <a:t>96-</a:t>
            </a:r>
            <a:r>
              <a:rPr dirty="0"/>
              <a:t>107.</a:t>
            </a:r>
            <a:r>
              <a:rPr spc="-20" dirty="0"/>
              <a:t> </a:t>
            </a:r>
            <a:r>
              <a:rPr dirty="0"/>
              <a:t>doi:</a:t>
            </a:r>
            <a:r>
              <a:rPr spc="-30" dirty="0"/>
              <a:t> </a:t>
            </a:r>
            <a:r>
              <a:rPr spc="-10" dirty="0"/>
              <a:t>10.1016/J.BIOSYSTEMSENG.2019.02.002</a:t>
            </a:r>
          </a:p>
          <a:p>
            <a:pPr marL="14604"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pc="-10" dirty="0"/>
          </a:p>
          <a:p>
            <a:pPr marL="312420" marR="232410" indent="-285750">
              <a:lnSpc>
                <a:spcPct val="100000"/>
              </a:lnSpc>
              <a:buFont typeface="Wingdings"/>
              <a:buChar char=""/>
              <a:tabLst>
                <a:tab pos="313690" algn="l"/>
              </a:tabLst>
            </a:pPr>
            <a:r>
              <a:rPr dirty="0"/>
              <a:t>Artificial,</a:t>
            </a:r>
            <a:r>
              <a:rPr spc="-125" dirty="0"/>
              <a:t> </a:t>
            </a:r>
            <a:r>
              <a:rPr dirty="0"/>
              <a:t>A.,</a:t>
            </a:r>
            <a:r>
              <a:rPr spc="-25" dirty="0"/>
              <a:t> </a:t>
            </a:r>
            <a:r>
              <a:rPr dirty="0"/>
              <a:t>Liu,</a:t>
            </a:r>
            <a:r>
              <a:rPr spc="-25" dirty="0"/>
              <a:t> </a:t>
            </a:r>
            <a:r>
              <a:rPr dirty="0"/>
              <a:t>D.</a:t>
            </a:r>
            <a:r>
              <a:rPr spc="-25" dirty="0"/>
              <a:t> </a:t>
            </a:r>
            <a:r>
              <a:rPr dirty="0"/>
              <a:t>L.,</a:t>
            </a:r>
            <a:r>
              <a:rPr spc="-120" dirty="0"/>
              <a:t> </a:t>
            </a:r>
            <a:r>
              <a:rPr spc="-10" dirty="0"/>
              <a:t>Anwar,</a:t>
            </a:r>
            <a:r>
              <a:rPr spc="15" dirty="0"/>
              <a:t> </a:t>
            </a:r>
            <a:r>
              <a:rPr dirty="0"/>
              <a:t>M.,</a:t>
            </a:r>
            <a:r>
              <a:rPr spc="-20" dirty="0"/>
              <a:t> </a:t>
            </a:r>
            <a:r>
              <a:rPr dirty="0"/>
              <a:t>Rengel,</a:t>
            </a:r>
            <a:r>
              <a:rPr spc="-10" dirty="0"/>
              <a:t> </a:t>
            </a:r>
            <a:r>
              <a:rPr dirty="0"/>
              <a:t>Z.,</a:t>
            </a:r>
            <a:r>
              <a:rPr spc="-70" dirty="0"/>
              <a:t> </a:t>
            </a:r>
            <a:r>
              <a:rPr spc="-10" dirty="0"/>
              <a:t>Ya,</a:t>
            </a:r>
            <a:r>
              <a:rPr spc="-25" dirty="0"/>
              <a:t> </a:t>
            </a:r>
            <a:r>
              <a:rPr dirty="0"/>
              <a:t>I.,</a:t>
            </a:r>
            <a:r>
              <a:rPr spc="-25" dirty="0"/>
              <a:t> </a:t>
            </a:r>
            <a:r>
              <a:rPr dirty="0"/>
              <a:t>&amp;</a:t>
            </a:r>
            <a:r>
              <a:rPr spc="-125" dirty="0"/>
              <a:t> </a:t>
            </a:r>
            <a:r>
              <a:rPr dirty="0"/>
              <a:t>Altan,</a:t>
            </a:r>
            <a:r>
              <a:rPr spc="-110" dirty="0"/>
              <a:t> </a:t>
            </a:r>
            <a:r>
              <a:rPr dirty="0"/>
              <a:t>A.</a:t>
            </a:r>
            <a:r>
              <a:rPr spc="-35" dirty="0"/>
              <a:t> </a:t>
            </a:r>
            <a:r>
              <a:rPr spc="-10" dirty="0"/>
              <a:t>(2022).</a:t>
            </a:r>
            <a:r>
              <a:rPr spc="-110" dirty="0"/>
              <a:t> </a:t>
            </a:r>
            <a:r>
              <a:rPr dirty="0"/>
              <a:t>Artificial</a:t>
            </a:r>
            <a:r>
              <a:rPr spc="-15" dirty="0"/>
              <a:t> </a:t>
            </a:r>
            <a:r>
              <a:rPr spc="-10" dirty="0"/>
              <a:t>Intelligence-</a:t>
            </a:r>
            <a:r>
              <a:rPr dirty="0"/>
              <a:t>Based</a:t>
            </a:r>
            <a:r>
              <a:rPr spc="5" dirty="0"/>
              <a:t> </a:t>
            </a:r>
            <a:r>
              <a:rPr spc="-10" dirty="0"/>
              <a:t>Robust 	Hybrid</a:t>
            </a:r>
            <a:r>
              <a:rPr spc="-100" dirty="0"/>
              <a:t> </a:t>
            </a:r>
            <a:r>
              <a:rPr dirty="0"/>
              <a:t>Algorithm</a:t>
            </a:r>
            <a:r>
              <a:rPr spc="-2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Implementation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10" dirty="0"/>
              <a:t>Real-</a:t>
            </a:r>
            <a:r>
              <a:rPr dirty="0"/>
              <a:t>Time</a:t>
            </a:r>
            <a:r>
              <a:rPr spc="-25" dirty="0"/>
              <a:t> </a:t>
            </a:r>
            <a:r>
              <a:rPr dirty="0"/>
              <a:t>Detection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Plant</a:t>
            </a:r>
            <a:r>
              <a:rPr spc="-20" dirty="0"/>
              <a:t> </a:t>
            </a:r>
            <a:r>
              <a:rPr dirty="0"/>
              <a:t>Diseases</a:t>
            </a:r>
            <a:r>
              <a:rPr spc="-30" dirty="0"/>
              <a:t> </a:t>
            </a:r>
            <a:r>
              <a:rPr dirty="0"/>
              <a:t>in</a:t>
            </a:r>
            <a:r>
              <a:rPr spc="-125" dirty="0"/>
              <a:t> </a:t>
            </a:r>
            <a:r>
              <a:rPr spc="-10" dirty="0"/>
              <a:t>Agricultural 	</a:t>
            </a:r>
            <a:r>
              <a:rPr dirty="0"/>
              <a:t>Environments.</a:t>
            </a:r>
            <a:r>
              <a:rPr spc="-65" dirty="0"/>
              <a:t> </a:t>
            </a:r>
            <a:r>
              <a:rPr spc="-10" dirty="0"/>
              <a:t>Biology,</a:t>
            </a:r>
            <a:r>
              <a:rPr spc="-35" dirty="0"/>
              <a:t> </a:t>
            </a:r>
            <a:r>
              <a:rPr spc="-10" dirty="0"/>
              <a:t>11(12),</a:t>
            </a:r>
            <a:r>
              <a:rPr spc="-70" dirty="0"/>
              <a:t> </a:t>
            </a:r>
            <a:r>
              <a:rPr dirty="0"/>
              <a:t>1732.</a:t>
            </a:r>
            <a:r>
              <a:rPr spc="-50" dirty="0"/>
              <a:t> </a:t>
            </a:r>
            <a:r>
              <a:rPr spc="-10" dirty="0"/>
              <a:t>doi:10.3390/BIOLOGY11121732</a:t>
            </a:r>
          </a:p>
          <a:p>
            <a:pPr marL="14604">
              <a:lnSpc>
                <a:spcPct val="100000"/>
              </a:lnSpc>
              <a:spcBef>
                <a:spcPts val="95"/>
              </a:spcBef>
              <a:buFont typeface="Wingdings"/>
              <a:buChar char=""/>
            </a:pPr>
            <a:endParaRPr spc="-10" dirty="0"/>
          </a:p>
          <a:p>
            <a:pPr marL="312420" marR="5080" indent="-285750">
              <a:lnSpc>
                <a:spcPct val="100000"/>
              </a:lnSpc>
              <a:buFont typeface="Wingdings"/>
              <a:buChar char=""/>
              <a:tabLst>
                <a:tab pos="313690" algn="l"/>
              </a:tabLst>
            </a:pPr>
            <a:r>
              <a:rPr spc="-10" dirty="0"/>
              <a:t>Basori,</a:t>
            </a:r>
            <a:r>
              <a:rPr spc="-114" dirty="0"/>
              <a:t> </a:t>
            </a:r>
            <a:r>
              <a:rPr dirty="0"/>
              <a:t>A.</a:t>
            </a:r>
            <a:r>
              <a:rPr spc="-35" dirty="0"/>
              <a:t> </a:t>
            </a:r>
            <a:r>
              <a:rPr dirty="0"/>
              <a:t>H.,</a:t>
            </a:r>
            <a:r>
              <a:rPr spc="-10" dirty="0"/>
              <a:t> </a:t>
            </a:r>
            <a:r>
              <a:rPr spc="-25" dirty="0"/>
              <a:t>Mansur,</a:t>
            </a:r>
            <a:r>
              <a:rPr spc="-105" dirty="0"/>
              <a:t> </a:t>
            </a:r>
            <a:r>
              <a:rPr dirty="0"/>
              <a:t>A.</a:t>
            </a:r>
            <a:r>
              <a:rPr spc="-15" dirty="0"/>
              <a:t> </a:t>
            </a:r>
            <a:r>
              <a:rPr dirty="0"/>
              <a:t>B.</a:t>
            </a:r>
            <a:r>
              <a:rPr spc="-25" dirty="0"/>
              <a:t> </a:t>
            </a:r>
            <a:r>
              <a:rPr spc="-50" dirty="0"/>
              <a:t>F.,</a:t>
            </a:r>
            <a:r>
              <a:rPr spc="-2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Riskiawan,</a:t>
            </a:r>
            <a:r>
              <a:rPr spc="45" dirty="0"/>
              <a:t> </a:t>
            </a:r>
            <a:r>
              <a:rPr dirty="0"/>
              <a:t>H.</a:t>
            </a:r>
            <a:r>
              <a:rPr spc="-60" dirty="0"/>
              <a:t> </a:t>
            </a:r>
            <a:r>
              <a:rPr spc="-110" dirty="0"/>
              <a:t>Y.</a:t>
            </a:r>
            <a:r>
              <a:rPr spc="-15" dirty="0"/>
              <a:t> </a:t>
            </a:r>
            <a:r>
              <a:rPr dirty="0"/>
              <a:t>(2020).</a:t>
            </a:r>
            <a:r>
              <a:rPr spc="-10" dirty="0"/>
              <a:t> </a:t>
            </a:r>
            <a:r>
              <a:rPr dirty="0"/>
              <a:t>SMARF:</a:t>
            </a:r>
            <a:r>
              <a:rPr spc="-15" dirty="0"/>
              <a:t> </a:t>
            </a:r>
            <a:r>
              <a:rPr dirty="0"/>
              <a:t>Smart</a:t>
            </a:r>
            <a:r>
              <a:rPr spc="-15" dirty="0"/>
              <a:t> </a:t>
            </a:r>
            <a:r>
              <a:rPr dirty="0"/>
              <a:t>Farming</a:t>
            </a:r>
            <a:r>
              <a:rPr spc="-10" dirty="0"/>
              <a:t> </a:t>
            </a:r>
            <a:r>
              <a:rPr dirty="0"/>
              <a:t>Framework</a:t>
            </a:r>
            <a:r>
              <a:rPr spc="10" dirty="0"/>
              <a:t> </a:t>
            </a:r>
            <a:r>
              <a:rPr dirty="0"/>
              <a:t>Based</a:t>
            </a:r>
            <a:r>
              <a:rPr spc="-15" dirty="0"/>
              <a:t> </a:t>
            </a:r>
            <a:r>
              <a:rPr dirty="0"/>
              <a:t>on</a:t>
            </a:r>
            <a:r>
              <a:rPr spc="-25" dirty="0"/>
              <a:t> Big 	</a:t>
            </a:r>
            <a:r>
              <a:rPr dirty="0"/>
              <a:t>Data,</a:t>
            </a:r>
            <a:r>
              <a:rPr spc="-45" dirty="0"/>
              <a:t> </a:t>
            </a:r>
            <a:r>
              <a:rPr dirty="0"/>
              <a:t>IoT</a:t>
            </a:r>
            <a:r>
              <a:rPr spc="-6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Deep</a:t>
            </a:r>
            <a:r>
              <a:rPr spc="-25" dirty="0"/>
              <a:t> </a:t>
            </a:r>
            <a:r>
              <a:rPr dirty="0"/>
              <a:t>Learning</a:t>
            </a:r>
            <a:r>
              <a:rPr spc="-10" dirty="0"/>
              <a:t> </a:t>
            </a: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Plant</a:t>
            </a:r>
            <a:r>
              <a:rPr spc="-30" dirty="0"/>
              <a:t> </a:t>
            </a:r>
            <a:r>
              <a:rPr dirty="0"/>
              <a:t>Disease</a:t>
            </a:r>
            <a:r>
              <a:rPr spc="-15" dirty="0"/>
              <a:t> </a:t>
            </a:r>
            <a:r>
              <a:rPr dirty="0"/>
              <a:t>Detection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Prevention.</a:t>
            </a:r>
            <a:r>
              <a:rPr spc="-15" dirty="0"/>
              <a:t> </a:t>
            </a:r>
            <a:r>
              <a:rPr dirty="0"/>
              <a:t>Communications</a:t>
            </a:r>
            <a:r>
              <a:rPr spc="5" dirty="0"/>
              <a:t> </a:t>
            </a:r>
            <a:r>
              <a:rPr spc="-25" dirty="0"/>
              <a:t>in 	</a:t>
            </a:r>
            <a:r>
              <a:rPr dirty="0"/>
              <a:t>Computer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Information</a:t>
            </a:r>
            <a:r>
              <a:rPr spc="-40" dirty="0"/>
              <a:t> </a:t>
            </a:r>
            <a:r>
              <a:rPr dirty="0"/>
              <a:t>Science,</a:t>
            </a:r>
            <a:r>
              <a:rPr spc="-25" dirty="0"/>
              <a:t> </a:t>
            </a:r>
            <a:r>
              <a:rPr spc="-10" dirty="0"/>
              <a:t>1174</a:t>
            </a:r>
            <a:r>
              <a:rPr spc="-35" dirty="0"/>
              <a:t> </a:t>
            </a:r>
            <a:r>
              <a:rPr dirty="0"/>
              <a:t>CCIS,</a:t>
            </a:r>
            <a:r>
              <a:rPr spc="-35" dirty="0"/>
              <a:t> </a:t>
            </a:r>
            <a:r>
              <a:rPr dirty="0"/>
              <a:t>44–56.</a:t>
            </a:r>
            <a:r>
              <a:rPr spc="-20" dirty="0"/>
              <a:t> </a:t>
            </a:r>
            <a:r>
              <a:rPr spc="-10" dirty="0"/>
              <a:t>doi:10.1007/978-3-030-38752-5_4/COVER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898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MT</vt:lpstr>
      <vt:lpstr>Calibri</vt:lpstr>
      <vt:lpstr>Times New Roman</vt:lpstr>
      <vt:lpstr>Wingdings</vt:lpstr>
      <vt:lpstr>Office Theme</vt:lpstr>
      <vt:lpstr>AgriGuardian: AI Crop Disease Detection &amp; Treatment Advisor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Ayan Shaikh</dc:creator>
  <cp:lastModifiedBy>Saad Khan</cp:lastModifiedBy>
  <cp:revision>2</cp:revision>
  <dcterms:created xsi:type="dcterms:W3CDTF">2025-02-17T06:28:22Z</dcterms:created>
  <dcterms:modified xsi:type="dcterms:W3CDTF">2025-03-29T12:56:10Z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2025-02-17T00:00:00Z</vt:filetime>
  </property>
  <property fmtid="{D5CDD505-2E9C-101B-9397-08002B2CF9AE}" pid="5" name="Producer">
    <vt:lpwstr>www.ilovepdf.com</vt:lpwstr>
  </property>
</Properties>
</file>