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8" r:id="rId2"/>
    <p:sldId id="275" r:id="rId3"/>
    <p:sldId id="257" r:id="rId4"/>
    <p:sldId id="259" r:id="rId5"/>
    <p:sldId id="260" r:id="rId6"/>
    <p:sldId id="261" r:id="rId7"/>
    <p:sldId id="265" r:id="rId8"/>
    <p:sldId id="262" r:id="rId9"/>
    <p:sldId id="263" r:id="rId10"/>
    <p:sldId id="266" r:id="rId11"/>
    <p:sldId id="267" r:id="rId12"/>
    <p:sldId id="274" r:id="rId13"/>
    <p:sldId id="268" r:id="rId14"/>
    <p:sldId id="269" r:id="rId15"/>
    <p:sldId id="270" r:id="rId16"/>
    <p:sldId id="272" r:id="rId17"/>
    <p:sldId id="273" r:id="rId18"/>
    <p:sldId id="271"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bil Saada" initials="NS" lastIdx="1" clrIdx="0">
    <p:extLst>
      <p:ext uri="{19B8F6BF-5375-455C-9EA6-DF929625EA0E}">
        <p15:presenceInfo xmlns:p15="http://schemas.microsoft.com/office/powerpoint/2012/main" userId="64946de0075c79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57C1F-3DC7-47F6-A304-BB69409C7673}" type="datetimeFigureOut">
              <a:rPr lang="fr-FR" smtClean="0"/>
              <a:t>07/12/2024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D825A-3A7A-402C-9783-A0185FE815A3}" type="slidenum">
              <a:rPr lang="fr-FR" smtClean="0"/>
              <a:t>‹N°›</a:t>
            </a:fld>
            <a:endParaRPr lang="fr-FR"/>
          </a:p>
        </p:txBody>
      </p:sp>
    </p:spTree>
    <p:extLst>
      <p:ext uri="{BB962C8B-B14F-4D97-AF65-F5344CB8AC3E}">
        <p14:creationId xmlns:p14="http://schemas.microsoft.com/office/powerpoint/2010/main" val="2268374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3968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9073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5460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479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4264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5279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2943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5671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3244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2186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1565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0785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5977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6549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3978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7013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474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EC8518-F7DC-49BC-9F94-94E3144E69A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0294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7" name="Espace réservé de la date 6"/>
          <p:cNvSpPr>
            <a:spLocks noGrp="1"/>
          </p:cNvSpPr>
          <p:nvPr>
            <p:ph type="dt" sz="half" idx="10"/>
          </p:nvPr>
        </p:nvSpPr>
        <p:spPr/>
        <p:txBody>
          <a:bodyPr rtlCol="0"/>
          <a:lstStyle/>
          <a:p>
            <a:pPr rtl="0"/>
            <a:fld id="{EE347766-FCCD-4996-A3F5-962A6CD70543}" type="datetime1">
              <a:rPr lang="fr-FR" noProof="0" smtClean="0"/>
              <a:t>07/12/2024</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
              </a:t>
            </a:r>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3190679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E006EB20-3AAF-435F-9BDB-3D4F4734C416}" type="datetime1">
              <a:rPr lang="fr-FR" noProof="0" smtClean="0"/>
              <a:t>07/12/2024</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
              </a:t>
            </a:r>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9465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653112" y="937260"/>
            <a:ext cx="1298608" cy="4983480"/>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2231136" y="937260"/>
            <a:ext cx="6198489" cy="4983480"/>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CD4C2773-C2B8-4CF5-9DAF-C2CB31B44054}" type="datetime1">
              <a:rPr lang="fr-FR" noProof="0" smtClean="0"/>
              <a:t>07/12/2024</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
              </a:t>
            </a:r>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46319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p>
            <a:pPr rtl="0"/>
            <a:fld id="{C0E7C7EC-7DAF-4859-BD1E-26D7D7F1D849}" type="datetime1">
              <a:rPr lang="fr-FR" noProof="0" smtClean="0"/>
              <a:t>07/12/2024</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
              </a:t>
            </a:r>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4119326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Pr>
        <a:solidFill>
          <a:schemeClr val="accent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sp>
        <p:nvSpPr>
          <p:cNvPr id="7" name="Espace réservé de la date 6"/>
          <p:cNvSpPr>
            <a:spLocks noGrp="1"/>
          </p:cNvSpPr>
          <p:nvPr>
            <p:ph type="dt" sz="half" idx="10"/>
          </p:nvPr>
        </p:nvSpPr>
        <p:spPr/>
        <p:txBody>
          <a:bodyPr rtlCol="0"/>
          <a:lstStyle/>
          <a:p>
            <a:pPr rtl="0"/>
            <a:fld id="{F71150A9-20F9-4EB6-A4AF-036CCB5ABFD0}" type="datetime1">
              <a:rPr lang="fr-FR" noProof="0" smtClean="0"/>
              <a:t>07/12/2024</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
              </a:t>
            </a:r>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33419817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581912" y="2638044"/>
            <a:ext cx="4271771" cy="3101982"/>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338315" y="2638044"/>
            <a:ext cx="4270247" cy="3101982"/>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e la date 7"/>
          <p:cNvSpPr>
            <a:spLocks noGrp="1"/>
          </p:cNvSpPr>
          <p:nvPr>
            <p:ph type="dt" sz="half" idx="10"/>
          </p:nvPr>
        </p:nvSpPr>
        <p:spPr/>
        <p:txBody>
          <a:bodyPr rtlCol="0"/>
          <a:lstStyle/>
          <a:p>
            <a:pPr rtl="0"/>
            <a:fld id="{C3888D8F-6B72-466E-83CC-E6F5CEA805F5}" type="datetime1">
              <a:rPr lang="fr-FR" noProof="0" smtClean="0"/>
              <a:t>07/12/2024</a:t>
            </a:fld>
            <a:endParaRPr lang="fr-FR" noProof="0" dirty="0"/>
          </a:p>
        </p:txBody>
      </p:sp>
      <p:sp>
        <p:nvSpPr>
          <p:cNvPr id="9" name="Espace réservé du pied de page 8"/>
          <p:cNvSpPr>
            <a:spLocks noGrp="1"/>
          </p:cNvSpPr>
          <p:nvPr>
            <p:ph type="ftr" sz="quarter" idx="11"/>
          </p:nvPr>
        </p:nvSpPr>
        <p:spPr/>
        <p:txBody>
          <a:bodyPr rtlCol="0"/>
          <a:lstStyle/>
          <a:p>
            <a:pPr rtl="0"/>
            <a:r>
              <a:rPr lang="fr-FR" noProof="0" dirty="0"/>
              <a:t>
              </a:t>
            </a:r>
          </a:p>
        </p:txBody>
      </p:sp>
      <p:sp>
        <p:nvSpPr>
          <p:cNvPr id="10" name="Espace réservé du numéro de diapositive 9"/>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546039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583436" y="3143250"/>
            <a:ext cx="4270248" cy="2596776"/>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6" name="Espace réservé du contenu 5"/>
          <p:cNvSpPr>
            <a:spLocks noGrp="1"/>
          </p:cNvSpPr>
          <p:nvPr>
            <p:ph sz="quarter" idx="4"/>
          </p:nvPr>
        </p:nvSpPr>
        <p:spPr>
          <a:xfrm>
            <a:off x="6338316" y="3143250"/>
            <a:ext cx="4253484" cy="2596776"/>
          </a:xfrm>
        </p:spPr>
        <p:txBody>
          <a:bodyPr rtlCol="0"/>
          <a:lstStyle>
            <a:lvl5pPr>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1" name="Espace réservé du texte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7" name="Espace réservé de la date 6"/>
          <p:cNvSpPr>
            <a:spLocks noGrp="1"/>
          </p:cNvSpPr>
          <p:nvPr>
            <p:ph type="dt" sz="half" idx="10"/>
          </p:nvPr>
        </p:nvSpPr>
        <p:spPr/>
        <p:txBody>
          <a:bodyPr rtlCol="0"/>
          <a:lstStyle/>
          <a:p>
            <a:pPr rtl="0"/>
            <a:fld id="{F4E39990-AB53-4F5B-AAE3-224BB3B7F497}" type="datetime1">
              <a:rPr lang="fr-FR" noProof="0" smtClean="0"/>
              <a:t>07/12/2024</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
              </a:t>
            </a:r>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pPr/>
              <a:t>‹N°›</a:t>
            </a:fld>
            <a:endParaRPr lang="fr-FR" noProof="0" dirty="0"/>
          </a:p>
        </p:txBody>
      </p:sp>
      <p:sp>
        <p:nvSpPr>
          <p:cNvPr id="10" name="Titre 9"/>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1176170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p>
            <a:pPr rtl="0"/>
            <a:fld id="{A03A5982-0AEE-4919-9470-90C1A4D41F8E}" type="datetime1">
              <a:rPr lang="fr-FR" noProof="0" smtClean="0"/>
              <a:t>07/12/2024</a:t>
            </a:fld>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a:t>
              </a:t>
            </a:r>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3719017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88AF15A8-EB6B-4FDC-AFB6-14D7A83B14A3}" type="datetime1">
              <a:rPr lang="fr-FR" noProof="0" smtClean="0"/>
              <a:t>07/12/2024</a:t>
            </a:fld>
            <a:endParaRPr lang="fr-FR" noProof="0" dirty="0"/>
          </a:p>
        </p:txBody>
      </p:sp>
      <p:sp>
        <p:nvSpPr>
          <p:cNvPr id="3" name="Espace réservé du pied de page 2"/>
          <p:cNvSpPr>
            <a:spLocks noGrp="1"/>
          </p:cNvSpPr>
          <p:nvPr>
            <p:ph type="ftr" sz="quarter" idx="11"/>
          </p:nvPr>
        </p:nvSpPr>
        <p:spPr/>
        <p:txBody>
          <a:bodyPr rtlCol="0"/>
          <a:lstStyle/>
          <a:p>
            <a:pPr rtl="0"/>
            <a:r>
              <a:rPr lang="fr-FR" noProof="0" dirty="0"/>
              <a:t>
              </a:t>
            </a:r>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3784318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9" name="Espace réservé de la date 8"/>
          <p:cNvSpPr>
            <a:spLocks noGrp="1"/>
          </p:cNvSpPr>
          <p:nvPr>
            <p:ph type="dt" sz="half" idx="10"/>
          </p:nvPr>
        </p:nvSpPr>
        <p:spPr/>
        <p:txBody>
          <a:bodyPr rtlCol="0"/>
          <a:lstStyle/>
          <a:p>
            <a:pPr rtl="0"/>
            <a:fld id="{E1BC28C2-2524-42D9-93A2-33B5674F60C2}" type="datetime1">
              <a:rPr lang="fr-FR" noProof="0" smtClean="0"/>
              <a:t>07/12/2024</a:t>
            </a:fld>
            <a:endParaRPr lang="fr-FR" noProof="0" dirty="0"/>
          </a:p>
        </p:txBody>
      </p:sp>
      <p:sp>
        <p:nvSpPr>
          <p:cNvPr id="10" name="Espace réservé du pied de page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fr-FR" noProof="0" dirty="0"/>
              <a:t>
              </a:t>
            </a:r>
          </a:p>
        </p:txBody>
      </p:sp>
      <p:sp>
        <p:nvSpPr>
          <p:cNvPr id="11" name="Espace réservé du numéro de diapositive 10"/>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321826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fr-FR" noProof="0"/>
              <a:t>Modifiez le style du titre</a:t>
            </a:r>
            <a:endParaRPr lang="fr-FR" noProof="0" dirty="0"/>
          </a:p>
        </p:txBody>
      </p:sp>
      <p:sp>
        <p:nvSpPr>
          <p:cNvPr id="3" name="Espace réservé d’image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8" name="Espace réservé de la date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2844390C-838D-4AD0-820C-8F12C7FB2D0E}" type="datetime1">
              <a:rPr lang="fr-FR" noProof="0" smtClean="0"/>
              <a:t>07/12/2024</a:t>
            </a:fld>
            <a:endParaRPr lang="fr-FR" noProof="0" dirty="0"/>
          </a:p>
        </p:txBody>
      </p:sp>
      <p:sp>
        <p:nvSpPr>
          <p:cNvPr id="9" name="Espace réservé du pied de page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fr-FR" noProof="0" dirty="0"/>
              <a:t>
              </a:t>
            </a:r>
          </a:p>
        </p:txBody>
      </p:sp>
      <p:sp>
        <p:nvSpPr>
          <p:cNvPr id="10" name="Espace réservé du numéro de diapositive 9"/>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3618088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fr-FR" noProof="0" dirty="0"/>
              <a:t>Modifiez le style du titre</a:t>
            </a:r>
          </a:p>
        </p:txBody>
      </p:sp>
      <p:sp>
        <p:nvSpPr>
          <p:cNvPr id="3" name="Espace réservé du texte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CFC383F2-748B-4B2D-9E80-65085793A3A6}" type="datetime1">
              <a:rPr lang="fr-FR" noProof="0" smtClean="0"/>
              <a:t>07/12/2024</a:t>
            </a:fld>
            <a:endParaRPr lang="fr-FR" noProof="0" dirty="0"/>
          </a:p>
        </p:txBody>
      </p:sp>
      <p:sp>
        <p:nvSpPr>
          <p:cNvPr id="5" name="Espace réservé du pied de page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fr-FR" noProof="0" dirty="0"/>
              <a:t>
              </a:t>
            </a:r>
          </a:p>
        </p:txBody>
      </p:sp>
      <p:sp>
        <p:nvSpPr>
          <p:cNvPr id="6" name="Espace réservé du numéro de diapositive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900" spc="0" baseline="0">
                <a:solidFill>
                  <a:srgbClr val="FFFFFF"/>
                </a:solidFill>
              </a:defRPr>
            </a:lvl1pPr>
          </a:lstStyle>
          <a:p>
            <a:fld id="{6D22F896-40B5-4ADD-8801-0D06FADFA095}" type="slidenum">
              <a:rPr lang="fr-FR" noProof="0" smtClean="0"/>
              <a:pPr/>
              <a:t>‹N°›</a:t>
            </a:fld>
            <a:endParaRPr lang="fr-FR" noProof="0" dirty="0"/>
          </a:p>
        </p:txBody>
      </p:sp>
    </p:spTree>
    <p:extLst>
      <p:ext uri="{BB962C8B-B14F-4D97-AF65-F5344CB8AC3E}">
        <p14:creationId xmlns:p14="http://schemas.microsoft.com/office/powerpoint/2010/main" val="1740674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tore.mik.ua/orelly/perl3/lwp/appf_01.htm" TargetMode="External"/><Relationship Id="rId7" Type="http://schemas.openxmlformats.org/officeDocument/2006/relationships/hyperlink" Target="https://fr.wikipedia.org/wiki/Pr%C3%A9processeur_C"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c.developpez.com/cours/bernard-cassagne/node104.php" TargetMode="External"/><Relationship Id="rId5" Type="http://schemas.openxmlformats.org/officeDocument/2006/relationships/hyperlink" Target="https://www.freecodecamp.org/news/c-ternary-operator/" TargetMode="External"/><Relationship Id="rId4" Type="http://schemas.openxmlformats.org/officeDocument/2006/relationships/hyperlink" Target="https://en.wikipedia.org/wiki/Bitwise_operations_in_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050E78D6-F072-48E7-8270-20EFBDD26F36}"/>
              </a:ext>
            </a:extLst>
          </p:cNvPr>
          <p:cNvSpPr>
            <a:spLocks noGrp="1"/>
          </p:cNvSpPr>
          <p:nvPr>
            <p:ph type="ctrTitle"/>
          </p:nvPr>
        </p:nvSpPr>
        <p:spPr>
          <a:xfrm>
            <a:off x="804672" y="1674056"/>
            <a:ext cx="4486656" cy="1307142"/>
          </a:xfrm>
          <a:noFill/>
          <a:ln>
            <a:solidFill>
              <a:schemeClr val="tx1"/>
            </a:solidFill>
          </a:ln>
          <a:effectLst>
            <a:glow rad="152400">
              <a:schemeClr val="tx1">
                <a:alpha val="13000"/>
              </a:schemeClr>
            </a:glow>
          </a:effectLst>
        </p:spPr>
        <p:txBody>
          <a:bodyPr rtlCol="0">
            <a:normAutofit/>
          </a:bodyPr>
          <a:lstStyle/>
          <a:p>
            <a:pPr rtl="0"/>
            <a:r>
              <a:rPr lang="fr-FR" sz="3000" dirty="0">
                <a:solidFill>
                  <a:schemeClr val="tx1"/>
                </a:solidFill>
              </a:rPr>
              <a:t>Le rapport du jeu </a:t>
            </a:r>
            <a:br>
              <a:rPr lang="fr-FR" sz="3000" dirty="0">
                <a:solidFill>
                  <a:schemeClr val="tx1"/>
                </a:solidFill>
              </a:rPr>
            </a:br>
            <a:r>
              <a:rPr lang="fr-FR" sz="3000" dirty="0">
                <a:solidFill>
                  <a:schemeClr val="tx1"/>
                </a:solidFill>
              </a:rPr>
              <a:t>scrabble</a:t>
            </a:r>
          </a:p>
        </p:txBody>
      </p:sp>
      <p:sp>
        <p:nvSpPr>
          <p:cNvPr id="3" name="Sous-titre 2">
            <a:extLst>
              <a:ext uri="{FF2B5EF4-FFF2-40B4-BE49-F238E27FC236}">
                <a16:creationId xmlns:a16="http://schemas.microsoft.com/office/drawing/2014/main" id="{3FC7BD98-5486-489C-BAA0-A69CEFF691B3}"/>
              </a:ext>
            </a:extLst>
          </p:cNvPr>
          <p:cNvSpPr>
            <a:spLocks noGrp="1"/>
          </p:cNvSpPr>
          <p:nvPr>
            <p:ph type="subTitle" idx="1"/>
          </p:nvPr>
        </p:nvSpPr>
        <p:spPr>
          <a:xfrm>
            <a:off x="0" y="3429000"/>
            <a:ext cx="6096000" cy="3429000"/>
          </a:xfrm>
        </p:spPr>
        <p:txBody>
          <a:bodyPr rtlCol="0">
            <a:normAutofit/>
          </a:bodyPr>
          <a:lstStyle/>
          <a:p>
            <a:pPr rtl="0"/>
            <a:r>
              <a:rPr lang="fr-FR" sz="2600" u="sng" dirty="0">
                <a:solidFill>
                  <a:schemeClr val="tx1"/>
                </a:solidFill>
              </a:rPr>
              <a:t>Programmation du jeu scrabble </a:t>
            </a:r>
            <a:r>
              <a:rPr lang="fr-FR" sz="2600" dirty="0">
                <a:solidFill>
                  <a:schemeClr val="tx1"/>
                </a:solidFill>
              </a:rPr>
              <a:t>: </a:t>
            </a:r>
          </a:p>
          <a:p>
            <a:pPr rtl="0"/>
            <a:endParaRPr lang="fr-FR" sz="2600" dirty="0">
              <a:solidFill>
                <a:schemeClr val="tx1"/>
              </a:solidFill>
            </a:endParaRPr>
          </a:p>
          <a:p>
            <a:pPr rtl="0"/>
            <a:r>
              <a:rPr lang="fr-FR" dirty="0">
                <a:solidFill>
                  <a:schemeClr val="tx1"/>
                </a:solidFill>
              </a:rPr>
              <a:t>Réalisé par l'étudiant </a:t>
            </a:r>
            <a:r>
              <a:rPr lang="fr-FR" dirty="0">
                <a:solidFill>
                  <a:schemeClr val="accent2">
                    <a:lumMod val="20000"/>
                    <a:lumOff val="80000"/>
                  </a:schemeClr>
                </a:solidFill>
              </a:rPr>
              <a:t>Saada Samir</a:t>
            </a:r>
          </a:p>
          <a:p>
            <a:pPr rtl="0"/>
            <a:endParaRPr lang="fr-FR" sz="2200" dirty="0">
              <a:solidFill>
                <a:schemeClr val="tx1"/>
              </a:solidFill>
            </a:endParaRPr>
          </a:p>
          <a:p>
            <a:pPr rtl="0"/>
            <a:endParaRPr lang="fr-FR" sz="2200" dirty="0">
              <a:solidFill>
                <a:schemeClr val="tx1"/>
              </a:solidFill>
            </a:endParaRPr>
          </a:p>
          <a:p>
            <a:pPr rtl="0"/>
            <a:endParaRPr lang="fr-FR" sz="2200" dirty="0">
              <a:solidFill>
                <a:schemeClr val="tx1"/>
              </a:solidFill>
            </a:endParaRPr>
          </a:p>
          <a:p>
            <a:pPr rtl="0"/>
            <a:r>
              <a:rPr lang="fr-FR" sz="2200" dirty="0">
                <a:solidFill>
                  <a:schemeClr val="tx1"/>
                </a:solidFill>
              </a:rPr>
              <a:t>                                                            2020/2021</a:t>
            </a:r>
          </a:p>
          <a:p>
            <a:pPr rtl="0"/>
            <a:endParaRPr lang="fr-FR" sz="2200" dirty="0">
              <a:solidFill>
                <a:schemeClr val="tx1"/>
              </a:solidFill>
            </a:endParaRPr>
          </a:p>
        </p:txBody>
      </p:sp>
      <p:pic>
        <p:nvPicPr>
          <p:cNvPr id="5" name="Image 4" descr="Numéro de métier finance">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129866"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658710"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 les fonctions </a:t>
            </a:r>
          </a:p>
        </p:txBody>
      </p:sp>
      <p:sp>
        <p:nvSpPr>
          <p:cNvPr id="9" name="ZoneTexte 8">
            <a:extLst>
              <a:ext uri="{FF2B5EF4-FFF2-40B4-BE49-F238E27FC236}">
                <a16:creationId xmlns:a16="http://schemas.microsoft.com/office/drawing/2014/main" id="{FD22F9BC-AC07-4141-9ECC-126218B06884}"/>
              </a:ext>
            </a:extLst>
          </p:cNvPr>
          <p:cNvSpPr txBox="1"/>
          <p:nvPr/>
        </p:nvSpPr>
        <p:spPr>
          <a:xfrm>
            <a:off x="4654297" y="-28135"/>
            <a:ext cx="7537703" cy="7478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2000" dirty="0">
                <a:solidFill>
                  <a:srgbClr val="000000"/>
                </a:solidFill>
                <a:latin typeface="Gill Sans MT" panose="020B0502020104020203"/>
                <a:cs typeface="Italic Outline Art" panose="02010400000000000000" pitchFamily="2" charset="-78"/>
              </a:rPr>
              <a:t>    </a:t>
            </a:r>
            <a:r>
              <a:rPr lang="fr-FR" sz="1900" dirty="0">
                <a:solidFill>
                  <a:srgbClr val="000000"/>
                </a:solidFill>
                <a:latin typeface="Gill Sans MT" panose="020B0502020104020203"/>
                <a:cs typeface="Italic Outline Art" panose="02010400000000000000" pitchFamily="2" charset="-78"/>
              </a:rPr>
              <a:t>et dans le cas où il introduit le mot on utilise la fonction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lang="fr-FR" sz="1900" dirty="0" err="1">
                <a:solidFill>
                  <a:srgbClr val="000000"/>
                </a:solidFill>
                <a:latin typeface="Gill Sans MT" panose="020B0502020104020203"/>
                <a:cs typeface="Italic Outline Art" panose="02010400000000000000" pitchFamily="2" charset="-78"/>
              </a:rPr>
              <a:t>strcpn</a:t>
            </a:r>
            <a:r>
              <a:rPr lang="fr-FR" sz="1900" dirty="0">
                <a:solidFill>
                  <a:srgbClr val="000000"/>
                </a:solidFill>
                <a:latin typeface="Gill Sans MT" panose="020B0502020104020203"/>
                <a:cs typeface="Italic Outline Art" panose="02010400000000000000" pitchFamily="2" charset="-78"/>
              </a:rPr>
              <a:t>(mot,’’\n’’) qu’elle va chercher ou le signe de la nouvelle ligne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 \n) commence dans le mot ,car dans le plateau on aura pas de saut de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ligne ,donc elle nous renvoi un entier dans lequel on </a:t>
            </a:r>
            <a:r>
              <a:rPr lang="fr-FR" sz="1900" dirty="0" err="1">
                <a:solidFill>
                  <a:srgbClr val="000000"/>
                </a:solidFill>
                <a:latin typeface="Gill Sans MT" panose="020B0502020104020203"/>
                <a:cs typeface="Italic Outline Art" panose="02010400000000000000" pitchFamily="2" charset="-78"/>
              </a:rPr>
              <a:t>untilise</a:t>
            </a:r>
            <a:r>
              <a:rPr lang="fr-FR" sz="1900" dirty="0">
                <a:solidFill>
                  <a:srgbClr val="000000"/>
                </a:solidFill>
                <a:latin typeface="Gill Sans MT" panose="020B0502020104020203"/>
                <a:cs typeface="Italic Outline Art" panose="02010400000000000000" pitchFamily="2" charset="-78"/>
              </a:rPr>
              <a:t> pour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supprimer les \n en les remplaçants par le signe de fin de chaine \0</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comme ceci mot[</a:t>
            </a:r>
            <a:r>
              <a:rPr lang="fr-FR" sz="1900" dirty="0" err="1">
                <a:solidFill>
                  <a:srgbClr val="000000"/>
                </a:solidFill>
                <a:latin typeface="Gill Sans MT" panose="020B0502020104020203"/>
                <a:cs typeface="Italic Outline Art" panose="02010400000000000000" pitchFamily="2" charset="-78"/>
              </a:rPr>
              <a:t>strcspn</a:t>
            </a:r>
            <a:r>
              <a:rPr lang="fr-FR" sz="1900" dirty="0">
                <a:solidFill>
                  <a:srgbClr val="000000"/>
                </a:solidFill>
                <a:latin typeface="Gill Sans MT" panose="020B0502020104020203"/>
                <a:cs typeface="Italic Outline Art" panose="02010400000000000000" pitchFamily="2" charset="-78"/>
              </a:rPr>
              <a:t>(mot,"\n")]='\0’ , on récupère le mot dans la</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variable *</a:t>
            </a:r>
            <a:r>
              <a:rPr lang="fr-FR" sz="1900" dirty="0" err="1">
                <a:solidFill>
                  <a:srgbClr val="000000"/>
                </a:solidFill>
                <a:latin typeface="Gill Sans MT" panose="020B0502020104020203"/>
                <a:cs typeface="Italic Outline Art" panose="02010400000000000000" pitchFamily="2" charset="-78"/>
              </a:rPr>
              <a:t>tomp</a:t>
            </a:r>
            <a:r>
              <a:rPr lang="fr-FR" sz="1900" dirty="0">
                <a:solidFill>
                  <a:srgbClr val="000000"/>
                </a:solidFill>
                <a:latin typeface="Gill Sans MT" panose="020B0502020104020203"/>
                <a:cs typeface="Italic Outline Art" panose="02010400000000000000" pitchFamily="2" charset="-78"/>
              </a:rPr>
              <a:t> et on l'affecte dans la variable (</a:t>
            </a:r>
            <a:r>
              <a:rPr lang="fr-FR" sz="1900" dirty="0" err="1">
                <a:solidFill>
                  <a:srgbClr val="000000"/>
                </a:solidFill>
                <a:latin typeface="Gill Sans MT" panose="020B0502020104020203"/>
                <a:cs typeface="Italic Outline Art" panose="02010400000000000000" pitchFamily="2" charset="-78"/>
              </a:rPr>
              <a:t>unchar</a:t>
            </a:r>
            <a:r>
              <a:rPr lang="fr-FR" sz="1900" dirty="0">
                <a:solidFill>
                  <a:srgbClr val="000000"/>
                </a:solidFill>
                <a:latin typeface="Gill Sans MT" panose="020B0502020104020203"/>
                <a:cs typeface="Italic Outline Art" panose="02010400000000000000" pitchFamily="2" charset="-78"/>
              </a:rPr>
              <a:t>) pour la convertir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en </a:t>
            </a:r>
            <a:r>
              <a:rPr lang="fr-FR" sz="1900" dirty="0" err="1">
                <a:solidFill>
                  <a:srgbClr val="000000"/>
                </a:solidFill>
                <a:latin typeface="Gill Sans MT" panose="020B0502020104020203"/>
                <a:cs typeface="Italic Outline Art" panose="02010400000000000000" pitchFamily="2" charset="-78"/>
              </a:rPr>
              <a:t>uppercase</a:t>
            </a:r>
            <a:r>
              <a:rPr lang="fr-FR" sz="1900" dirty="0">
                <a:solidFill>
                  <a:srgbClr val="000000"/>
                </a:solidFill>
                <a:latin typeface="Gill Sans MT" panose="020B0502020104020203"/>
                <a:cs typeface="Italic Outline Art" panose="02010400000000000000" pitchFamily="2" charset="-78"/>
              </a:rPr>
              <a:t>( a </a:t>
            </a:r>
            <a:r>
              <a:rPr lang="fr-FR" sz="1400" dirty="0">
                <a:solidFill>
                  <a:srgbClr val="000000"/>
                </a:solidFill>
                <a:latin typeface="Gill Sans MT" panose="020B0502020104020203"/>
                <a:cs typeface="Italic Outline Art" panose="02010400000000000000" pitchFamily="2" charset="-78"/>
                <a:sym typeface="Wingdings" panose="05000000000000000000" pitchFamily="2" charset="2"/>
              </a:rPr>
              <a:t></a:t>
            </a:r>
            <a:r>
              <a:rPr lang="fr-FR" sz="1900" dirty="0">
                <a:solidFill>
                  <a:srgbClr val="000000"/>
                </a:solidFill>
                <a:latin typeface="Gill Sans MT" panose="020B0502020104020203"/>
                <a:cs typeface="Italic Outline Art" panose="02010400000000000000" pitchFamily="2" charset="-78"/>
              </a:rPr>
              <a:t> A ) et on vérifie si elle est dans les limites du plateau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et on récupère la longueur du mot dans la variable (</a:t>
            </a:r>
            <a:r>
              <a:rPr lang="fr-FR" sz="1900" dirty="0" err="1">
                <a:solidFill>
                  <a:srgbClr val="000000"/>
                </a:solidFill>
                <a:latin typeface="Gill Sans MT" panose="020B0502020104020203"/>
                <a:cs typeface="Italic Outline Art" panose="02010400000000000000" pitchFamily="2" charset="-78"/>
              </a:rPr>
              <a:t>longoeur</a:t>
            </a:r>
            <a:r>
              <a:rPr lang="fr-FR" sz="1900" dirty="0">
                <a:solidFill>
                  <a:srgbClr val="000000"/>
                </a:solidFill>
                <a:latin typeface="Gill Sans MT" panose="020B0502020104020203"/>
                <a:cs typeface="Italic Outline Art" panose="02010400000000000000" pitchFamily="2" charset="-78"/>
              </a:rPr>
              <a:t>), pour la</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mettre dans l'opération ternaire conditionnel avec le ou </a:t>
            </a:r>
            <a:r>
              <a:rPr lang="fr-FR" sz="1900" dirty="0" err="1">
                <a:solidFill>
                  <a:srgbClr val="000000"/>
                </a:solidFill>
                <a:latin typeface="Gill Sans MT" panose="020B0502020104020203"/>
                <a:cs typeface="Italic Outline Art" panose="02010400000000000000" pitchFamily="2" charset="-78"/>
              </a:rPr>
              <a:t>loqique</a:t>
            </a:r>
            <a:r>
              <a:rPr lang="fr-FR" sz="1900" dirty="0">
                <a:solidFill>
                  <a:srgbClr val="000000"/>
                </a:solidFill>
                <a:latin typeface="Gill Sans MT" panose="020B0502020104020203"/>
                <a:cs typeface="Italic Outline Art" panose="02010400000000000000" pitchFamily="2" charset="-78"/>
              </a:rPr>
              <a:t> ,ce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qu’on vient de faire est pour éviter le problème de placement du mot et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qu’il soit toujours dans le plateau ,donc on prend la longueur du mot en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entier et on le mets dans la condition ternaire qu’elle nous donne les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dimension du mot choisi (la direction et la ligne et la colonne) ,mais avec</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le </a:t>
            </a:r>
            <a:r>
              <a:rPr lang="fr-FR" sz="2000" b="1" dirty="0">
                <a:solidFill>
                  <a:srgbClr val="000000"/>
                </a:solidFill>
                <a:latin typeface="Gill Sans MT" panose="020B0502020104020203"/>
                <a:cs typeface="Italic Outline Art" panose="02010400000000000000" pitchFamily="2" charset="-78"/>
              </a:rPr>
              <a:t>ou</a:t>
            </a:r>
            <a:r>
              <a:rPr lang="fr-FR" sz="1900" dirty="0">
                <a:solidFill>
                  <a:srgbClr val="000000"/>
                </a:solidFill>
                <a:latin typeface="Gill Sans MT" panose="020B0502020104020203"/>
                <a:cs typeface="Italic Outline Art" panose="02010400000000000000" pitchFamily="2" charset="-78"/>
              </a:rPr>
              <a:t> ,on est entrain d'</a:t>
            </a:r>
            <a:r>
              <a:rPr lang="fr-FR" sz="1900" dirty="0" err="1">
                <a:solidFill>
                  <a:srgbClr val="000000"/>
                </a:solidFill>
                <a:latin typeface="Gill Sans MT" panose="020B0502020104020203"/>
                <a:cs typeface="Italic Outline Art" panose="02010400000000000000" pitchFamily="2" charset="-78"/>
              </a:rPr>
              <a:t>additioner</a:t>
            </a:r>
            <a:r>
              <a:rPr lang="fr-FR" sz="1900" dirty="0">
                <a:solidFill>
                  <a:srgbClr val="000000"/>
                </a:solidFill>
                <a:latin typeface="Gill Sans MT" panose="020B0502020104020203"/>
                <a:cs typeface="Italic Outline Art" panose="02010400000000000000" pitchFamily="2" charset="-78"/>
              </a:rPr>
              <a:t> les bits du </a:t>
            </a:r>
            <a:r>
              <a:rPr lang="fr-FR" sz="1900" dirty="0" err="1">
                <a:solidFill>
                  <a:srgbClr val="000000"/>
                </a:solidFill>
                <a:latin typeface="Gill Sans MT" panose="020B0502020104020203"/>
                <a:cs typeface="Italic Outline Art" panose="02010400000000000000" pitchFamily="2" charset="-78"/>
              </a:rPr>
              <a:t>longoeur</a:t>
            </a:r>
            <a:r>
              <a:rPr lang="fr-FR" sz="1900" dirty="0">
                <a:solidFill>
                  <a:srgbClr val="000000"/>
                </a:solidFill>
                <a:latin typeface="Gill Sans MT" panose="020B0502020104020203"/>
                <a:cs typeface="Italic Outline Art" panose="02010400000000000000" pitchFamily="2" charset="-78"/>
              </a:rPr>
              <a:t> et du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(ligne ou colonne) pour avoir les dimensions finales du mot ,et pour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vérifier si ils sont dans le plateau ou non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9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000" b="1" dirty="0">
                <a:solidFill>
                  <a:srgbClr val="000000"/>
                </a:solidFill>
                <a:latin typeface="Gill Sans MT" panose="020B0502020104020203"/>
                <a:cs typeface="Italic Outline Art" panose="02010400000000000000" pitchFamily="2" charset="-78"/>
              </a:rPr>
              <a:t>La fonction </a:t>
            </a:r>
            <a:r>
              <a:rPr lang="fr-FR" sz="2000" b="1" dirty="0" err="1">
                <a:solidFill>
                  <a:srgbClr val="000000"/>
                </a:solidFill>
                <a:latin typeface="Gill Sans MT" panose="020B0502020104020203"/>
                <a:cs typeface="Italic Outline Art" panose="02010400000000000000" pitchFamily="2" charset="-78"/>
              </a:rPr>
              <a:t>score_mot</a:t>
            </a:r>
            <a:r>
              <a:rPr lang="fr-FR" sz="2000" b="1" dirty="0">
                <a:solidFill>
                  <a:srgbClr val="000000"/>
                </a:solidFill>
                <a:latin typeface="Gill Sans MT" panose="020B0502020104020203"/>
                <a:cs typeface="Italic Outline Art" panose="02010400000000000000" pitchFamily="2" charset="-78"/>
              </a:rPr>
              <a:t> () </a:t>
            </a:r>
            <a:r>
              <a:rPr lang="fr-FR" sz="1900" dirty="0">
                <a:solidFill>
                  <a:srgbClr val="000000"/>
                </a:solidFill>
                <a:latin typeface="Gill Sans MT" panose="020B0502020104020203"/>
                <a:cs typeface="Italic Outline Art" panose="02010400000000000000" pitchFamily="2" charset="-78"/>
              </a:rPr>
              <a:t>:  elle comme entrée et sortie deux pointeurs *mot et *score et d’autre paramètres nécessaires pour la validation du score selon le mot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endPar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p:txBody>
      </p:sp>
    </p:spTree>
    <p:extLst>
      <p:ext uri="{BB962C8B-B14F-4D97-AF65-F5344CB8AC3E}">
        <p14:creationId xmlns:p14="http://schemas.microsoft.com/office/powerpoint/2010/main" val="337588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658710"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 les fonctions </a:t>
            </a:r>
          </a:p>
        </p:txBody>
      </p:sp>
      <p:sp>
        <p:nvSpPr>
          <p:cNvPr id="9" name="ZoneTexte 8">
            <a:extLst>
              <a:ext uri="{FF2B5EF4-FFF2-40B4-BE49-F238E27FC236}">
                <a16:creationId xmlns:a16="http://schemas.microsoft.com/office/drawing/2014/main" id="{FD22F9BC-AC07-4141-9ECC-126218B06884}"/>
              </a:ext>
            </a:extLst>
          </p:cNvPr>
          <p:cNvSpPr txBox="1"/>
          <p:nvPr/>
        </p:nvSpPr>
        <p:spPr>
          <a:xfrm>
            <a:off x="4654297" y="0"/>
            <a:ext cx="7537704" cy="68172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endParaRPr lang="fr-FR" sz="1900" dirty="0">
              <a:solidFill>
                <a:srgbClr val="000000"/>
              </a:solidFill>
              <a:latin typeface="Gill Sans MT" panose="020B0502020104020203"/>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dans la vara</a:t>
            </a:r>
            <a:r>
              <a:rPr lang="fr-FR" sz="1900" dirty="0" err="1">
                <a:solidFill>
                  <a:srgbClr val="000000"/>
                </a:solidFill>
                <a:latin typeface="Gill Sans MT" panose="020B0502020104020203"/>
                <a:cs typeface="Italic Outline Art" panose="02010400000000000000" pitchFamily="2" charset="-78"/>
              </a:rPr>
              <a:t>ible</a:t>
            </a:r>
            <a:r>
              <a:rPr lang="fr-FR" sz="1900" dirty="0">
                <a:solidFill>
                  <a:srgbClr val="000000"/>
                </a:solidFill>
                <a:latin typeface="Gill Sans MT" panose="020B0502020104020203"/>
                <a:cs typeface="Italic Outline Art" panose="02010400000000000000" pitchFamily="2" charset="-78"/>
              </a:rPr>
              <a:t> mot on a l'adresse pointée par le *mot donc on</a:t>
            </a: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affecte cette adresse à *</a:t>
            </a:r>
            <a:r>
              <a:rPr lang="fr-FR" sz="1900" dirty="0" err="1">
                <a:solidFill>
                  <a:srgbClr val="000000"/>
                </a:solidFill>
                <a:latin typeface="Gill Sans MT" panose="020B0502020104020203"/>
                <a:cs typeface="Italic Outline Art" panose="02010400000000000000" pitchFamily="2" charset="-78"/>
              </a:rPr>
              <a:t>tomp</a:t>
            </a:r>
            <a:r>
              <a:rPr lang="fr-FR" sz="1900" dirty="0">
                <a:solidFill>
                  <a:srgbClr val="000000"/>
                </a:solidFill>
                <a:latin typeface="Gill Sans MT" panose="020B0502020104020203"/>
                <a:cs typeface="Italic Outline Art" panose="02010400000000000000" pitchFamily="2" charset="-78"/>
              </a:rPr>
              <a:t> pour éviter le changement du *mot</a:t>
            </a: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donc *</a:t>
            </a:r>
            <a:r>
              <a:rPr lang="fr-FR" sz="1900" dirty="0" err="1">
                <a:solidFill>
                  <a:srgbClr val="000000"/>
                </a:solidFill>
                <a:latin typeface="Gill Sans MT" panose="020B0502020104020203"/>
                <a:cs typeface="Italic Outline Art" panose="02010400000000000000" pitchFamily="2" charset="-78"/>
              </a:rPr>
              <a:t>tomp</a:t>
            </a:r>
            <a:r>
              <a:rPr lang="fr-FR" sz="1900" dirty="0">
                <a:solidFill>
                  <a:srgbClr val="000000"/>
                </a:solidFill>
                <a:latin typeface="Gill Sans MT" panose="020B0502020104020203"/>
                <a:cs typeface="Italic Outline Art" panose="02010400000000000000" pitchFamily="2" charset="-78"/>
              </a:rPr>
              <a:t> va pointer sur un caractère et *</a:t>
            </a:r>
            <a:r>
              <a:rPr lang="fr-FR" sz="1900" dirty="0" err="1">
                <a:solidFill>
                  <a:srgbClr val="000000"/>
                </a:solidFill>
                <a:latin typeface="Gill Sans MT" panose="020B0502020104020203"/>
                <a:cs typeface="Italic Outline Art" panose="02010400000000000000" pitchFamily="2" charset="-78"/>
              </a:rPr>
              <a:t>tomp</a:t>
            </a:r>
            <a:r>
              <a:rPr lang="fr-FR" sz="1900" dirty="0">
                <a:solidFill>
                  <a:srgbClr val="000000"/>
                </a:solidFill>
                <a:latin typeface="Gill Sans MT" panose="020B0502020104020203"/>
                <a:cs typeface="Italic Outline Art" panose="02010400000000000000" pitchFamily="2" charset="-78"/>
              </a:rPr>
              <a:t> il sera écrasé à la</a:t>
            </a: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fin, puis on initiale la variable </a:t>
            </a:r>
            <a:r>
              <a:rPr lang="fr-FR" sz="1900" dirty="0" err="1">
                <a:solidFill>
                  <a:srgbClr val="000000"/>
                </a:solidFill>
                <a:latin typeface="Gill Sans MT" panose="020B0502020104020203"/>
                <a:cs typeface="Italic Outline Art" panose="02010400000000000000" pitchFamily="2" charset="-78"/>
              </a:rPr>
              <a:t>tompscore</a:t>
            </a:r>
            <a:r>
              <a:rPr lang="fr-FR" sz="1900" dirty="0">
                <a:solidFill>
                  <a:srgbClr val="000000"/>
                </a:solidFill>
                <a:latin typeface="Gill Sans MT" panose="020B0502020104020203"/>
                <a:cs typeface="Italic Outline Art" panose="02010400000000000000" pitchFamily="2" charset="-78"/>
              </a:rPr>
              <a:t> à zéro laquelle on utilise</a:t>
            </a: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pour calculer les valeurs des lettres du mot choisi , on va utiliser</a:t>
            </a: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une boucle </a:t>
            </a:r>
            <a:r>
              <a:rPr lang="fr-FR" sz="1900" dirty="0" err="1">
                <a:solidFill>
                  <a:srgbClr val="000000"/>
                </a:solidFill>
                <a:latin typeface="Gill Sans MT" panose="020B0502020104020203"/>
                <a:cs typeface="Italic Outline Art" panose="02010400000000000000" pitchFamily="2" charset="-78"/>
              </a:rPr>
              <a:t>while</a:t>
            </a:r>
            <a:r>
              <a:rPr lang="fr-FR" sz="1900" dirty="0">
                <a:solidFill>
                  <a:srgbClr val="000000"/>
                </a:solidFill>
                <a:latin typeface="Gill Sans MT" panose="020B0502020104020203"/>
                <a:cs typeface="Italic Outline Art" panose="02010400000000000000" pitchFamily="2" charset="-78"/>
              </a:rPr>
              <a:t> , on vérifie </a:t>
            </a:r>
            <a:r>
              <a:rPr lang="fr-FR" sz="1900" dirty="0" err="1">
                <a:solidFill>
                  <a:srgbClr val="000000"/>
                </a:solidFill>
                <a:latin typeface="Gill Sans MT" panose="020B0502020104020203"/>
                <a:cs typeface="Italic Outline Art" panose="02010400000000000000" pitchFamily="2" charset="-78"/>
              </a:rPr>
              <a:t>périmerement</a:t>
            </a:r>
            <a:r>
              <a:rPr lang="fr-FR" sz="1900" dirty="0">
                <a:solidFill>
                  <a:srgbClr val="000000"/>
                </a:solidFill>
                <a:latin typeface="Gill Sans MT" panose="020B0502020104020203"/>
                <a:cs typeface="Italic Outline Art" panose="02010400000000000000" pitchFamily="2" charset="-78"/>
              </a:rPr>
              <a:t> si on est dans la tuile</a:t>
            </a: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principale (ligne=7 et colonne=7) donc on initiale valide à 1 ,et on</a:t>
            </a: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a:t>
            </a:r>
            <a:r>
              <a:rPr lang="fr-FR" sz="1900" dirty="0" err="1">
                <a:solidFill>
                  <a:srgbClr val="000000"/>
                </a:solidFill>
                <a:latin typeface="Gill Sans MT" panose="020B0502020104020203"/>
                <a:cs typeface="Italic Outline Art" panose="02010400000000000000" pitchFamily="2" charset="-78"/>
              </a:rPr>
              <a:t>chereche</a:t>
            </a:r>
            <a:r>
              <a:rPr lang="fr-FR" sz="1900" dirty="0">
                <a:solidFill>
                  <a:srgbClr val="000000"/>
                </a:solidFill>
                <a:latin typeface="Gill Sans MT" panose="020B0502020104020203"/>
                <a:cs typeface="Italic Outline Art" panose="02010400000000000000" pitchFamily="2" charset="-78"/>
              </a:rPr>
              <a:t> la valeur du lettre dans </a:t>
            </a:r>
            <a:r>
              <a:rPr lang="fr-FR" sz="1900" dirty="0" err="1">
                <a:solidFill>
                  <a:srgbClr val="000000"/>
                </a:solidFill>
                <a:latin typeface="Gill Sans MT" panose="020B0502020104020203"/>
                <a:cs typeface="Italic Outline Art" panose="02010400000000000000" pitchFamily="2" charset="-78"/>
              </a:rPr>
              <a:t>tlscore</a:t>
            </a:r>
            <a:r>
              <a:rPr lang="fr-FR" sz="1900" dirty="0">
                <a:solidFill>
                  <a:srgbClr val="000000"/>
                </a:solidFill>
                <a:latin typeface="Gill Sans MT" panose="020B0502020104020203"/>
                <a:cs typeface="Italic Outline Art" panose="02010400000000000000" pitchFamily="2" charset="-78"/>
              </a:rPr>
              <a:t> , et pour le faire on doit </a:t>
            </a: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chercher la positon du valeur de la lettre ,comme la syntaxe</a:t>
            </a: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suivante le montre  indice = *</a:t>
            </a:r>
            <a:r>
              <a:rPr lang="fr-FR" sz="1900" dirty="0" err="1">
                <a:solidFill>
                  <a:srgbClr val="000000"/>
                </a:solidFill>
                <a:latin typeface="Gill Sans MT" panose="020B0502020104020203"/>
                <a:cs typeface="Italic Outline Art" panose="02010400000000000000" pitchFamily="2" charset="-78"/>
              </a:rPr>
              <a:t>tomp</a:t>
            </a:r>
            <a:r>
              <a:rPr lang="fr-FR" sz="1900" dirty="0">
                <a:solidFill>
                  <a:srgbClr val="000000"/>
                </a:solidFill>
                <a:latin typeface="Gill Sans MT" panose="020B0502020104020203"/>
                <a:cs typeface="Italic Outline Art" panose="02010400000000000000" pitchFamily="2" charset="-78"/>
              </a:rPr>
              <a:t> - 0x41</a:t>
            </a: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a:t>
            </a:r>
            <a:r>
              <a:rPr lang="fr-FR" sz="1900" dirty="0" err="1">
                <a:solidFill>
                  <a:srgbClr val="000000"/>
                </a:solidFill>
                <a:latin typeface="Gill Sans MT" panose="020B0502020104020203"/>
                <a:cs typeface="Italic Outline Art" panose="02010400000000000000" pitchFamily="2" charset="-78"/>
              </a:rPr>
              <a:t>tomp</a:t>
            </a:r>
            <a:r>
              <a:rPr lang="fr-FR" sz="1900" dirty="0">
                <a:solidFill>
                  <a:srgbClr val="000000"/>
                </a:solidFill>
                <a:latin typeface="Gill Sans MT" panose="020B0502020104020203"/>
                <a:cs typeface="Italic Outline Art" panose="02010400000000000000" pitchFamily="2" charset="-78"/>
              </a:rPr>
              <a:t> contient un caractère en majuscule en le soustraire avec le A</a:t>
            </a: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en majuscule (0x41) ‘’65’’ dans le code ASCII ,par exemple si *</a:t>
            </a:r>
            <a:r>
              <a:rPr lang="fr-FR" sz="1900" dirty="0" err="1">
                <a:solidFill>
                  <a:srgbClr val="000000"/>
                </a:solidFill>
                <a:latin typeface="Gill Sans MT" panose="020B0502020104020203"/>
                <a:cs typeface="Italic Outline Art" panose="02010400000000000000" pitchFamily="2" charset="-78"/>
              </a:rPr>
              <a:t>tomp</a:t>
            </a:r>
            <a:endParaRPr lang="fr-FR" sz="1900" dirty="0">
              <a:solidFill>
                <a:srgbClr val="000000"/>
              </a:solidFill>
              <a:latin typeface="Gill Sans MT" panose="020B0502020104020203"/>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égale à A qui est le 65 dans on aura indice =65-65=0 et on aura</a:t>
            </a: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donc </a:t>
            </a:r>
            <a:r>
              <a:rPr lang="fr-FR" sz="1900" dirty="0" err="1">
                <a:solidFill>
                  <a:srgbClr val="000000"/>
                </a:solidFill>
                <a:latin typeface="Gill Sans MT" panose="020B0502020104020203"/>
                <a:cs typeface="Italic Outline Art" panose="02010400000000000000" pitchFamily="2" charset="-78"/>
              </a:rPr>
              <a:t>Tlscore</a:t>
            </a:r>
            <a:r>
              <a:rPr lang="fr-FR" sz="1900" dirty="0">
                <a:solidFill>
                  <a:srgbClr val="000000"/>
                </a:solidFill>
                <a:latin typeface="Gill Sans MT" panose="020B0502020104020203"/>
                <a:cs typeface="Italic Outline Art" panose="02010400000000000000" pitchFamily="2" charset="-78"/>
              </a:rPr>
              <a:t>[indice=0] qui est la valeur du lettre A :</a:t>
            </a:r>
          </a:p>
          <a:p>
            <a:pPr marR="0" lvl="0" algn="l" defTabSz="914400" rtl="0" eaLnBrk="1" fontAlgn="auto" latinLnBrk="0" hangingPunct="1">
              <a:lnSpc>
                <a:spcPct val="100000"/>
              </a:lnSpc>
              <a:spcBef>
                <a:spcPts val="0"/>
              </a:spcBef>
              <a:spcAft>
                <a:spcPts val="0"/>
              </a:spcAft>
              <a:buClrTx/>
              <a:buSzTx/>
              <a:tabLst/>
              <a:defRPr/>
            </a:pPr>
            <a:endParaRPr lang="fr-FR" sz="1900" dirty="0">
              <a:solidFill>
                <a:srgbClr val="000000"/>
              </a:solidFill>
              <a:latin typeface="Gill Sans MT" panose="020B0502020104020203"/>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endParaRPr lang="fr-FR" sz="1900" dirty="0">
              <a:solidFill>
                <a:srgbClr val="000000"/>
              </a:solidFill>
              <a:latin typeface="Gill Sans MT" panose="020B0502020104020203"/>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endParaRPr lang="fr-FR" sz="1900" dirty="0">
              <a:solidFill>
                <a:srgbClr val="000000"/>
              </a:solidFill>
              <a:latin typeface="Gill Sans MT" panose="020B0502020104020203"/>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endParaRPr lang="fr-FR" sz="1900" dirty="0">
              <a:solidFill>
                <a:srgbClr val="000000"/>
              </a:solidFill>
              <a:latin typeface="Gill Sans MT" panose="020B0502020104020203"/>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endParaRPr lang="fr-FR" sz="1900" dirty="0">
              <a:solidFill>
                <a:srgbClr val="000000"/>
              </a:solidFill>
              <a:latin typeface="Gill Sans MT" panose="020B0502020104020203"/>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endParaRPr lang="fr-FR" sz="1900" dirty="0">
              <a:solidFill>
                <a:srgbClr val="000000"/>
              </a:solidFill>
              <a:latin typeface="Gill Sans MT" panose="020B0502020104020203"/>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endParaRPr lang="fr-FR" sz="1900" dirty="0">
              <a:solidFill>
                <a:srgbClr val="000000"/>
              </a:solidFill>
              <a:latin typeface="Gill Sans MT" panose="020B0502020104020203"/>
              <a:cs typeface="Italic Outline Art" panose="02010400000000000000" pitchFamily="2" charset="-78"/>
            </a:endParaRPr>
          </a:p>
        </p:txBody>
      </p:sp>
      <p:sp>
        <p:nvSpPr>
          <p:cNvPr id="3" name="Rectangle 2">
            <a:extLst>
              <a:ext uri="{FF2B5EF4-FFF2-40B4-BE49-F238E27FC236}">
                <a16:creationId xmlns:a16="http://schemas.microsoft.com/office/drawing/2014/main" id="{598001E3-91E9-4C3E-BB8B-F0B79BEE7DC2}"/>
              </a:ext>
            </a:extLst>
          </p:cNvPr>
          <p:cNvSpPr/>
          <p:nvPr/>
        </p:nvSpPr>
        <p:spPr>
          <a:xfrm>
            <a:off x="5050301" y="4839286"/>
            <a:ext cx="7029155" cy="106914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               A B C D E F G H I J K L M N O P Q  R S T U V W X Y Z</a:t>
            </a:r>
          </a:p>
          <a:p>
            <a:pPr algn="ctr"/>
            <a:r>
              <a:rPr lang="pt-BR" dirty="0">
                <a:solidFill>
                  <a:schemeClr val="tx1"/>
                </a:solidFill>
              </a:rPr>
              <a:t>int TlScore[26]={1,3,3,2,1,4,2,4,1,8,5,1,3,1,1,3,10,1,1,1,1,4,4,8,4,10};</a:t>
            </a:r>
            <a:endParaRPr lang="fr-FR" dirty="0">
              <a:solidFill>
                <a:schemeClr val="tx1"/>
              </a:solidFill>
            </a:endParaRPr>
          </a:p>
        </p:txBody>
      </p:sp>
    </p:spTree>
    <p:extLst>
      <p:ext uri="{BB962C8B-B14F-4D97-AF65-F5344CB8AC3E}">
        <p14:creationId xmlns:p14="http://schemas.microsoft.com/office/powerpoint/2010/main" val="97728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658710"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 les fonctions </a:t>
            </a:r>
          </a:p>
        </p:txBody>
      </p:sp>
      <p:sp>
        <p:nvSpPr>
          <p:cNvPr id="9" name="ZoneTexte 8">
            <a:extLst>
              <a:ext uri="{FF2B5EF4-FFF2-40B4-BE49-F238E27FC236}">
                <a16:creationId xmlns:a16="http://schemas.microsoft.com/office/drawing/2014/main" id="{FD22F9BC-AC07-4141-9ECC-126218B06884}"/>
              </a:ext>
            </a:extLst>
          </p:cNvPr>
          <p:cNvSpPr txBox="1"/>
          <p:nvPr/>
        </p:nvSpPr>
        <p:spPr>
          <a:xfrm>
            <a:off x="4654297" y="0"/>
            <a:ext cx="7537703" cy="65710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lang="fr-FR" sz="1900" dirty="0">
                <a:solidFill>
                  <a:srgbClr val="000000"/>
                </a:solidFill>
                <a:latin typeface="Gill Sans MT" panose="020B0502020104020203"/>
                <a:cs typeface="Italic Outline Art" panose="02010400000000000000" pitchFamily="2" charset="-78"/>
              </a:rPr>
              <a:t>maintenant on a la valeur du lettre introduite , après on utilise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l’indice du ligne et la colonne introduit</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par l'utilisateur pour vérifier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si la tuile dont les deux indices indiqué existe déjà et si elle est la</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même que </a:t>
            </a:r>
            <a:r>
              <a:rPr kumimoji="0" lang="fr-FR" sz="19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tomp</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dans ce cas on peut calculer le score ,en addition 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score précédent avec la valeur du tuile qu’on a trouvé</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a:t>
            </a:r>
            <a:r>
              <a:rPr kumimoji="0" lang="fr-FR" sz="19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Tlscore</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[indice]) , et on initialise valide à 1 ,et dans le cas où les deux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indices indiques dans le champs des tuiles égal à un espace donc</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placement du nouvel lettre ,on ajoute le </a:t>
            </a:r>
            <a:r>
              <a:rPr kumimoji="0" lang="fr-FR" sz="19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tompscore</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précédent à 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nouveau </a:t>
            </a:r>
            <a:r>
              <a:rPr kumimoji="0" lang="fr-FR" sz="19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tompscore</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et on multiple la  valeur du lettre avec la valeur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du tuile donc si la valeur du tuile (le </a:t>
            </a:r>
            <a:r>
              <a:rPr kumimoji="0" lang="fr-FR" sz="19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champt</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du lettre ) est supérieur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1 on va la </a:t>
            </a:r>
            <a:r>
              <a:rPr kumimoji="0" lang="fr-FR" sz="19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multplier</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par la valeur du champs (2 ou 3)sinon un1 et 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vérifie si la valeur du champs mot est supérieur à 1 donc on multiple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le </a:t>
            </a:r>
            <a:r>
              <a:rPr kumimoji="0" lang="fr-FR" sz="19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ch</a:t>
            </a:r>
            <a:r>
              <a:rPr lang="fr-FR" sz="1900" dirty="0" err="1">
                <a:solidFill>
                  <a:srgbClr val="000000"/>
                </a:solidFill>
                <a:latin typeface="Gill Sans MT" panose="020B0502020104020203"/>
                <a:cs typeface="Italic Outline Art" panose="02010400000000000000" pitchFamily="2" charset="-78"/>
              </a:rPr>
              <a:t>amps</a:t>
            </a:r>
            <a:r>
              <a:rPr lang="fr-FR" sz="1900" dirty="0">
                <a:solidFill>
                  <a:srgbClr val="000000"/>
                </a:solidFill>
                <a:latin typeface="Gill Sans MT" panose="020B0502020104020203"/>
                <a:cs typeface="Italic Outline Art" panose="02010400000000000000" pitchFamily="2" charset="-78"/>
              </a:rPr>
              <a:t> mot par le précédent sinon par 1 , et on incrément les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lignes et les colonnes selon la direction ,si la direction était verticale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on incrément les lignes ,et si elle était horizontal on incrémente les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colonnes , et on incrémente le ponteur *</a:t>
            </a:r>
            <a:r>
              <a:rPr lang="fr-FR" sz="1900" dirty="0" err="1">
                <a:solidFill>
                  <a:srgbClr val="000000"/>
                </a:solidFill>
                <a:latin typeface="Gill Sans MT" panose="020B0502020104020203"/>
                <a:cs typeface="Italic Outline Art" panose="02010400000000000000" pitchFamily="2" charset="-78"/>
              </a:rPr>
              <a:t>tomp</a:t>
            </a:r>
            <a:r>
              <a:rPr lang="fr-FR" sz="1900" dirty="0">
                <a:solidFill>
                  <a:srgbClr val="000000"/>
                </a:solidFill>
                <a:latin typeface="Gill Sans MT" panose="020B0502020104020203"/>
                <a:cs typeface="Italic Outline Art" panose="02010400000000000000" pitchFamily="2" charset="-78"/>
              </a:rPr>
              <a:t> pour sortir de la</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lang="fr-FR" sz="1900" dirty="0" err="1">
                <a:solidFill>
                  <a:srgbClr val="000000"/>
                </a:solidFill>
                <a:latin typeface="Gill Sans MT" panose="020B0502020104020203"/>
                <a:cs typeface="Italic Outline Art" panose="02010400000000000000" pitchFamily="2" charset="-78"/>
              </a:rPr>
              <a:t>bocule</a:t>
            </a:r>
            <a:r>
              <a:rPr lang="fr-FR" sz="1900" dirty="0">
                <a:solidFill>
                  <a:srgbClr val="000000"/>
                </a:solidFill>
                <a:latin typeface="Gill Sans MT" panose="020B0502020104020203"/>
                <a:cs typeface="Italic Outline Art" panose="02010400000000000000" pitchFamily="2" charset="-78"/>
              </a:rPr>
              <a:t> , et on calcule le score final ,et on vérifie si </a:t>
            </a:r>
            <a:r>
              <a:rPr lang="fr-FR" sz="1900" dirty="0" err="1">
                <a:solidFill>
                  <a:srgbClr val="000000"/>
                </a:solidFill>
                <a:latin typeface="Gill Sans MT" panose="020B0502020104020203"/>
                <a:cs typeface="Italic Outline Art" panose="02010400000000000000" pitchFamily="2" charset="-78"/>
              </a:rPr>
              <a:t>accept</a:t>
            </a:r>
            <a:r>
              <a:rPr lang="fr-FR" sz="1900" dirty="0">
                <a:solidFill>
                  <a:srgbClr val="000000"/>
                </a:solidFill>
                <a:latin typeface="Gill Sans MT" panose="020B0502020104020203"/>
                <a:cs typeface="Italic Outline Art" panose="02010400000000000000" pitchFamily="2" charset="-78"/>
              </a:rPr>
              <a:t> est 1 donc</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(l'utilisateur a accepté le résultat du score du mot introduit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autrement dit il a introduit (oui) , dans ce cas on va placé le mot dans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le plateau et on retourne 1 .</a:t>
            </a:r>
            <a:endPar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p:txBody>
      </p:sp>
    </p:spTree>
    <p:extLst>
      <p:ext uri="{BB962C8B-B14F-4D97-AF65-F5344CB8AC3E}">
        <p14:creationId xmlns:p14="http://schemas.microsoft.com/office/powerpoint/2010/main" val="83191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658710"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 les fonctions </a:t>
            </a:r>
          </a:p>
        </p:txBody>
      </p:sp>
      <p:sp>
        <p:nvSpPr>
          <p:cNvPr id="9" name="ZoneTexte 8">
            <a:extLst>
              <a:ext uri="{FF2B5EF4-FFF2-40B4-BE49-F238E27FC236}">
                <a16:creationId xmlns:a16="http://schemas.microsoft.com/office/drawing/2014/main" id="{FD22F9BC-AC07-4141-9ECC-126218B06884}"/>
              </a:ext>
            </a:extLst>
          </p:cNvPr>
          <p:cNvSpPr txBox="1"/>
          <p:nvPr/>
        </p:nvSpPr>
        <p:spPr>
          <a:xfrm>
            <a:off x="4654297" y="-158764"/>
            <a:ext cx="7537703" cy="687880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endPar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000" b="1"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La fonction </a:t>
            </a:r>
            <a:r>
              <a:rPr lang="fr-FR" sz="2000" b="1" dirty="0" err="1">
                <a:solidFill>
                  <a:srgbClr val="000000"/>
                </a:solidFill>
                <a:latin typeface="Gill Sans MT" panose="020B0502020104020203"/>
                <a:cs typeface="Italic Outline Art" panose="02010400000000000000" pitchFamily="2" charset="-78"/>
              </a:rPr>
              <a:t>int</a:t>
            </a:r>
            <a:r>
              <a:rPr kumimoji="0" lang="fr-FR" sz="2000" b="1"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_plateau ()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elle a rien comme paramètres, elle est pour initialiser les tuiles à ces valeur (multiple, triple…), pour les tuiles on a utilisé un enregistrement </a:t>
            </a:r>
            <a:r>
              <a:rPr kumimoji="0" lang="fr-FR" sz="19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qu</a:t>
            </a:r>
            <a:r>
              <a:rPr lang="fr-FR" sz="1900" dirty="0">
                <a:solidFill>
                  <a:srgbClr val="000000"/>
                </a:solidFill>
                <a:latin typeface="Gill Sans MT" panose="020B0502020104020203"/>
                <a:cs typeface="Italic Outline Art" panose="02010400000000000000" pitchFamily="2" charset="-78"/>
              </a:rPr>
              <a:t>i a trois champs (la tuile actuelle à la positon du plateau , lettre pour multiplier ,mot pour multiplier) , on initiale ces trois champs à 0 sauf de lettre on initiale à ‘ ’ qui désigne pas du lettre placée , après on va parcourir le plateau avec une boucle for pour initialiser chaque tuile à sa valeur (x2 ,x3), par exemple dans la syntaxe suivante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9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900" dirty="0">
              <a:solidFill>
                <a:srgbClr val="000000"/>
              </a:solidFill>
              <a:latin typeface="Gill Sans MT" panose="020B0502020104020203"/>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on a précisé les tuiles pour les initialiser par sa valeur x2 ,x3 ,donc on</a:t>
            </a: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utilisé un ternaire conditionnel donc si la ligne 7 avec la colonne 7 on va</a:t>
            </a: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kumimoji="0" lang="fr-FR" sz="19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initialeser</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la tuile à 2 si la condition est fausse exemple (i=7 j=14) donc</a:t>
            </a: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la tuiles va être initialiser à 3 ,donc si le mot commence par l’un des ces</a:t>
            </a: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tuiles on va le multiplier par 2 ou 3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9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9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p:txBody>
      </p:sp>
      <p:sp>
        <p:nvSpPr>
          <p:cNvPr id="3" name="Rectangle 2">
            <a:extLst>
              <a:ext uri="{FF2B5EF4-FFF2-40B4-BE49-F238E27FC236}">
                <a16:creationId xmlns:a16="http://schemas.microsoft.com/office/drawing/2014/main" id="{0D89664D-BA75-4A6C-BDB0-A90F6B18B4E0}"/>
              </a:ext>
            </a:extLst>
          </p:cNvPr>
          <p:cNvSpPr/>
          <p:nvPr/>
        </p:nvSpPr>
        <p:spPr>
          <a:xfrm>
            <a:off x="4945644" y="3060700"/>
            <a:ext cx="7039428" cy="800100"/>
          </a:xfrm>
          <a:prstGeom prst="rect">
            <a:avLst/>
          </a:prstGeom>
          <a:solidFill>
            <a:schemeClr val="bg1">
              <a:lumMod val="8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B4578852-C774-45E9-8537-7995CE050367}"/>
              </a:ext>
            </a:extLst>
          </p:cNvPr>
          <p:cNvSpPr txBox="1"/>
          <p:nvPr/>
        </p:nvSpPr>
        <p:spPr>
          <a:xfrm>
            <a:off x="5023608" y="3060700"/>
            <a:ext cx="6883499" cy="646331"/>
          </a:xfrm>
          <a:prstGeom prst="rect">
            <a:avLst/>
          </a:prstGeom>
          <a:noFill/>
        </p:spPr>
        <p:txBody>
          <a:bodyPr wrap="square" rtlCol="0">
            <a:spAutoFit/>
          </a:bodyPr>
          <a:lstStyle/>
          <a:p>
            <a:r>
              <a:rPr lang="fr-FR" dirty="0"/>
              <a:t> if ((i==0 || i==7 || i==14) &amp;&amp; (j==0 || j==7 || j==14))</a:t>
            </a:r>
          </a:p>
          <a:p>
            <a:r>
              <a:rPr lang="fr-FR" dirty="0"/>
              <a:t>                plateau[i][j].mot = (i==7 &amp;&amp; j==7) ? 2 : 3;</a:t>
            </a:r>
          </a:p>
        </p:txBody>
      </p:sp>
    </p:spTree>
    <p:extLst>
      <p:ext uri="{BB962C8B-B14F-4D97-AF65-F5344CB8AC3E}">
        <p14:creationId xmlns:p14="http://schemas.microsoft.com/office/powerpoint/2010/main" val="301643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658710"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 les fonctions </a:t>
            </a:r>
          </a:p>
        </p:txBody>
      </p:sp>
      <p:sp>
        <p:nvSpPr>
          <p:cNvPr id="9" name="ZoneTexte 8">
            <a:extLst>
              <a:ext uri="{FF2B5EF4-FFF2-40B4-BE49-F238E27FC236}">
                <a16:creationId xmlns:a16="http://schemas.microsoft.com/office/drawing/2014/main" id="{FD22F9BC-AC07-4141-9ECC-126218B06884}"/>
              </a:ext>
            </a:extLst>
          </p:cNvPr>
          <p:cNvSpPr txBox="1"/>
          <p:nvPr/>
        </p:nvSpPr>
        <p:spPr>
          <a:xfrm>
            <a:off x="4654296" y="-156597"/>
            <a:ext cx="7537703" cy="10387459"/>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100" b="1" dirty="0">
                <a:solidFill>
                  <a:srgbClr val="000000"/>
                </a:solidFill>
                <a:latin typeface="Gill Sans MT" panose="020B0502020104020203"/>
                <a:cs typeface="Italic Outline Art" panose="02010400000000000000" pitchFamily="2" charset="-78"/>
              </a:rPr>
              <a:t>La fonction </a:t>
            </a:r>
            <a:r>
              <a:rPr lang="fr-FR" sz="2100" b="1" dirty="0" err="1">
                <a:solidFill>
                  <a:srgbClr val="000000"/>
                </a:solidFill>
                <a:latin typeface="Gill Sans MT" panose="020B0502020104020203"/>
                <a:cs typeface="Italic Outline Art" panose="02010400000000000000" pitchFamily="2" charset="-78"/>
              </a:rPr>
              <a:t>dessiner_plateau</a:t>
            </a:r>
            <a:r>
              <a:rPr lang="fr-FR" sz="2100" b="1" dirty="0">
                <a:solidFill>
                  <a:srgbClr val="000000"/>
                </a:solidFill>
                <a:latin typeface="Gill Sans MT" panose="020B0502020104020203"/>
                <a:cs typeface="Italic Outline Art" panose="02010400000000000000" pitchFamily="2" charset="-78"/>
              </a:rPr>
              <a:t> </a:t>
            </a:r>
            <a:r>
              <a:rPr lang="fr-FR" sz="2000" dirty="0">
                <a:solidFill>
                  <a:srgbClr val="000000"/>
                </a:solidFill>
                <a:latin typeface="Gill Sans MT" panose="020B0502020104020203"/>
                <a:cs typeface="Italic Outline Art" panose="02010400000000000000" pitchFamily="2" charset="-78"/>
              </a:rPr>
              <a:t>() :  une fonction sans paramètres pour dessiner le plateau , on commence par mettre les bordures ( de 1 à 15) dans la ligne , on va utiliser 4 boucles imbriqués for , pour </a:t>
            </a:r>
            <a:r>
              <a:rPr lang="fr-FR" sz="2000" dirty="0" err="1">
                <a:solidFill>
                  <a:srgbClr val="000000"/>
                </a:solidFill>
                <a:latin typeface="Gill Sans MT" panose="020B0502020104020203"/>
                <a:cs typeface="Italic Outline Art" panose="02010400000000000000" pitchFamily="2" charset="-78"/>
              </a:rPr>
              <a:t>desiner</a:t>
            </a:r>
            <a:r>
              <a:rPr lang="fr-FR" sz="2000" dirty="0">
                <a:solidFill>
                  <a:srgbClr val="000000"/>
                </a:solidFill>
                <a:latin typeface="Gill Sans MT" panose="020B0502020104020203"/>
                <a:cs typeface="Italic Outline Art" panose="02010400000000000000" pitchFamily="2" charset="-78"/>
              </a:rPr>
              <a:t> les tuiles selon des conditions précises , les valeur de </a:t>
            </a:r>
            <a:r>
              <a:rPr lang="fr-FR" sz="2000" dirty="0" err="1">
                <a:solidFill>
                  <a:srgbClr val="000000"/>
                </a:solidFill>
                <a:latin typeface="Gill Sans MT" panose="020B0502020104020203"/>
                <a:cs typeface="Italic Outline Art" panose="02010400000000000000" pitchFamily="2" charset="-78"/>
              </a:rPr>
              <a:t>letrres</a:t>
            </a:r>
            <a:r>
              <a:rPr lang="fr-FR" sz="2000" dirty="0">
                <a:solidFill>
                  <a:srgbClr val="000000"/>
                </a:solidFill>
                <a:latin typeface="Gill Sans MT" panose="020B0502020104020203"/>
                <a:cs typeface="Italic Outline Art" panose="02010400000000000000" pitchFamily="2" charset="-78"/>
              </a:rPr>
              <a:t> et des mots sont {0,1,2,3} , comme la syntaxe suivante la montre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0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0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0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0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0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0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0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000" dirty="0">
              <a:solidFill>
                <a:srgbClr val="000000"/>
              </a:solidFill>
              <a:latin typeface="Gill Sans MT" panose="020B0502020104020203"/>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2000" dirty="0">
                <a:solidFill>
                  <a:srgbClr val="000000"/>
                </a:solidFill>
                <a:latin typeface="Gill Sans MT" panose="020B0502020104020203"/>
                <a:cs typeface="Italic Outline Art" panose="02010400000000000000" pitchFamily="2" charset="-78"/>
              </a:rPr>
              <a:t>    </a:t>
            </a:r>
            <a:r>
              <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kumimoji="0" lang="fr-FR" sz="18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la première ligne dans la première boucle désigne la somme de valeur par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exemple si i=0 et j=0 donc lettre va recevoir la somme de cases 00 pour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le champs lettre avec une valeur 0 ,car dans ce ternaire conditionnel si i est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faux donc il renvoie un 0 et c’est le cas ,donc on aura un entier lettre et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vérifie la valeur de lettre c’est elle est &gt;1 donc {2,3} donc on va dessiner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une case vide qui commence par (+  ) sinon on va dessiner un (+.. ) qui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désigne</a:t>
            </a:r>
            <a:r>
              <a:rPr lang="fr-FR" sz="2000" dirty="0">
                <a:solidFill>
                  <a:srgbClr val="000000"/>
                </a:solidFill>
                <a:latin typeface="Gill Sans MT" panose="020B0502020104020203"/>
                <a:cs typeface="Italic Outline Art" panose="02010400000000000000" pitchFamily="2" charset="-78"/>
              </a:rPr>
              <a:t> </a:t>
            </a:r>
            <a:r>
              <a:rPr lang="fr-FR" dirty="0">
                <a:solidFill>
                  <a:srgbClr val="000000"/>
                </a:solidFill>
                <a:latin typeface="Gill Sans MT" panose="020B0502020104020203"/>
                <a:cs typeface="Italic Outline Art" panose="02010400000000000000" pitchFamily="2" charset="-78"/>
              </a:rPr>
              <a:t>une multiplication par 2 et si lettre est 3 donc on vas dessiner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2000" dirty="0">
                <a:solidFill>
                  <a:srgbClr val="000000"/>
                </a:solidFill>
                <a:latin typeface="Gill Sans MT" panose="020B0502020104020203"/>
                <a:cs typeface="Italic Outline Art" panose="02010400000000000000" pitchFamily="2" charset="-78"/>
              </a:rPr>
              <a:t>   </a:t>
            </a:r>
            <a:r>
              <a:rPr lang="fr-FR" dirty="0">
                <a:solidFill>
                  <a:srgbClr val="000000"/>
                </a:solidFill>
                <a:latin typeface="Gill Sans MT" panose="020B0502020104020203"/>
                <a:cs typeface="Italic Outline Art" panose="02010400000000000000" pitchFamily="2" charset="-78"/>
              </a:rPr>
              <a:t>et la même chose pour mot sauf on dessine (+--)pour mot égale 2 . </a:t>
            </a:r>
          </a:p>
          <a:p>
            <a:pPr marR="0" lvl="0" algn="l" defTabSz="914400" rtl="0" eaLnBrk="1" fontAlgn="auto" latinLnBrk="0" hangingPunct="1">
              <a:lnSpc>
                <a:spcPct val="100000"/>
              </a:lnSpc>
              <a:spcBef>
                <a:spcPts val="0"/>
              </a:spcBef>
              <a:spcAft>
                <a:spcPts val="0"/>
              </a:spcAft>
              <a:buClrTx/>
              <a:buSzTx/>
              <a:tabLst/>
              <a:defRPr/>
            </a:pPr>
            <a:r>
              <a:rPr lang="fr-FR" sz="2000" dirty="0">
                <a:solidFill>
                  <a:srgbClr val="000000"/>
                </a:solidFill>
                <a:latin typeface="Gill Sans MT" panose="020B0502020104020203"/>
                <a:cs typeface="Italic Outline Art" panose="02010400000000000000" pitchFamily="2" charset="-78"/>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0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0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0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0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r>
              <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endParaRPr kumimoji="0" lang="fr-FR" sz="16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p:txBody>
      </p:sp>
      <p:sp>
        <p:nvSpPr>
          <p:cNvPr id="7" name="Rectangle 6">
            <a:extLst>
              <a:ext uri="{FF2B5EF4-FFF2-40B4-BE49-F238E27FC236}">
                <a16:creationId xmlns:a16="http://schemas.microsoft.com/office/drawing/2014/main" id="{55690DAA-E305-4BFA-B64C-4CDDF415CE99}"/>
              </a:ext>
            </a:extLst>
          </p:cNvPr>
          <p:cNvSpPr/>
          <p:nvPr/>
        </p:nvSpPr>
        <p:spPr>
          <a:xfrm>
            <a:off x="5006415" y="2181807"/>
            <a:ext cx="7072185" cy="226215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 lettre = (plateau[i][j].lettre | ((i)?plateau[i-1][j].lettre:0));</a:t>
            </a:r>
          </a:p>
          <a:p>
            <a:r>
              <a:rPr lang="fr-FR" dirty="0">
                <a:solidFill>
                  <a:schemeClr val="tx1"/>
                </a:solidFill>
              </a:rPr>
              <a:t>            mot = (plateau[i][j].mot | ((i)?plateau[i-1][j].mot:0));</a:t>
            </a:r>
          </a:p>
          <a:p>
            <a:r>
              <a:rPr lang="fr-FR" dirty="0">
                <a:solidFill>
                  <a:schemeClr val="tx1"/>
                </a:solidFill>
              </a:rPr>
              <a:t>            if (lettre&gt;1)</a:t>
            </a:r>
          </a:p>
          <a:p>
            <a:r>
              <a:rPr lang="fr-FR" dirty="0">
                <a:solidFill>
                  <a:schemeClr val="tx1"/>
                </a:solidFill>
              </a:rPr>
              <a:t>                printf("%s",(lettre==2)?"+. .":"+...");</a:t>
            </a:r>
          </a:p>
          <a:p>
            <a:r>
              <a:rPr lang="fr-FR" dirty="0">
                <a:solidFill>
                  <a:schemeClr val="tx1"/>
                </a:solidFill>
              </a:rPr>
              <a:t>            </a:t>
            </a:r>
            <a:r>
              <a:rPr lang="fr-FR" dirty="0" err="1">
                <a:solidFill>
                  <a:schemeClr val="tx1"/>
                </a:solidFill>
              </a:rPr>
              <a:t>else</a:t>
            </a:r>
            <a:r>
              <a:rPr lang="fr-FR" dirty="0">
                <a:solidFill>
                  <a:schemeClr val="tx1"/>
                </a:solidFill>
              </a:rPr>
              <a:t> if (mot&gt;1)</a:t>
            </a:r>
          </a:p>
          <a:p>
            <a:r>
              <a:rPr lang="fr-FR" dirty="0">
                <a:solidFill>
                  <a:schemeClr val="tx1"/>
                </a:solidFill>
              </a:rPr>
              <a:t>                printf("%s",(mot==2)?"+- -":"+---");</a:t>
            </a:r>
          </a:p>
          <a:p>
            <a:r>
              <a:rPr lang="fr-FR" dirty="0">
                <a:solidFill>
                  <a:schemeClr val="tx1"/>
                </a:solidFill>
              </a:rPr>
              <a:t>            </a:t>
            </a:r>
            <a:r>
              <a:rPr lang="fr-FR" dirty="0" err="1">
                <a:solidFill>
                  <a:schemeClr val="tx1"/>
                </a:solidFill>
              </a:rPr>
              <a:t>else</a:t>
            </a:r>
            <a:endParaRPr lang="fr-FR" dirty="0">
              <a:solidFill>
                <a:schemeClr val="tx1"/>
              </a:solidFill>
            </a:endParaRPr>
          </a:p>
          <a:p>
            <a:r>
              <a:rPr lang="fr-FR" dirty="0">
                <a:solidFill>
                  <a:schemeClr val="tx1"/>
                </a:solidFill>
              </a:rPr>
              <a:t>                printf("+   ");</a:t>
            </a:r>
          </a:p>
        </p:txBody>
      </p:sp>
    </p:spTree>
    <p:extLst>
      <p:ext uri="{BB962C8B-B14F-4D97-AF65-F5344CB8AC3E}">
        <p14:creationId xmlns:p14="http://schemas.microsoft.com/office/powerpoint/2010/main" val="3786465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658710"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 Les fonctions </a:t>
            </a:r>
          </a:p>
        </p:txBody>
      </p:sp>
      <p:sp>
        <p:nvSpPr>
          <p:cNvPr id="9" name="ZoneTexte 8">
            <a:extLst>
              <a:ext uri="{FF2B5EF4-FFF2-40B4-BE49-F238E27FC236}">
                <a16:creationId xmlns:a16="http://schemas.microsoft.com/office/drawing/2014/main" id="{FD22F9BC-AC07-4141-9ECC-126218B06884}"/>
              </a:ext>
            </a:extLst>
          </p:cNvPr>
          <p:cNvSpPr txBox="1"/>
          <p:nvPr/>
        </p:nvSpPr>
        <p:spPr>
          <a:xfrm>
            <a:off x="4654297" y="1320730"/>
            <a:ext cx="7537703" cy="42165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2000" dirty="0">
              <a:solidFill>
                <a:srgbClr val="000000"/>
              </a:solidFill>
              <a:latin typeface="Gill Sans MT" panose="020B0502020104020203"/>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2000" dirty="0">
              <a:solidFill>
                <a:srgbClr val="000000"/>
              </a:solidFill>
              <a:latin typeface="Gill Sans MT" panose="020B0502020104020203"/>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2000" dirty="0">
              <a:solidFill>
                <a:srgbClr val="000000"/>
              </a:solidFill>
              <a:latin typeface="Gill Sans MT" panose="020B0502020104020203"/>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2000" dirty="0">
              <a:solidFill>
                <a:srgbClr val="000000"/>
              </a:solidFill>
              <a:latin typeface="Gill Sans MT" panose="020B0502020104020203"/>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2000" dirty="0">
                <a:solidFill>
                  <a:srgbClr val="000000"/>
                </a:solidFill>
                <a:latin typeface="Gill Sans MT" panose="020B0502020104020203"/>
                <a:cs typeface="Italic Outline Art" panose="02010400000000000000" pitchFamily="2" charset="-78"/>
              </a:rPr>
              <a:t>   </a:t>
            </a:r>
            <a:r>
              <a:rPr kumimoji="0" lang="fr-FR"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la première ligne dans la deuxième boucle  désigne la somme de valeur par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exemple si i=0 et j=0 donc lettre va recevoir la somme de cases 00 pour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0000"/>
                </a:solidFill>
                <a:latin typeface="Gill Sans MT" panose="020B0502020104020203"/>
                <a:cs typeface="Italic Outline Art" panose="02010400000000000000" pitchFamily="2" charset="-78"/>
              </a:rPr>
              <a:t>   </a:t>
            </a:r>
            <a:r>
              <a:rPr kumimoji="0" lang="fr-FR"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le champs lettre avec une valeur 0 ,car dans ce ternaire conditionnel si j est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0000"/>
                </a:solidFill>
                <a:latin typeface="Gill Sans MT" panose="020B0502020104020203"/>
                <a:cs typeface="Italic Outline Art" panose="02010400000000000000" pitchFamily="2" charset="-78"/>
              </a:rPr>
              <a:t>   </a:t>
            </a:r>
            <a:r>
              <a:rPr kumimoji="0" lang="fr-FR"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faux donc il renvoie un 0 et c’est le cas ,donc on aura un entier lettre et 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0000"/>
                </a:solidFill>
                <a:latin typeface="Gill Sans MT" panose="020B0502020104020203"/>
                <a:cs typeface="Italic Outline Art" panose="02010400000000000000" pitchFamily="2" charset="-78"/>
              </a:rPr>
              <a:t>   </a:t>
            </a:r>
            <a:r>
              <a:rPr kumimoji="0" lang="fr-FR"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vérifie la valeur de lettre c’est elle est &gt;1 donc {2,3} donc on va dessiner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0000"/>
                </a:solidFill>
                <a:latin typeface="Gill Sans MT" panose="020B0502020104020203"/>
                <a:cs typeface="Italic Outline Art" panose="02010400000000000000" pitchFamily="2" charset="-78"/>
              </a:rPr>
              <a:t>   </a:t>
            </a:r>
            <a:r>
              <a:rPr kumimoji="0" lang="fr-FR"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une case vide sinon on va dessiner un ( . )qui désigne la multiplication du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0000"/>
                </a:solidFill>
                <a:latin typeface="Gill Sans MT" panose="020B0502020104020203"/>
                <a:cs typeface="Italic Outline Art" panose="02010400000000000000" pitchFamily="2" charset="-78"/>
              </a:rPr>
              <a:t>    </a:t>
            </a:r>
            <a:r>
              <a:rPr kumimoji="0" lang="fr-FR"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lettre et le signe dans plateau ( | ) désigne la multiplication du mot  .</a:t>
            </a: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p:txBody>
      </p:sp>
      <p:sp>
        <p:nvSpPr>
          <p:cNvPr id="6" name="Rectangle 5">
            <a:extLst>
              <a:ext uri="{FF2B5EF4-FFF2-40B4-BE49-F238E27FC236}">
                <a16:creationId xmlns:a16="http://schemas.microsoft.com/office/drawing/2014/main" id="{F23EE33B-350C-4168-9B1E-359B7F3B2EC8}"/>
              </a:ext>
            </a:extLst>
          </p:cNvPr>
          <p:cNvSpPr/>
          <p:nvPr/>
        </p:nvSpPr>
        <p:spPr>
          <a:xfrm>
            <a:off x="4887055" y="814355"/>
            <a:ext cx="7072185" cy="226215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 1     lettre = (plateau[i][j].lettre | ((j)?plateau[i][j-1].lettre:0));</a:t>
            </a:r>
          </a:p>
          <a:p>
            <a:r>
              <a:rPr lang="fr-FR" dirty="0">
                <a:solidFill>
                  <a:schemeClr val="tx1"/>
                </a:solidFill>
              </a:rPr>
              <a:t> 2          mot = (plateau[i][j].mot | ((j)?plateau[i][j-1].mot:0));</a:t>
            </a:r>
          </a:p>
          <a:p>
            <a:r>
              <a:rPr lang="fr-FR" dirty="0">
                <a:solidFill>
                  <a:schemeClr val="tx1"/>
                </a:solidFill>
              </a:rPr>
              <a:t> 3          if (lettre&gt;1)</a:t>
            </a:r>
          </a:p>
          <a:p>
            <a:r>
              <a:rPr lang="fr-FR" dirty="0">
                <a:solidFill>
                  <a:schemeClr val="tx1"/>
                </a:solidFill>
              </a:rPr>
              <a:t> 4              printf(".   ");</a:t>
            </a:r>
          </a:p>
          <a:p>
            <a:r>
              <a:rPr lang="fr-FR" dirty="0">
                <a:solidFill>
                  <a:schemeClr val="tx1"/>
                </a:solidFill>
              </a:rPr>
              <a:t> 5           </a:t>
            </a:r>
            <a:r>
              <a:rPr lang="fr-FR" dirty="0" err="1">
                <a:solidFill>
                  <a:schemeClr val="tx1"/>
                </a:solidFill>
              </a:rPr>
              <a:t>else</a:t>
            </a:r>
            <a:r>
              <a:rPr lang="fr-FR" dirty="0">
                <a:solidFill>
                  <a:schemeClr val="tx1"/>
                </a:solidFill>
              </a:rPr>
              <a:t> if (mot&gt;1)</a:t>
            </a:r>
          </a:p>
          <a:p>
            <a:r>
              <a:rPr lang="fr-FR" dirty="0">
                <a:solidFill>
                  <a:schemeClr val="tx1"/>
                </a:solidFill>
              </a:rPr>
              <a:t> 6               printf("|   ");</a:t>
            </a:r>
          </a:p>
          <a:p>
            <a:r>
              <a:rPr lang="fr-FR" dirty="0">
                <a:solidFill>
                  <a:schemeClr val="tx1"/>
                </a:solidFill>
              </a:rPr>
              <a:t> 7            </a:t>
            </a:r>
            <a:r>
              <a:rPr lang="fr-FR" dirty="0" err="1">
                <a:solidFill>
                  <a:schemeClr val="tx1"/>
                </a:solidFill>
              </a:rPr>
              <a:t>else</a:t>
            </a:r>
            <a:endParaRPr lang="fr-FR" dirty="0">
              <a:solidFill>
                <a:schemeClr val="tx1"/>
              </a:solidFill>
            </a:endParaRPr>
          </a:p>
          <a:p>
            <a:r>
              <a:rPr lang="fr-FR" dirty="0">
                <a:solidFill>
                  <a:schemeClr val="tx1"/>
                </a:solidFill>
              </a:rPr>
              <a:t> 8               printf("    ");</a:t>
            </a:r>
          </a:p>
        </p:txBody>
      </p:sp>
    </p:spTree>
    <p:extLst>
      <p:ext uri="{BB962C8B-B14F-4D97-AF65-F5344CB8AC3E}">
        <p14:creationId xmlns:p14="http://schemas.microsoft.com/office/powerpoint/2010/main" val="1306213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658710"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 les fonctions </a:t>
            </a:r>
          </a:p>
        </p:txBody>
      </p:sp>
      <p:sp>
        <p:nvSpPr>
          <p:cNvPr id="9" name="ZoneTexte 8">
            <a:extLst>
              <a:ext uri="{FF2B5EF4-FFF2-40B4-BE49-F238E27FC236}">
                <a16:creationId xmlns:a16="http://schemas.microsoft.com/office/drawing/2014/main" id="{FD22F9BC-AC07-4141-9ECC-126218B06884}"/>
              </a:ext>
            </a:extLst>
          </p:cNvPr>
          <p:cNvSpPr txBox="1"/>
          <p:nvPr/>
        </p:nvSpPr>
        <p:spPr>
          <a:xfrm>
            <a:off x="4654297" y="-28135"/>
            <a:ext cx="7537703" cy="15850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p:txBody>
      </p:sp>
      <p:sp>
        <p:nvSpPr>
          <p:cNvPr id="3" name="Rectangle 2">
            <a:extLst>
              <a:ext uri="{FF2B5EF4-FFF2-40B4-BE49-F238E27FC236}">
                <a16:creationId xmlns:a16="http://schemas.microsoft.com/office/drawing/2014/main" id="{AE95E91F-9AEC-41EE-9CAF-A5D9D18F4B0C}"/>
              </a:ext>
            </a:extLst>
          </p:cNvPr>
          <p:cNvSpPr/>
          <p:nvPr/>
        </p:nvSpPr>
        <p:spPr>
          <a:xfrm>
            <a:off x="5020103" y="431397"/>
            <a:ext cx="6806088" cy="273271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1345FA21-493E-4A69-B090-F07AB46E1CF8}"/>
              </a:ext>
            </a:extLst>
          </p:cNvPr>
          <p:cNvSpPr txBox="1"/>
          <p:nvPr/>
        </p:nvSpPr>
        <p:spPr>
          <a:xfrm>
            <a:off x="5091566" y="578791"/>
            <a:ext cx="7100434" cy="2585323"/>
          </a:xfrm>
          <a:prstGeom prst="rect">
            <a:avLst/>
          </a:prstGeom>
          <a:noFill/>
        </p:spPr>
        <p:txBody>
          <a:bodyPr wrap="square" rtlCol="0">
            <a:spAutoFit/>
          </a:bodyPr>
          <a:lstStyle/>
          <a:p>
            <a:r>
              <a:rPr lang="fr-FR" dirty="0"/>
              <a:t>1       lettre = (plateau[i][j].lettre | ((j)?plateau[i][j-1].lettre:0));</a:t>
            </a:r>
          </a:p>
          <a:p>
            <a:r>
              <a:rPr lang="fr-FR" dirty="0"/>
              <a:t>2               mot = (plateau[i][j].mot | ((j)?plateau[i][j-1].mot:0));</a:t>
            </a:r>
          </a:p>
          <a:p>
            <a:r>
              <a:rPr lang="fr-FR" dirty="0"/>
              <a:t>3             if (lettre == 3)</a:t>
            </a:r>
          </a:p>
          <a:p>
            <a:r>
              <a:rPr lang="fr-FR" dirty="0"/>
              <a:t>4                  printf(". %c ",(j&lt;15)?plateau[i][j].</a:t>
            </a:r>
            <a:r>
              <a:rPr lang="fr-FR" dirty="0" err="1"/>
              <a:t>tl</a:t>
            </a:r>
            <a:r>
              <a:rPr lang="fr-FR" dirty="0"/>
              <a:t>: i+0x61);</a:t>
            </a:r>
          </a:p>
          <a:p>
            <a:r>
              <a:rPr lang="fr-FR" dirty="0"/>
              <a:t>5             </a:t>
            </a:r>
            <a:r>
              <a:rPr lang="fr-FR" dirty="0" err="1"/>
              <a:t>else</a:t>
            </a:r>
            <a:r>
              <a:rPr lang="fr-FR" dirty="0"/>
              <a:t> if (mot == 3)</a:t>
            </a:r>
          </a:p>
          <a:p>
            <a:r>
              <a:rPr lang="fr-FR" dirty="0"/>
              <a:t> 6                 printf("| %c ",(j&lt;15)?plateau[i][j].</a:t>
            </a:r>
            <a:r>
              <a:rPr lang="fr-FR" dirty="0" err="1"/>
              <a:t>tl</a:t>
            </a:r>
            <a:r>
              <a:rPr lang="fr-FR" dirty="0"/>
              <a:t>: i+0x61);</a:t>
            </a:r>
          </a:p>
          <a:p>
            <a:r>
              <a:rPr lang="fr-FR" dirty="0"/>
              <a:t> 7             </a:t>
            </a:r>
            <a:r>
              <a:rPr lang="fr-FR" dirty="0" err="1"/>
              <a:t>else</a:t>
            </a:r>
            <a:endParaRPr lang="fr-FR" dirty="0"/>
          </a:p>
          <a:p>
            <a:r>
              <a:rPr lang="fr-FR" dirty="0"/>
              <a:t> 8               printf("  %c ",(j&lt;15)?plateau[i][j].</a:t>
            </a:r>
            <a:r>
              <a:rPr lang="fr-FR" dirty="0" err="1"/>
              <a:t>tl</a:t>
            </a:r>
            <a:r>
              <a:rPr lang="fr-FR" dirty="0"/>
              <a:t>: i+0x61);</a:t>
            </a:r>
          </a:p>
          <a:p>
            <a:r>
              <a:rPr lang="fr-FR" dirty="0"/>
              <a:t>           }</a:t>
            </a:r>
          </a:p>
        </p:txBody>
      </p:sp>
      <p:sp>
        <p:nvSpPr>
          <p:cNvPr id="5" name="ZoneTexte 4">
            <a:extLst>
              <a:ext uri="{FF2B5EF4-FFF2-40B4-BE49-F238E27FC236}">
                <a16:creationId xmlns:a16="http://schemas.microsoft.com/office/drawing/2014/main" id="{B82D5731-2BE0-42CF-AE51-3B2ECFEF389E}"/>
              </a:ext>
            </a:extLst>
          </p:cNvPr>
          <p:cNvSpPr txBox="1"/>
          <p:nvPr/>
        </p:nvSpPr>
        <p:spPr>
          <a:xfrm>
            <a:off x="5020102" y="3429000"/>
            <a:ext cx="7171897" cy="2031325"/>
          </a:xfrm>
          <a:prstGeom prst="rect">
            <a:avLst/>
          </a:prstGeom>
          <a:noFill/>
        </p:spPr>
        <p:txBody>
          <a:bodyPr wrap="square" rtlCol="0">
            <a:spAutoFit/>
          </a:bodyPr>
          <a:lstStyle/>
          <a:p>
            <a:r>
              <a:rPr lang="fr-FR" dirty="0"/>
              <a:t>Dans la troisième boucles les valeurs du mots et lettres sont toujours {0,1,2,3,4 } donc dans le printf dans le ternaire conditionnel on a pour résultat un i+0x61 donc dans le cas ou la colonne est 16 on va </a:t>
            </a:r>
            <a:r>
              <a:rPr lang="fr-FR" dirty="0" err="1"/>
              <a:t>afiiches</a:t>
            </a:r>
            <a:r>
              <a:rPr lang="fr-FR" dirty="0"/>
              <a:t> les alphabets car 0x61 désigne le (a) en hexadécimal donc à chaque fois on ajoute un 1 à 0x61 afin d'arriver au lettre (o) qui est le 0x6F , et continue avec la dernière boucles pour dessiner ce qui restes de tuiles , afin de terminer par cette syntaxe dans le plateau </a:t>
            </a:r>
          </a:p>
        </p:txBody>
      </p:sp>
      <p:sp>
        <p:nvSpPr>
          <p:cNvPr id="7" name="Rectangle 6">
            <a:extLst>
              <a:ext uri="{FF2B5EF4-FFF2-40B4-BE49-F238E27FC236}">
                <a16:creationId xmlns:a16="http://schemas.microsoft.com/office/drawing/2014/main" id="{68450F50-2DDC-4DC5-979D-6B569B7FF334}"/>
              </a:ext>
            </a:extLst>
          </p:cNvPr>
          <p:cNvSpPr/>
          <p:nvPr/>
        </p:nvSpPr>
        <p:spPr>
          <a:xfrm>
            <a:off x="4781905" y="5602763"/>
            <a:ext cx="7316307" cy="75341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a:extLst>
              <a:ext uri="{FF2B5EF4-FFF2-40B4-BE49-F238E27FC236}">
                <a16:creationId xmlns:a16="http://schemas.microsoft.com/office/drawing/2014/main" id="{0F93F15A-6D7B-4D06-B2B1-91D86596E016}"/>
              </a:ext>
            </a:extLst>
          </p:cNvPr>
          <p:cNvSpPr txBox="1"/>
          <p:nvPr/>
        </p:nvSpPr>
        <p:spPr>
          <a:xfrm>
            <a:off x="5020102" y="5602763"/>
            <a:ext cx="7078110" cy="923330"/>
          </a:xfrm>
          <a:prstGeom prst="rect">
            <a:avLst/>
          </a:prstGeom>
          <a:noFill/>
        </p:spPr>
        <p:txBody>
          <a:bodyPr wrap="square" rtlCol="0">
            <a:spAutoFit/>
          </a:bodyPr>
          <a:lstStyle/>
          <a:p>
            <a:r>
              <a:rPr lang="pt-BR" dirty="0"/>
              <a:t>printf("+---+   +   +. .+   +   +   +---+   +   +   +. .+   +   +---+\n\n  ");</a:t>
            </a:r>
          </a:p>
          <a:p>
            <a:r>
              <a:rPr lang="pt-BR" dirty="0"/>
              <a:t>printf("  1   2   3   4   5   6   7   8   9   10  11  12  13  14  15 \n\n");</a:t>
            </a:r>
            <a:endParaRPr lang="fr-FR" dirty="0"/>
          </a:p>
          <a:p>
            <a:endParaRPr lang="fr-FR" dirty="0"/>
          </a:p>
        </p:txBody>
      </p:sp>
    </p:spTree>
    <p:extLst>
      <p:ext uri="{BB962C8B-B14F-4D97-AF65-F5344CB8AC3E}">
        <p14:creationId xmlns:p14="http://schemas.microsoft.com/office/powerpoint/2010/main" val="2575886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658710"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 le main</a:t>
            </a:r>
          </a:p>
        </p:txBody>
      </p:sp>
      <p:sp>
        <p:nvSpPr>
          <p:cNvPr id="9" name="ZoneTexte 8">
            <a:extLst>
              <a:ext uri="{FF2B5EF4-FFF2-40B4-BE49-F238E27FC236}">
                <a16:creationId xmlns:a16="http://schemas.microsoft.com/office/drawing/2014/main" id="{FD22F9BC-AC07-4141-9ECC-126218B06884}"/>
              </a:ext>
            </a:extLst>
          </p:cNvPr>
          <p:cNvSpPr txBox="1"/>
          <p:nvPr/>
        </p:nvSpPr>
        <p:spPr>
          <a:xfrm>
            <a:off x="4654297" y="-56270"/>
            <a:ext cx="7537703" cy="62016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2800" b="1"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kumimoji="0" lang="fr-FR" sz="2800" b="1" i="0" u="sng"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Dans le main </a:t>
            </a:r>
            <a:r>
              <a:rPr kumimoji="0" lang="fr-FR" sz="2000" b="1" i="0" u="sng"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p>
          <a:p>
            <a:pPr marR="0" lvl="0" algn="l" defTabSz="914400" rtl="0" eaLnBrk="1" fontAlgn="auto" latinLnBrk="0" hangingPunct="1">
              <a:lnSpc>
                <a:spcPct val="10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a:t>
            </a:r>
            <a:r>
              <a:rPr lang="fr-FR" sz="2200" dirty="0">
                <a:solidFill>
                  <a:srgbClr val="000000"/>
                </a:solidFill>
                <a:latin typeface="Gill Sans MT" panose="020B0502020104020203"/>
                <a:cs typeface="Italic Outline Art" panose="02010400000000000000" pitchFamily="2" charset="-78"/>
              </a:rPr>
              <a:t>le main c’est l'environnement où on va réaliser nos fonctions, par des appels qu’on fait, on va déclarer les nos variable </a:t>
            </a:r>
            <a:r>
              <a:rPr lang="fr-FR" sz="2200" dirty="0" err="1">
                <a:solidFill>
                  <a:srgbClr val="000000"/>
                </a:solidFill>
                <a:latin typeface="Gill Sans MT" panose="020B0502020104020203"/>
                <a:cs typeface="Italic Outline Art" panose="02010400000000000000" pitchFamily="2" charset="-78"/>
              </a:rPr>
              <a:t>lign</a:t>
            </a:r>
            <a:r>
              <a:rPr lang="fr-FR" sz="2200" dirty="0">
                <a:solidFill>
                  <a:srgbClr val="000000"/>
                </a:solidFill>
                <a:latin typeface="Gill Sans MT" panose="020B0502020104020203"/>
                <a:cs typeface="Italic Outline Art" panose="02010400000000000000" pitchFamily="2" charset="-78"/>
              </a:rPr>
              <a:t> , col , </a:t>
            </a:r>
            <a:r>
              <a:rPr lang="fr-FR" sz="2200" dirty="0" err="1">
                <a:solidFill>
                  <a:srgbClr val="000000"/>
                </a:solidFill>
                <a:latin typeface="Gill Sans MT" panose="020B0502020104020203"/>
                <a:cs typeface="Italic Outline Art" panose="02010400000000000000" pitchFamily="2" charset="-78"/>
              </a:rPr>
              <a:t>player</a:t>
            </a:r>
            <a:r>
              <a:rPr lang="fr-FR" sz="2200" dirty="0">
                <a:solidFill>
                  <a:srgbClr val="000000"/>
                </a:solidFill>
                <a:latin typeface="Gill Sans MT" panose="020B0502020104020203"/>
                <a:cs typeface="Italic Outline Art" panose="02010400000000000000" pitchFamily="2" charset="-78"/>
              </a:rPr>
              <a:t> …,on va appeler la fonction </a:t>
            </a:r>
            <a:r>
              <a:rPr lang="fr-FR" sz="2200" dirty="0" err="1">
                <a:solidFill>
                  <a:srgbClr val="000000"/>
                </a:solidFill>
                <a:latin typeface="Gill Sans MT" panose="020B0502020104020203"/>
                <a:cs typeface="Italic Outline Art" panose="02010400000000000000" pitchFamily="2" charset="-78"/>
              </a:rPr>
              <a:t>int_plateau</a:t>
            </a:r>
            <a:r>
              <a:rPr lang="fr-FR" sz="2200" dirty="0">
                <a:solidFill>
                  <a:srgbClr val="000000"/>
                </a:solidFill>
                <a:latin typeface="Gill Sans MT" panose="020B0502020104020203"/>
                <a:cs typeface="Italic Outline Art" panose="02010400000000000000" pitchFamily="2" charset="-78"/>
              </a:rPr>
              <a:t> pour initialiser les tuiles selon les cases puis on va faire une boucle </a:t>
            </a:r>
            <a:r>
              <a:rPr lang="fr-FR" sz="2200" dirty="0" err="1">
                <a:solidFill>
                  <a:srgbClr val="000000"/>
                </a:solidFill>
                <a:latin typeface="Gill Sans MT" panose="020B0502020104020203"/>
                <a:cs typeface="Italic Outline Art" panose="02010400000000000000" pitchFamily="2" charset="-78"/>
              </a:rPr>
              <a:t>while</a:t>
            </a:r>
            <a:r>
              <a:rPr lang="fr-FR" sz="2200" dirty="0">
                <a:solidFill>
                  <a:srgbClr val="000000"/>
                </a:solidFill>
                <a:latin typeface="Gill Sans MT" panose="020B0502020104020203"/>
                <a:cs typeface="Italic Outline Art" panose="02010400000000000000" pitchFamily="2" charset="-78"/>
              </a:rPr>
              <a:t> pour refaire les instructions à chaque fois on est dans le jeu ,on appelle la fonction </a:t>
            </a:r>
            <a:r>
              <a:rPr lang="fr-FR" sz="2200" dirty="0" err="1">
                <a:solidFill>
                  <a:srgbClr val="000000"/>
                </a:solidFill>
                <a:latin typeface="Gill Sans MT" panose="020B0502020104020203"/>
                <a:cs typeface="Italic Outline Art" panose="02010400000000000000" pitchFamily="2" charset="-78"/>
              </a:rPr>
              <a:t>dessiner_plateau</a:t>
            </a:r>
            <a:r>
              <a:rPr lang="fr-FR" sz="2200" dirty="0">
                <a:solidFill>
                  <a:srgbClr val="000000"/>
                </a:solidFill>
                <a:latin typeface="Gill Sans MT" panose="020B0502020104020203"/>
                <a:cs typeface="Italic Outline Art" panose="02010400000000000000" pitchFamily="2" charset="-78"/>
              </a:rPr>
              <a:t> pour l’afficher dans l'écran ,après on demande à l'utilisateur d’introduire la location la direction en faisant des appels aux fonctions responsables, et on demande à l'utilisateur d'introduire le mot pour le valider et pour donner</a:t>
            </a:r>
            <a:r>
              <a:rPr kumimoji="0" lang="fr-FR" sz="22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le score en faisant une boucle </a:t>
            </a:r>
            <a:r>
              <a:rPr kumimoji="0" lang="fr-FR" sz="22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while</a:t>
            </a:r>
            <a:r>
              <a:rPr kumimoji="0" lang="fr-FR" sz="22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après avoir appeler les fonctions responsables sur ces actions ,après avoir appeler aux fonctions responsables on vérifie si la variable </a:t>
            </a:r>
            <a:r>
              <a:rPr kumimoji="0" lang="fr-FR" sz="22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player</a:t>
            </a:r>
            <a:r>
              <a:rPr lang="fr-FR" sz="2200" dirty="0">
                <a:solidFill>
                  <a:srgbClr val="000000"/>
                </a:solidFill>
                <a:latin typeface="Gill Sans MT" panose="020B0502020104020203"/>
                <a:cs typeface="Italic Outline Art" panose="02010400000000000000" pitchFamily="2" charset="-78"/>
              </a:rPr>
              <a:t> égale 1 donc on va ajouter au score du </a:t>
            </a:r>
            <a:r>
              <a:rPr lang="fr-FR" sz="2200" dirty="0" err="1">
                <a:solidFill>
                  <a:srgbClr val="000000"/>
                </a:solidFill>
                <a:latin typeface="Gill Sans MT" panose="020B0502020104020203"/>
                <a:cs typeface="Italic Outline Art" panose="02010400000000000000" pitchFamily="2" charset="-78"/>
              </a:rPr>
              <a:t>joeur</a:t>
            </a:r>
            <a:r>
              <a:rPr lang="fr-FR" sz="2200" dirty="0">
                <a:solidFill>
                  <a:srgbClr val="000000"/>
                </a:solidFill>
                <a:latin typeface="Gill Sans MT" panose="020B0502020104020203"/>
                <a:cs typeface="Italic Outline Art" panose="02010400000000000000" pitchFamily="2" charset="-78"/>
              </a:rPr>
              <a:t> 1 le nouveau score sinon on va ajouter au score du joueur 2, et on sorts de deux boucles en vérifiant le grand score pour afficher le gagnant .</a:t>
            </a:r>
            <a:endParaRPr kumimoji="0" lang="fr-FR" sz="22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p:txBody>
      </p:sp>
    </p:spTree>
    <p:extLst>
      <p:ext uri="{BB962C8B-B14F-4D97-AF65-F5344CB8AC3E}">
        <p14:creationId xmlns:p14="http://schemas.microsoft.com/office/powerpoint/2010/main" val="221826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658710"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Les références bibliographie </a:t>
            </a:r>
          </a:p>
        </p:txBody>
      </p:sp>
      <p:sp>
        <p:nvSpPr>
          <p:cNvPr id="9" name="ZoneTexte 8">
            <a:extLst>
              <a:ext uri="{FF2B5EF4-FFF2-40B4-BE49-F238E27FC236}">
                <a16:creationId xmlns:a16="http://schemas.microsoft.com/office/drawing/2014/main" id="{FD22F9BC-AC07-4141-9ECC-126218B06884}"/>
              </a:ext>
            </a:extLst>
          </p:cNvPr>
          <p:cNvSpPr txBox="1"/>
          <p:nvPr/>
        </p:nvSpPr>
        <p:spPr>
          <a:xfrm>
            <a:off x="4945644" y="886264"/>
            <a:ext cx="7537703" cy="712502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fr-FR" sz="21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hlinkClick r:id="rId3"/>
              </a:rPr>
              <a:t>https://docstore.mik.ua/orelly/perl3/lwp/appf_01.htm</a:t>
            </a:r>
            <a:endParaRPr kumimoji="0" lang="fr-FR" sz="21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fr-FR" sz="21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100" dirty="0">
                <a:solidFill>
                  <a:srgbClr val="000000"/>
                </a:solidFill>
                <a:latin typeface="Gill Sans MT" panose="020B0502020104020203"/>
                <a:cs typeface="Italic Outline Art" panose="02010400000000000000" pitchFamily="2" charset="-78"/>
                <a:hlinkClick r:id="rId4"/>
              </a:rPr>
              <a:t>https://en.wikipedia.org/wiki/Bitwise_operations_in_C</a:t>
            </a:r>
            <a:endParaRPr lang="fr-FR" sz="2100" dirty="0">
              <a:solidFill>
                <a:srgbClr val="000000"/>
              </a:solidFill>
              <a:latin typeface="Gill Sans MT" panose="020B0502020104020203"/>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endParaRPr lang="fr-FR" sz="21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100" dirty="0">
                <a:solidFill>
                  <a:srgbClr val="000000"/>
                </a:solidFill>
                <a:latin typeface="Gill Sans MT" panose="020B0502020104020203"/>
                <a:cs typeface="Italic Outline Art" panose="02010400000000000000" pitchFamily="2" charset="-78"/>
                <a:hlinkClick r:id="rId5"/>
              </a:rPr>
              <a:t>https://www.freecodecamp.org/news/c-ternary-operator/</a:t>
            </a:r>
            <a:endParaRPr lang="fr-FR" sz="2100" dirty="0">
              <a:solidFill>
                <a:srgbClr val="000000"/>
              </a:solidFill>
              <a:latin typeface="Gill Sans MT" panose="020B0502020104020203"/>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endParaRPr lang="fr-FR" sz="21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100" dirty="0"/>
              <a:t>Knuth. D.E. The Art of Computer </a:t>
            </a:r>
            <a:r>
              <a:rPr lang="en-US" sz="2100" dirty="0" err="1"/>
              <a:t>Progrumming</a:t>
            </a:r>
            <a:r>
              <a:rPr lang="en-US" sz="2100" dirty="0"/>
              <a:t>. vol. 1. Fundamental Algorithms. Addison-Wesley. Reading, Mass.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21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100" dirty="0">
                <a:solidFill>
                  <a:srgbClr val="000000"/>
                </a:solidFill>
                <a:latin typeface="Gill Sans MT" panose="020B0502020104020203"/>
                <a:cs typeface="Italic Outline Art" panose="02010400000000000000" pitchFamily="2" charset="-78"/>
              </a:rPr>
              <a:t>Le livre </a:t>
            </a:r>
            <a:r>
              <a:rPr lang="fr-FR" sz="2100" dirty="0">
                <a:solidFill>
                  <a:srgbClr val="000000"/>
                </a:solidFill>
                <a:latin typeface="Gill Sans MT" panose="020B0502020104020203"/>
                <a:cs typeface="Italic Outline Art" panose="02010400000000000000" pitchFamily="2" charset="-78"/>
              </a:rPr>
              <a:t>programmation en C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fr-FR" sz="21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100" dirty="0">
                <a:solidFill>
                  <a:srgbClr val="000000"/>
                </a:solidFill>
                <a:latin typeface="Gill Sans MT" panose="020B0502020104020203"/>
                <a:cs typeface="Italic Outline Art" panose="02010400000000000000" pitchFamily="2" charset="-78"/>
                <a:hlinkClick r:id="rId6"/>
              </a:rPr>
              <a:t>https://c.developpez.com/cours/bernard-cassagne/node104.php</a:t>
            </a:r>
            <a:endParaRPr lang="fr-FR" sz="21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fr-FR" sz="21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2100" dirty="0">
                <a:solidFill>
                  <a:srgbClr val="000000"/>
                </a:solidFill>
                <a:latin typeface="Gill Sans MT" panose="020B0502020104020203"/>
                <a:cs typeface="Italic Outline Art" panose="02010400000000000000" pitchFamily="2" charset="-78"/>
                <a:hlinkClick r:id="rId7"/>
              </a:rPr>
              <a:t>https://fr.wikipedia.org/wiki/Pr%C3%A9processeur_C</a:t>
            </a:r>
            <a:endParaRPr lang="fr-FR" sz="21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fr-FR" sz="2100" dirty="0">
              <a:solidFill>
                <a:srgbClr val="000000"/>
              </a:solidFill>
              <a:latin typeface="Gill Sans MT" panose="020B0502020104020203"/>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endParaRPr lang="fr-FR" sz="2100" dirty="0">
              <a:solidFill>
                <a:srgbClr val="000000"/>
              </a:solidFill>
              <a:latin typeface="Gill Sans MT" panose="020B0502020104020203"/>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endParaRPr lang="fr-FR" sz="2100" dirty="0">
              <a:solidFill>
                <a:srgbClr val="000000"/>
              </a:solidFill>
              <a:latin typeface="Gill Sans MT" panose="020B0502020104020203"/>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endParaRPr lang="fr-FR" sz="20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fr-FR" sz="20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fr-FR" sz="20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fr-FR" sz="2000" dirty="0">
              <a:solidFill>
                <a:srgbClr val="000000"/>
              </a:solidFill>
              <a:latin typeface="Gill Sans MT" panose="020B0502020104020203"/>
              <a:cs typeface="Italic Outline Art" panose="02010400000000000000" pitchFamily="2" charset="-78"/>
            </a:endParaRPr>
          </a:p>
        </p:txBody>
      </p:sp>
    </p:spTree>
    <p:extLst>
      <p:ext uri="{BB962C8B-B14F-4D97-AF65-F5344CB8AC3E}">
        <p14:creationId xmlns:p14="http://schemas.microsoft.com/office/powerpoint/2010/main" val="3738107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658710"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Sommaire </a:t>
            </a:r>
          </a:p>
        </p:txBody>
      </p:sp>
      <p:sp>
        <p:nvSpPr>
          <p:cNvPr id="9" name="ZoneTexte 8">
            <a:extLst>
              <a:ext uri="{FF2B5EF4-FFF2-40B4-BE49-F238E27FC236}">
                <a16:creationId xmlns:a16="http://schemas.microsoft.com/office/drawing/2014/main" id="{FD22F9BC-AC07-4141-9ECC-126218B06884}"/>
              </a:ext>
            </a:extLst>
          </p:cNvPr>
          <p:cNvSpPr txBox="1"/>
          <p:nvPr/>
        </p:nvSpPr>
        <p:spPr>
          <a:xfrm>
            <a:off x="4973061" y="171094"/>
            <a:ext cx="7325193" cy="632480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500" dirty="0">
                <a:solidFill>
                  <a:srgbClr val="000000"/>
                </a:solidFill>
                <a:latin typeface="Gill Sans MT" panose="020B0502020104020203"/>
                <a:cs typeface="Italic Outline Art" panose="02010400000000000000" pitchFamily="2" charset="-78"/>
              </a:rPr>
              <a:t>Introduction sur le jeu scrabble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5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500" dirty="0">
                <a:solidFill>
                  <a:srgbClr val="000000"/>
                </a:solidFill>
                <a:latin typeface="Gill Sans MT" panose="020B0502020104020203"/>
                <a:cs typeface="Italic Outline Art" panose="02010400000000000000" pitchFamily="2" charset="-78"/>
              </a:rPr>
              <a:t>La base du programme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25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500" dirty="0">
                <a:solidFill>
                  <a:srgbClr val="000000"/>
                </a:solidFill>
                <a:latin typeface="Gill Sans MT" panose="020B0502020104020203"/>
                <a:cs typeface="Italic Outline Art" panose="02010400000000000000" pitchFamily="2" charset="-78"/>
              </a:rPr>
              <a:t>Le plateau du jeu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5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5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Les outils</a:t>
            </a:r>
            <a:r>
              <a:rPr lang="fr-FR" sz="2500" dirty="0">
                <a:solidFill>
                  <a:srgbClr val="000000"/>
                </a:solidFill>
                <a:latin typeface="Gill Sans MT" panose="020B0502020104020203"/>
                <a:cs typeface="Italic Outline Art" panose="02010400000000000000" pitchFamily="2" charset="-78"/>
              </a:rPr>
              <a:t> utilisés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5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500" dirty="0">
                <a:solidFill>
                  <a:srgbClr val="000000"/>
                </a:solidFill>
                <a:latin typeface="Gill Sans MT" panose="020B0502020104020203"/>
                <a:cs typeface="Italic Outline Art" panose="02010400000000000000" pitchFamily="2" charset="-78"/>
              </a:rPr>
              <a:t>Les fonctions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5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500" dirty="0">
                <a:solidFill>
                  <a:srgbClr val="000000"/>
                </a:solidFill>
                <a:latin typeface="Gill Sans MT" panose="020B0502020104020203"/>
                <a:cs typeface="Italic Outline Art" panose="02010400000000000000" pitchFamily="2" charset="-78"/>
              </a:rPr>
              <a:t>Le main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5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500" dirty="0">
                <a:solidFill>
                  <a:srgbClr val="000000"/>
                </a:solidFill>
                <a:latin typeface="Gill Sans MT" panose="020B0502020104020203"/>
                <a:cs typeface="Italic Outline Art" panose="02010400000000000000" pitchFamily="2" charset="-78"/>
              </a:rPr>
              <a:t>Les références bibliographique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p:txBody>
      </p:sp>
    </p:spTree>
    <p:extLst>
      <p:ext uri="{BB962C8B-B14F-4D97-AF65-F5344CB8AC3E}">
        <p14:creationId xmlns:p14="http://schemas.microsoft.com/office/powerpoint/2010/main" val="421662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658710"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introduction</a:t>
            </a:r>
          </a:p>
        </p:txBody>
      </p:sp>
      <p:sp>
        <p:nvSpPr>
          <p:cNvPr id="9" name="ZoneTexte 8">
            <a:extLst>
              <a:ext uri="{FF2B5EF4-FFF2-40B4-BE49-F238E27FC236}">
                <a16:creationId xmlns:a16="http://schemas.microsoft.com/office/drawing/2014/main" id="{FD22F9BC-AC07-4141-9ECC-126218B06884}"/>
              </a:ext>
            </a:extLst>
          </p:cNvPr>
          <p:cNvSpPr txBox="1"/>
          <p:nvPr/>
        </p:nvSpPr>
        <p:spPr>
          <a:xfrm>
            <a:off x="4866806" y="1549728"/>
            <a:ext cx="7325193" cy="5940088"/>
          </a:xfrm>
          <a:prstGeom prst="rect">
            <a:avLst/>
          </a:prstGeom>
          <a:noFill/>
        </p:spPr>
        <p:txBody>
          <a:bodyPr wrap="square" rtlCol="0">
            <a:spAutoFit/>
          </a:bodyPr>
          <a:lstStyle/>
          <a:p>
            <a:pPr marL="342900" indent="-342900">
              <a:buFont typeface="+mj-lt"/>
              <a:buAutoNum type="arabicParenR"/>
            </a:pPr>
            <a:r>
              <a:rPr lang="fr-FR" sz="3200" b="1" dirty="0">
                <a:cs typeface="Italic Outline Art" panose="02010400000000000000" pitchFamily="2" charset="-78"/>
              </a:rPr>
              <a:t> </a:t>
            </a:r>
            <a:r>
              <a:rPr lang="fr-FR" sz="3200" b="1" u="sng" dirty="0">
                <a:cs typeface="Italic Outline Art" panose="02010400000000000000" pitchFamily="2" charset="-78"/>
              </a:rPr>
              <a:t>L</a:t>
            </a:r>
            <a:r>
              <a:rPr lang="fr-FR" sz="3600" b="1" u="sng" dirty="0">
                <a:cs typeface="Italic Outline Art" panose="02010400000000000000" pitchFamily="2" charset="-78"/>
              </a:rPr>
              <a:t>e jeu scrabble :</a:t>
            </a:r>
          </a:p>
          <a:p>
            <a:r>
              <a:rPr lang="fr-FR" sz="3600" b="1" dirty="0">
                <a:cs typeface="Italic Outline Art" panose="02010400000000000000" pitchFamily="2" charset="-78"/>
              </a:rPr>
              <a:t>  </a:t>
            </a:r>
            <a:r>
              <a:rPr lang="fr-FR" sz="2800" dirty="0">
                <a:cs typeface="Italic Outline Art" panose="02010400000000000000" pitchFamily="2" charset="-78"/>
              </a:rPr>
              <a:t>L</a:t>
            </a:r>
            <a:r>
              <a:rPr lang="fr-FR" sz="3200" dirty="0">
                <a:cs typeface="Italic Outline Art" panose="02010400000000000000" pitchFamily="2" charset="-78"/>
              </a:rPr>
              <a:t>e</a:t>
            </a:r>
            <a:r>
              <a:rPr lang="fr-FR" sz="2800" dirty="0">
                <a:cs typeface="Italic Outline Art" panose="02010400000000000000" pitchFamily="2" charset="-78"/>
              </a:rPr>
              <a:t> scrabble est un jeu de société et un jeu où l’objectif est de cumuler des points sur la base de terrage aléatoire de lettres en créant des mots sur une grille carrée dont certaines cases sont </a:t>
            </a:r>
            <a:r>
              <a:rPr lang="fr-FR" sz="2800" dirty="0" err="1">
                <a:cs typeface="Italic Outline Art" panose="02010400000000000000" pitchFamily="2" charset="-78"/>
              </a:rPr>
              <a:t>primeés</a:t>
            </a:r>
            <a:r>
              <a:rPr lang="fr-FR" sz="2800" dirty="0">
                <a:cs typeface="Italic Outline Art" panose="02010400000000000000" pitchFamily="2" charset="-78"/>
              </a:rPr>
              <a:t> , et pour modélisé ce jeu on va le traduire en langage c sous forme un programme .</a:t>
            </a:r>
          </a:p>
          <a:p>
            <a:endParaRPr lang="fr-FR" sz="2400" dirty="0">
              <a:cs typeface="Italic Outline Art" panose="02010400000000000000" pitchFamily="2" charset="-78"/>
            </a:endParaRPr>
          </a:p>
          <a:p>
            <a:endParaRPr lang="fr-FR" sz="2400" dirty="0">
              <a:cs typeface="Italic Outline Art" panose="02010400000000000000" pitchFamily="2" charset="-78"/>
            </a:endParaRPr>
          </a:p>
          <a:p>
            <a:endParaRPr lang="fr-FR" sz="2000" dirty="0">
              <a:cs typeface="Italic Outline Art" panose="02010400000000000000" pitchFamily="2" charset="-78"/>
            </a:endParaRPr>
          </a:p>
          <a:p>
            <a:endParaRPr lang="fr-FR" sz="2000" dirty="0">
              <a:cs typeface="Italic Outline Art" panose="02010400000000000000" pitchFamily="2" charset="-78"/>
            </a:endParaRPr>
          </a:p>
          <a:p>
            <a:endParaRPr lang="fr-FR" sz="2000" dirty="0">
              <a:cs typeface="Italic Outline Art" panose="02010400000000000000" pitchFamily="2" charset="-78"/>
            </a:endParaRPr>
          </a:p>
          <a:p>
            <a:endParaRPr lang="fr-FR" sz="2000" dirty="0">
              <a:cs typeface="Italic Outline Art" panose="02010400000000000000" pitchFamily="2" charset="-78"/>
            </a:endParaRPr>
          </a:p>
          <a:p>
            <a:endParaRPr lang="fr-FR" sz="2000" dirty="0">
              <a:cs typeface="Italic Outline Art" panose="02010400000000000000" pitchFamily="2" charset="-78"/>
            </a:endParaRPr>
          </a:p>
          <a:p>
            <a:endParaRPr lang="fr-FR" sz="2000" dirty="0">
              <a:cs typeface="Italic Outline Art" panose="02010400000000000000" pitchFamily="2" charset="-78"/>
            </a:endParaRPr>
          </a:p>
        </p:txBody>
      </p:sp>
    </p:spTree>
    <p:extLst>
      <p:ext uri="{BB962C8B-B14F-4D97-AF65-F5344CB8AC3E}">
        <p14:creationId xmlns:p14="http://schemas.microsoft.com/office/powerpoint/2010/main" val="342431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658710"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LA BASE Du PROGRAMME</a:t>
            </a:r>
          </a:p>
        </p:txBody>
      </p:sp>
      <p:sp>
        <p:nvSpPr>
          <p:cNvPr id="9" name="ZoneTexte 8">
            <a:extLst>
              <a:ext uri="{FF2B5EF4-FFF2-40B4-BE49-F238E27FC236}">
                <a16:creationId xmlns:a16="http://schemas.microsoft.com/office/drawing/2014/main" id="{FD22F9BC-AC07-4141-9ECC-126218B06884}"/>
              </a:ext>
            </a:extLst>
          </p:cNvPr>
          <p:cNvSpPr txBox="1"/>
          <p:nvPr/>
        </p:nvSpPr>
        <p:spPr>
          <a:xfrm>
            <a:off x="4654296" y="0"/>
            <a:ext cx="7325193" cy="11541621"/>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fr-FR" sz="3600" b="1"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kumimoji="0" lang="fr-FR" sz="3600" b="1" u="sng"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Ce programme est basé sur:</a:t>
            </a:r>
          </a:p>
          <a:p>
            <a:pPr marL="342900" marR="0" lvl="0" indent="-342900" algn="l" defTabSz="914400" rtl="0" eaLnBrk="1" fontAlgn="auto" latinLnBrk="0" hangingPunct="1">
              <a:lnSpc>
                <a:spcPct val="100000"/>
              </a:lnSpc>
              <a:spcBef>
                <a:spcPts val="0"/>
              </a:spcBef>
              <a:spcAft>
                <a:spcPts val="0"/>
              </a:spcAft>
              <a:buClrTx/>
              <a:buSzTx/>
              <a:buFont typeface="+mj-lt"/>
              <a:buAutoNum type="arabicParenR"/>
              <a:tabLst/>
              <a:defRPr/>
            </a:pPr>
            <a:endParaRPr kumimoji="0" lang="fr-FR" sz="3600" b="1" i="0" u="sng"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300"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Développer un plateau de dimension 15x15 et permet à l'utilisateur de placer le tuiles .</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3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300" dirty="0">
                <a:solidFill>
                  <a:srgbClr val="000000"/>
                </a:solidFill>
                <a:latin typeface="Gill Sans MT" panose="020B0502020104020203"/>
                <a:cs typeface="Italic Outline Art" panose="02010400000000000000" pitchFamily="2" charset="-78"/>
              </a:rPr>
              <a:t>Vérifier</a:t>
            </a:r>
            <a:r>
              <a:rPr kumimoji="0" lang="fr-FR" sz="2300"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la validité des mots selon les tuiles </a:t>
            </a:r>
          </a:p>
          <a:p>
            <a:pPr marR="0" lvl="0" algn="l" defTabSz="914400" rtl="0" eaLnBrk="1" fontAlgn="auto" latinLnBrk="0" hangingPunct="1">
              <a:lnSpc>
                <a:spcPct val="100000"/>
              </a:lnSpc>
              <a:spcBef>
                <a:spcPts val="0"/>
              </a:spcBef>
              <a:spcAft>
                <a:spcPts val="0"/>
              </a:spcAft>
              <a:buClrTx/>
              <a:buSzTx/>
              <a:tabLst/>
              <a:defRPr/>
            </a:pPr>
            <a:r>
              <a:rPr kumimoji="0" lang="fr-FR" sz="2300"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existantes et les limites de plateau .</a:t>
            </a:r>
          </a:p>
          <a:p>
            <a:pPr marR="0" lvl="0" algn="l" defTabSz="914400" rtl="0" eaLnBrk="1" fontAlgn="auto" latinLnBrk="0" hangingPunct="1">
              <a:lnSpc>
                <a:spcPct val="100000"/>
              </a:lnSpc>
              <a:spcBef>
                <a:spcPts val="0"/>
              </a:spcBef>
              <a:spcAft>
                <a:spcPts val="0"/>
              </a:spcAft>
              <a:buClrTx/>
              <a:buSzTx/>
              <a:tabLst/>
              <a:defRPr/>
            </a:pPr>
            <a:r>
              <a:rPr lang="fr-FR" sz="2300" dirty="0">
                <a:solidFill>
                  <a:srgbClr val="000000"/>
                </a:solidFill>
                <a:latin typeface="Gill Sans MT" panose="020B0502020104020203"/>
                <a:cs typeface="Italic Outline Art" panose="02010400000000000000" pitchFamily="2" charset="-78"/>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300"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Valider les mots dans un dictionnaire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3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300"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Placer des lettres horizontalement ou bien</a:t>
            </a:r>
          </a:p>
          <a:p>
            <a:pPr marR="0" lvl="0" algn="l" defTabSz="914400" rtl="0" eaLnBrk="1" fontAlgn="auto" latinLnBrk="0" hangingPunct="1">
              <a:lnSpc>
                <a:spcPct val="100000"/>
              </a:lnSpc>
              <a:spcBef>
                <a:spcPts val="0"/>
              </a:spcBef>
              <a:spcAft>
                <a:spcPts val="0"/>
              </a:spcAft>
              <a:buClrTx/>
              <a:buSzTx/>
              <a:tabLst/>
              <a:defRPr/>
            </a:pPr>
            <a:r>
              <a:rPr lang="fr-FR" sz="2300" dirty="0">
                <a:solidFill>
                  <a:srgbClr val="000000"/>
                </a:solidFill>
                <a:latin typeface="Gill Sans MT" panose="020B0502020104020203"/>
                <a:cs typeface="Italic Outline Art" panose="02010400000000000000" pitchFamily="2" charset="-78"/>
              </a:rPr>
              <a:t>   </a:t>
            </a:r>
            <a:r>
              <a:rPr kumimoji="0" lang="fr-FR" sz="2300"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verticalement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3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300"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Attribuer des lettres aléatoire aux joueurs par distribution standard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3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300"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Multiplier les lettres par (2 ou 3) selon les cases .</a:t>
            </a:r>
            <a:endParaRPr lang="fr-FR" sz="2300"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2400"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endParaRPr lang="fr-FR" sz="2400" dirty="0">
              <a:solidFill>
                <a:srgbClr val="000000"/>
              </a:solidFill>
              <a:latin typeface="Gill Sans MT" panose="020B0502020104020203"/>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r>
              <a:rPr kumimoji="0" lang="fr-FR" sz="2400"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p>
          <a:p>
            <a:pPr marR="0" lvl="0" algn="l" defTabSz="914400" rtl="0" eaLnBrk="1" fontAlgn="auto" latinLnBrk="0" hangingPunct="1">
              <a:lnSpc>
                <a:spcPct val="100000"/>
              </a:lnSpc>
              <a:spcBef>
                <a:spcPts val="0"/>
              </a:spcBef>
              <a:spcAft>
                <a:spcPts val="0"/>
              </a:spcAft>
              <a:buClrTx/>
              <a:buSzTx/>
              <a:tabLst/>
              <a:defRPr/>
            </a:pPr>
            <a:endParaRPr kumimoji="0" lang="fr-FR" sz="2400" i="0" u="sng"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arenR"/>
              <a:tabLst/>
              <a:defRPr/>
            </a:pPr>
            <a:endParaRPr kumimoji="0" lang="fr-FR" sz="3600" b="1" i="0" u="sng"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r>
              <a:rPr kumimoji="0" lang="fr-FR" sz="3600" b="1"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endParaRPr kumimoji="0" lang="fr-FR" sz="24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p:txBody>
      </p:sp>
    </p:spTree>
    <p:extLst>
      <p:ext uri="{BB962C8B-B14F-4D97-AF65-F5344CB8AC3E}">
        <p14:creationId xmlns:p14="http://schemas.microsoft.com/office/powerpoint/2010/main" val="20868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658710"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Le plateau </a:t>
            </a:r>
            <a:br>
              <a:rPr lang="fr-FR" dirty="0">
                <a:solidFill>
                  <a:schemeClr val="bg1"/>
                </a:solidFill>
              </a:rPr>
            </a:br>
            <a:r>
              <a:rPr lang="fr-FR" dirty="0">
                <a:solidFill>
                  <a:schemeClr val="bg1"/>
                </a:solidFill>
              </a:rPr>
              <a:t>du jeu</a:t>
            </a:r>
          </a:p>
        </p:txBody>
      </p:sp>
      <p:sp>
        <p:nvSpPr>
          <p:cNvPr id="9" name="ZoneTexte 8">
            <a:extLst>
              <a:ext uri="{FF2B5EF4-FFF2-40B4-BE49-F238E27FC236}">
                <a16:creationId xmlns:a16="http://schemas.microsoft.com/office/drawing/2014/main" id="{FD22F9BC-AC07-4141-9ECC-126218B06884}"/>
              </a:ext>
            </a:extLst>
          </p:cNvPr>
          <p:cNvSpPr txBox="1"/>
          <p:nvPr/>
        </p:nvSpPr>
        <p:spPr>
          <a:xfrm>
            <a:off x="4760551" y="178129"/>
            <a:ext cx="7431448" cy="6367449"/>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2800" b="1" u="sng"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La représentation du plateau: </a:t>
            </a:r>
          </a:p>
          <a:p>
            <a:pPr marR="0" lvl="0" algn="l" defTabSz="914400" rtl="0" eaLnBrk="1" fontAlgn="auto" latinLnBrk="0" hangingPunct="1">
              <a:lnSpc>
                <a:spcPct val="100000"/>
              </a:lnSpc>
              <a:spcBef>
                <a:spcPts val="0"/>
              </a:spcBef>
              <a:spcAft>
                <a:spcPts val="0"/>
              </a:spcAft>
              <a:buClrTx/>
              <a:buSzTx/>
              <a:tabLst/>
              <a:defRPr/>
            </a:pPr>
            <a:r>
              <a:rPr lang="fr-FR" sz="2200" b="1" dirty="0">
                <a:solidFill>
                  <a:srgbClr val="000000"/>
                </a:solidFill>
                <a:latin typeface="Gill Sans MT" panose="020B0502020104020203"/>
                <a:cs typeface="Italic Outline Art" panose="02010400000000000000" pitchFamily="2" charset="-78"/>
              </a:rPr>
              <a:t>   </a:t>
            </a:r>
            <a:r>
              <a:rPr lang="fr-FR" sz="2200" dirty="0">
                <a:solidFill>
                  <a:srgbClr val="000000"/>
                </a:solidFill>
                <a:latin typeface="Gill Sans MT" panose="020B0502020104020203"/>
                <a:cs typeface="Italic Outline Art" panose="02010400000000000000" pitchFamily="2" charset="-78"/>
              </a:rPr>
              <a:t> </a:t>
            </a:r>
            <a:r>
              <a:rPr lang="fr-FR" sz="2400" noProof="0" dirty="0">
                <a:solidFill>
                  <a:srgbClr val="000000"/>
                </a:solidFill>
                <a:latin typeface="Gill Sans MT" panose="020B0502020104020203"/>
                <a:cs typeface="Italic Outline Art" panose="02010400000000000000" pitchFamily="2" charset="-78"/>
              </a:rPr>
              <a:t>Le plateau est une représentation d’un tableau à deux dimension sur 15x15 ,ou les colonnes  </a:t>
            </a:r>
            <a:r>
              <a:rPr lang="fr-FR" sz="2400" dirty="0">
                <a:solidFill>
                  <a:srgbClr val="000000"/>
                </a:solidFill>
                <a:latin typeface="Gill Sans MT" panose="020B0502020104020203"/>
                <a:cs typeface="Italic Outline Art" panose="02010400000000000000" pitchFamily="2" charset="-78"/>
              </a:rPr>
              <a:t>r</a:t>
            </a:r>
            <a:r>
              <a:rPr kumimoji="0" lang="fr-FR" sz="2400" i="0" strike="noStrike" kern="1200" cap="none" spc="0" normalizeH="0" baseline="0" dirty="0">
                <a:ln>
                  <a:noFill/>
                </a:ln>
                <a:solidFill>
                  <a:srgbClr val="000000"/>
                </a:solidFill>
                <a:effectLst/>
                <a:uLnTx/>
                <a:uFillTx/>
                <a:latin typeface="Gill Sans MT" panose="020B0502020104020203"/>
                <a:ea typeface="+mn-ea"/>
                <a:cs typeface="Italic Outline Art" panose="02010400000000000000" pitchFamily="2" charset="-78"/>
              </a:rPr>
              <a:t>eprésente le placement du mot verticalement  </a:t>
            </a:r>
            <a:r>
              <a:rPr lang="fr-FR" sz="2400" dirty="0">
                <a:solidFill>
                  <a:srgbClr val="000000"/>
                </a:solidFill>
                <a:latin typeface="Gill Sans MT" panose="020B0502020104020203"/>
                <a:cs typeface="Italic Outline Art" panose="02010400000000000000" pitchFamily="2" charset="-78"/>
              </a:rPr>
              <a:t>e</a:t>
            </a:r>
            <a:r>
              <a:rPr kumimoji="0" lang="fr-FR" sz="2400" i="0" strike="noStrike" kern="1200" cap="none" spc="0" normalizeH="0" baseline="0" dirty="0">
                <a:ln>
                  <a:noFill/>
                </a:ln>
                <a:solidFill>
                  <a:srgbClr val="000000"/>
                </a:solidFill>
                <a:effectLst/>
                <a:uLnTx/>
                <a:uFillTx/>
                <a:latin typeface="Gill Sans MT" panose="020B0502020104020203"/>
                <a:ea typeface="+mn-ea"/>
                <a:cs typeface="Italic Outline Art" panose="02010400000000000000" pitchFamily="2" charset="-78"/>
              </a:rPr>
              <a:t>t les lignes représente le placement horizontal, c</a:t>
            </a:r>
            <a:r>
              <a:rPr lang="fr-FR" sz="2400" dirty="0">
                <a:solidFill>
                  <a:srgbClr val="000000"/>
                </a:solidFill>
                <a:latin typeface="Gill Sans MT" panose="020B0502020104020203"/>
                <a:cs typeface="Italic Outline Art" panose="02010400000000000000" pitchFamily="2" charset="-78"/>
              </a:rPr>
              <a:t>haque case </a:t>
            </a:r>
            <a:r>
              <a:rPr lang="fr-FR" sz="2400" dirty="0" err="1">
                <a:solidFill>
                  <a:srgbClr val="000000"/>
                </a:solidFill>
                <a:latin typeface="Gill Sans MT" panose="020B0502020104020203"/>
                <a:cs typeface="Italic Outline Art" panose="02010400000000000000" pitchFamily="2" charset="-78"/>
              </a:rPr>
              <a:t>représent</a:t>
            </a:r>
            <a:r>
              <a:rPr lang="fr-FR" sz="2400" dirty="0">
                <a:solidFill>
                  <a:srgbClr val="000000"/>
                </a:solidFill>
                <a:latin typeface="Gill Sans MT" panose="020B0502020104020203"/>
                <a:cs typeface="Italic Outline Art" panose="02010400000000000000" pitchFamily="2" charset="-78"/>
              </a:rPr>
              <a:t> une lettre, où on peut trouve des cases qui multiple les lettres par 2 ou bien par 3 comme le schéma suivant le montre :</a:t>
            </a:r>
          </a:p>
          <a:p>
            <a:pPr marR="0" lvl="0" algn="l" defTabSz="914400" rtl="0" eaLnBrk="1" fontAlgn="auto" latinLnBrk="0" hangingPunct="1">
              <a:lnSpc>
                <a:spcPct val="100000"/>
              </a:lnSpc>
              <a:spcBef>
                <a:spcPts val="0"/>
              </a:spcBef>
              <a:spcAft>
                <a:spcPts val="0"/>
              </a:spcAft>
              <a:buClrTx/>
              <a:buSzTx/>
              <a:tabLst/>
              <a:defRPr/>
            </a:pPr>
            <a:endParaRPr kumimoji="0" lang="fr-FR" sz="2400" i="0" strike="noStrike" kern="1200" cap="none" spc="0" normalizeH="0" baseline="0" dirty="0">
              <a:ln>
                <a:noFill/>
              </a:ln>
              <a:solidFill>
                <a:srgbClr val="000000"/>
              </a:solidFill>
              <a:effectLst/>
              <a:uLnTx/>
              <a:uFillTx/>
              <a:latin typeface="Gill Sans MT" panose="020B0502020104020203"/>
              <a:ea typeface="+mn-ea"/>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r>
              <a:rPr lang="fr-FR" sz="2400" dirty="0">
                <a:solidFill>
                  <a:srgbClr val="000000"/>
                </a:solidFill>
                <a:latin typeface="Gill Sans MT" panose="020B0502020104020203"/>
                <a:cs typeface="Italic Outline Art" panose="02010400000000000000" pitchFamily="2" charset="-78"/>
              </a:rPr>
              <a:t>          le type de case             la valeur</a:t>
            </a:r>
          </a:p>
          <a:p>
            <a:pPr marR="0" lvl="0" algn="l" defTabSz="914400" rtl="0" eaLnBrk="1" fontAlgn="auto" latinLnBrk="0" hangingPunct="1">
              <a:lnSpc>
                <a:spcPct val="100000"/>
              </a:lnSpc>
              <a:spcBef>
                <a:spcPts val="0"/>
              </a:spcBef>
              <a:spcAft>
                <a:spcPts val="0"/>
              </a:spcAft>
              <a:buClrTx/>
              <a:buSzTx/>
              <a:tabLst/>
              <a:defRPr/>
            </a:pPr>
            <a:endParaRPr lang="fr-FR" sz="2400" dirty="0">
              <a:solidFill>
                <a:srgbClr val="000000"/>
              </a:solidFill>
              <a:latin typeface="Gill Sans MT" panose="020B0502020104020203"/>
              <a:cs typeface="Italic Outline Art" panose="02010400000000000000" pitchFamily="2" charset="-78"/>
            </a:endParaRPr>
          </a:p>
          <a:p>
            <a:pPr marR="0" lvl="0" algn="l" defTabSz="914400" rtl="0" eaLnBrk="1" fontAlgn="auto" latinLnBrk="0" hangingPunct="1">
              <a:lnSpc>
                <a:spcPct val="100000"/>
              </a:lnSpc>
              <a:spcBef>
                <a:spcPts val="0"/>
              </a:spcBef>
              <a:spcAft>
                <a:spcPts val="0"/>
              </a:spcAft>
              <a:buClrTx/>
              <a:buSzTx/>
              <a:tabLst/>
              <a:defRPr/>
            </a:pPr>
            <a:r>
              <a:rPr kumimoji="0" lang="fr-FR" sz="2400" i="0" strike="noStrike" kern="1200" cap="none" spc="0" normalizeH="0" baseline="0" dirty="0">
                <a:ln>
                  <a:noFill/>
                </a:ln>
                <a:solidFill>
                  <a:srgbClr val="000000"/>
                </a:solidFill>
                <a:effectLst/>
                <a:uLnTx/>
                <a:uFillTx/>
                <a:latin typeface="Gill Sans MT" panose="020B0502020104020203"/>
                <a:ea typeface="+mn-ea"/>
                <a:cs typeface="Italic Outline Art" panose="02010400000000000000" pitchFamily="2" charset="-78"/>
              </a:rPr>
              <a:t>         </a:t>
            </a:r>
            <a:r>
              <a:rPr lang="fr-FR" sz="2400" dirty="0">
                <a:solidFill>
                  <a:srgbClr val="000000"/>
                </a:solidFill>
                <a:latin typeface="Gill Sans MT" panose="020B0502020104020203"/>
                <a:cs typeface="Italic Outline Art" panose="02010400000000000000" pitchFamily="2" charset="-78"/>
              </a:rPr>
              <a:t>  Normale                         0</a:t>
            </a:r>
          </a:p>
          <a:p>
            <a:pPr marR="0" lvl="0" algn="l" defTabSz="914400" rtl="0" eaLnBrk="1" fontAlgn="auto" latinLnBrk="0" hangingPunct="1">
              <a:lnSpc>
                <a:spcPct val="150000"/>
              </a:lnSpc>
              <a:spcBef>
                <a:spcPts val="0"/>
              </a:spcBef>
              <a:spcAft>
                <a:spcPts val="0"/>
              </a:spcAft>
              <a:buClrTx/>
              <a:buSzTx/>
              <a:tabLst/>
              <a:defRPr/>
            </a:pPr>
            <a:r>
              <a:rPr lang="fr-FR" sz="2400" dirty="0">
                <a:solidFill>
                  <a:srgbClr val="000000"/>
                </a:solidFill>
                <a:latin typeface="Gill Sans MT" panose="020B0502020104020203"/>
                <a:cs typeface="Italic Outline Art" panose="02010400000000000000" pitchFamily="2" charset="-78"/>
              </a:rPr>
              <a:t>           Double lettre                  1</a:t>
            </a:r>
          </a:p>
          <a:p>
            <a:pPr marR="0" lvl="0" algn="l" defTabSz="914400" rtl="0" eaLnBrk="1" fontAlgn="auto" latinLnBrk="0" hangingPunct="1">
              <a:lnSpc>
                <a:spcPct val="150000"/>
              </a:lnSpc>
              <a:spcBef>
                <a:spcPts val="0"/>
              </a:spcBef>
              <a:spcAft>
                <a:spcPts val="0"/>
              </a:spcAft>
              <a:buClrTx/>
              <a:buSzTx/>
              <a:tabLst/>
              <a:defRPr/>
            </a:pPr>
            <a:r>
              <a:rPr lang="fr-FR" sz="2400" dirty="0">
                <a:solidFill>
                  <a:srgbClr val="000000"/>
                </a:solidFill>
                <a:latin typeface="Gill Sans MT" panose="020B0502020104020203"/>
                <a:cs typeface="Italic Outline Art" panose="02010400000000000000" pitchFamily="2" charset="-78"/>
              </a:rPr>
              <a:t>           Triple lettre                     2</a:t>
            </a:r>
          </a:p>
          <a:p>
            <a:pPr marR="0" lvl="0" algn="l" defTabSz="914400" rtl="0" eaLnBrk="1" fontAlgn="auto" latinLnBrk="0" hangingPunct="1">
              <a:lnSpc>
                <a:spcPct val="150000"/>
              </a:lnSpc>
              <a:spcBef>
                <a:spcPts val="0"/>
              </a:spcBef>
              <a:spcAft>
                <a:spcPts val="0"/>
              </a:spcAft>
              <a:buClrTx/>
              <a:buSzTx/>
              <a:tabLst/>
              <a:defRPr/>
            </a:pPr>
            <a:r>
              <a:rPr lang="fr-FR" sz="2400" dirty="0">
                <a:solidFill>
                  <a:srgbClr val="000000"/>
                </a:solidFill>
                <a:latin typeface="Gill Sans MT" panose="020B0502020104020203"/>
                <a:cs typeface="Italic Outline Art" panose="02010400000000000000" pitchFamily="2" charset="-78"/>
              </a:rPr>
              <a:t>           Double mot                    3</a:t>
            </a:r>
          </a:p>
          <a:p>
            <a:pPr marR="0" lvl="0" algn="l" defTabSz="914400" rtl="0" eaLnBrk="1" fontAlgn="auto" latinLnBrk="0" hangingPunct="1">
              <a:lnSpc>
                <a:spcPct val="150000"/>
              </a:lnSpc>
              <a:spcBef>
                <a:spcPts val="0"/>
              </a:spcBef>
              <a:spcAft>
                <a:spcPts val="0"/>
              </a:spcAft>
              <a:buClrTx/>
              <a:buSzTx/>
              <a:tabLst/>
              <a:defRPr/>
            </a:pPr>
            <a:r>
              <a:rPr lang="fr-FR" sz="2400" dirty="0">
                <a:solidFill>
                  <a:srgbClr val="000000"/>
                </a:solidFill>
                <a:latin typeface="Gill Sans MT" panose="020B0502020104020203"/>
                <a:cs typeface="Italic Outline Art" panose="02010400000000000000" pitchFamily="2" charset="-78"/>
              </a:rPr>
              <a:t>           Triple mot                       4             </a:t>
            </a: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p:txBody>
      </p:sp>
    </p:spTree>
    <p:extLst>
      <p:ext uri="{BB962C8B-B14F-4D97-AF65-F5344CB8AC3E}">
        <p14:creationId xmlns:p14="http://schemas.microsoft.com/office/powerpoint/2010/main" val="223703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658710"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Les OBJET UTILISÉS </a:t>
            </a:r>
          </a:p>
        </p:txBody>
      </p:sp>
      <p:sp>
        <p:nvSpPr>
          <p:cNvPr id="9" name="ZoneTexte 8">
            <a:extLst>
              <a:ext uri="{FF2B5EF4-FFF2-40B4-BE49-F238E27FC236}">
                <a16:creationId xmlns:a16="http://schemas.microsoft.com/office/drawing/2014/main" id="{FD22F9BC-AC07-4141-9ECC-126218B06884}"/>
              </a:ext>
            </a:extLst>
          </p:cNvPr>
          <p:cNvSpPr txBox="1"/>
          <p:nvPr/>
        </p:nvSpPr>
        <p:spPr>
          <a:xfrm>
            <a:off x="4667700" y="-97062"/>
            <a:ext cx="7537704" cy="7052123"/>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2000" b="1" u="sng" dirty="0">
                <a:solidFill>
                  <a:srgbClr val="000000"/>
                </a:solidFill>
                <a:latin typeface="Gill Sans MT" panose="020B0502020104020203"/>
                <a:cs typeface="Italic Outline Art" panose="02010400000000000000" pitchFamily="2" charset="-78"/>
              </a:rPr>
              <a:t> </a:t>
            </a:r>
            <a:r>
              <a:rPr kumimoji="0" lang="fr-FR" sz="2000" b="1" u="sng"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LES PRÉPROCESSEUR </a:t>
            </a:r>
            <a:r>
              <a:rPr kumimoji="0" lang="fr-FR" sz="2800" b="1"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900"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Les directives de préprocesseur #include&lt;stdio.h&gt; pour utiliser les fonctions du bases comme printf() </a:t>
            </a:r>
            <a:r>
              <a:rPr kumimoji="0" lang="fr-FR" sz="1900" i="0"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scanf</a:t>
            </a:r>
            <a:r>
              <a:rPr kumimoji="0" lang="fr-FR" sz="1900"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900"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Les directives de préprocesseur #include&lt;</a:t>
            </a:r>
            <a:r>
              <a:rPr lang="fr-FR" sz="1900" dirty="0" err="1">
                <a:solidFill>
                  <a:srgbClr val="000000"/>
                </a:solidFill>
                <a:latin typeface="Gill Sans MT" panose="020B0502020104020203"/>
                <a:cs typeface="Italic Outline Art" panose="02010400000000000000" pitchFamily="2" charset="-78"/>
              </a:rPr>
              <a:t>stdlib.h</a:t>
            </a:r>
            <a:r>
              <a:rPr lang="fr-FR" sz="1900" dirty="0">
                <a:solidFill>
                  <a:srgbClr val="000000"/>
                </a:solidFill>
                <a:latin typeface="Gill Sans MT" panose="020B0502020104020203"/>
                <a:cs typeface="Italic Outline Art" panose="02010400000000000000" pitchFamily="2" charset="-78"/>
              </a:rPr>
              <a:t>&gt; pour utiliser des fonctions comme rand() exit() system()…</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900"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Les directives de préprocesseur #include&lt;</a:t>
            </a:r>
            <a:r>
              <a:rPr lang="fr-FR" sz="1900" dirty="0">
                <a:solidFill>
                  <a:srgbClr val="000000"/>
                </a:solidFill>
                <a:latin typeface="Gill Sans MT" panose="020B0502020104020203"/>
                <a:cs typeface="Italic Outline Art" panose="02010400000000000000" pitchFamily="2" charset="-78"/>
              </a:rPr>
              <a:t> </a:t>
            </a:r>
            <a:r>
              <a:rPr lang="fr-FR" sz="1900" dirty="0" err="1">
                <a:solidFill>
                  <a:srgbClr val="000000"/>
                </a:solidFill>
                <a:latin typeface="Gill Sans MT" panose="020B0502020104020203"/>
                <a:cs typeface="Italic Outline Art" panose="02010400000000000000" pitchFamily="2" charset="-78"/>
              </a:rPr>
              <a:t>string.h</a:t>
            </a:r>
            <a:r>
              <a:rPr lang="fr-FR" sz="1900" dirty="0">
                <a:solidFill>
                  <a:srgbClr val="000000"/>
                </a:solidFill>
                <a:latin typeface="Gill Sans MT" panose="020B0502020104020203"/>
                <a:cs typeface="Italic Outline Art" panose="02010400000000000000" pitchFamily="2" charset="-78"/>
              </a:rPr>
              <a:t>&gt; pour utiliser les</a:t>
            </a:r>
          </a:p>
          <a:p>
            <a:pPr marR="0" lvl="0" algn="l" defTabSz="914400" rtl="0" eaLnBrk="1" fontAlgn="auto" latinLnBrk="0" hangingPunct="1">
              <a:lnSpc>
                <a:spcPct val="150000"/>
              </a:lnSpc>
              <a:spcBef>
                <a:spcPts val="0"/>
              </a:spcBef>
              <a:spcAft>
                <a:spcPts val="0"/>
              </a:spcAft>
              <a:buClrTx/>
              <a:buSzTx/>
              <a:tabLst/>
              <a:defRPr/>
            </a:pPr>
            <a:r>
              <a:rPr lang="fr-FR" sz="1900" dirty="0">
                <a:solidFill>
                  <a:srgbClr val="000000"/>
                </a:solidFill>
                <a:latin typeface="Gill Sans MT" panose="020B0502020104020203"/>
                <a:cs typeface="Italic Outline Art" panose="02010400000000000000" pitchFamily="2" charset="-78"/>
              </a:rPr>
              <a:t>     fonctions comme </a:t>
            </a:r>
            <a:r>
              <a:rPr lang="fr-FR" sz="1900" dirty="0" err="1">
                <a:solidFill>
                  <a:srgbClr val="000000"/>
                </a:solidFill>
                <a:latin typeface="Gill Sans MT" panose="020B0502020104020203"/>
                <a:cs typeface="Italic Outline Art" panose="02010400000000000000" pitchFamily="2" charset="-78"/>
              </a:rPr>
              <a:t>strlen</a:t>
            </a:r>
            <a:r>
              <a:rPr lang="fr-FR" sz="1900" dirty="0">
                <a:solidFill>
                  <a:srgbClr val="000000"/>
                </a:solidFill>
                <a:latin typeface="Gill Sans MT" panose="020B0502020104020203"/>
                <a:cs typeface="Italic Outline Art" panose="02010400000000000000" pitchFamily="2" charset="-78"/>
              </a:rPr>
              <a:t>() </a:t>
            </a:r>
            <a:r>
              <a:rPr lang="fr-FR" sz="1900" dirty="0" err="1">
                <a:solidFill>
                  <a:srgbClr val="000000"/>
                </a:solidFill>
                <a:latin typeface="Gill Sans MT" panose="020B0502020104020203"/>
                <a:cs typeface="Italic Outline Art" panose="02010400000000000000" pitchFamily="2" charset="-78"/>
              </a:rPr>
              <a:t>strtol</a:t>
            </a:r>
            <a:r>
              <a:rPr lang="fr-FR" sz="1900" dirty="0">
                <a:solidFill>
                  <a:srgbClr val="000000"/>
                </a:solidFill>
                <a:latin typeface="Gill Sans MT" panose="020B0502020104020203"/>
                <a:cs typeface="Italic Outline Art" panose="02010400000000000000" pitchFamily="2" charset="-78"/>
              </a:rPr>
              <a:t>() </a:t>
            </a:r>
            <a:r>
              <a:rPr lang="fr-FR" sz="1900" dirty="0" err="1">
                <a:solidFill>
                  <a:srgbClr val="000000"/>
                </a:solidFill>
                <a:latin typeface="Gill Sans MT" panose="020B0502020104020203"/>
                <a:cs typeface="Italic Outline Art" panose="02010400000000000000" pitchFamily="2" charset="-78"/>
              </a:rPr>
              <a:t>strcspn</a:t>
            </a:r>
            <a:r>
              <a:rPr lang="fr-FR" sz="1900" dirty="0">
                <a:solidFill>
                  <a:srgbClr val="000000"/>
                </a:solidFill>
                <a:latin typeface="Gill Sans MT" panose="020B0502020104020203"/>
                <a:cs typeface="Italic Outline Art" panose="02010400000000000000" pitchFamily="2" charset="-78"/>
              </a:rPr>
              <a:t>()…  </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fr-FR" dirty="0">
                <a:solidFill>
                  <a:srgbClr val="000000"/>
                </a:solidFill>
                <a:latin typeface="Gill Sans MT" panose="020B0502020104020203"/>
                <a:cs typeface="Italic Outline Art" panose="02010400000000000000" pitchFamily="2" charset="-78"/>
              </a:rPr>
              <a:t> </a:t>
            </a:r>
            <a:r>
              <a:rPr lang="fr-FR" sz="2000" b="1" u="sng" dirty="0">
                <a:solidFill>
                  <a:srgbClr val="000000"/>
                </a:solidFill>
                <a:latin typeface="Gill Sans MT" panose="020B0502020104020203"/>
                <a:cs typeface="Italic Outline Art" panose="02010400000000000000" pitchFamily="2" charset="-78"/>
              </a:rPr>
              <a:t>LES MACRO AVEC </a:t>
            </a:r>
            <a:r>
              <a:rPr lang="fr-FR" sz="2000" b="1" u="sng" dirty="0" err="1">
                <a:solidFill>
                  <a:srgbClr val="000000"/>
                </a:solidFill>
                <a:latin typeface="Gill Sans MT" panose="020B0502020104020203"/>
                <a:cs typeface="Italic Outline Art" panose="02010400000000000000" pitchFamily="2" charset="-78"/>
              </a:rPr>
              <a:t>PARAMÈTRE</a:t>
            </a:r>
            <a:r>
              <a:rPr lang="fr-FR" sz="2800" b="1" u="sng" dirty="0" err="1">
                <a:solidFill>
                  <a:srgbClr val="000000"/>
                </a:solidFill>
                <a:latin typeface="Gill Sans MT" panose="020B0502020104020203"/>
                <a:cs typeface="Italic Outline Art" panose="02010400000000000000" pitchFamily="2" charset="-78"/>
              </a:rPr>
              <a:t>s</a:t>
            </a:r>
            <a:r>
              <a:rPr lang="fr-FR" sz="2800" b="1" u="sng" dirty="0">
                <a:solidFill>
                  <a:srgbClr val="000000"/>
                </a:solidFill>
                <a:latin typeface="Gill Sans MT" panose="020B0502020104020203"/>
                <a:cs typeface="Italic Outline Art" panose="02010400000000000000" pitchFamily="2" charset="-78"/>
              </a:rPr>
              <a:t> </a:t>
            </a:r>
            <a:r>
              <a:rPr lang="fr-FR" sz="2800" b="1" dirty="0">
                <a:solidFill>
                  <a:srgbClr val="000000"/>
                </a:solidFill>
                <a:latin typeface="Gill Sans MT" panose="020B0502020104020203"/>
                <a:cs typeface="Italic Outline Art" panose="02010400000000000000" pitchFamily="2" charset="-78"/>
              </a:rPr>
              <a:t>:</a:t>
            </a:r>
            <a:r>
              <a:rPr lang="fr-FR" sz="3200" b="1" dirty="0">
                <a:solidFill>
                  <a:srgbClr val="000000"/>
                </a:solidFill>
                <a:latin typeface="Gill Sans MT" panose="020B0502020104020203"/>
                <a:cs typeface="Italic Outline Art" panose="02010400000000000000" pitchFamily="2" charset="-78"/>
              </a:rPr>
              <a:t> </a:t>
            </a:r>
            <a:r>
              <a:rPr lang="fr-FR" sz="2000" b="1" dirty="0">
                <a:solidFill>
                  <a:srgbClr val="000000"/>
                </a:solidFill>
                <a:latin typeface="Gill Sans MT" panose="020B0502020104020203"/>
                <a:cs typeface="Italic Outline Art" panose="02010400000000000000" pitchFamily="2" charset="-78"/>
              </a:rPr>
              <a:t>      </a:t>
            </a:r>
            <a:endParaRPr lang="fr-FR" b="1"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2000" b="0"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a:t>
            </a:r>
            <a:r>
              <a:rPr kumimoji="0" lang="fr-FR" b="0"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e macro avec</a:t>
            </a:r>
            <a:r>
              <a:rPr lang="fr-FR" dirty="0">
                <a:solidFill>
                  <a:srgbClr val="000000"/>
                </a:solidFill>
                <a:latin typeface="Gill Sans MT" panose="020B0502020104020203"/>
                <a:cs typeface="Italic Outline Art" panose="02010400000000000000" pitchFamily="2" charset="-78"/>
              </a:rPr>
              <a:t> paramètres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fr-FR"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fr-FR" dirty="0">
              <a:solidFill>
                <a:srgbClr val="000000"/>
              </a:solidFill>
              <a:latin typeface="Gill Sans MT" panose="020B0502020104020203"/>
              <a:cs typeface="Italic Outline Art" panose="02010400000000000000" pitchFamily="2" charset="-78"/>
            </a:endParaRPr>
          </a:p>
          <a:p>
            <a:pPr marR="0" lvl="0" algn="l" defTabSz="914400" rtl="0" eaLnBrk="1" fontAlgn="auto" latinLnBrk="0" hangingPunct="1">
              <a:lnSpc>
                <a:spcPct val="150000"/>
              </a:lnSpc>
              <a:spcBef>
                <a:spcPts val="0"/>
              </a:spcBef>
              <a:spcAft>
                <a:spcPts val="0"/>
              </a:spcAft>
              <a:buClrTx/>
              <a:buSzTx/>
              <a:tabLst/>
              <a:defRPr/>
            </a:pPr>
            <a:r>
              <a:rPr lang="fr-FR" dirty="0">
                <a:solidFill>
                  <a:srgbClr val="000000"/>
                </a:solidFill>
                <a:latin typeface="Gill Sans MT" panose="020B0502020104020203"/>
                <a:cs typeface="Italic Outline Art" panose="02010400000000000000" pitchFamily="2" charset="-78"/>
              </a:rPr>
              <a:t>     </a:t>
            </a:r>
            <a:r>
              <a:rPr lang="fr-FR" dirty="0" err="1">
                <a:solidFill>
                  <a:srgbClr val="000000"/>
                </a:solidFill>
                <a:latin typeface="Gill Sans MT" panose="020B0502020104020203"/>
                <a:cs typeface="Italic Outline Art" panose="02010400000000000000" pitchFamily="2" charset="-78"/>
              </a:rPr>
              <a:t>junk</a:t>
            </a:r>
            <a:r>
              <a:rPr lang="fr-FR" dirty="0">
                <a:solidFill>
                  <a:srgbClr val="000000"/>
                </a:solidFill>
                <a:latin typeface="Gill Sans MT" panose="020B0502020104020203"/>
                <a:cs typeface="Italic Outline Art" panose="02010400000000000000" pitchFamily="2" charset="-78"/>
              </a:rPr>
              <a:t> un </a:t>
            </a:r>
            <a:r>
              <a:rPr kumimoji="0" lang="fr-FR"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tampon pour discorder les </a:t>
            </a:r>
            <a:r>
              <a:rPr kumimoji="0" lang="fr-FR"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entrees</a:t>
            </a:r>
            <a:r>
              <a:rPr kumimoji="0" lang="fr-FR"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excessive de  </a:t>
            </a:r>
          </a:p>
          <a:p>
            <a:pPr marR="0" lvl="0" algn="l" defTabSz="914400" rtl="0" eaLnBrk="1" fontAlgn="auto" latinLnBrk="0" hangingPunct="1">
              <a:lnSpc>
                <a:spcPct val="150000"/>
              </a:lnSpc>
              <a:spcBef>
                <a:spcPts val="0"/>
              </a:spcBef>
              <a:spcAft>
                <a:spcPts val="0"/>
              </a:spcAft>
              <a:buClrTx/>
              <a:buSzTx/>
              <a:tabLst/>
              <a:defRPr/>
            </a:pPr>
            <a:r>
              <a:rPr kumimoji="0" lang="fr-FR"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l'utilisateur utiliser par "</a:t>
            </a:r>
            <a:r>
              <a:rPr kumimoji="0" lang="fr-FR" sz="16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FLUSH_STDIN</a:t>
            </a:r>
            <a:r>
              <a:rPr kumimoji="0" lang="fr-FR"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fr-FR" sz="2000" b="1"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kumimoji="0" lang="fr-FR" sz="2400" b="1" u="sng"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les enregistrements </a:t>
            </a:r>
            <a:r>
              <a:rPr kumimoji="0" lang="fr-FR" sz="2400" b="1"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fr-FR" sz="1680" dirty="0">
                <a:solidFill>
                  <a:srgbClr val="000000"/>
                </a:solidFill>
                <a:latin typeface="Gill Sans MT" panose="020B0502020104020203"/>
                <a:cs typeface="Italic Outline Art" panose="02010400000000000000" pitchFamily="2" charset="-78"/>
              </a:rPr>
              <a:t>Le type d'enregistrement </a:t>
            </a:r>
            <a:r>
              <a:rPr lang="fr-FR" sz="1680" dirty="0" err="1">
                <a:solidFill>
                  <a:srgbClr val="000000"/>
                </a:solidFill>
                <a:latin typeface="Gill Sans MT" panose="020B0502020104020203"/>
                <a:cs typeface="Italic Outline Art" panose="02010400000000000000" pitchFamily="2" charset="-78"/>
              </a:rPr>
              <a:t>plateau_s</a:t>
            </a:r>
            <a:r>
              <a:rPr lang="fr-FR" sz="1680" dirty="0">
                <a:solidFill>
                  <a:srgbClr val="000000"/>
                </a:solidFill>
                <a:latin typeface="Gill Sans MT" panose="020B0502020104020203"/>
                <a:cs typeface="Italic Outline Art" panose="02010400000000000000" pitchFamily="2" charset="-78"/>
              </a:rPr>
              <a:t> pour les champs  ( les tuiles les mots les lettres) .</a:t>
            </a:r>
          </a:p>
        </p:txBody>
      </p:sp>
      <p:sp>
        <p:nvSpPr>
          <p:cNvPr id="6" name="Rectangle 5">
            <a:extLst>
              <a:ext uri="{FF2B5EF4-FFF2-40B4-BE49-F238E27FC236}">
                <a16:creationId xmlns:a16="http://schemas.microsoft.com/office/drawing/2014/main" id="{AA7D3090-E24C-42F3-B9D4-2DA72A2FFD32}"/>
              </a:ext>
            </a:extLst>
          </p:cNvPr>
          <p:cNvSpPr/>
          <p:nvPr/>
        </p:nvSpPr>
        <p:spPr>
          <a:xfrm>
            <a:off x="4935086" y="3892983"/>
            <a:ext cx="7256913" cy="800100"/>
          </a:xfrm>
          <a:prstGeom prst="rect">
            <a:avLst/>
          </a:prstGeom>
          <a:solidFill>
            <a:schemeClr val="bg1">
              <a:lumMod val="8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1" fontAlgn="auto" latinLnBrk="0" hangingPunct="1">
              <a:lnSpc>
                <a:spcPct val="150000"/>
              </a:lnSpc>
              <a:spcBef>
                <a:spcPts val="0"/>
              </a:spcBef>
              <a:spcAft>
                <a:spcPts val="0"/>
              </a:spcAft>
              <a:buClrTx/>
              <a:buSzTx/>
              <a:tabLst/>
              <a:defRPr/>
            </a:pPr>
            <a:r>
              <a:rPr lang="fr-FR" dirty="0">
                <a:solidFill>
                  <a:srgbClr val="000000"/>
                </a:solidFill>
                <a:latin typeface="Gill Sans MT" panose="020B0502020104020203"/>
                <a:cs typeface="Italic Outline Art" panose="02010400000000000000" pitchFamily="2" charset="-78"/>
              </a:rPr>
              <a:t>#define</a:t>
            </a:r>
            <a:r>
              <a:rPr lang="fr-FR" sz="1600" dirty="0">
                <a:solidFill>
                  <a:srgbClr val="000000"/>
                </a:solidFill>
                <a:latin typeface="Gill Sans MT" panose="020B0502020104020203"/>
                <a:cs typeface="Italic Outline Art" panose="02010400000000000000" pitchFamily="2" charset="-78"/>
              </a:rPr>
              <a:t>FLUSH_STDIN</a:t>
            </a:r>
            <a:r>
              <a:rPr lang="fr-FR" dirty="0">
                <a:solidFill>
                  <a:srgbClr val="000000"/>
                </a:solidFill>
                <a:latin typeface="Gill Sans MT" panose="020B0502020104020203"/>
                <a:cs typeface="Italic Outline Art" panose="02010400000000000000" pitchFamily="2" charset="-78"/>
              </a:rPr>
              <a:t>(x){if(x[strlen(x)-1]!='\n'){do </a:t>
            </a:r>
            <a:r>
              <a:rPr lang="fr-FR" dirty="0" err="1">
                <a:solidFill>
                  <a:srgbClr val="000000"/>
                </a:solidFill>
                <a:latin typeface="Gill Sans MT" panose="020B0502020104020203"/>
                <a:cs typeface="Italic Outline Art" panose="02010400000000000000" pitchFamily="2" charset="-78"/>
              </a:rPr>
              <a:t>fgets</a:t>
            </a:r>
            <a:r>
              <a:rPr lang="fr-FR" dirty="0">
                <a:solidFill>
                  <a:srgbClr val="000000"/>
                </a:solidFill>
                <a:latin typeface="Gill Sans MT" panose="020B0502020104020203"/>
                <a:cs typeface="Italic Outline Art" panose="02010400000000000000" pitchFamily="2" charset="-78"/>
              </a:rPr>
              <a:t>(Junk,16,stdin);while(</a:t>
            </a:r>
          </a:p>
          <a:p>
            <a:pPr marR="0" lvl="0" algn="l" defTabSz="914400" rtl="0" eaLnBrk="1" fontAlgn="auto" latinLnBrk="0" hangingPunct="1">
              <a:lnSpc>
                <a:spcPct val="150000"/>
              </a:lnSpc>
              <a:spcBef>
                <a:spcPts val="0"/>
              </a:spcBef>
              <a:spcAft>
                <a:spcPts val="0"/>
              </a:spcAft>
              <a:buClrTx/>
              <a:buSzTx/>
              <a:tabLst/>
              <a:defRPr/>
            </a:pPr>
            <a:r>
              <a:rPr lang="fr-FR" dirty="0">
                <a:solidFill>
                  <a:srgbClr val="000000"/>
                </a:solidFill>
                <a:latin typeface="Gill Sans MT" panose="020B0502020104020203"/>
                <a:cs typeface="Italic Outline Art" panose="02010400000000000000" pitchFamily="2" charset="-78"/>
              </a:rPr>
              <a:t>Junk[</a:t>
            </a:r>
            <a:r>
              <a:rPr lang="fr-FR" dirty="0" err="1">
                <a:solidFill>
                  <a:srgbClr val="000000"/>
                </a:solidFill>
                <a:latin typeface="Gill Sans MT" panose="020B0502020104020203"/>
                <a:cs typeface="Italic Outline Art" panose="02010400000000000000" pitchFamily="2" charset="-78"/>
              </a:rPr>
              <a:t>strlen</a:t>
            </a:r>
            <a:r>
              <a:rPr lang="fr-FR" dirty="0">
                <a:solidFill>
                  <a:srgbClr val="000000"/>
                </a:solidFill>
                <a:latin typeface="Gill Sans MT" panose="020B0502020104020203"/>
                <a:cs typeface="Italic Outline Art" panose="02010400000000000000" pitchFamily="2" charset="-78"/>
              </a:rPr>
              <a:t>(Junk)-1]!='\n');}}</a:t>
            </a:r>
          </a:p>
        </p:txBody>
      </p:sp>
    </p:spTree>
    <p:extLst>
      <p:ext uri="{BB962C8B-B14F-4D97-AF65-F5344CB8AC3E}">
        <p14:creationId xmlns:p14="http://schemas.microsoft.com/office/powerpoint/2010/main" val="222968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658710"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Les outils utilisés </a:t>
            </a:r>
          </a:p>
        </p:txBody>
      </p:sp>
      <p:sp>
        <p:nvSpPr>
          <p:cNvPr id="9" name="ZoneTexte 8">
            <a:extLst>
              <a:ext uri="{FF2B5EF4-FFF2-40B4-BE49-F238E27FC236}">
                <a16:creationId xmlns:a16="http://schemas.microsoft.com/office/drawing/2014/main" id="{FD22F9BC-AC07-4141-9ECC-126218B06884}"/>
              </a:ext>
            </a:extLst>
          </p:cNvPr>
          <p:cNvSpPr txBox="1"/>
          <p:nvPr/>
        </p:nvSpPr>
        <p:spPr>
          <a:xfrm>
            <a:off x="4760551" y="137329"/>
            <a:ext cx="7325193" cy="8771632"/>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2400" b="1" u="sng"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Bitwise</a:t>
            </a:r>
            <a:r>
              <a:rPr kumimoji="0" lang="fr-FR" sz="2400" b="1" u="sng"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kumimoji="0" lang="fr-FR" sz="2400" b="1" u="sng"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operators</a:t>
            </a:r>
            <a:r>
              <a:rPr kumimoji="0" lang="fr-FR" sz="2400" b="1"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kumimoji="0" lang="fr-FR" sz="2400" b="1"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a:t>
            </a:r>
            <a:endParaRPr lang="fr-FR" dirty="0">
              <a:solidFill>
                <a:srgbClr val="000000"/>
              </a:solidFill>
              <a:latin typeface="Gill Sans MT" panose="020B0502020104020203"/>
              <a:cs typeface="Italic Outline Art" panose="02010400000000000000" pitchFamily="2" charset="-78"/>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Le </a:t>
            </a:r>
            <a:r>
              <a:rPr kumimoji="0" lang="fr-FR" sz="19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Bitwise</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kumimoji="0" lang="fr-FR" sz="19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operators</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ou bien les opérateurs au niveau du bit ne</a:t>
            </a:r>
          </a:p>
          <a:p>
            <a:pPr marL="0" marR="0" lvl="0" indent="0" algn="l" defTabSz="914400" rtl="0" eaLnBrk="1" fontAlgn="auto" latinLnBrk="0" hangingPunct="1">
              <a:lnSpc>
                <a:spcPct val="15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fonctionne que sur un nombre limité de types : </a:t>
            </a:r>
            <a:r>
              <a:rPr kumimoji="0" lang="fr-FR" sz="19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int</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et char ,cela</a:t>
            </a:r>
          </a:p>
          <a:p>
            <a:pPr marL="0" marR="0" lvl="0" indent="0" algn="l" defTabSz="914400" rtl="0" eaLnBrk="1" fontAlgn="auto" latinLnBrk="0" hangingPunct="1">
              <a:lnSpc>
                <a:spcPct val="15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semble restrictif , mais il s’avère que nous pouvons gagner en</a:t>
            </a:r>
          </a:p>
          <a:p>
            <a:pPr marL="0" marR="0" lvl="0" indent="0" algn="l" defTabSz="914400" rtl="0" eaLnBrk="1" fontAlgn="auto" latinLnBrk="0" hangingPunct="1">
              <a:lnSpc>
                <a:spcPct val="15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flexibilité . Il s'avère qu’il y a plu d’un type de </a:t>
            </a:r>
            <a:r>
              <a:rPr kumimoji="0" lang="fr-FR" sz="19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int</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,en particulier il </a:t>
            </a:r>
            <a:r>
              <a:rPr kumimoji="0" lang="fr-FR" sz="19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ya</a:t>
            </a:r>
            <a:endPar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un </a:t>
            </a:r>
            <a:r>
              <a:rPr kumimoji="0" lang="fr-FR" sz="19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int</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non signé , un </a:t>
            </a:r>
            <a:r>
              <a:rPr kumimoji="0" lang="fr-FR" sz="19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int</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court … puis des versions non signées de</a:t>
            </a:r>
          </a:p>
          <a:p>
            <a:pPr marL="0" marR="0" lvl="0" indent="0" algn="l" defTabSz="914400" rtl="0" eaLnBrk="1" fontAlgn="auto" latinLnBrk="0" hangingPunct="1">
              <a:lnSpc>
                <a:spcPct val="150000"/>
              </a:lnSpc>
              <a:spcBef>
                <a:spcPts val="0"/>
              </a:spcBef>
              <a:spcAft>
                <a:spcPts val="0"/>
              </a:spcAft>
              <a:buClrTx/>
              <a:buSzTx/>
              <a:buFontTx/>
              <a:buNone/>
              <a:tabLst/>
              <a:defRPr/>
            </a:pPr>
            <a:r>
              <a:rPr lang="fr-FR" sz="1900" dirty="0">
                <a:solidFill>
                  <a:srgbClr val="000000"/>
                </a:solidFill>
                <a:latin typeface="Gill Sans MT" panose="020B0502020104020203"/>
                <a:cs typeface="Italic Outline Art" panose="02010400000000000000" pitchFamily="2" charset="-78"/>
              </a:rPr>
              <a:t> </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ces </a:t>
            </a:r>
            <a:r>
              <a:rPr kumimoji="0" lang="fr-FR" sz="19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int</a:t>
            </a:r>
            <a:r>
              <a:rPr kumimoji="0" lang="fr-FR" sz="19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 et il y a des :</a:t>
            </a:r>
          </a:p>
          <a:p>
            <a:pPr marL="0" marR="0" lvl="0" indent="0" algn="l" defTabSz="914400" rtl="0" eaLnBrk="1" fontAlgn="auto" latinLnBrk="0" hangingPunct="1">
              <a:lnSpc>
                <a:spcPct val="150000"/>
              </a:lnSpc>
              <a:spcBef>
                <a:spcPts val="0"/>
              </a:spcBef>
              <a:spcAft>
                <a:spcPts val="0"/>
              </a:spcAft>
              <a:buClrTx/>
              <a:buSzTx/>
              <a:buFontTx/>
              <a:buNone/>
              <a:tabLst/>
              <a:defRPr/>
            </a:pPr>
            <a:r>
              <a:rPr lang="fr-FR" sz="1700" b="1" dirty="0">
                <a:solidFill>
                  <a:srgbClr val="000000"/>
                </a:solidFill>
                <a:latin typeface="Gill Sans MT" panose="020B0502020104020203"/>
                <a:cs typeface="Italic Outline Art" panose="02010400000000000000" pitchFamily="2" charset="-78"/>
              </a:rPr>
              <a:t>  </a:t>
            </a:r>
            <a:r>
              <a:rPr lang="fr-FR" sz="1700" b="1" dirty="0" err="1">
                <a:solidFill>
                  <a:srgbClr val="000000"/>
                </a:solidFill>
                <a:latin typeface="Gill Sans MT" panose="020B0502020104020203"/>
                <a:cs typeface="Italic Outline Art" panose="02010400000000000000" pitchFamily="2" charset="-78"/>
              </a:rPr>
              <a:t>Bitwise</a:t>
            </a:r>
            <a:r>
              <a:rPr lang="fr-FR" sz="1700" b="1" dirty="0">
                <a:solidFill>
                  <a:srgbClr val="000000"/>
                </a:solidFill>
                <a:latin typeface="Gill Sans MT" panose="020B0502020104020203"/>
                <a:cs typeface="Italic Outline Art" panose="02010400000000000000" pitchFamily="2" charset="-78"/>
              </a:rPr>
              <a:t> AND  </a:t>
            </a:r>
            <a:r>
              <a:rPr lang="fr-FR" dirty="0">
                <a:solidFill>
                  <a:srgbClr val="000000"/>
                </a:solidFill>
                <a:latin typeface="Gill Sans MT" panose="020B0502020104020203"/>
                <a:cs typeface="Italic Outline Art" panose="02010400000000000000" pitchFamily="2" charset="-78"/>
              </a:rPr>
              <a:t>: </a:t>
            </a:r>
            <a:r>
              <a:rPr lang="fr-FR" sz="2000" dirty="0">
                <a:solidFill>
                  <a:srgbClr val="000000"/>
                </a:solidFill>
                <a:latin typeface="Gill Sans MT" panose="020B0502020104020203"/>
                <a:cs typeface="Italic Outline Art" panose="02010400000000000000" pitchFamily="2" charset="-78"/>
              </a:rPr>
              <a:t>le  &amp; désigne le ET logique </a:t>
            </a:r>
            <a:endParaRPr lang="fr-FR" sz="1600" dirty="0">
              <a:solidFill>
                <a:srgbClr val="000000"/>
              </a:solidFill>
              <a:latin typeface="Gill Sans MT" panose="020B0502020104020203"/>
              <a:cs typeface="Italic Outline Art" panose="02010400000000000000" pitchFamily="2" charset="-78"/>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kumimoji="0" lang="fr-FR" sz="1700" b="1"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Bitwise</a:t>
            </a:r>
            <a:r>
              <a:rPr kumimoji="0" lang="fr-FR" sz="1700" b="1"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lang="fr-FR" sz="1700" b="1" dirty="0">
                <a:solidFill>
                  <a:srgbClr val="000000"/>
                </a:solidFill>
                <a:latin typeface="Gill Sans MT" panose="020B0502020104020203"/>
                <a:cs typeface="Italic Outline Art" panose="02010400000000000000" pitchFamily="2" charset="-78"/>
              </a:rPr>
              <a:t>OR </a:t>
            </a:r>
            <a:r>
              <a:rPr lang="fr-FR" dirty="0">
                <a:solidFill>
                  <a:srgbClr val="000000"/>
                </a:solidFill>
                <a:latin typeface="Gill Sans MT" panose="020B0502020104020203"/>
                <a:cs typeface="Italic Outline Art" panose="02010400000000000000" pitchFamily="2" charset="-78"/>
              </a:rPr>
              <a:t>: </a:t>
            </a:r>
            <a:r>
              <a:rPr lang="fr-FR" sz="2000" dirty="0">
                <a:solidFill>
                  <a:srgbClr val="000000"/>
                </a:solidFill>
                <a:latin typeface="Gill Sans MT" panose="020B0502020104020203"/>
                <a:cs typeface="Italic Outline Art" panose="02010400000000000000" pitchFamily="2" charset="-78"/>
              </a:rPr>
              <a:t>le | désigne le OU logique </a:t>
            </a:r>
            <a:endParaRPr lang="fr-FR" sz="1600" dirty="0">
              <a:solidFill>
                <a:srgbClr val="000000"/>
              </a:solidFill>
              <a:latin typeface="Gill Sans MT" panose="020B0502020104020203"/>
              <a:cs typeface="Italic Outline Art" panose="02010400000000000000" pitchFamily="2" charset="-78"/>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kumimoji="0" lang="fr-FR" sz="1700" b="1"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Bitwise</a:t>
            </a:r>
            <a:r>
              <a:rPr kumimoji="0" lang="fr-FR" sz="1700" b="1"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XOR </a:t>
            </a:r>
            <a:r>
              <a:rPr kumimoji="0" lang="fr-FR"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kumimoji="0" lang="fr-FR" sz="200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le ^ désigne</a:t>
            </a:r>
            <a:r>
              <a:rPr lang="fr-FR" sz="2000" dirty="0">
                <a:solidFill>
                  <a:srgbClr val="000000"/>
                </a:solidFill>
                <a:latin typeface="Gill Sans MT" panose="020B0502020104020203"/>
                <a:cs typeface="Italic Outline Art" panose="02010400000000000000" pitchFamily="2" charset="-78"/>
              </a:rPr>
              <a:t> le OU EXCLUSIF </a:t>
            </a:r>
            <a:endParaRPr lang="fr-FR" sz="1600" dirty="0">
              <a:solidFill>
                <a:srgbClr val="000000"/>
              </a:solidFill>
              <a:latin typeface="Gill Sans MT" panose="020B0502020104020203"/>
              <a:cs typeface="Italic Outline Art" panose="02010400000000000000" pitchFamily="2" charset="-78"/>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fr-FR" sz="160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fr-FR" sz="2000" b="1" u="sng" dirty="0">
                <a:solidFill>
                  <a:srgbClr val="000000"/>
                </a:solidFill>
                <a:latin typeface="Gill Sans MT" panose="020B0502020104020203"/>
                <a:cs typeface="Italic Outline Art" panose="02010400000000000000" pitchFamily="2" charset="-78"/>
              </a:rPr>
              <a:t>Le ternaire conditionnel</a:t>
            </a:r>
            <a:r>
              <a:rPr lang="fr-FR" sz="2000" b="1" dirty="0">
                <a:solidFill>
                  <a:srgbClr val="000000"/>
                </a:solidFill>
                <a:latin typeface="Gill Sans MT" panose="020B0502020104020203"/>
                <a:cs typeface="Italic Outline Art" panose="02010400000000000000" pitchFamily="2" charset="-78"/>
              </a:rPr>
              <a:t> :  </a:t>
            </a:r>
            <a:r>
              <a:rPr lang="fr-FR" sz="2000" dirty="0">
                <a:solidFill>
                  <a:srgbClr val="000000"/>
                </a:solidFill>
                <a:latin typeface="Gill Sans MT" panose="020B0502020104020203"/>
                <a:cs typeface="Italic Outline Art" panose="02010400000000000000" pitchFamily="2" charset="-78"/>
              </a:rPr>
              <a:t>il est de cette syntaxe : </a:t>
            </a:r>
          </a:p>
          <a:p>
            <a:pPr marR="0" lvl="0" algn="l" defTabSz="914400" rtl="0" eaLnBrk="1" fontAlgn="auto" latinLnBrk="0" hangingPunct="1">
              <a:lnSpc>
                <a:spcPct val="150000"/>
              </a:lnSpc>
              <a:spcBef>
                <a:spcPts val="0"/>
              </a:spcBef>
              <a:spcAft>
                <a:spcPts val="0"/>
              </a:spcAft>
              <a:buClrTx/>
              <a:buSzTx/>
              <a:tabLst/>
              <a:defRPr/>
            </a:pPr>
            <a:r>
              <a:rPr lang="fr-FR" sz="2000" dirty="0">
                <a:solidFill>
                  <a:srgbClr val="000000"/>
                </a:solidFill>
                <a:latin typeface="Gill Sans MT" panose="020B0502020104020203"/>
                <a:cs typeface="Italic Outline Art" panose="02010400000000000000" pitchFamily="2" charset="-78"/>
              </a:rPr>
              <a:t>    variable= expression1 ? expression 2 : expression 3 ;</a:t>
            </a:r>
          </a:p>
          <a:p>
            <a:pPr marR="0" lvl="0" algn="l" defTabSz="914400" rtl="0" eaLnBrk="1" fontAlgn="auto" latinLnBrk="0" hangingPunct="1">
              <a:lnSpc>
                <a:spcPct val="150000"/>
              </a:lnSpc>
              <a:spcBef>
                <a:spcPts val="0"/>
              </a:spcBef>
              <a:spcAft>
                <a:spcPts val="0"/>
              </a:spcAft>
              <a:buClrTx/>
              <a:buSzTx/>
              <a:tabLst/>
              <a:defRPr/>
            </a:pPr>
            <a:r>
              <a:rPr lang="fr-FR" sz="2000" dirty="0">
                <a:solidFill>
                  <a:srgbClr val="000000"/>
                </a:solidFill>
                <a:latin typeface="Gill Sans MT" panose="020B0502020104020203"/>
                <a:cs typeface="Italic Outline Art" panose="02010400000000000000" pitchFamily="2" charset="-78"/>
              </a:rPr>
              <a:t>L'expression 1 c’est la condition et l'expression 2 c’est le résultat si l’expression 1 est vrai et l'expression 3 sinon .</a:t>
            </a:r>
            <a:endParaRPr kumimoji="0" lang="fr-FR" sz="2000" b="1"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fr-FR" sz="1600" dirty="0">
              <a:solidFill>
                <a:srgbClr val="000000"/>
              </a:solidFill>
              <a:latin typeface="Gill Sans MT" panose="020B0502020104020203"/>
              <a:cs typeface="Italic Outline Art" panose="02010400000000000000" pitchFamily="2" charset="-78"/>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fr-FR" sz="160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fr-FR"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p:txBody>
      </p:sp>
    </p:spTree>
    <p:extLst>
      <p:ext uri="{BB962C8B-B14F-4D97-AF65-F5344CB8AC3E}">
        <p14:creationId xmlns:p14="http://schemas.microsoft.com/office/powerpoint/2010/main" val="1746284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658710"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 les fonctions </a:t>
            </a:r>
          </a:p>
        </p:txBody>
      </p:sp>
      <p:sp>
        <p:nvSpPr>
          <p:cNvPr id="9" name="ZoneTexte 8">
            <a:extLst>
              <a:ext uri="{FF2B5EF4-FFF2-40B4-BE49-F238E27FC236}">
                <a16:creationId xmlns:a16="http://schemas.microsoft.com/office/drawing/2014/main" id="{FD22F9BC-AC07-4141-9ECC-126218B06884}"/>
              </a:ext>
            </a:extLst>
          </p:cNvPr>
          <p:cNvSpPr txBox="1"/>
          <p:nvPr/>
        </p:nvSpPr>
        <p:spPr>
          <a:xfrm>
            <a:off x="4654296" y="161799"/>
            <a:ext cx="7325193" cy="8032968"/>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fr-FR" sz="3200" b="1"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kumimoji="0" lang="fr-FR" sz="3200" b="1" u="sng"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a:t>
            </a:r>
            <a:r>
              <a:rPr kumimoji="0" lang="fr-FR" sz="3600" b="1" u="sng"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es fonctions utilisées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300" dirty="0">
              <a:solidFill>
                <a:srgbClr val="000000"/>
              </a:solidFill>
              <a:latin typeface="Gill Sans MT" panose="020B0502020104020203"/>
              <a:cs typeface="Italic Outline Art" panose="02010400000000000000" pitchFamily="2" charset="-78"/>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000" b="1" dirty="0">
                <a:solidFill>
                  <a:srgbClr val="000000"/>
                </a:solidFill>
                <a:latin typeface="Gill Sans MT" panose="020B0502020104020203"/>
                <a:cs typeface="Italic Outline Art" panose="02010400000000000000" pitchFamily="2" charset="-78"/>
              </a:rPr>
              <a:t>La fonction </a:t>
            </a:r>
            <a:r>
              <a:rPr lang="fr-FR" sz="2000" b="1" dirty="0" err="1">
                <a:solidFill>
                  <a:srgbClr val="000000"/>
                </a:solidFill>
                <a:latin typeface="Gill Sans MT" panose="020B0502020104020203"/>
                <a:cs typeface="Italic Outline Art" panose="02010400000000000000" pitchFamily="2" charset="-78"/>
              </a:rPr>
              <a:t>get_location</a:t>
            </a:r>
            <a:r>
              <a:rPr lang="fr-FR" sz="2000" b="1" dirty="0">
                <a:solidFill>
                  <a:srgbClr val="000000"/>
                </a:solidFill>
                <a:latin typeface="Gill Sans MT" panose="020B0502020104020203"/>
                <a:cs typeface="Italic Outline Art" panose="02010400000000000000" pitchFamily="2" charset="-78"/>
              </a:rPr>
              <a:t>()</a:t>
            </a:r>
            <a:r>
              <a:rPr lang="fr-FR" sz="2200" dirty="0">
                <a:solidFill>
                  <a:srgbClr val="000000"/>
                </a:solidFill>
                <a:latin typeface="Gill Sans MT" panose="020B0502020104020203"/>
                <a:cs typeface="Italic Outline Art" panose="02010400000000000000" pitchFamily="2" charset="-78"/>
              </a:rPr>
              <a:t> : </a:t>
            </a:r>
            <a:r>
              <a:rPr lang="fr-FR" sz="2090" dirty="0">
                <a:solidFill>
                  <a:srgbClr val="000000"/>
                </a:solidFill>
                <a:latin typeface="Gill Sans MT" panose="020B0502020104020203"/>
                <a:cs typeface="Italic Outline Art" panose="02010400000000000000" pitchFamily="2" charset="-78"/>
              </a:rPr>
              <a:t>elle a comme entrée et sortie  deux pointeur *ligne et *col ,dans cette fonction on demande à l'utilisateur d'introduire la ligne et la colonne tel que les lignes représenté par des lettres par ex (A ,B,H…) et les colonnes sont des entiers donc on va mettre la valeur introduite par l'utilisateur dans la variable input ,</a:t>
            </a:r>
            <a:r>
              <a:rPr lang="fr-FR" sz="2090" dirty="0" err="1">
                <a:solidFill>
                  <a:srgbClr val="000000"/>
                </a:solidFill>
                <a:latin typeface="Gill Sans MT" panose="020B0502020104020203"/>
                <a:cs typeface="Italic Outline Art" panose="02010400000000000000" pitchFamily="2" charset="-78"/>
              </a:rPr>
              <a:t>telque</a:t>
            </a:r>
            <a:r>
              <a:rPr lang="fr-FR" sz="2090" dirty="0">
                <a:solidFill>
                  <a:srgbClr val="000000"/>
                </a:solidFill>
                <a:latin typeface="Gill Sans MT" panose="020B0502020104020203"/>
                <a:cs typeface="Italic Outline Art" panose="02010400000000000000" pitchFamily="2" charset="-78"/>
              </a:rPr>
              <a:t> input c’est une chaine car ce que l'utilisateur va introduire doit être sous frome cet exemple(A5,B9,H8), après on va convertir le input de </a:t>
            </a:r>
            <a:r>
              <a:rPr lang="fr-FR" sz="2090" dirty="0" err="1">
                <a:solidFill>
                  <a:srgbClr val="000000"/>
                </a:solidFill>
                <a:latin typeface="Gill Sans MT" panose="020B0502020104020203"/>
                <a:cs typeface="Italic Outline Art" panose="02010400000000000000" pitchFamily="2" charset="-78"/>
              </a:rPr>
              <a:t>lowercase</a:t>
            </a:r>
            <a:r>
              <a:rPr lang="fr-FR" sz="2090" dirty="0">
                <a:solidFill>
                  <a:srgbClr val="000000"/>
                </a:solidFill>
                <a:latin typeface="Gill Sans MT" panose="020B0502020104020203"/>
                <a:cs typeface="Italic Outline Art" panose="02010400000000000000" pitchFamily="2" charset="-78"/>
              </a:rPr>
              <a:t> dans le </a:t>
            </a:r>
            <a:r>
              <a:rPr lang="fr-FR" sz="2090" dirty="0" err="1">
                <a:solidFill>
                  <a:srgbClr val="000000"/>
                </a:solidFill>
                <a:latin typeface="Gill Sans MT" panose="020B0502020104020203"/>
                <a:cs typeface="Italic Outline Art" panose="02010400000000000000" pitchFamily="2" charset="-78"/>
              </a:rPr>
              <a:t>uppercase</a:t>
            </a:r>
            <a:r>
              <a:rPr lang="fr-FR" sz="2090" dirty="0">
                <a:solidFill>
                  <a:srgbClr val="000000"/>
                </a:solidFill>
                <a:latin typeface="Gill Sans MT" panose="020B0502020104020203"/>
                <a:cs typeface="Italic Outline Art" panose="02010400000000000000" pitchFamily="2" charset="-78"/>
              </a:rPr>
              <a:t> par exemple (</a:t>
            </a:r>
            <a:r>
              <a:rPr lang="fr-FR" sz="2090" dirty="0" err="1">
                <a:solidFill>
                  <a:srgbClr val="000000"/>
                </a:solidFill>
                <a:latin typeface="Gill Sans MT" panose="020B0502020104020203"/>
                <a:cs typeface="Italic Outline Art" panose="02010400000000000000" pitchFamily="2" charset="-78"/>
              </a:rPr>
              <a:t>a</a:t>
            </a:r>
            <a:r>
              <a:rPr lang="fr-FR" sz="1600" dirty="0" err="1">
                <a:solidFill>
                  <a:srgbClr val="000000"/>
                </a:solidFill>
                <a:latin typeface="Gill Sans MT" panose="020B0502020104020203"/>
                <a:cs typeface="Italic Outline Art" panose="02010400000000000000" pitchFamily="2" charset="-78"/>
                <a:sym typeface="Wingdings" panose="05000000000000000000" pitchFamily="2" charset="2"/>
              </a:rPr>
              <a:t></a:t>
            </a:r>
            <a:r>
              <a:rPr lang="fr-FR" sz="2090" dirty="0" err="1">
                <a:solidFill>
                  <a:srgbClr val="000000"/>
                </a:solidFill>
                <a:latin typeface="Gill Sans MT" panose="020B0502020104020203"/>
                <a:cs typeface="Italic Outline Art" panose="02010400000000000000" pitchFamily="2" charset="-78"/>
                <a:sym typeface="Wingdings" panose="05000000000000000000" pitchFamily="2" charset="2"/>
              </a:rPr>
              <a:t>A</a:t>
            </a:r>
            <a:r>
              <a:rPr lang="fr-FR" sz="2090" dirty="0">
                <a:solidFill>
                  <a:srgbClr val="000000"/>
                </a:solidFill>
                <a:latin typeface="Gill Sans MT" panose="020B0502020104020203"/>
                <a:cs typeface="Italic Outline Art" panose="02010400000000000000" pitchFamily="2" charset="-78"/>
                <a:sym typeface="Wingdings" panose="05000000000000000000" pitchFamily="2" charset="2"/>
              </a:rPr>
              <a:t> </a:t>
            </a:r>
            <a:r>
              <a:rPr lang="fr-FR" sz="2090" dirty="0">
                <a:solidFill>
                  <a:srgbClr val="000000"/>
                </a:solidFill>
                <a:latin typeface="Gill Sans MT" panose="020B0502020104020203"/>
                <a:cs typeface="Italic Outline Art" panose="02010400000000000000" pitchFamily="2" charset="-78"/>
              </a:rPr>
              <a:t>) en utilisant cette syntaxe input[0] &amp;= 0x5F (le 0x5F représente le A en hexadécimal) , après on met les conditions sur *ligne et sur *col, </a:t>
            </a:r>
            <a:r>
              <a:rPr lang="fr-FR" sz="2090" dirty="0" err="1">
                <a:solidFill>
                  <a:srgbClr val="000000"/>
                </a:solidFill>
                <a:latin typeface="Gill Sans MT" panose="020B0502020104020203"/>
                <a:cs typeface="Italic Outline Art" panose="02010400000000000000" pitchFamily="2" charset="-78"/>
              </a:rPr>
              <a:t>telque</a:t>
            </a:r>
            <a:r>
              <a:rPr lang="fr-FR" sz="2090" dirty="0">
                <a:solidFill>
                  <a:srgbClr val="000000"/>
                </a:solidFill>
                <a:latin typeface="Gill Sans MT" panose="020B0502020104020203"/>
                <a:cs typeface="Italic Outline Art" panose="02010400000000000000" pitchFamily="2" charset="-78"/>
              </a:rPr>
              <a:t>   on va convertir les caractères (*col) en entier en utilisant la fonction </a:t>
            </a:r>
            <a:r>
              <a:rPr lang="fr-FR" sz="2090" dirty="0" err="1">
                <a:solidFill>
                  <a:srgbClr val="000000"/>
                </a:solidFill>
                <a:latin typeface="Gill Sans MT" panose="020B0502020104020203"/>
                <a:cs typeface="Italic Outline Art" panose="02010400000000000000" pitchFamily="2" charset="-78"/>
              </a:rPr>
              <a:t>strtol</a:t>
            </a:r>
            <a:r>
              <a:rPr lang="fr-FR" sz="2090" dirty="0">
                <a:solidFill>
                  <a:srgbClr val="000000"/>
                </a:solidFill>
                <a:latin typeface="Gill Sans MT" panose="020B0502020104020203"/>
                <a:cs typeface="Italic Outline Art" panose="02010400000000000000" pitchFamily="2" charset="-78"/>
              </a:rPr>
              <a:t>() et on récupère l’entier dans la variable </a:t>
            </a:r>
            <a:r>
              <a:rPr lang="fr-FR" sz="2090" dirty="0" err="1">
                <a:solidFill>
                  <a:srgbClr val="000000"/>
                </a:solidFill>
                <a:latin typeface="Gill Sans MT" panose="020B0502020104020203"/>
                <a:cs typeface="Italic Outline Art" panose="02010400000000000000" pitchFamily="2" charset="-78"/>
              </a:rPr>
              <a:t>tomp</a:t>
            </a:r>
            <a:r>
              <a:rPr lang="fr-FR" sz="2090" dirty="0">
                <a:solidFill>
                  <a:srgbClr val="000000"/>
                </a:solidFill>
                <a:latin typeface="Gill Sans MT" panose="020B0502020104020203"/>
                <a:cs typeface="Italic Outline Art" panose="02010400000000000000" pitchFamily="2" charset="-78"/>
              </a:rPr>
              <a:t> , </a:t>
            </a:r>
            <a:r>
              <a:rPr lang="fr-FR" sz="2090" dirty="0" err="1">
                <a:solidFill>
                  <a:srgbClr val="000000"/>
                </a:solidFill>
                <a:latin typeface="Gill Sans MT" panose="020B0502020104020203"/>
                <a:cs typeface="Italic Outline Art" panose="02010400000000000000" pitchFamily="2" charset="-78"/>
              </a:rPr>
              <a:t>apres</a:t>
            </a:r>
            <a:r>
              <a:rPr lang="fr-FR" sz="2090" dirty="0">
                <a:solidFill>
                  <a:srgbClr val="000000"/>
                </a:solidFill>
                <a:latin typeface="Gill Sans MT" panose="020B0502020104020203"/>
                <a:cs typeface="Italic Outline Art" panose="02010400000000000000" pitchFamily="2" charset="-78"/>
              </a:rPr>
              <a:t> on </a:t>
            </a:r>
            <a:r>
              <a:rPr lang="fr-FR" sz="2090" dirty="0" err="1">
                <a:solidFill>
                  <a:srgbClr val="000000"/>
                </a:solidFill>
                <a:latin typeface="Gill Sans MT" panose="020B0502020104020203"/>
                <a:cs typeface="Italic Outline Art" panose="02010400000000000000" pitchFamily="2" charset="-78"/>
              </a:rPr>
              <a:t>verifie</a:t>
            </a:r>
            <a:r>
              <a:rPr lang="fr-FR" sz="2090" dirty="0">
                <a:solidFill>
                  <a:srgbClr val="000000"/>
                </a:solidFill>
                <a:latin typeface="Gill Sans MT" panose="020B0502020104020203"/>
                <a:cs typeface="Italic Outline Art" panose="02010400000000000000" pitchFamily="2" charset="-78"/>
              </a:rPr>
              <a:t> si le input autrement dit (</a:t>
            </a:r>
            <a:r>
              <a:rPr lang="fr-FR" sz="2090" dirty="0" err="1">
                <a:solidFill>
                  <a:srgbClr val="000000"/>
                </a:solidFill>
                <a:latin typeface="Gill Sans MT" panose="020B0502020104020203"/>
                <a:cs typeface="Italic Outline Art" panose="02010400000000000000" pitchFamily="2" charset="-78"/>
              </a:rPr>
              <a:t>tomp</a:t>
            </a:r>
            <a:r>
              <a:rPr lang="fr-FR" sz="2090" dirty="0">
                <a:solidFill>
                  <a:srgbClr val="000000"/>
                </a:solidFill>
                <a:latin typeface="Gill Sans MT" panose="020B0502020104020203"/>
                <a:cs typeface="Italic Outline Art" panose="02010400000000000000" pitchFamily="2" charset="-78"/>
              </a:rPr>
              <a:t>) est dans le plateau(dans les limites du plateau entre 1 et 15 ), avec un return 1 à la fin qui indique que tous est bien passé.</a:t>
            </a:r>
            <a:endParaRPr kumimoji="0" lang="fr-FR" sz="209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9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9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9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9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p:txBody>
      </p:sp>
    </p:spTree>
    <p:extLst>
      <p:ext uri="{BB962C8B-B14F-4D97-AF65-F5344CB8AC3E}">
        <p14:creationId xmlns:p14="http://schemas.microsoft.com/office/powerpoint/2010/main" val="284564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658710"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 les fonctions </a:t>
            </a:r>
          </a:p>
        </p:txBody>
      </p:sp>
      <p:sp>
        <p:nvSpPr>
          <p:cNvPr id="9" name="ZoneTexte 8">
            <a:extLst>
              <a:ext uri="{FF2B5EF4-FFF2-40B4-BE49-F238E27FC236}">
                <a16:creationId xmlns:a16="http://schemas.microsoft.com/office/drawing/2014/main" id="{FD22F9BC-AC07-4141-9ECC-126218B06884}"/>
              </a:ext>
            </a:extLst>
          </p:cNvPr>
          <p:cNvSpPr txBox="1"/>
          <p:nvPr/>
        </p:nvSpPr>
        <p:spPr>
          <a:xfrm>
            <a:off x="4654296" y="239151"/>
            <a:ext cx="7537703" cy="701730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000" dirty="0">
                <a:solidFill>
                  <a:srgbClr val="000000"/>
                </a:solidFill>
                <a:latin typeface="Gill Sans MT" panose="020B0502020104020203"/>
                <a:cs typeface="Italic Outline Art" panose="02010400000000000000" pitchFamily="2" charset="-78"/>
              </a:rPr>
              <a:t> </a:t>
            </a:r>
            <a:r>
              <a:rPr kumimoji="0" lang="fr-FR" sz="2000" b="1"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La fonction </a:t>
            </a:r>
            <a:r>
              <a:rPr kumimoji="0" lang="fr-FR" sz="2000" b="1" i="0"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get</a:t>
            </a:r>
            <a:r>
              <a:rPr kumimoji="0" lang="fr-FR" sz="2000" b="1" i="0"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_ direction () </a:t>
            </a:r>
            <a:r>
              <a:rPr kumimoji="0" lang="fr-FR" sz="21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elle a comme entrée et sortie un seul pointeur *</a:t>
            </a:r>
            <a:r>
              <a:rPr kumimoji="0" lang="fr-FR" sz="2000" b="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dir</a:t>
            </a:r>
            <a:r>
              <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 on demande à l'utilisateur d’introduire la direction où il veut mettre les lettres ,donc on le demande d’introduire un H ou un 0 pour le </a:t>
            </a:r>
            <a:r>
              <a:rPr lang="fr-FR" sz="2000" dirty="0">
                <a:solidFill>
                  <a:srgbClr val="000000"/>
                </a:solidFill>
                <a:latin typeface="Gill Sans MT" panose="020B0502020104020203"/>
                <a:cs typeface="Italic Outline Art" panose="02010400000000000000" pitchFamily="2" charset="-78"/>
              </a:rPr>
              <a:t> placement du mot Horizontal</a:t>
            </a:r>
            <a:r>
              <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et </a:t>
            </a:r>
            <a:r>
              <a:rPr lang="fr-FR" sz="2000" dirty="0">
                <a:solidFill>
                  <a:srgbClr val="000000"/>
                </a:solidFill>
                <a:latin typeface="Gill Sans MT" panose="020B0502020104020203"/>
                <a:cs typeface="Italic Outline Art" panose="02010400000000000000" pitchFamily="2" charset="-78"/>
              </a:rPr>
              <a:t> </a:t>
            </a:r>
            <a:r>
              <a:rPr lang="fr-FR" sz="2000" b="1" dirty="0">
                <a:solidFill>
                  <a:srgbClr val="000000"/>
                </a:solidFill>
                <a:latin typeface="Gill Sans MT" panose="020B0502020104020203"/>
                <a:cs typeface="Italic Outline Art" panose="02010400000000000000" pitchFamily="2" charset="-78"/>
              </a:rPr>
              <a:t>V</a:t>
            </a:r>
            <a:r>
              <a:rPr lang="fr-FR" sz="2000" dirty="0">
                <a:solidFill>
                  <a:srgbClr val="000000"/>
                </a:solidFill>
                <a:latin typeface="Gill Sans MT" panose="020B0502020104020203"/>
                <a:cs typeface="Italic Outline Art" panose="02010400000000000000" pitchFamily="2" charset="-78"/>
              </a:rPr>
              <a:t> ou </a:t>
            </a:r>
            <a:r>
              <a:rPr lang="fr-FR" sz="2000" b="1" dirty="0">
                <a:solidFill>
                  <a:srgbClr val="000000"/>
                </a:solidFill>
                <a:latin typeface="Gill Sans MT" panose="020B0502020104020203"/>
                <a:cs typeface="Italic Outline Art" panose="02010400000000000000" pitchFamily="2" charset="-78"/>
              </a:rPr>
              <a:t>1 </a:t>
            </a:r>
            <a:r>
              <a:rPr lang="fr-FR" sz="2000" dirty="0">
                <a:solidFill>
                  <a:srgbClr val="000000"/>
                </a:solidFill>
                <a:latin typeface="Gill Sans MT" panose="020B0502020104020203"/>
                <a:cs typeface="Italic Outline Art" panose="02010400000000000000" pitchFamily="2" charset="-78"/>
              </a:rPr>
              <a:t>le placement du mot vertical , et on récupère le résultat dans la variable input (le input est toujours une chaine) </a:t>
            </a:r>
            <a:r>
              <a:rPr lang="fr-FR" sz="2000" dirty="0" err="1">
                <a:solidFill>
                  <a:srgbClr val="000000"/>
                </a:solidFill>
                <a:latin typeface="Gill Sans MT" panose="020B0502020104020203"/>
                <a:cs typeface="Italic Outline Art" panose="02010400000000000000" pitchFamily="2" charset="-78"/>
              </a:rPr>
              <a:t>apres</a:t>
            </a:r>
            <a:r>
              <a:rPr lang="fr-FR" sz="2000" dirty="0">
                <a:solidFill>
                  <a:srgbClr val="000000"/>
                </a:solidFill>
                <a:latin typeface="Gill Sans MT" panose="020B0502020104020203"/>
                <a:cs typeface="Italic Outline Art" panose="02010400000000000000" pitchFamily="2" charset="-78"/>
              </a:rPr>
              <a:t> on vérifie en mettant des conditions sur le input ,si le premier caractère de input est égale </a:t>
            </a:r>
            <a:r>
              <a:rPr kumimoji="0" lang="fr-FR" sz="2000" b="1"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lang="fr-FR" sz="2000" dirty="0">
                <a:solidFill>
                  <a:srgbClr val="000000"/>
                </a:solidFill>
                <a:latin typeface="Gill Sans MT" panose="020B0502020104020203"/>
                <a:cs typeface="Italic Outline Art" panose="02010400000000000000" pitchFamily="2" charset="-78"/>
              </a:rPr>
              <a:t>à </a:t>
            </a:r>
            <a:r>
              <a:rPr lang="fr-FR" sz="2000" b="1" dirty="0">
                <a:solidFill>
                  <a:srgbClr val="000000"/>
                </a:solidFill>
                <a:latin typeface="Gill Sans MT" panose="020B0502020104020203"/>
                <a:cs typeface="Italic Outline Art" panose="02010400000000000000" pitchFamily="2" charset="-78"/>
              </a:rPr>
              <a:t>H</a:t>
            </a:r>
            <a:r>
              <a:rPr lang="fr-FR" sz="2000" dirty="0">
                <a:solidFill>
                  <a:srgbClr val="000000"/>
                </a:solidFill>
                <a:latin typeface="Gill Sans MT" panose="020B0502020104020203"/>
                <a:cs typeface="Italic Outline Art" panose="02010400000000000000" pitchFamily="2" charset="-78"/>
              </a:rPr>
              <a:t> ou ‘</a:t>
            </a:r>
            <a:r>
              <a:rPr lang="fr-FR" sz="2000" b="1" dirty="0">
                <a:solidFill>
                  <a:srgbClr val="000000"/>
                </a:solidFill>
                <a:latin typeface="Gill Sans MT" panose="020B0502020104020203"/>
                <a:cs typeface="Italic Outline Art" panose="02010400000000000000" pitchFamily="2" charset="-78"/>
              </a:rPr>
              <a:t>0</a:t>
            </a:r>
            <a:r>
              <a:rPr lang="fr-FR" sz="2000" dirty="0">
                <a:solidFill>
                  <a:srgbClr val="000000"/>
                </a:solidFill>
                <a:latin typeface="Gill Sans MT" panose="020B0502020104020203"/>
                <a:cs typeface="Italic Outline Art" panose="02010400000000000000" pitchFamily="2" charset="-78"/>
              </a:rPr>
              <a:t>’ donc on va affecte à la variable *</a:t>
            </a:r>
            <a:r>
              <a:rPr lang="fr-FR" sz="2000" dirty="0" err="1">
                <a:solidFill>
                  <a:srgbClr val="000000"/>
                </a:solidFill>
                <a:latin typeface="Gill Sans MT" panose="020B0502020104020203"/>
                <a:cs typeface="Italic Outline Art" panose="02010400000000000000" pitchFamily="2" charset="-78"/>
              </a:rPr>
              <a:t>dir</a:t>
            </a:r>
            <a:r>
              <a:rPr lang="fr-FR" sz="2000" dirty="0">
                <a:solidFill>
                  <a:srgbClr val="000000"/>
                </a:solidFill>
                <a:latin typeface="Gill Sans MT" panose="020B0502020104020203"/>
                <a:cs typeface="Italic Outline Art" panose="02010400000000000000" pitchFamily="2" charset="-78"/>
              </a:rPr>
              <a:t>=0 et on return 1, </a:t>
            </a:r>
            <a:r>
              <a:rPr kumimoji="0" lang="fr-FR" sz="200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et dans le cas où le premier caractère de input est égale à </a:t>
            </a:r>
            <a:r>
              <a:rPr kumimoji="0" lang="fr-FR" sz="2000" b="1"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V</a:t>
            </a:r>
            <a:r>
              <a:rPr kumimoji="0" lang="fr-FR" sz="200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ou  ‘</a:t>
            </a:r>
            <a:r>
              <a:rPr kumimoji="0" lang="fr-FR" sz="2000" b="1"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1</a:t>
            </a:r>
            <a:r>
              <a:rPr kumimoji="0" lang="fr-FR" sz="200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on affecte à la variable *</a:t>
            </a:r>
            <a:r>
              <a:rPr kumimoji="0" lang="fr-FR" sz="200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dir</a:t>
            </a:r>
            <a:r>
              <a:rPr kumimoji="0" lang="fr-FR" sz="200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=1 et on retourne 1 et dans le cas ou il introduit n'importe caractère on afficher un</a:t>
            </a:r>
            <a:r>
              <a:rPr lang="fr-FR" sz="2000" dirty="0">
                <a:solidFill>
                  <a:srgbClr val="000000"/>
                </a:solidFill>
                <a:latin typeface="Gill Sans MT" panose="020B0502020104020203"/>
                <a:cs typeface="Italic Outline Art" panose="02010400000000000000" pitchFamily="2" charset="-78"/>
              </a:rPr>
              <a:t> </a:t>
            </a:r>
            <a:r>
              <a:rPr kumimoji="0" lang="fr-FR" sz="200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message de réintroduire la direction et on retourne -1 .</a:t>
            </a:r>
          </a:p>
          <a:p>
            <a:pPr marR="0" lvl="0" algn="l" defTabSz="914400" rtl="0" eaLnBrk="1" fontAlgn="auto" latinLnBrk="0" hangingPunct="1">
              <a:lnSpc>
                <a:spcPct val="100000"/>
              </a:lnSpc>
              <a:spcBef>
                <a:spcPts val="0"/>
              </a:spcBef>
              <a:spcAft>
                <a:spcPts val="0"/>
              </a:spcAft>
              <a:buClrTx/>
              <a:buSzTx/>
              <a:tabLst/>
              <a:defRPr/>
            </a:pPr>
            <a:endParaRPr lang="fr-FR" sz="2100" b="1" dirty="0">
              <a:solidFill>
                <a:srgbClr val="000000"/>
              </a:solidFill>
              <a:latin typeface="Gill Sans MT" panose="020B0502020104020203"/>
              <a:cs typeface="Italic Outline Art" panose="020104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000" b="1"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La fonction </a:t>
            </a:r>
            <a:r>
              <a:rPr kumimoji="0" lang="fr-FR" sz="2000" b="1"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get_mot</a:t>
            </a:r>
            <a:r>
              <a:rPr kumimoji="0" lang="fr-FR" sz="2000" b="1"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kumimoji="0" lang="fr-FR" sz="210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elle a comme entrée et sortie un seul pointeur *mot , et d’autres entrés ligne col et </a:t>
            </a:r>
            <a:r>
              <a:rPr kumimoji="0" lang="fr-FR" sz="2100" i="0" u="none" strike="noStrike" kern="1200" cap="none" spc="0" normalizeH="0" baseline="0" noProof="0" dirty="0" err="1">
                <a:ln>
                  <a:noFill/>
                </a:ln>
                <a:solidFill>
                  <a:srgbClr val="000000"/>
                </a:solidFill>
                <a:effectLst/>
                <a:uLnTx/>
                <a:uFillTx/>
                <a:latin typeface="Gill Sans MT" panose="020B0502020104020203"/>
                <a:ea typeface="+mn-ea"/>
                <a:cs typeface="Italic Outline Art" panose="02010400000000000000" pitchFamily="2" charset="-78"/>
              </a:rPr>
              <a:t>dir</a:t>
            </a:r>
            <a:r>
              <a:rPr kumimoji="0" lang="fr-FR" sz="210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,on demande à </a:t>
            </a:r>
          </a:p>
          <a:p>
            <a:pPr marR="0" lvl="0" algn="l" defTabSz="914400" rtl="0" eaLnBrk="1" fontAlgn="auto" latinLnBrk="0" hangingPunct="1">
              <a:lnSpc>
                <a:spcPct val="100000"/>
              </a:lnSpc>
              <a:spcBef>
                <a:spcPts val="0"/>
              </a:spcBef>
              <a:spcAft>
                <a:spcPts val="0"/>
              </a:spcAft>
              <a:buClrTx/>
              <a:buSzTx/>
              <a:tabLst/>
              <a:defRPr/>
            </a:pPr>
            <a:r>
              <a:rPr kumimoji="0" lang="fr-FR" sz="2100" b="1"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a:t>
            </a:r>
            <a:r>
              <a:rPr kumimoji="0" lang="fr-FR" sz="210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l'utilisateur d’introduire le mot qu’il veut le placer , et on le</a:t>
            </a:r>
          </a:p>
          <a:p>
            <a:pPr marR="0" lvl="0" algn="l" defTabSz="914400" rtl="0" eaLnBrk="1" fontAlgn="auto" latinLnBrk="0" hangingPunct="1">
              <a:lnSpc>
                <a:spcPct val="100000"/>
              </a:lnSpc>
              <a:spcBef>
                <a:spcPts val="0"/>
              </a:spcBef>
              <a:spcAft>
                <a:spcPts val="0"/>
              </a:spcAft>
              <a:buClrTx/>
              <a:buSzTx/>
              <a:tabLst/>
              <a:defRPr/>
            </a:pPr>
            <a:r>
              <a:rPr lang="fr-FR" sz="2100" dirty="0">
                <a:solidFill>
                  <a:srgbClr val="000000"/>
                </a:solidFill>
                <a:latin typeface="Gill Sans MT" panose="020B0502020104020203"/>
                <a:cs typeface="Italic Outline Art" panose="02010400000000000000" pitchFamily="2" charset="-78"/>
              </a:rPr>
              <a:t>     </a:t>
            </a:r>
            <a:r>
              <a:rPr kumimoji="0" lang="fr-FR" sz="210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récupère dans le pointeur *mot et on appelle notre macro pour</a:t>
            </a:r>
          </a:p>
          <a:p>
            <a:pPr marR="0" lvl="0" algn="l" defTabSz="914400" rtl="0" eaLnBrk="1" fontAlgn="auto" latinLnBrk="0" hangingPunct="1">
              <a:lnSpc>
                <a:spcPct val="100000"/>
              </a:lnSpc>
              <a:spcBef>
                <a:spcPts val="0"/>
              </a:spcBef>
              <a:spcAft>
                <a:spcPts val="0"/>
              </a:spcAft>
              <a:buClrTx/>
              <a:buSzTx/>
              <a:tabLst/>
              <a:defRPr/>
            </a:pPr>
            <a:r>
              <a:rPr lang="fr-FR" sz="2100" dirty="0">
                <a:solidFill>
                  <a:srgbClr val="000000"/>
                </a:solidFill>
                <a:latin typeface="Gill Sans MT" panose="020B0502020104020203"/>
                <a:cs typeface="Italic Outline Art" panose="02010400000000000000" pitchFamily="2" charset="-78"/>
              </a:rPr>
              <a:t>    </a:t>
            </a:r>
            <a:r>
              <a:rPr kumimoji="0" lang="fr-FR" sz="210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rejeter les entrées excessive , et on teste si l'utilisateur introduit</a:t>
            </a:r>
          </a:p>
          <a:p>
            <a:pPr marR="0" lvl="0" algn="l" defTabSz="914400" rtl="0" eaLnBrk="1" fontAlgn="auto" latinLnBrk="0" hangingPunct="1">
              <a:lnSpc>
                <a:spcPct val="100000"/>
              </a:lnSpc>
              <a:spcBef>
                <a:spcPts val="0"/>
              </a:spcBef>
              <a:spcAft>
                <a:spcPts val="0"/>
              </a:spcAft>
              <a:buClrTx/>
              <a:buSzTx/>
              <a:tabLst/>
              <a:defRPr/>
            </a:pPr>
            <a:r>
              <a:rPr lang="fr-FR" sz="2100" dirty="0">
                <a:solidFill>
                  <a:srgbClr val="000000"/>
                </a:solidFill>
                <a:latin typeface="Gill Sans MT" panose="020B0502020104020203"/>
                <a:cs typeface="Italic Outline Art" panose="02010400000000000000" pitchFamily="2" charset="-78"/>
              </a:rPr>
              <a:t>   </a:t>
            </a:r>
            <a:r>
              <a:rPr kumimoji="0" lang="fr-FR" sz="210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rPr>
              <a:t>  un redémarrage (\n) ,</a:t>
            </a: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0000"/>
              </a:solidFill>
              <a:effectLst/>
              <a:uLnTx/>
              <a:uFillTx/>
              <a:latin typeface="Gill Sans MT" panose="020B0502020104020203"/>
              <a:ea typeface="+mn-ea"/>
              <a:cs typeface="Italic Outline Art" panose="02010400000000000000" pitchFamily="2" charset="-78"/>
            </a:endParaRPr>
          </a:p>
        </p:txBody>
      </p:sp>
    </p:spTree>
    <p:extLst>
      <p:ext uri="{BB962C8B-B14F-4D97-AF65-F5344CB8AC3E}">
        <p14:creationId xmlns:p14="http://schemas.microsoft.com/office/powerpoint/2010/main" val="1334439168"/>
      </p:ext>
    </p:extLst>
  </p:cSld>
  <p:clrMapOvr>
    <a:masterClrMapping/>
  </p:clrMapOvr>
</p:sld>
</file>

<file path=ppt/theme/theme1.xml><?xml version="1.0" encoding="utf-8"?>
<a:theme xmlns:a="http://schemas.openxmlformats.org/drawingml/2006/main" name="Expédition">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TotalTime>
  <Words>3306</Words>
  <Application>Microsoft Office PowerPoint</Application>
  <PresentationFormat>Grand écran</PresentationFormat>
  <Paragraphs>327</Paragraphs>
  <Slides>18</Slides>
  <Notes>18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Calibri</vt:lpstr>
      <vt:lpstr>Gill Sans MT</vt:lpstr>
      <vt:lpstr>Wingdings</vt:lpstr>
      <vt:lpstr>Expédition</vt:lpstr>
      <vt:lpstr>Le rapport du jeu  scrabble</vt:lpstr>
      <vt:lpstr>Sommaire </vt:lpstr>
      <vt:lpstr>introduction</vt:lpstr>
      <vt:lpstr>LA BASE Du PROGRAMME</vt:lpstr>
      <vt:lpstr>Le plateau  du jeu</vt:lpstr>
      <vt:lpstr>Les OBJET UTILISÉS </vt:lpstr>
      <vt:lpstr>Les outils utilisés </vt:lpstr>
      <vt:lpstr> les fonctions </vt:lpstr>
      <vt:lpstr> les fonctions </vt:lpstr>
      <vt:lpstr> les fonctions </vt:lpstr>
      <vt:lpstr> les fonctions </vt:lpstr>
      <vt:lpstr> les fonctions </vt:lpstr>
      <vt:lpstr> les fonctions </vt:lpstr>
      <vt:lpstr> les fonctions </vt:lpstr>
      <vt:lpstr> Les fonctions </vt:lpstr>
      <vt:lpstr> les fonctions </vt:lpstr>
      <vt:lpstr> le main</vt:lpstr>
      <vt:lpstr>Les références bibliographie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rapport du jeu scrabble </dc:title>
  <dc:creator>Nabil Saada</dc:creator>
  <cp:lastModifiedBy>samir nabil</cp:lastModifiedBy>
  <cp:revision>76</cp:revision>
  <dcterms:created xsi:type="dcterms:W3CDTF">2021-06-03T11:33:25Z</dcterms:created>
  <dcterms:modified xsi:type="dcterms:W3CDTF">2024-12-07T20:13:39Z</dcterms:modified>
</cp:coreProperties>
</file>