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x="18288000" cy="10287000"/>
  <p:notesSz cx="6858000" cy="9144000"/>
  <p:embeddedFontLst>
    <p:embeddedFont>
      <p:font typeface="Telegraf Bold" charset="1" panose="00000800000000000000"/>
      <p:regular r:id="rId25"/>
    </p:embeddedFont>
    <p:embeddedFont>
      <p:font typeface="Poppins" charset="1" panose="00000500000000000000"/>
      <p:regular r:id="rId26"/>
    </p:embeddedFont>
    <p:embeddedFont>
      <p:font typeface="Poppins Bold" charset="1" panose="00000800000000000000"/>
      <p:regular r:id="rId27"/>
    </p:embeddedFont>
    <p:embeddedFont>
      <p:font typeface="Open Sauce Bold" charset="1" panose="00000800000000000000"/>
      <p:regular r:id="rId28"/>
    </p:embeddedFont>
    <p:embeddedFont>
      <p:font typeface="Telegraf" charset="1" panose="00000500000000000000"/>
      <p:regular r:id="rId29"/>
    </p:embeddedFont>
    <p:embeddedFont>
      <p:font typeface="Open Sauce" charset="1" panose="0000050000000000000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slides/slide19.xml" Type="http://schemas.openxmlformats.org/officeDocument/2006/relationships/slide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7.pn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8.png" Type="http://schemas.openxmlformats.org/officeDocument/2006/relationships/image"/><Relationship Id="rId3" Target="../media/image29.svg" Type="http://schemas.openxmlformats.org/officeDocument/2006/relationships/image"/></Relationships>
</file>

<file path=ppt/slides/_rels/slide1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803986" y="803986"/>
            <a:ext cx="449429" cy="449429"/>
          </a:xfrm>
          <a:custGeom>
            <a:avLst/>
            <a:gdLst/>
            <a:ahLst/>
            <a:cxnLst/>
            <a:rect r="r" b="b" t="t" l="l"/>
            <a:pathLst>
              <a:path h="449429" w="449429">
                <a:moveTo>
                  <a:pt x="0" y="0"/>
                </a:moveTo>
                <a:lnTo>
                  <a:pt x="449428" y="0"/>
                </a:lnTo>
                <a:lnTo>
                  <a:pt x="449428" y="449428"/>
                </a:lnTo>
                <a:lnTo>
                  <a:pt x="0" y="4494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3054412" y="3801773"/>
            <a:ext cx="12179177" cy="35845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b="true" sz="9999" spc="-44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Concurrent Image Processor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363845" y="768097"/>
            <a:ext cx="4214595" cy="4450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91"/>
              </a:lnSpc>
              <a:spcBef>
                <a:spcPct val="0"/>
              </a:spcBef>
            </a:pPr>
            <a:r>
              <a:rPr lang="en-US" b="true" sz="2422" spc="-10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Java Parallel Programming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234364" y="8993505"/>
            <a:ext cx="6123527" cy="58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1"/>
              </a:lnSpc>
            </a:pPr>
            <a:r>
              <a:rPr lang="en-US" sz="32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Saadeddine Dakdouki 6308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0266310" y="9002111"/>
            <a:ext cx="7071567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Presented to Dr Mohamad Aoude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177042" y="9002119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44535" y="832135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274775" y="834349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791733" y="810170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Sequential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321629" y="832135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790346"/>
            <a:ext cx="16682906" cy="5641041"/>
            <a:chOff x="0" y="0"/>
            <a:chExt cx="4393852" cy="14857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3852" cy="1485706"/>
            </a:xfrm>
            <a:custGeom>
              <a:avLst/>
              <a:gdLst/>
              <a:ahLst/>
              <a:cxnLst/>
              <a:rect r="r" b="b" t="t" l="l"/>
              <a:pathLst>
                <a:path h="1485706" w="4393852">
                  <a:moveTo>
                    <a:pt x="25988" y="0"/>
                  </a:moveTo>
                  <a:lnTo>
                    <a:pt x="4367864" y="0"/>
                  </a:lnTo>
                  <a:cubicBezTo>
                    <a:pt x="4382217" y="0"/>
                    <a:pt x="4393852" y="11635"/>
                    <a:pt x="4393852" y="25988"/>
                  </a:cubicBezTo>
                  <a:lnTo>
                    <a:pt x="4393852" y="1459719"/>
                  </a:lnTo>
                  <a:cubicBezTo>
                    <a:pt x="4393852" y="1466611"/>
                    <a:pt x="4391114" y="1473221"/>
                    <a:pt x="4386240" y="1478095"/>
                  </a:cubicBezTo>
                  <a:cubicBezTo>
                    <a:pt x="4381367" y="1482968"/>
                    <a:pt x="4374757" y="1485706"/>
                    <a:pt x="4367864" y="1485706"/>
                  </a:cubicBezTo>
                  <a:lnTo>
                    <a:pt x="25988" y="1485706"/>
                  </a:lnTo>
                  <a:cubicBezTo>
                    <a:pt x="19095" y="1485706"/>
                    <a:pt x="12485" y="1482968"/>
                    <a:pt x="7612" y="1478095"/>
                  </a:cubicBezTo>
                  <a:cubicBezTo>
                    <a:pt x="2738" y="1473221"/>
                    <a:pt x="0" y="1466611"/>
                    <a:pt x="0" y="1459719"/>
                  </a:cubicBezTo>
                  <a:lnTo>
                    <a:pt x="0" y="25988"/>
                  </a:lnTo>
                  <a:cubicBezTo>
                    <a:pt x="0" y="19095"/>
                    <a:pt x="2738" y="12485"/>
                    <a:pt x="7612" y="7612"/>
                  </a:cubicBezTo>
                  <a:cubicBezTo>
                    <a:pt x="12485" y="2738"/>
                    <a:pt x="19095" y="0"/>
                    <a:pt x="2598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93852" cy="155238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H="true">
            <a:off x="6181032" y="3106621"/>
            <a:ext cx="0" cy="43247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6" id="6"/>
          <p:cNvSpPr/>
          <p:nvPr/>
        </p:nvSpPr>
        <p:spPr>
          <a:xfrm>
            <a:off x="12064238" y="3106621"/>
            <a:ext cx="0" cy="4324766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9" id="9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5069830" y="7526637"/>
            <a:ext cx="8151217" cy="2614153"/>
          </a:xfrm>
          <a:custGeom>
            <a:avLst/>
            <a:gdLst/>
            <a:ahLst/>
            <a:cxnLst/>
            <a:rect r="r" b="b" t="t" l="l"/>
            <a:pathLst>
              <a:path h="2614153" w="8151217">
                <a:moveTo>
                  <a:pt x="0" y="0"/>
                </a:moveTo>
                <a:lnTo>
                  <a:pt x="8151217" y="0"/>
                </a:lnTo>
                <a:lnTo>
                  <a:pt x="8151217" y="2614153"/>
                </a:lnTo>
                <a:lnTo>
                  <a:pt x="0" y="26141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94461" y="3205411"/>
            <a:ext cx="5119872" cy="33159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52" indent="-259076" lvl="1">
              <a:lnSpc>
                <a:spcPts val="3359"/>
              </a:lnSpc>
              <a:buFont typeface="Arial"/>
              <a:buChar char="•"/>
            </a:pPr>
            <a:r>
              <a:rPr lang="en-US" sz="23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Fixed Thread Pools (ExecutorService)</a:t>
            </a:r>
          </a:p>
          <a:p>
            <a:pPr algn="just" marL="863588" indent="-287863" lvl="2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Controlled number of worker threads (8 threads)</a:t>
            </a:r>
          </a:p>
          <a:p>
            <a:pPr algn="just" marL="863588" indent="-287863" lvl="2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Prevents memory exha</a:t>
            </a: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ustion from unlimited thread creation</a:t>
            </a:r>
          </a:p>
          <a:p>
            <a:pPr algn="just" marL="863588" indent="-287863" lvl="2">
              <a:lnSpc>
                <a:spcPts val="2799"/>
              </a:lnSpc>
              <a:buFont typeface="Arial"/>
              <a:buChar char="⚬"/>
            </a:pPr>
            <a:r>
              <a:rPr lang="en-US" sz="19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Batch processing for memory management</a:t>
            </a:r>
          </a:p>
          <a:p>
            <a:pPr algn="just">
              <a:lnSpc>
                <a:spcPts val="2799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53414" y="2053856"/>
            <a:ext cx="16735515" cy="11194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73"/>
              </a:lnSpc>
            </a:pPr>
            <a:r>
              <a:rPr lang="en-US" sz="7719" spc="-347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Parallel Technologies Implemented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280273" y="3205411"/>
            <a:ext cx="5558636" cy="46158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Fork/Join Framework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Divide-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and-Conquer: Recursive tile splitting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Work Stealing: Idle threads steal work from busy threads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Til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eProcessingTask: 256×256 pix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el tiles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Automatic Load Balancing: Framework handles thread distribution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12069544" y="3205411"/>
            <a:ext cx="5189756" cy="3358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CompletableFuture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Asynchronous processing with timeout handling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Composable pipeline operations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Bett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 error handling than raw threads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10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0921" y="1738630"/>
            <a:ext cx="10876417" cy="8110311"/>
            <a:chOff x="0" y="0"/>
            <a:chExt cx="2864571" cy="2136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4571" cy="2136049"/>
            </a:xfrm>
            <a:custGeom>
              <a:avLst/>
              <a:gdLst/>
              <a:ahLst/>
              <a:cxnLst/>
              <a:rect r="r" b="b" t="t" l="l"/>
              <a:pathLst>
                <a:path h="213604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2096188"/>
                  </a:lnTo>
                  <a:cubicBezTo>
                    <a:pt x="2864571" y="2118203"/>
                    <a:pt x="2846724" y="2136049"/>
                    <a:pt x="2824709" y="2136049"/>
                  </a:cubicBezTo>
                  <a:lnTo>
                    <a:pt x="39861" y="2136049"/>
                  </a:lnTo>
                  <a:cubicBezTo>
                    <a:pt x="17846" y="2136049"/>
                    <a:pt x="0" y="2118203"/>
                    <a:pt x="0" y="2096188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864571" cy="2202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77681" y="5321753"/>
            <a:ext cx="4517491" cy="3936547"/>
          </a:xfrm>
          <a:custGeom>
            <a:avLst/>
            <a:gdLst/>
            <a:ahLst/>
            <a:cxnLst/>
            <a:rect r="r" b="b" t="t" l="l"/>
            <a:pathLst>
              <a:path h="3936547" w="4517491">
                <a:moveTo>
                  <a:pt x="0" y="0"/>
                </a:moveTo>
                <a:lnTo>
                  <a:pt x="4517491" y="0"/>
                </a:lnTo>
                <a:lnTo>
                  <a:pt x="4517491" y="3936547"/>
                </a:lnTo>
                <a:lnTo>
                  <a:pt x="0" y="39365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253686" y="3634105"/>
            <a:ext cx="9770886" cy="56241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Benefits: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etter cache locality (smaller working sets)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Aut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omatic load balancing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Scales with available cores</a:t>
            </a:r>
          </a:p>
          <a:p>
            <a:pPr algn="just" marL="690881" indent="-345440" lvl="1">
              <a:lnSpc>
                <a:spcPts val="4480"/>
              </a:lnSpc>
              <a:buFont typeface="Arial"/>
              <a:buChar char="•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Trade-offs: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Ov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erhead from task creation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</a:t>
            </a: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emory for intermediate results</a:t>
            </a:r>
          </a:p>
          <a:p>
            <a:pPr algn="just" marL="1381761" indent="-460587" lvl="2">
              <a:lnSpc>
                <a:spcPts val="4480"/>
              </a:lnSpc>
              <a:buFont typeface="Arial"/>
              <a:buChar char="⚬"/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Complex result combination</a:t>
            </a:r>
          </a:p>
          <a:p>
            <a:pPr algn="just">
              <a:lnSpc>
                <a:spcPts val="4480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63845" y="2439110"/>
            <a:ext cx="3678551" cy="256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66"/>
              </a:lnSpc>
            </a:pPr>
            <a:r>
              <a:rPr lang="en-US" b="true" sz="4904" spc="-2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Recursive Tile-Based Processing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5160" y="2068828"/>
            <a:ext cx="9369412" cy="1241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6"/>
              </a:lnSpc>
            </a:pPr>
            <a:r>
              <a:rPr lang="en-US" sz="8467" spc="-381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Fork/Join Deep Dive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11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38630"/>
            <a:ext cx="16548637" cy="8110311"/>
            <a:chOff x="0" y="0"/>
            <a:chExt cx="4358489" cy="2136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8489" cy="2136049"/>
            </a:xfrm>
            <a:custGeom>
              <a:avLst/>
              <a:gdLst/>
              <a:ahLst/>
              <a:cxnLst/>
              <a:rect r="r" b="b" t="t" l="l"/>
              <a:pathLst>
                <a:path h="2136049" w="4358489">
                  <a:moveTo>
                    <a:pt x="26198" y="0"/>
                  </a:moveTo>
                  <a:lnTo>
                    <a:pt x="4332291" y="0"/>
                  </a:lnTo>
                  <a:cubicBezTo>
                    <a:pt x="4346759" y="0"/>
                    <a:pt x="4358489" y="11729"/>
                    <a:pt x="4358489" y="26198"/>
                  </a:cubicBezTo>
                  <a:lnTo>
                    <a:pt x="4358489" y="2109851"/>
                  </a:lnTo>
                  <a:cubicBezTo>
                    <a:pt x="4358489" y="2124320"/>
                    <a:pt x="4346759" y="2136049"/>
                    <a:pt x="4332291" y="2136049"/>
                  </a:cubicBezTo>
                  <a:lnTo>
                    <a:pt x="26198" y="2136049"/>
                  </a:lnTo>
                  <a:cubicBezTo>
                    <a:pt x="11729" y="2136049"/>
                    <a:pt x="0" y="2124320"/>
                    <a:pt x="0" y="2109851"/>
                  </a:cubicBezTo>
                  <a:lnTo>
                    <a:pt x="0" y="26198"/>
                  </a:lnTo>
                  <a:cubicBezTo>
                    <a:pt x="0" y="11729"/>
                    <a:pt x="11729" y="0"/>
                    <a:pt x="2619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58489" cy="2202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144000" y="3634105"/>
            <a:ext cx="8115300" cy="6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Solutions Implemented: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Fix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ed Thread Pools: Limit concurrent operations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atch Processing: Process images in controlled groups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Garbage Collection: Force GC between batches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Thread-Local Buffers: Reduce allocation overhead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Resource Cleanup: Proper shutdown procedures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988415" y="2068828"/>
            <a:ext cx="15036157" cy="1241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6"/>
              </a:lnSpc>
            </a:pPr>
            <a:r>
              <a:rPr lang="en-US" sz="8467" spc="-381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Memory Management Strategy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12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21258" y="3634105"/>
            <a:ext cx="7822742" cy="481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Problem: 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Parallel processing can consume excessive memory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Memory Monitoring: 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Real-time tracking and warnings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Graceful Degradation: 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Fallback strategies for low memory</a:t>
            </a: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505890"/>
            <a:ext cx="7145508" cy="3248776"/>
            <a:chOff x="0" y="0"/>
            <a:chExt cx="1881944" cy="85564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1944" cy="855645"/>
            </a:xfrm>
            <a:custGeom>
              <a:avLst/>
              <a:gdLst/>
              <a:ahLst/>
              <a:cxnLst/>
              <a:rect r="r" b="b" t="t" l="l"/>
              <a:pathLst>
                <a:path h="855645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794971"/>
                  </a:lnTo>
                  <a:cubicBezTo>
                    <a:pt x="1881944" y="828480"/>
                    <a:pt x="1854780" y="855645"/>
                    <a:pt x="1821270" y="855645"/>
                  </a:cubicBezTo>
                  <a:lnTo>
                    <a:pt x="60674" y="855645"/>
                  </a:lnTo>
                  <a:cubicBezTo>
                    <a:pt x="27165" y="855645"/>
                    <a:pt x="0" y="828480"/>
                    <a:pt x="0" y="794971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81944" cy="9223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5392842"/>
            <a:ext cx="7145508" cy="3712917"/>
            <a:chOff x="0" y="0"/>
            <a:chExt cx="1881944" cy="9778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81944" cy="977888"/>
            </a:xfrm>
            <a:custGeom>
              <a:avLst/>
              <a:gdLst/>
              <a:ahLst/>
              <a:cxnLst/>
              <a:rect r="r" b="b" t="t" l="l"/>
              <a:pathLst>
                <a:path h="977888" w="1881944">
                  <a:moveTo>
                    <a:pt x="45506" y="0"/>
                  </a:moveTo>
                  <a:lnTo>
                    <a:pt x="1836439" y="0"/>
                  </a:lnTo>
                  <a:cubicBezTo>
                    <a:pt x="1848508" y="0"/>
                    <a:pt x="1860082" y="4794"/>
                    <a:pt x="1868616" y="13328"/>
                  </a:cubicBezTo>
                  <a:cubicBezTo>
                    <a:pt x="1877150" y="21862"/>
                    <a:pt x="1881944" y="33437"/>
                    <a:pt x="1881944" y="45506"/>
                  </a:cubicBezTo>
                  <a:lnTo>
                    <a:pt x="1881944" y="932382"/>
                  </a:lnTo>
                  <a:cubicBezTo>
                    <a:pt x="1881944" y="944451"/>
                    <a:pt x="1877150" y="956025"/>
                    <a:pt x="1868616" y="964559"/>
                  </a:cubicBezTo>
                  <a:cubicBezTo>
                    <a:pt x="1860082" y="973093"/>
                    <a:pt x="1848508" y="977888"/>
                    <a:pt x="1836439" y="977888"/>
                  </a:cubicBezTo>
                  <a:lnTo>
                    <a:pt x="45506" y="977888"/>
                  </a:lnTo>
                  <a:cubicBezTo>
                    <a:pt x="33437" y="977888"/>
                    <a:pt x="21862" y="973093"/>
                    <a:pt x="13328" y="964559"/>
                  </a:cubicBezTo>
                  <a:cubicBezTo>
                    <a:pt x="4794" y="956025"/>
                    <a:pt x="0" y="944451"/>
                    <a:pt x="0" y="932382"/>
                  </a:cubicBezTo>
                  <a:lnTo>
                    <a:pt x="0" y="45506"/>
                  </a:lnTo>
                  <a:cubicBezTo>
                    <a:pt x="0" y="33437"/>
                    <a:pt x="4794" y="21862"/>
                    <a:pt x="13328" y="13328"/>
                  </a:cubicBezTo>
                  <a:cubicBezTo>
                    <a:pt x="21862" y="4794"/>
                    <a:pt x="33437" y="0"/>
                    <a:pt x="45506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881944" cy="104456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661704" y="1894724"/>
            <a:ext cx="8597596" cy="7573887"/>
            <a:chOff x="0" y="0"/>
            <a:chExt cx="2264387" cy="19947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64387" cy="1994769"/>
            </a:xfrm>
            <a:custGeom>
              <a:avLst/>
              <a:gdLst/>
              <a:ahLst/>
              <a:cxnLst/>
              <a:rect r="r" b="b" t="t" l="l"/>
              <a:pathLst>
                <a:path h="1994769" w="2264387">
                  <a:moveTo>
                    <a:pt x="50427" y="0"/>
                  </a:moveTo>
                  <a:lnTo>
                    <a:pt x="2213961" y="0"/>
                  </a:lnTo>
                  <a:cubicBezTo>
                    <a:pt x="2241811" y="0"/>
                    <a:pt x="2264387" y="22577"/>
                    <a:pt x="2264387" y="50427"/>
                  </a:cubicBezTo>
                  <a:lnTo>
                    <a:pt x="2264387" y="1944342"/>
                  </a:lnTo>
                  <a:cubicBezTo>
                    <a:pt x="2264387" y="1972192"/>
                    <a:pt x="2241811" y="1994769"/>
                    <a:pt x="2213961" y="1994769"/>
                  </a:cubicBezTo>
                  <a:lnTo>
                    <a:pt x="50427" y="1994769"/>
                  </a:lnTo>
                  <a:cubicBezTo>
                    <a:pt x="22577" y="1994769"/>
                    <a:pt x="0" y="1972192"/>
                    <a:pt x="0" y="1944342"/>
                  </a:cubicBezTo>
                  <a:lnTo>
                    <a:pt x="0" y="50427"/>
                  </a:lnTo>
                  <a:cubicBezTo>
                    <a:pt x="0" y="22577"/>
                    <a:pt x="22577" y="0"/>
                    <a:pt x="5042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264387" cy="20614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86484" y="5877999"/>
            <a:ext cx="6180510" cy="2742601"/>
          </a:xfrm>
          <a:custGeom>
            <a:avLst/>
            <a:gdLst/>
            <a:ahLst/>
            <a:cxnLst/>
            <a:rect r="r" b="b" t="t" l="l"/>
            <a:pathLst>
              <a:path h="2742601" w="6180510">
                <a:moveTo>
                  <a:pt x="0" y="0"/>
                </a:moveTo>
                <a:lnTo>
                  <a:pt x="6180510" y="0"/>
                </a:lnTo>
                <a:lnTo>
                  <a:pt x="6180510" y="2742602"/>
                </a:lnTo>
                <a:lnTo>
                  <a:pt x="0" y="27426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661704" y="2069904"/>
            <a:ext cx="8436907" cy="71304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What is Vector API?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Experimental Feature: Java 17+ incubator module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Hardware Acceleration: 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Direct access to CPU SIMD instructions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How it Works: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Process 4-8 pixels simultaneously in single instruction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Vectorized arithmetic operations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Optimal for repetitive mathematical operations</a:t>
            </a:r>
          </a:p>
          <a:p>
            <a:pPr algn="just" marL="518160" indent="-259080" lvl="1">
              <a:lnSpc>
                <a:spcPts val="3359"/>
              </a:lnSpc>
              <a:buFont typeface="Arial"/>
              <a:buChar char="•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Current Status: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Incubator Module: </a:t>
            </a:r>
          </a:p>
          <a:p>
            <a:pPr algn="just">
              <a:lnSpc>
                <a:spcPts val="3359"/>
              </a:lnSpc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           </a:t>
            </a: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--add-modules jdk.incubator.vector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Under Active Development: API may change</a:t>
            </a:r>
          </a:p>
          <a:p>
            <a:pPr algn="just" marL="1036320" indent="-345440" lvl="2">
              <a:lnSpc>
                <a:spcPts val="3359"/>
              </a:lnSpc>
              <a:buFont typeface="Arial"/>
              <a:buChar char="⚬"/>
            </a:pPr>
            <a:r>
              <a:rPr lang="en-US" sz="24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Performance Benefits: 2-4x speedup for pixel operations</a:t>
            </a:r>
          </a:p>
          <a:p>
            <a:pPr algn="just">
              <a:lnSpc>
                <a:spcPts val="335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028700" y="2262561"/>
            <a:ext cx="6780221" cy="1783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42"/>
              </a:lnSpc>
            </a:pPr>
            <a:r>
              <a:rPr lang="en-US" sz="6512" spc="-293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Vector API - The Cutting Edge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13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803986" y="9487661"/>
            <a:ext cx="7145508" cy="4636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4"/>
              </a:lnSpc>
            </a:pPr>
            <a:r>
              <a:rPr lang="en-US" sz="3200" spc="-144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SIMD: Single Instruction, Multiple Data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738630"/>
            <a:ext cx="16548637" cy="8110311"/>
            <a:chOff x="0" y="0"/>
            <a:chExt cx="4358489" cy="2136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58489" cy="2136049"/>
            </a:xfrm>
            <a:custGeom>
              <a:avLst/>
              <a:gdLst/>
              <a:ahLst/>
              <a:cxnLst/>
              <a:rect r="r" b="b" t="t" l="l"/>
              <a:pathLst>
                <a:path h="2136049" w="4358489">
                  <a:moveTo>
                    <a:pt x="26198" y="0"/>
                  </a:moveTo>
                  <a:lnTo>
                    <a:pt x="4332291" y="0"/>
                  </a:lnTo>
                  <a:cubicBezTo>
                    <a:pt x="4346759" y="0"/>
                    <a:pt x="4358489" y="11729"/>
                    <a:pt x="4358489" y="26198"/>
                  </a:cubicBezTo>
                  <a:lnTo>
                    <a:pt x="4358489" y="2109851"/>
                  </a:lnTo>
                  <a:cubicBezTo>
                    <a:pt x="4358489" y="2124320"/>
                    <a:pt x="4346759" y="2136049"/>
                    <a:pt x="4332291" y="2136049"/>
                  </a:cubicBezTo>
                  <a:lnTo>
                    <a:pt x="26198" y="2136049"/>
                  </a:lnTo>
                  <a:cubicBezTo>
                    <a:pt x="11729" y="2136049"/>
                    <a:pt x="0" y="2124320"/>
                    <a:pt x="0" y="2109851"/>
                  </a:cubicBezTo>
                  <a:lnTo>
                    <a:pt x="0" y="26198"/>
                  </a:lnTo>
                  <a:cubicBezTo>
                    <a:pt x="0" y="11729"/>
                    <a:pt x="11729" y="0"/>
                    <a:pt x="2619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58489" cy="2202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321258" y="3634105"/>
            <a:ext cx="15703314" cy="6410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Vector Species: 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Platform-optimal vector length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Vectorized Operations: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Load multiple pixels into vector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Apply mathematical operations to all lanes simultaneously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Store results back to m</a:t>
            </a: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emory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Example - Brightness Adjustment:</a:t>
            </a:r>
          </a:p>
          <a:p>
            <a:pPr algn="just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Challenges: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Thread safety considerations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Fallback to scalar operations</a:t>
            </a:r>
          </a:p>
          <a:p>
            <a:pPr algn="just" marL="1295403" indent="-431801" lvl="2">
              <a:lnSpc>
                <a:spcPts val="4200"/>
              </a:lnSpc>
              <a:buFont typeface="Arial"/>
              <a:buChar char="⚬"/>
            </a:pPr>
            <a:r>
              <a:rPr lang="en-US" sz="30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Platform compatibility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835657" y="3719830"/>
            <a:ext cx="8741681" cy="1102518"/>
          </a:xfrm>
          <a:custGeom>
            <a:avLst/>
            <a:gdLst/>
            <a:ahLst/>
            <a:cxnLst/>
            <a:rect r="r" b="b" t="t" l="l"/>
            <a:pathLst>
              <a:path h="1102518" w="8741681">
                <a:moveTo>
                  <a:pt x="0" y="0"/>
                </a:moveTo>
                <a:lnTo>
                  <a:pt x="8741680" y="0"/>
                </a:lnTo>
                <a:lnTo>
                  <a:pt x="8741680" y="1102518"/>
                </a:lnTo>
                <a:lnTo>
                  <a:pt x="0" y="11025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2685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835657" y="7036213"/>
            <a:ext cx="8741681" cy="1797188"/>
          </a:xfrm>
          <a:custGeom>
            <a:avLst/>
            <a:gdLst/>
            <a:ahLst/>
            <a:cxnLst/>
            <a:rect r="r" b="b" t="t" l="l"/>
            <a:pathLst>
              <a:path h="1797188" w="8741681">
                <a:moveTo>
                  <a:pt x="0" y="0"/>
                </a:moveTo>
                <a:lnTo>
                  <a:pt x="8741680" y="0"/>
                </a:lnTo>
                <a:lnTo>
                  <a:pt x="8741680" y="1797188"/>
                </a:lnTo>
                <a:lnTo>
                  <a:pt x="0" y="179718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-3941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988415" y="2068828"/>
            <a:ext cx="15036157" cy="12413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36"/>
              </a:lnSpc>
            </a:pPr>
            <a:r>
              <a:rPr lang="en-US" sz="8467" spc="-381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Vector API Implementation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14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894724"/>
            <a:ext cx="7145508" cy="7727240"/>
            <a:chOff x="0" y="0"/>
            <a:chExt cx="1881944" cy="20351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881944" cy="2035158"/>
            </a:xfrm>
            <a:custGeom>
              <a:avLst/>
              <a:gdLst/>
              <a:ahLst/>
              <a:cxnLst/>
              <a:rect r="r" b="b" t="t" l="l"/>
              <a:pathLst>
                <a:path h="2035158" w="1881944">
                  <a:moveTo>
                    <a:pt x="60674" y="0"/>
                  </a:moveTo>
                  <a:lnTo>
                    <a:pt x="1821270" y="0"/>
                  </a:lnTo>
                  <a:cubicBezTo>
                    <a:pt x="1854780" y="0"/>
                    <a:pt x="1881944" y="27165"/>
                    <a:pt x="1881944" y="60674"/>
                  </a:cubicBezTo>
                  <a:lnTo>
                    <a:pt x="1881944" y="1974484"/>
                  </a:lnTo>
                  <a:cubicBezTo>
                    <a:pt x="1881944" y="1990575"/>
                    <a:pt x="1875552" y="2006008"/>
                    <a:pt x="1864173" y="2017387"/>
                  </a:cubicBezTo>
                  <a:cubicBezTo>
                    <a:pt x="1852795" y="2028765"/>
                    <a:pt x="1837362" y="2035158"/>
                    <a:pt x="1821270" y="2035158"/>
                  </a:cubicBezTo>
                  <a:lnTo>
                    <a:pt x="60674" y="2035158"/>
                  </a:lnTo>
                  <a:cubicBezTo>
                    <a:pt x="27165" y="2035158"/>
                    <a:pt x="0" y="2007993"/>
                    <a:pt x="0" y="1974484"/>
                  </a:cubicBezTo>
                  <a:lnTo>
                    <a:pt x="0" y="60674"/>
                  </a:lnTo>
                  <a:cubicBezTo>
                    <a:pt x="0" y="27165"/>
                    <a:pt x="27165" y="0"/>
                    <a:pt x="606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881944" cy="21018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661704" y="6356028"/>
            <a:ext cx="8825903" cy="3265935"/>
            <a:chOff x="0" y="0"/>
            <a:chExt cx="2324518" cy="86016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24518" cy="860164"/>
            </a:xfrm>
            <a:custGeom>
              <a:avLst/>
              <a:gdLst/>
              <a:ahLst/>
              <a:cxnLst/>
              <a:rect r="r" b="b" t="t" l="l"/>
              <a:pathLst>
                <a:path h="860164" w="2324518">
                  <a:moveTo>
                    <a:pt x="36842" y="0"/>
                  </a:moveTo>
                  <a:lnTo>
                    <a:pt x="2287676" y="0"/>
                  </a:lnTo>
                  <a:cubicBezTo>
                    <a:pt x="2308023" y="0"/>
                    <a:pt x="2324518" y="16495"/>
                    <a:pt x="2324518" y="36842"/>
                  </a:cubicBezTo>
                  <a:lnTo>
                    <a:pt x="2324518" y="823322"/>
                  </a:lnTo>
                  <a:cubicBezTo>
                    <a:pt x="2324518" y="843670"/>
                    <a:pt x="2308023" y="860164"/>
                    <a:pt x="2287676" y="860164"/>
                  </a:cubicBezTo>
                  <a:lnTo>
                    <a:pt x="36842" y="860164"/>
                  </a:lnTo>
                  <a:cubicBezTo>
                    <a:pt x="16495" y="860164"/>
                    <a:pt x="0" y="843670"/>
                    <a:pt x="0" y="823322"/>
                  </a:cubicBezTo>
                  <a:lnTo>
                    <a:pt x="0" y="36842"/>
                  </a:lnTo>
                  <a:cubicBezTo>
                    <a:pt x="0" y="16495"/>
                    <a:pt x="16495" y="0"/>
                    <a:pt x="3684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324518" cy="9268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661704" y="1894724"/>
            <a:ext cx="8825903" cy="3823129"/>
            <a:chOff x="0" y="0"/>
            <a:chExt cx="2324518" cy="100691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324518" cy="1006915"/>
            </a:xfrm>
            <a:custGeom>
              <a:avLst/>
              <a:gdLst/>
              <a:ahLst/>
              <a:cxnLst/>
              <a:rect r="r" b="b" t="t" l="l"/>
              <a:pathLst>
                <a:path h="1006915" w="2324518">
                  <a:moveTo>
                    <a:pt x="49122" y="0"/>
                  </a:moveTo>
                  <a:lnTo>
                    <a:pt x="2275395" y="0"/>
                  </a:lnTo>
                  <a:cubicBezTo>
                    <a:pt x="2288423" y="0"/>
                    <a:pt x="2300918" y="5175"/>
                    <a:pt x="2310130" y="14388"/>
                  </a:cubicBezTo>
                  <a:cubicBezTo>
                    <a:pt x="2319342" y="23600"/>
                    <a:pt x="2324518" y="36094"/>
                    <a:pt x="2324518" y="49122"/>
                  </a:cubicBezTo>
                  <a:lnTo>
                    <a:pt x="2324518" y="957793"/>
                  </a:lnTo>
                  <a:cubicBezTo>
                    <a:pt x="2324518" y="970821"/>
                    <a:pt x="2319342" y="983315"/>
                    <a:pt x="2310130" y="992527"/>
                  </a:cubicBezTo>
                  <a:cubicBezTo>
                    <a:pt x="2300918" y="1001739"/>
                    <a:pt x="2288423" y="1006915"/>
                    <a:pt x="2275395" y="1006915"/>
                  </a:cubicBezTo>
                  <a:lnTo>
                    <a:pt x="49122" y="1006915"/>
                  </a:lnTo>
                  <a:cubicBezTo>
                    <a:pt x="36094" y="1006915"/>
                    <a:pt x="23600" y="1001739"/>
                    <a:pt x="14388" y="992527"/>
                  </a:cubicBezTo>
                  <a:cubicBezTo>
                    <a:pt x="5175" y="983315"/>
                    <a:pt x="0" y="970821"/>
                    <a:pt x="0" y="957793"/>
                  </a:cubicBezTo>
                  <a:lnTo>
                    <a:pt x="0" y="49122"/>
                  </a:lnTo>
                  <a:cubicBezTo>
                    <a:pt x="0" y="36094"/>
                    <a:pt x="5175" y="23600"/>
                    <a:pt x="14388" y="14388"/>
                  </a:cubicBezTo>
                  <a:cubicBezTo>
                    <a:pt x="23600" y="5175"/>
                    <a:pt x="36094" y="0"/>
                    <a:pt x="4912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2324518" cy="10735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5335860" y="7004574"/>
            <a:ext cx="1012997" cy="1012997"/>
          </a:xfrm>
          <a:custGeom>
            <a:avLst/>
            <a:gdLst/>
            <a:ahLst/>
            <a:cxnLst/>
            <a:rect r="r" b="b" t="t" l="l"/>
            <a:pathLst>
              <a:path h="1012997" w="1012997">
                <a:moveTo>
                  <a:pt x="0" y="0"/>
                </a:moveTo>
                <a:lnTo>
                  <a:pt x="1012997" y="0"/>
                </a:lnTo>
                <a:lnTo>
                  <a:pt x="1012997" y="1012997"/>
                </a:lnTo>
                <a:lnTo>
                  <a:pt x="0" y="1012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876670" y="2142506"/>
            <a:ext cx="7000140" cy="7889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Concept: 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Combine thread-level AND instruction-level parallelism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Implementation: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Multiple threads (thread-level parallelism)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Each thread uses Vector API (instruction-level parallelism)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Thread-local buffers for safety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Theoretical Speedup: 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Cores × SIMD_Factor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8-16x speedup on optimal hardware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Practical Considerations: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Memory bandwidth limitations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Synchronization overhead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Platform-dependent performance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6" id="16"/>
          <p:cNvSpPr txBox="true"/>
          <p:nvPr/>
        </p:nvSpPr>
        <p:spPr>
          <a:xfrm rot="0">
            <a:off x="9411514" y="2528963"/>
            <a:ext cx="7384352" cy="2608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9728"/>
              </a:lnSpc>
            </a:pPr>
            <a:r>
              <a:rPr lang="en-US" b="true" sz="9537" spc="-429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Hybrid Approach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492258" y="6927385"/>
            <a:ext cx="6564699" cy="2008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085"/>
              </a:lnSpc>
            </a:pPr>
            <a:r>
              <a:rPr lang="en-US" sz="5775" spc="-25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Vector API + Parallel Processing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15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29685" y="5143500"/>
            <a:ext cx="6264589" cy="4833772"/>
            <a:chOff x="0" y="0"/>
            <a:chExt cx="1649933" cy="127309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9933" cy="1273092"/>
            </a:xfrm>
            <a:custGeom>
              <a:avLst/>
              <a:gdLst/>
              <a:ahLst/>
              <a:cxnLst/>
              <a:rect r="r" b="b" t="t" l="l"/>
              <a:pathLst>
                <a:path h="1273092" w="1649933">
                  <a:moveTo>
                    <a:pt x="51905" y="0"/>
                  </a:moveTo>
                  <a:lnTo>
                    <a:pt x="1598028" y="0"/>
                  </a:lnTo>
                  <a:cubicBezTo>
                    <a:pt x="1611794" y="0"/>
                    <a:pt x="1624996" y="5468"/>
                    <a:pt x="1634730" y="15202"/>
                  </a:cubicBezTo>
                  <a:cubicBezTo>
                    <a:pt x="1644464" y="24936"/>
                    <a:pt x="1649933" y="38139"/>
                    <a:pt x="1649933" y="51905"/>
                  </a:cubicBezTo>
                  <a:lnTo>
                    <a:pt x="1649933" y="1221188"/>
                  </a:lnTo>
                  <a:cubicBezTo>
                    <a:pt x="1649933" y="1234954"/>
                    <a:pt x="1644464" y="1248156"/>
                    <a:pt x="1634730" y="1257890"/>
                  </a:cubicBezTo>
                  <a:cubicBezTo>
                    <a:pt x="1624996" y="1267624"/>
                    <a:pt x="1611794" y="1273092"/>
                    <a:pt x="1598028" y="1273092"/>
                  </a:cubicBezTo>
                  <a:lnTo>
                    <a:pt x="51905" y="1273092"/>
                  </a:lnTo>
                  <a:cubicBezTo>
                    <a:pt x="23238" y="1273092"/>
                    <a:pt x="0" y="1249854"/>
                    <a:pt x="0" y="1221188"/>
                  </a:cubicBezTo>
                  <a:lnTo>
                    <a:pt x="0" y="51905"/>
                  </a:lnTo>
                  <a:cubicBezTo>
                    <a:pt x="0" y="38139"/>
                    <a:pt x="5468" y="24936"/>
                    <a:pt x="15202" y="15202"/>
                  </a:cubicBezTo>
                  <a:cubicBezTo>
                    <a:pt x="24936" y="5468"/>
                    <a:pt x="38139" y="0"/>
                    <a:pt x="519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649933" cy="13397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Key Insights: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Parallel processing provides significant speedup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Vector API shows moderate improvement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Hybrid approach delivers best performance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Fixed thread pools ensure stable operation</a:t>
              </a:r>
            </a:p>
            <a:p>
              <a:pPr algn="l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8699" y="5677483"/>
            <a:ext cx="10283445" cy="3324924"/>
            <a:chOff x="0" y="0"/>
            <a:chExt cx="3281551" cy="1061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1550" cy="1061017"/>
            </a:xfrm>
            <a:custGeom>
              <a:avLst/>
              <a:gdLst/>
              <a:ahLst/>
              <a:cxnLst/>
              <a:rect r="r" b="b" t="t" l="l"/>
              <a:pathLst>
                <a:path h="1061017" w="3281550">
                  <a:moveTo>
                    <a:pt x="42160" y="0"/>
                  </a:moveTo>
                  <a:lnTo>
                    <a:pt x="3239391" y="0"/>
                  </a:lnTo>
                  <a:cubicBezTo>
                    <a:pt x="3250572" y="0"/>
                    <a:pt x="3261296" y="4442"/>
                    <a:pt x="3269202" y="12348"/>
                  </a:cubicBezTo>
                  <a:cubicBezTo>
                    <a:pt x="3277108" y="20255"/>
                    <a:pt x="3281550" y="30978"/>
                    <a:pt x="3281550" y="42160"/>
                  </a:cubicBezTo>
                  <a:lnTo>
                    <a:pt x="3281550" y="1018857"/>
                  </a:lnTo>
                  <a:cubicBezTo>
                    <a:pt x="3281550" y="1042141"/>
                    <a:pt x="3262675" y="1061017"/>
                    <a:pt x="3239391" y="1061017"/>
                  </a:cubicBezTo>
                  <a:lnTo>
                    <a:pt x="42160" y="1061017"/>
                  </a:lnTo>
                  <a:cubicBezTo>
                    <a:pt x="18876" y="1061017"/>
                    <a:pt x="0" y="1042141"/>
                    <a:pt x="0" y="1018857"/>
                  </a:cubicBezTo>
                  <a:lnTo>
                    <a:pt x="0" y="42160"/>
                  </a:lnTo>
                  <a:cubicBezTo>
                    <a:pt x="0" y="18876"/>
                    <a:pt x="18876" y="0"/>
                    <a:pt x="421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3281551" cy="1127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23178" y="1564849"/>
            <a:ext cx="14241643" cy="3149874"/>
            <a:chOff x="0" y="0"/>
            <a:chExt cx="3750885" cy="8295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50885" cy="829596"/>
            </a:xfrm>
            <a:custGeom>
              <a:avLst/>
              <a:gdLst/>
              <a:ahLst/>
              <a:cxnLst/>
              <a:rect r="r" b="b" t="t" l="l"/>
              <a:pathLst>
                <a:path h="829596" w="3750885">
                  <a:moveTo>
                    <a:pt x="30442" y="0"/>
                  </a:moveTo>
                  <a:lnTo>
                    <a:pt x="3720443" y="0"/>
                  </a:lnTo>
                  <a:cubicBezTo>
                    <a:pt x="3737256" y="0"/>
                    <a:pt x="3750885" y="13629"/>
                    <a:pt x="3750885" y="30442"/>
                  </a:cubicBezTo>
                  <a:lnTo>
                    <a:pt x="3750885" y="799154"/>
                  </a:lnTo>
                  <a:cubicBezTo>
                    <a:pt x="3750885" y="815967"/>
                    <a:pt x="3737256" y="829596"/>
                    <a:pt x="3720443" y="829596"/>
                  </a:cubicBezTo>
                  <a:lnTo>
                    <a:pt x="30442" y="829596"/>
                  </a:lnTo>
                  <a:cubicBezTo>
                    <a:pt x="13629" y="829596"/>
                    <a:pt x="0" y="815967"/>
                    <a:pt x="0" y="799154"/>
                  </a:cubicBezTo>
                  <a:lnTo>
                    <a:pt x="0" y="30442"/>
                  </a:lnTo>
                  <a:cubicBezTo>
                    <a:pt x="0" y="13629"/>
                    <a:pt x="13629" y="0"/>
                    <a:pt x="3044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3750885" cy="89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990275" y="5942107"/>
            <a:ext cx="9967868" cy="2690770"/>
          </a:xfrm>
          <a:custGeom>
            <a:avLst/>
            <a:gdLst/>
            <a:ahLst/>
            <a:cxnLst/>
            <a:rect r="r" b="b" t="t" l="l"/>
            <a:pathLst>
              <a:path h="2690770" w="9967868">
                <a:moveTo>
                  <a:pt x="0" y="0"/>
                </a:moveTo>
                <a:lnTo>
                  <a:pt x="9967868" y="0"/>
                </a:lnTo>
                <a:lnTo>
                  <a:pt x="9967868" y="2690770"/>
                </a:lnTo>
                <a:lnTo>
                  <a:pt x="0" y="269077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26021" y="2179955"/>
            <a:ext cx="11035959" cy="196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26"/>
              </a:lnSpc>
            </a:pPr>
            <a:r>
              <a:rPr lang="en-US" b="true" sz="7182" spc="-323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Performance Comparison - Processing Time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16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529685" y="5143500"/>
            <a:ext cx="6264589" cy="4333901"/>
            <a:chOff x="0" y="0"/>
            <a:chExt cx="1649933" cy="11414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649933" cy="1141439"/>
            </a:xfrm>
            <a:custGeom>
              <a:avLst/>
              <a:gdLst/>
              <a:ahLst/>
              <a:cxnLst/>
              <a:rect r="r" b="b" t="t" l="l"/>
              <a:pathLst>
                <a:path h="1141439" w="1649933">
                  <a:moveTo>
                    <a:pt x="51905" y="0"/>
                  </a:moveTo>
                  <a:lnTo>
                    <a:pt x="1598028" y="0"/>
                  </a:lnTo>
                  <a:cubicBezTo>
                    <a:pt x="1611794" y="0"/>
                    <a:pt x="1624996" y="5468"/>
                    <a:pt x="1634730" y="15202"/>
                  </a:cubicBezTo>
                  <a:cubicBezTo>
                    <a:pt x="1644464" y="24936"/>
                    <a:pt x="1649933" y="38139"/>
                    <a:pt x="1649933" y="51905"/>
                  </a:cubicBezTo>
                  <a:lnTo>
                    <a:pt x="1649933" y="1089534"/>
                  </a:lnTo>
                  <a:cubicBezTo>
                    <a:pt x="1649933" y="1103300"/>
                    <a:pt x="1644464" y="1116502"/>
                    <a:pt x="1634730" y="1126236"/>
                  </a:cubicBezTo>
                  <a:cubicBezTo>
                    <a:pt x="1624996" y="1135970"/>
                    <a:pt x="1611794" y="1141439"/>
                    <a:pt x="1598028" y="1141439"/>
                  </a:cubicBezTo>
                  <a:lnTo>
                    <a:pt x="51905" y="1141439"/>
                  </a:lnTo>
                  <a:cubicBezTo>
                    <a:pt x="38139" y="1141439"/>
                    <a:pt x="24936" y="1135970"/>
                    <a:pt x="15202" y="1126236"/>
                  </a:cubicBezTo>
                  <a:cubicBezTo>
                    <a:pt x="5468" y="1116502"/>
                    <a:pt x="0" y="1103300"/>
                    <a:pt x="0" y="1089534"/>
                  </a:cubicBezTo>
                  <a:lnTo>
                    <a:pt x="0" y="51905"/>
                  </a:lnTo>
                  <a:cubicBezTo>
                    <a:pt x="0" y="38139"/>
                    <a:pt x="5468" y="24936"/>
                    <a:pt x="15202" y="15202"/>
                  </a:cubicBezTo>
                  <a:cubicBezTo>
                    <a:pt x="24936" y="5468"/>
                    <a:pt x="38139" y="0"/>
                    <a:pt x="519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1649933" cy="12081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l">
                <a:lnSpc>
                  <a:spcPts val="3639"/>
                </a:lnSpc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Memory Management Success: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Fixed th</a:t>
              </a: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read pools prevent memory explosion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Controlled memory growth even with parallelism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Eff</a:t>
              </a: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icient resource utilization</a:t>
              </a:r>
            </a:p>
            <a:p>
              <a:pPr algn="l" marL="561339" indent="-280669" lvl="1">
                <a:lnSpc>
                  <a:spcPts val="3639"/>
                </a:lnSpc>
                <a:buFont typeface="Arial"/>
                <a:buChar char="•"/>
              </a:pPr>
              <a:r>
                <a:rPr lang="en-US" sz="2599">
                  <a:solidFill>
                    <a:srgbClr val="FFFFFF"/>
                  </a:solidFill>
                  <a:latin typeface="Poppins"/>
                  <a:ea typeface="Poppins"/>
                  <a:cs typeface="Poppins"/>
                  <a:sym typeface="Poppins"/>
                </a:rPr>
                <a:t>No memory exhaustion failures</a:t>
              </a:r>
            </a:p>
            <a:p>
              <a:pPr algn="l">
                <a:lnSpc>
                  <a:spcPts val="363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8699" y="5677483"/>
            <a:ext cx="10283445" cy="3324924"/>
            <a:chOff x="0" y="0"/>
            <a:chExt cx="3281551" cy="106101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81550" cy="1061017"/>
            </a:xfrm>
            <a:custGeom>
              <a:avLst/>
              <a:gdLst/>
              <a:ahLst/>
              <a:cxnLst/>
              <a:rect r="r" b="b" t="t" l="l"/>
              <a:pathLst>
                <a:path h="1061017" w="3281550">
                  <a:moveTo>
                    <a:pt x="42160" y="0"/>
                  </a:moveTo>
                  <a:lnTo>
                    <a:pt x="3239391" y="0"/>
                  </a:lnTo>
                  <a:cubicBezTo>
                    <a:pt x="3250572" y="0"/>
                    <a:pt x="3261296" y="4442"/>
                    <a:pt x="3269202" y="12348"/>
                  </a:cubicBezTo>
                  <a:cubicBezTo>
                    <a:pt x="3277108" y="20255"/>
                    <a:pt x="3281550" y="30978"/>
                    <a:pt x="3281550" y="42160"/>
                  </a:cubicBezTo>
                  <a:lnTo>
                    <a:pt x="3281550" y="1018857"/>
                  </a:lnTo>
                  <a:cubicBezTo>
                    <a:pt x="3281550" y="1042141"/>
                    <a:pt x="3262675" y="1061017"/>
                    <a:pt x="3239391" y="1061017"/>
                  </a:cubicBezTo>
                  <a:lnTo>
                    <a:pt x="42160" y="1061017"/>
                  </a:lnTo>
                  <a:cubicBezTo>
                    <a:pt x="18876" y="1061017"/>
                    <a:pt x="0" y="1042141"/>
                    <a:pt x="0" y="1018857"/>
                  </a:cubicBezTo>
                  <a:lnTo>
                    <a:pt x="0" y="42160"/>
                  </a:lnTo>
                  <a:cubicBezTo>
                    <a:pt x="0" y="18876"/>
                    <a:pt x="18876" y="0"/>
                    <a:pt x="4216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3281551" cy="11276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2023178" y="1564849"/>
            <a:ext cx="14241643" cy="3149874"/>
            <a:chOff x="0" y="0"/>
            <a:chExt cx="3750885" cy="82959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750885" cy="829596"/>
            </a:xfrm>
            <a:custGeom>
              <a:avLst/>
              <a:gdLst/>
              <a:ahLst/>
              <a:cxnLst/>
              <a:rect r="r" b="b" t="t" l="l"/>
              <a:pathLst>
                <a:path h="829596" w="3750885">
                  <a:moveTo>
                    <a:pt x="30442" y="0"/>
                  </a:moveTo>
                  <a:lnTo>
                    <a:pt x="3720443" y="0"/>
                  </a:lnTo>
                  <a:cubicBezTo>
                    <a:pt x="3737256" y="0"/>
                    <a:pt x="3750885" y="13629"/>
                    <a:pt x="3750885" y="30442"/>
                  </a:cubicBezTo>
                  <a:lnTo>
                    <a:pt x="3750885" y="799154"/>
                  </a:lnTo>
                  <a:cubicBezTo>
                    <a:pt x="3750885" y="815967"/>
                    <a:pt x="3737256" y="829596"/>
                    <a:pt x="3720443" y="829596"/>
                  </a:cubicBezTo>
                  <a:lnTo>
                    <a:pt x="30442" y="829596"/>
                  </a:lnTo>
                  <a:cubicBezTo>
                    <a:pt x="13629" y="829596"/>
                    <a:pt x="0" y="815967"/>
                    <a:pt x="0" y="799154"/>
                  </a:cubicBezTo>
                  <a:lnTo>
                    <a:pt x="0" y="30442"/>
                  </a:lnTo>
                  <a:cubicBezTo>
                    <a:pt x="0" y="13629"/>
                    <a:pt x="13629" y="0"/>
                    <a:pt x="30442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66675"/>
              <a:ext cx="3750885" cy="89627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1028700" y="5897401"/>
            <a:ext cx="9906759" cy="3027945"/>
          </a:xfrm>
          <a:custGeom>
            <a:avLst/>
            <a:gdLst/>
            <a:ahLst/>
            <a:cxnLst/>
            <a:rect r="r" b="b" t="t" l="l"/>
            <a:pathLst>
              <a:path h="3027945" w="9906759">
                <a:moveTo>
                  <a:pt x="0" y="0"/>
                </a:moveTo>
                <a:lnTo>
                  <a:pt x="9906759" y="0"/>
                </a:lnTo>
                <a:lnTo>
                  <a:pt x="9906759" y="3027945"/>
                </a:lnTo>
                <a:lnTo>
                  <a:pt x="0" y="30279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3626021" y="2179955"/>
            <a:ext cx="11035959" cy="19672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326"/>
              </a:lnSpc>
            </a:pPr>
            <a:r>
              <a:rPr lang="en-US" b="true" sz="7182" spc="-323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Performance Comparison - Memory Usage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17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0921" y="1738630"/>
            <a:ext cx="10876417" cy="8110311"/>
            <a:chOff x="0" y="0"/>
            <a:chExt cx="2864571" cy="2136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4571" cy="2136049"/>
            </a:xfrm>
            <a:custGeom>
              <a:avLst/>
              <a:gdLst/>
              <a:ahLst/>
              <a:cxnLst/>
              <a:rect r="r" b="b" t="t" l="l"/>
              <a:pathLst>
                <a:path h="213604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2096188"/>
                  </a:lnTo>
                  <a:cubicBezTo>
                    <a:pt x="2864571" y="2118203"/>
                    <a:pt x="2846724" y="2136049"/>
                    <a:pt x="2824709" y="2136049"/>
                  </a:cubicBezTo>
                  <a:lnTo>
                    <a:pt x="39861" y="2136049"/>
                  </a:lnTo>
                  <a:cubicBezTo>
                    <a:pt x="17846" y="2136049"/>
                    <a:pt x="0" y="2118203"/>
                    <a:pt x="0" y="2096188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864571" cy="2202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77769" y="514350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253686" y="4472185"/>
            <a:ext cx="9770886" cy="438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GPU Processing: CUDA or OpenCL integration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More Filters: Advanced computer vision algorithms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Ada</a:t>
            </a: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ptive Threading: Dynamic thread pool sizing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Vector API Maturity: Waiting for stable release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Cloud Integration: Distributed processing across multiple machines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Machine Learning: Neural network-based image enhancement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Performance Profiling: More detailed bottleneck analysis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363845" y="2439110"/>
            <a:ext cx="4366791" cy="256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66"/>
              </a:lnSpc>
            </a:pPr>
            <a:r>
              <a:rPr lang="en-US" b="true" sz="4904" spc="-2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Next Steps and Improvements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7655160" y="2068828"/>
            <a:ext cx="8824469" cy="233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6"/>
              </a:lnSpc>
            </a:pPr>
            <a:r>
              <a:rPr lang="en-US" sz="8467" spc="-381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Future Enhancements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18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Solutions</a:t>
            </a:r>
          </a:p>
        </p:txBody>
      </p:sp>
    </p:spTree>
  </p:cSld>
  <p:clrMapOvr>
    <a:masterClrMapping/>
  </p:clrMapOvr>
</p:sld>
</file>

<file path=ppt/slides/slide19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3054412" y="3687473"/>
            <a:ext cx="12179177" cy="25024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302"/>
              </a:lnSpc>
              <a:spcBef>
                <a:spcPct val="0"/>
              </a:spcBef>
            </a:pPr>
            <a:r>
              <a:rPr lang="en-US" b="true" sz="13787" spc="-620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Thank You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174741" y="9064308"/>
            <a:ext cx="1274721" cy="451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-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234364" y="8993505"/>
            <a:ext cx="6123527" cy="583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81"/>
              </a:lnSpc>
            </a:pPr>
            <a:r>
              <a:rPr lang="en-US" sz="3272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Saadeddine Dakdouki 6308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66310" y="9002111"/>
            <a:ext cx="7071567" cy="566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4480"/>
              </a:lnSpc>
            </a:pPr>
            <a:r>
              <a:rPr lang="en-US" sz="32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Presented to Dr Mohamad Aoude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63361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26057" y="4626159"/>
            <a:ext cx="4641935" cy="4632141"/>
            <a:chOff x="0" y="0"/>
            <a:chExt cx="1222567" cy="12199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22567" cy="1219988"/>
            </a:xfrm>
            <a:custGeom>
              <a:avLst/>
              <a:gdLst/>
              <a:ahLst/>
              <a:cxnLst/>
              <a:rect r="r" b="b" t="t" l="l"/>
              <a:pathLst>
                <a:path h="1219988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1161614"/>
                  </a:lnTo>
                  <a:cubicBezTo>
                    <a:pt x="1222567" y="1177096"/>
                    <a:pt x="1216417" y="1191943"/>
                    <a:pt x="1205470" y="1202890"/>
                  </a:cubicBezTo>
                  <a:cubicBezTo>
                    <a:pt x="1194523" y="1213838"/>
                    <a:pt x="1179675" y="1219988"/>
                    <a:pt x="1164193" y="1219988"/>
                  </a:cubicBezTo>
                  <a:lnTo>
                    <a:pt x="58374" y="1219988"/>
                  </a:lnTo>
                  <a:cubicBezTo>
                    <a:pt x="26135" y="1219988"/>
                    <a:pt x="0" y="1193853"/>
                    <a:pt x="0" y="1161614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1222567" cy="127713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823032" y="3759384"/>
            <a:ext cx="4641935" cy="2334838"/>
            <a:chOff x="0" y="0"/>
            <a:chExt cx="1222567" cy="61493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1222567" cy="672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420008" y="3759384"/>
            <a:ext cx="4641935" cy="2246811"/>
            <a:chOff x="0" y="0"/>
            <a:chExt cx="1222567" cy="59175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222567" cy="591753"/>
            </a:xfrm>
            <a:custGeom>
              <a:avLst/>
              <a:gdLst/>
              <a:ahLst/>
              <a:cxnLst/>
              <a:rect r="r" b="b" t="t" l="l"/>
              <a:pathLst>
                <a:path h="591753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33379"/>
                  </a:lnTo>
                  <a:cubicBezTo>
                    <a:pt x="1222567" y="565618"/>
                    <a:pt x="1196432" y="591753"/>
                    <a:pt x="1164193" y="591753"/>
                  </a:cubicBezTo>
                  <a:lnTo>
                    <a:pt x="58374" y="591753"/>
                  </a:lnTo>
                  <a:cubicBezTo>
                    <a:pt x="42892" y="591753"/>
                    <a:pt x="28044" y="585603"/>
                    <a:pt x="17097" y="574655"/>
                  </a:cubicBezTo>
                  <a:cubicBezTo>
                    <a:pt x="6150" y="563708"/>
                    <a:pt x="0" y="548861"/>
                    <a:pt x="0" y="533379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57150"/>
              <a:ext cx="1222567" cy="648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3750968" y="3033979"/>
            <a:ext cx="2105440" cy="2105440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8091280" y="3033979"/>
            <a:ext cx="2105440" cy="2105440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2435662" y="3900754"/>
            <a:ext cx="2105440" cy="2105440"/>
            <a:chOff x="0" y="0"/>
            <a:chExt cx="812800" cy="8128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823032" y="7200627"/>
            <a:ext cx="4641935" cy="2334838"/>
            <a:chOff x="0" y="0"/>
            <a:chExt cx="1222567" cy="614937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1222567" cy="614937"/>
            </a:xfrm>
            <a:custGeom>
              <a:avLst/>
              <a:gdLst/>
              <a:ahLst/>
              <a:cxnLst/>
              <a:rect r="r" b="b" t="t" l="l"/>
              <a:pathLst>
                <a:path h="614937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56563"/>
                  </a:lnTo>
                  <a:cubicBezTo>
                    <a:pt x="1222567" y="588802"/>
                    <a:pt x="1196432" y="614937"/>
                    <a:pt x="1164193" y="614937"/>
                  </a:cubicBezTo>
                  <a:lnTo>
                    <a:pt x="58374" y="614937"/>
                  </a:lnTo>
                  <a:cubicBezTo>
                    <a:pt x="42892" y="614937"/>
                    <a:pt x="28044" y="608787"/>
                    <a:pt x="17097" y="597840"/>
                  </a:cubicBezTo>
                  <a:cubicBezTo>
                    <a:pt x="6150" y="586892"/>
                    <a:pt x="0" y="572045"/>
                    <a:pt x="0" y="556563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57150"/>
              <a:ext cx="1222567" cy="67208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12420008" y="7200627"/>
            <a:ext cx="4641935" cy="2246811"/>
            <a:chOff x="0" y="0"/>
            <a:chExt cx="1222567" cy="591753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222567" cy="591753"/>
            </a:xfrm>
            <a:custGeom>
              <a:avLst/>
              <a:gdLst/>
              <a:ahLst/>
              <a:cxnLst/>
              <a:rect r="r" b="b" t="t" l="l"/>
              <a:pathLst>
                <a:path h="591753" w="1222567">
                  <a:moveTo>
                    <a:pt x="58374" y="0"/>
                  </a:moveTo>
                  <a:lnTo>
                    <a:pt x="1164193" y="0"/>
                  </a:lnTo>
                  <a:cubicBezTo>
                    <a:pt x="1179675" y="0"/>
                    <a:pt x="1194523" y="6150"/>
                    <a:pt x="1205470" y="17097"/>
                  </a:cubicBezTo>
                  <a:cubicBezTo>
                    <a:pt x="1216417" y="28044"/>
                    <a:pt x="1222567" y="42892"/>
                    <a:pt x="1222567" y="58374"/>
                  </a:cubicBezTo>
                  <a:lnTo>
                    <a:pt x="1222567" y="533379"/>
                  </a:lnTo>
                  <a:cubicBezTo>
                    <a:pt x="1222567" y="565618"/>
                    <a:pt x="1196432" y="591753"/>
                    <a:pt x="1164193" y="591753"/>
                  </a:cubicBezTo>
                  <a:lnTo>
                    <a:pt x="58374" y="591753"/>
                  </a:lnTo>
                  <a:cubicBezTo>
                    <a:pt x="42892" y="591753"/>
                    <a:pt x="28044" y="585603"/>
                    <a:pt x="17097" y="574655"/>
                  </a:cubicBezTo>
                  <a:cubicBezTo>
                    <a:pt x="6150" y="563708"/>
                    <a:pt x="0" y="548861"/>
                    <a:pt x="0" y="533379"/>
                  </a:cubicBezTo>
                  <a:lnTo>
                    <a:pt x="0" y="58374"/>
                  </a:lnTo>
                  <a:cubicBezTo>
                    <a:pt x="0" y="42892"/>
                    <a:pt x="6150" y="28044"/>
                    <a:pt x="17097" y="17097"/>
                  </a:cubicBezTo>
                  <a:cubicBezTo>
                    <a:pt x="28044" y="6150"/>
                    <a:pt x="42892" y="0"/>
                    <a:pt x="5837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cap="rnd">
              <a:noFill/>
              <a:prstDash val="solid"/>
              <a:round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57150"/>
              <a:ext cx="1222567" cy="6489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13750968" y="6475223"/>
            <a:ext cx="2105440" cy="2105440"/>
            <a:chOff x="0" y="0"/>
            <a:chExt cx="812800" cy="812800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31" id="31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091280" y="6475223"/>
            <a:ext cx="2105440" cy="2105440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66675" cap="sq">
              <a:gradFill>
                <a:gsLst>
                  <a:gs pos="0">
                    <a:srgbClr val="1100D6">
                      <a:alpha val="100000"/>
                    </a:srgbClr>
                  </a:gs>
                  <a:gs pos="100000">
                    <a:srgbClr val="E000F4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34" id="34"/>
            <p:cNvSpPr txBox="true"/>
            <p:nvPr/>
          </p:nvSpPr>
          <p:spPr>
            <a:xfrm>
              <a:off x="76200" y="19050"/>
              <a:ext cx="660400" cy="717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1"/>
                </a:lnSpc>
              </a:pPr>
            </a:p>
          </p:txBody>
        </p:sp>
      </p:grpSp>
      <p:sp>
        <p:nvSpPr>
          <p:cNvPr name="Freeform 35" id="35"/>
          <p:cNvSpPr/>
          <p:nvPr/>
        </p:nvSpPr>
        <p:spPr>
          <a:xfrm flipH="false" flipV="false" rot="0">
            <a:off x="2735248" y="4129655"/>
            <a:ext cx="1506268" cy="1506268"/>
          </a:xfrm>
          <a:custGeom>
            <a:avLst/>
            <a:gdLst/>
            <a:ahLst/>
            <a:cxnLst/>
            <a:rect r="r" b="b" t="t" l="l"/>
            <a:pathLst>
              <a:path h="1506268" w="1506268">
                <a:moveTo>
                  <a:pt x="0" y="0"/>
                </a:moveTo>
                <a:lnTo>
                  <a:pt x="1506268" y="0"/>
                </a:lnTo>
                <a:lnTo>
                  <a:pt x="1506268" y="1506268"/>
                </a:lnTo>
                <a:lnTo>
                  <a:pt x="0" y="150626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6" id="36"/>
          <p:cNvSpPr/>
          <p:nvPr/>
        </p:nvSpPr>
        <p:spPr>
          <a:xfrm flipH="false" flipV="false" rot="0">
            <a:off x="8432612" y="3316670"/>
            <a:ext cx="1540059" cy="1540059"/>
          </a:xfrm>
          <a:custGeom>
            <a:avLst/>
            <a:gdLst/>
            <a:ahLst/>
            <a:cxnLst/>
            <a:rect r="r" b="b" t="t" l="l"/>
            <a:pathLst>
              <a:path h="1540059" w="1540059">
                <a:moveTo>
                  <a:pt x="0" y="0"/>
                </a:moveTo>
                <a:lnTo>
                  <a:pt x="1540059" y="0"/>
                </a:lnTo>
                <a:lnTo>
                  <a:pt x="1540059" y="1540059"/>
                </a:lnTo>
                <a:lnTo>
                  <a:pt x="0" y="154005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7" id="37"/>
          <p:cNvSpPr/>
          <p:nvPr/>
        </p:nvSpPr>
        <p:spPr>
          <a:xfrm flipH="false" flipV="false" rot="0">
            <a:off x="14074880" y="3425174"/>
            <a:ext cx="1457615" cy="1457615"/>
          </a:xfrm>
          <a:custGeom>
            <a:avLst/>
            <a:gdLst/>
            <a:ahLst/>
            <a:cxnLst/>
            <a:rect r="r" b="b" t="t" l="l"/>
            <a:pathLst>
              <a:path h="1457615" w="1457615">
                <a:moveTo>
                  <a:pt x="0" y="0"/>
                </a:moveTo>
                <a:lnTo>
                  <a:pt x="1457615" y="0"/>
                </a:lnTo>
                <a:lnTo>
                  <a:pt x="1457615" y="1457615"/>
                </a:lnTo>
                <a:lnTo>
                  <a:pt x="0" y="145761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38" id="38"/>
          <p:cNvSpPr/>
          <p:nvPr/>
        </p:nvSpPr>
        <p:spPr>
          <a:xfrm flipH="false" flipV="false" rot="0">
            <a:off x="8463804" y="6884798"/>
            <a:ext cx="1360392" cy="1360392"/>
          </a:xfrm>
          <a:custGeom>
            <a:avLst/>
            <a:gdLst/>
            <a:ahLst/>
            <a:cxnLst/>
            <a:rect r="r" b="b" t="t" l="l"/>
            <a:pathLst>
              <a:path h="1360392" w="1360392">
                <a:moveTo>
                  <a:pt x="0" y="0"/>
                </a:moveTo>
                <a:lnTo>
                  <a:pt x="1360392" y="0"/>
                </a:lnTo>
                <a:lnTo>
                  <a:pt x="1360392" y="1360391"/>
                </a:lnTo>
                <a:lnTo>
                  <a:pt x="0" y="13603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39" id="39"/>
          <p:cNvSpPr/>
          <p:nvPr/>
        </p:nvSpPr>
        <p:spPr>
          <a:xfrm flipH="false" flipV="false" rot="0">
            <a:off x="14043352" y="6701520"/>
            <a:ext cx="1686897" cy="1686897"/>
          </a:xfrm>
          <a:custGeom>
            <a:avLst/>
            <a:gdLst/>
            <a:ahLst/>
            <a:cxnLst/>
            <a:rect r="r" b="b" t="t" l="l"/>
            <a:pathLst>
              <a:path h="1686897" w="1686897">
                <a:moveTo>
                  <a:pt x="0" y="0"/>
                </a:moveTo>
                <a:lnTo>
                  <a:pt x="1686897" y="0"/>
                </a:lnTo>
                <a:lnTo>
                  <a:pt x="1686897" y="1686896"/>
                </a:lnTo>
                <a:lnTo>
                  <a:pt x="0" y="168689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40" id="40"/>
          <p:cNvSpPr txBox="true"/>
          <p:nvPr/>
        </p:nvSpPr>
        <p:spPr>
          <a:xfrm rot="0">
            <a:off x="15730249" y="701300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01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3274309" y="1876516"/>
            <a:ext cx="11739382" cy="11860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596"/>
              </a:lnSpc>
            </a:pPr>
            <a:r>
              <a:rPr lang="en-US" b="true" sz="7675" spc="1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Key Technologies Used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2005871" y="6331395"/>
            <a:ext cx="3082307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 spc="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Java 17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1859871" y="6868605"/>
            <a:ext cx="3257024" cy="5952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8"/>
              </a:lnSpc>
            </a:pPr>
            <a:r>
              <a:rPr lang="en-US" sz="1900" spc="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LTS with support for the following: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7661488" y="5464620"/>
            <a:ext cx="3082307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 spc="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Gradle 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261453" y="5528438"/>
            <a:ext cx="3082307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 spc="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IntelliJ IDEA IDE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3845260" y="650870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Technologies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6575499" y="653083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9092457" y="628904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622353" y="650870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918513" y="7625779"/>
            <a:ext cx="3257024" cy="14524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410211" indent="-205106" lvl="1">
              <a:lnSpc>
                <a:spcPts val="2318"/>
              </a:lnSpc>
              <a:buFont typeface="Arial"/>
              <a:buChar char="•"/>
            </a:pPr>
            <a:r>
              <a:rPr lang="en-US" sz="1900" spc="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Vector API                (from jdk.incubator)</a:t>
            </a:r>
          </a:p>
          <a:p>
            <a:pPr algn="ctr" marL="410211" indent="-205106" lvl="1">
              <a:lnSpc>
                <a:spcPts val="2318"/>
              </a:lnSpc>
              <a:buFont typeface="Arial"/>
              <a:buChar char="•"/>
            </a:pPr>
            <a:r>
              <a:rPr lang="en-US" sz="1900" spc="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Java Swing/AWT (Image Operations)</a:t>
            </a:r>
          </a:p>
          <a:p>
            <a:pPr algn="ctr" marL="410211" indent="-205106" lvl="1">
              <a:lnSpc>
                <a:spcPts val="2318"/>
              </a:lnSpc>
              <a:buFont typeface="Arial"/>
              <a:buChar char="•"/>
            </a:pPr>
            <a:r>
              <a:rPr lang="en-US" sz="1900" spc="3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Concurrent APIs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7661488" y="8905863"/>
            <a:ext cx="3082307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 spc="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Github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261453" y="8969681"/>
            <a:ext cx="3082307" cy="375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  <a:spcBef>
                <a:spcPct val="0"/>
              </a:spcBef>
            </a:pPr>
            <a:r>
              <a:rPr lang="en-US" b="true" sz="2100" spc="4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Docker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78269" y="2062414"/>
            <a:ext cx="14731462" cy="1210239"/>
            <a:chOff x="0" y="0"/>
            <a:chExt cx="3879891" cy="31874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879891" cy="318746"/>
            </a:xfrm>
            <a:custGeom>
              <a:avLst/>
              <a:gdLst/>
              <a:ahLst/>
              <a:cxnLst/>
              <a:rect r="r" b="b" t="t" l="l"/>
              <a:pathLst>
                <a:path h="318746" w="3879891">
                  <a:moveTo>
                    <a:pt x="29430" y="0"/>
                  </a:moveTo>
                  <a:lnTo>
                    <a:pt x="3850461" y="0"/>
                  </a:lnTo>
                  <a:cubicBezTo>
                    <a:pt x="3866715" y="0"/>
                    <a:pt x="3879891" y="13176"/>
                    <a:pt x="3879891" y="29430"/>
                  </a:cubicBezTo>
                  <a:lnTo>
                    <a:pt x="3879891" y="289316"/>
                  </a:lnTo>
                  <a:cubicBezTo>
                    <a:pt x="3879891" y="305570"/>
                    <a:pt x="3866715" y="318746"/>
                    <a:pt x="3850461" y="318746"/>
                  </a:cubicBezTo>
                  <a:lnTo>
                    <a:pt x="29430" y="318746"/>
                  </a:lnTo>
                  <a:cubicBezTo>
                    <a:pt x="13176" y="318746"/>
                    <a:pt x="0" y="305570"/>
                    <a:pt x="0" y="289316"/>
                  </a:cubicBezTo>
                  <a:lnTo>
                    <a:pt x="0" y="29430"/>
                  </a:lnTo>
                  <a:cubicBezTo>
                    <a:pt x="0" y="13176"/>
                    <a:pt x="13176" y="0"/>
                    <a:pt x="2943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879891" cy="385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4910009" y="3516363"/>
            <a:ext cx="9848305" cy="6132931"/>
          </a:xfrm>
          <a:custGeom>
            <a:avLst/>
            <a:gdLst/>
            <a:ahLst/>
            <a:cxnLst/>
            <a:rect r="r" b="b" t="t" l="l"/>
            <a:pathLst>
              <a:path h="6132931" w="9848305">
                <a:moveTo>
                  <a:pt x="0" y="0"/>
                </a:moveTo>
                <a:lnTo>
                  <a:pt x="9848306" y="0"/>
                </a:lnTo>
                <a:lnTo>
                  <a:pt x="9848306" y="6132931"/>
                </a:lnTo>
                <a:lnTo>
                  <a:pt x="0" y="61329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29186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2252053" y="2129593"/>
            <a:ext cx="13798852" cy="11430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77"/>
              </a:lnSpc>
            </a:pPr>
            <a:r>
              <a:rPr lang="en-US" b="true" sz="7919" spc="-356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Project Structure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700921" y="1738630"/>
            <a:ext cx="10876417" cy="8110311"/>
            <a:chOff x="0" y="0"/>
            <a:chExt cx="2864571" cy="21360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64571" cy="2136049"/>
            </a:xfrm>
            <a:custGeom>
              <a:avLst/>
              <a:gdLst/>
              <a:ahLst/>
              <a:cxnLst/>
              <a:rect r="r" b="b" t="t" l="l"/>
              <a:pathLst>
                <a:path h="2136049" w="2864571">
                  <a:moveTo>
                    <a:pt x="39861" y="0"/>
                  </a:moveTo>
                  <a:lnTo>
                    <a:pt x="2824709" y="0"/>
                  </a:lnTo>
                  <a:cubicBezTo>
                    <a:pt x="2835281" y="0"/>
                    <a:pt x="2845420" y="4200"/>
                    <a:pt x="2852896" y="11675"/>
                  </a:cubicBezTo>
                  <a:cubicBezTo>
                    <a:pt x="2860371" y="19151"/>
                    <a:pt x="2864571" y="29289"/>
                    <a:pt x="2864571" y="39861"/>
                  </a:cubicBezTo>
                  <a:lnTo>
                    <a:pt x="2864571" y="2096188"/>
                  </a:lnTo>
                  <a:cubicBezTo>
                    <a:pt x="2864571" y="2118203"/>
                    <a:pt x="2846724" y="2136049"/>
                    <a:pt x="2824709" y="2136049"/>
                  </a:cubicBezTo>
                  <a:lnTo>
                    <a:pt x="39861" y="2136049"/>
                  </a:lnTo>
                  <a:cubicBezTo>
                    <a:pt x="17846" y="2136049"/>
                    <a:pt x="0" y="2118203"/>
                    <a:pt x="0" y="2096188"/>
                  </a:cubicBezTo>
                  <a:lnTo>
                    <a:pt x="0" y="39861"/>
                  </a:lnTo>
                  <a:cubicBezTo>
                    <a:pt x="0" y="17846"/>
                    <a:pt x="17846" y="0"/>
                    <a:pt x="3986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864571" cy="22027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1986280"/>
            <a:ext cx="5264882" cy="7467954"/>
            <a:chOff x="0" y="0"/>
            <a:chExt cx="1386636" cy="196686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386636" cy="1966869"/>
            </a:xfrm>
            <a:custGeom>
              <a:avLst/>
              <a:gdLst/>
              <a:ahLst/>
              <a:cxnLst/>
              <a:rect r="r" b="b" t="t" l="l"/>
              <a:pathLst>
                <a:path h="1966869" w="1386636">
                  <a:moveTo>
                    <a:pt x="82347" y="0"/>
                  </a:moveTo>
                  <a:lnTo>
                    <a:pt x="1304289" y="0"/>
                  </a:lnTo>
                  <a:cubicBezTo>
                    <a:pt x="1349768" y="0"/>
                    <a:pt x="1386636" y="36868"/>
                    <a:pt x="1386636" y="82347"/>
                  </a:cubicBezTo>
                  <a:lnTo>
                    <a:pt x="1386636" y="1884521"/>
                  </a:lnTo>
                  <a:cubicBezTo>
                    <a:pt x="1386636" y="1906361"/>
                    <a:pt x="1377960" y="1927307"/>
                    <a:pt x="1362517" y="1942750"/>
                  </a:cubicBezTo>
                  <a:cubicBezTo>
                    <a:pt x="1347074" y="1958193"/>
                    <a:pt x="1326128" y="1966869"/>
                    <a:pt x="1304289" y="1966869"/>
                  </a:cubicBezTo>
                  <a:lnTo>
                    <a:pt x="82347" y="1966869"/>
                  </a:lnTo>
                  <a:cubicBezTo>
                    <a:pt x="60507" y="1966869"/>
                    <a:pt x="39562" y="1958193"/>
                    <a:pt x="24119" y="1942750"/>
                  </a:cubicBezTo>
                  <a:cubicBezTo>
                    <a:pt x="8676" y="1927307"/>
                    <a:pt x="0" y="1906361"/>
                    <a:pt x="0" y="1884521"/>
                  </a:cubicBezTo>
                  <a:lnTo>
                    <a:pt x="0" y="82347"/>
                  </a:lnTo>
                  <a:cubicBezTo>
                    <a:pt x="0" y="60507"/>
                    <a:pt x="8676" y="39562"/>
                    <a:pt x="24119" y="24119"/>
                  </a:cubicBezTo>
                  <a:cubicBezTo>
                    <a:pt x="39562" y="8676"/>
                    <a:pt x="60507" y="0"/>
                    <a:pt x="82347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386636" cy="203354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313108" y="6175860"/>
            <a:ext cx="4246638" cy="2401281"/>
          </a:xfrm>
          <a:custGeom>
            <a:avLst/>
            <a:gdLst/>
            <a:ahLst/>
            <a:cxnLst/>
            <a:rect r="r" b="b" t="t" l="l"/>
            <a:pathLst>
              <a:path h="2401281" w="4246638">
                <a:moveTo>
                  <a:pt x="0" y="0"/>
                </a:moveTo>
                <a:lnTo>
                  <a:pt x="4246638" y="0"/>
                </a:lnTo>
                <a:lnTo>
                  <a:pt x="4246638" y="2401280"/>
                </a:lnTo>
                <a:lnTo>
                  <a:pt x="0" y="240128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7253686" y="4472185"/>
            <a:ext cx="9770886" cy="5260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Algorithmic transformation of digital images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Pixel-Level Operations: Each pixel processed individually or in groups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Common Operations: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Color space conversion (RGB → Grayscale)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Filtering (Blur, Sharpen, Edge Detection)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Enhancement (Brightness, Contrast adjustment)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Geometric transformations (Resize, Rotate)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Computational Challenge:</a:t>
            </a:r>
          </a:p>
          <a:p>
            <a:pPr algn="just" marL="1079499" indent="-359833" lvl="2">
              <a:lnSpc>
                <a:spcPts val="3499"/>
              </a:lnSpc>
              <a:buFont typeface="Arial"/>
              <a:buChar char="⚬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Large images = millions of pixels to process</a:t>
            </a: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Perfect for Parallelization: Independent pixel operations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363845" y="2439110"/>
            <a:ext cx="3678551" cy="25614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6866"/>
              </a:lnSpc>
            </a:pPr>
            <a:r>
              <a:rPr lang="en-US" b="true" sz="4904" spc="-215">
                <a:solidFill>
                  <a:srgbClr val="000000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Digital Image Manipulation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655160" y="2068828"/>
            <a:ext cx="8824469" cy="233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6"/>
              </a:lnSpc>
            </a:pPr>
            <a:r>
              <a:rPr lang="en-US" sz="8467" spc="-381">
                <a:solidFill>
                  <a:srgbClr val="FFFFFF"/>
                </a:solidFill>
                <a:latin typeface="Telegraf"/>
                <a:ea typeface="Telegraf"/>
                <a:cs typeface="Telegraf"/>
                <a:sym typeface="Telegraf"/>
              </a:rPr>
              <a:t>What is Image Processing?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5" id="15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03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790346"/>
            <a:ext cx="16682906" cy="5911234"/>
            <a:chOff x="0" y="0"/>
            <a:chExt cx="4393852" cy="15568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3852" cy="1556868"/>
            </a:xfrm>
            <a:custGeom>
              <a:avLst/>
              <a:gdLst/>
              <a:ahLst/>
              <a:cxnLst/>
              <a:rect r="r" b="b" t="t" l="l"/>
              <a:pathLst>
                <a:path h="1556868" w="4393852">
                  <a:moveTo>
                    <a:pt x="25988" y="0"/>
                  </a:moveTo>
                  <a:lnTo>
                    <a:pt x="4367864" y="0"/>
                  </a:lnTo>
                  <a:cubicBezTo>
                    <a:pt x="4382217" y="0"/>
                    <a:pt x="4393852" y="11635"/>
                    <a:pt x="4393852" y="25988"/>
                  </a:cubicBezTo>
                  <a:lnTo>
                    <a:pt x="4393852" y="1530881"/>
                  </a:lnTo>
                  <a:cubicBezTo>
                    <a:pt x="4393852" y="1537773"/>
                    <a:pt x="4391114" y="1544383"/>
                    <a:pt x="4386240" y="1549257"/>
                  </a:cubicBezTo>
                  <a:cubicBezTo>
                    <a:pt x="4381367" y="1554130"/>
                    <a:pt x="4374757" y="1556868"/>
                    <a:pt x="4367864" y="1556868"/>
                  </a:cubicBezTo>
                  <a:lnTo>
                    <a:pt x="25988" y="1556868"/>
                  </a:lnTo>
                  <a:cubicBezTo>
                    <a:pt x="19095" y="1556868"/>
                    <a:pt x="12485" y="1554130"/>
                    <a:pt x="7612" y="1549257"/>
                  </a:cubicBezTo>
                  <a:cubicBezTo>
                    <a:pt x="2738" y="1544383"/>
                    <a:pt x="0" y="1537773"/>
                    <a:pt x="0" y="1530881"/>
                  </a:cubicBezTo>
                  <a:lnTo>
                    <a:pt x="0" y="25988"/>
                  </a:lnTo>
                  <a:cubicBezTo>
                    <a:pt x="0" y="19095"/>
                    <a:pt x="2738" y="12485"/>
                    <a:pt x="7612" y="7612"/>
                  </a:cubicBezTo>
                  <a:cubicBezTo>
                    <a:pt x="12485" y="2738"/>
                    <a:pt x="19095" y="0"/>
                    <a:pt x="2598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93852" cy="1623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30222" y="6289823"/>
            <a:ext cx="5131761" cy="755034"/>
            <a:chOff x="0" y="0"/>
            <a:chExt cx="1746577" cy="2569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746577" cy="256973"/>
            </a:xfrm>
            <a:custGeom>
              <a:avLst/>
              <a:gdLst/>
              <a:ahLst/>
              <a:cxnLst/>
              <a:rect r="r" b="b" t="t" l="l"/>
              <a:pathLst>
                <a:path h="256973" w="1746577">
                  <a:moveTo>
                    <a:pt x="70906" y="0"/>
                  </a:moveTo>
                  <a:lnTo>
                    <a:pt x="1675672" y="0"/>
                  </a:lnTo>
                  <a:cubicBezTo>
                    <a:pt x="1694477" y="0"/>
                    <a:pt x="1712512" y="7470"/>
                    <a:pt x="1725809" y="20768"/>
                  </a:cubicBezTo>
                  <a:cubicBezTo>
                    <a:pt x="1739107" y="34065"/>
                    <a:pt x="1746577" y="52100"/>
                    <a:pt x="1746577" y="70906"/>
                  </a:cubicBezTo>
                  <a:lnTo>
                    <a:pt x="1746577" y="186068"/>
                  </a:lnTo>
                  <a:cubicBezTo>
                    <a:pt x="1746577" y="204873"/>
                    <a:pt x="1739107" y="222908"/>
                    <a:pt x="1725809" y="236205"/>
                  </a:cubicBezTo>
                  <a:cubicBezTo>
                    <a:pt x="1712512" y="249503"/>
                    <a:pt x="1694477" y="256973"/>
                    <a:pt x="1675672" y="256973"/>
                  </a:cubicBezTo>
                  <a:lnTo>
                    <a:pt x="70906" y="256973"/>
                  </a:lnTo>
                  <a:cubicBezTo>
                    <a:pt x="52100" y="256973"/>
                    <a:pt x="34065" y="249503"/>
                    <a:pt x="20768" y="236205"/>
                  </a:cubicBezTo>
                  <a:cubicBezTo>
                    <a:pt x="7470" y="222908"/>
                    <a:pt x="0" y="204873"/>
                    <a:pt x="0" y="186068"/>
                  </a:cubicBezTo>
                  <a:lnTo>
                    <a:pt x="0" y="70906"/>
                  </a:lnTo>
                  <a:cubicBezTo>
                    <a:pt x="0" y="52100"/>
                    <a:pt x="7470" y="34065"/>
                    <a:pt x="20768" y="20768"/>
                  </a:cubicBezTo>
                  <a:cubicBezTo>
                    <a:pt x="34065" y="7470"/>
                    <a:pt x="52100" y="0"/>
                    <a:pt x="7090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746577" cy="323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 flipH="true">
            <a:off x="6181032" y="3776911"/>
            <a:ext cx="0" cy="370829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9" id="9"/>
          <p:cNvGrpSpPr/>
          <p:nvPr/>
        </p:nvGrpSpPr>
        <p:grpSpPr>
          <a:xfrm rot="0">
            <a:off x="12625058" y="6346973"/>
            <a:ext cx="3736191" cy="755034"/>
            <a:chOff x="0" y="0"/>
            <a:chExt cx="1271600" cy="2569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71600" cy="256973"/>
            </a:xfrm>
            <a:custGeom>
              <a:avLst/>
              <a:gdLst/>
              <a:ahLst/>
              <a:cxnLst/>
              <a:rect r="r" b="b" t="t" l="l"/>
              <a:pathLst>
                <a:path h="256973" w="1271600">
                  <a:moveTo>
                    <a:pt x="97391" y="0"/>
                  </a:moveTo>
                  <a:lnTo>
                    <a:pt x="1174209" y="0"/>
                  </a:lnTo>
                  <a:cubicBezTo>
                    <a:pt x="1227996" y="0"/>
                    <a:pt x="1271600" y="43603"/>
                    <a:pt x="1271600" y="97391"/>
                  </a:cubicBezTo>
                  <a:lnTo>
                    <a:pt x="1271600" y="159582"/>
                  </a:lnTo>
                  <a:cubicBezTo>
                    <a:pt x="1271600" y="185412"/>
                    <a:pt x="1261339" y="210184"/>
                    <a:pt x="1243075" y="228448"/>
                  </a:cubicBezTo>
                  <a:cubicBezTo>
                    <a:pt x="1224810" y="246712"/>
                    <a:pt x="1200039" y="256973"/>
                    <a:pt x="1174209" y="256973"/>
                  </a:cubicBezTo>
                  <a:lnTo>
                    <a:pt x="97391" y="256973"/>
                  </a:lnTo>
                  <a:cubicBezTo>
                    <a:pt x="43603" y="256973"/>
                    <a:pt x="0" y="213370"/>
                    <a:pt x="0" y="159582"/>
                  </a:cubicBezTo>
                  <a:lnTo>
                    <a:pt x="0" y="97391"/>
                  </a:lnTo>
                  <a:cubicBezTo>
                    <a:pt x="0" y="43603"/>
                    <a:pt x="43603" y="0"/>
                    <a:pt x="9739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66675"/>
              <a:ext cx="1271600" cy="323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12" id="12"/>
          <p:cNvSpPr/>
          <p:nvPr/>
        </p:nvSpPr>
        <p:spPr>
          <a:xfrm>
            <a:off x="11490705" y="3776911"/>
            <a:ext cx="0" cy="370829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5782970" y="7397282"/>
            <a:ext cx="6071148" cy="2651725"/>
          </a:xfrm>
          <a:custGeom>
            <a:avLst/>
            <a:gdLst/>
            <a:ahLst/>
            <a:cxnLst/>
            <a:rect r="r" b="b" t="t" l="l"/>
            <a:pathLst>
              <a:path h="2651725" w="6071148">
                <a:moveTo>
                  <a:pt x="0" y="0"/>
                </a:moveTo>
                <a:lnTo>
                  <a:pt x="6071148" y="0"/>
                </a:lnTo>
                <a:lnTo>
                  <a:pt x="6071148" y="2651724"/>
                </a:lnTo>
                <a:lnTo>
                  <a:pt x="0" y="265172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13140" r="0" b="-1558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794461" y="4060338"/>
            <a:ext cx="4988509" cy="228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Grayscale 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Luminance-based weighted average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ConversionFormula: 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1253414" y="2630417"/>
            <a:ext cx="15863745" cy="11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Techniques Implemented Part 1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46242" y="6488051"/>
            <a:ext cx="4878092" cy="32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9"/>
              </a:lnSpc>
            </a:pPr>
            <a:r>
              <a:rPr lang="en-US" b="true" sz="2273" spc="-102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gray = 0.299×R + 0.587×G + 0.114×B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280273" y="4060338"/>
            <a:ext cx="4939220" cy="27438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Blur Filter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3×3 Gaussian kernel convolution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Averages </a:t>
            </a: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neighboring pixels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11585955" y="4060338"/>
            <a:ext cx="5814397" cy="228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Sharpen 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FilterEdge enhancement using convolution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</a:t>
            </a: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ernel: </a:t>
            </a:r>
          </a:p>
          <a:p>
            <a:pPr algn="just">
              <a:lnSpc>
                <a:spcPts val="3640"/>
              </a:lnSpc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12741079" y="6545201"/>
            <a:ext cx="3620170" cy="32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9"/>
              </a:lnSpc>
            </a:pPr>
            <a:r>
              <a:rPr lang="en-US" b="true" sz="2273" spc="-102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[0,-1,0; -1,5,-1; 0,-1,0]</a:t>
            </a:r>
          </a:p>
        </p:txBody>
      </p:sp>
      <p:grpSp>
        <p:nvGrpSpPr>
          <p:cNvPr name="Group 20" id="20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05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790346"/>
            <a:ext cx="16682906" cy="5911234"/>
            <a:chOff x="0" y="0"/>
            <a:chExt cx="4393852" cy="155686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93852" cy="1556868"/>
            </a:xfrm>
            <a:custGeom>
              <a:avLst/>
              <a:gdLst/>
              <a:ahLst/>
              <a:cxnLst/>
              <a:rect r="r" b="b" t="t" l="l"/>
              <a:pathLst>
                <a:path h="1556868" w="4393852">
                  <a:moveTo>
                    <a:pt x="25988" y="0"/>
                  </a:moveTo>
                  <a:lnTo>
                    <a:pt x="4367864" y="0"/>
                  </a:lnTo>
                  <a:cubicBezTo>
                    <a:pt x="4382217" y="0"/>
                    <a:pt x="4393852" y="11635"/>
                    <a:pt x="4393852" y="25988"/>
                  </a:cubicBezTo>
                  <a:lnTo>
                    <a:pt x="4393852" y="1530881"/>
                  </a:lnTo>
                  <a:cubicBezTo>
                    <a:pt x="4393852" y="1537773"/>
                    <a:pt x="4391114" y="1544383"/>
                    <a:pt x="4386240" y="1549257"/>
                  </a:cubicBezTo>
                  <a:cubicBezTo>
                    <a:pt x="4381367" y="1554130"/>
                    <a:pt x="4374757" y="1556868"/>
                    <a:pt x="4367864" y="1556868"/>
                  </a:cubicBezTo>
                  <a:lnTo>
                    <a:pt x="25988" y="1556868"/>
                  </a:lnTo>
                  <a:cubicBezTo>
                    <a:pt x="19095" y="1556868"/>
                    <a:pt x="12485" y="1554130"/>
                    <a:pt x="7612" y="1549257"/>
                  </a:cubicBezTo>
                  <a:cubicBezTo>
                    <a:pt x="2738" y="1544383"/>
                    <a:pt x="0" y="1537773"/>
                    <a:pt x="0" y="1530881"/>
                  </a:cubicBezTo>
                  <a:lnTo>
                    <a:pt x="0" y="25988"/>
                  </a:lnTo>
                  <a:cubicBezTo>
                    <a:pt x="0" y="19095"/>
                    <a:pt x="2738" y="12485"/>
                    <a:pt x="7612" y="7612"/>
                  </a:cubicBezTo>
                  <a:cubicBezTo>
                    <a:pt x="12485" y="2738"/>
                    <a:pt x="19095" y="0"/>
                    <a:pt x="2598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4393852" cy="16235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735495" y="6165100"/>
            <a:ext cx="4492101" cy="755034"/>
            <a:chOff x="0" y="0"/>
            <a:chExt cx="1528871" cy="25697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28871" cy="256973"/>
            </a:xfrm>
            <a:custGeom>
              <a:avLst/>
              <a:gdLst/>
              <a:ahLst/>
              <a:cxnLst/>
              <a:rect r="r" b="b" t="t" l="l"/>
              <a:pathLst>
                <a:path h="256973" w="1528871">
                  <a:moveTo>
                    <a:pt x="81002" y="0"/>
                  </a:moveTo>
                  <a:lnTo>
                    <a:pt x="1447869" y="0"/>
                  </a:lnTo>
                  <a:cubicBezTo>
                    <a:pt x="1469352" y="0"/>
                    <a:pt x="1489955" y="8534"/>
                    <a:pt x="1505146" y="23725"/>
                  </a:cubicBezTo>
                  <a:cubicBezTo>
                    <a:pt x="1520337" y="38916"/>
                    <a:pt x="1528871" y="59519"/>
                    <a:pt x="1528871" y="81002"/>
                  </a:cubicBezTo>
                  <a:lnTo>
                    <a:pt x="1528871" y="175971"/>
                  </a:lnTo>
                  <a:cubicBezTo>
                    <a:pt x="1528871" y="197454"/>
                    <a:pt x="1520337" y="218057"/>
                    <a:pt x="1505146" y="233248"/>
                  </a:cubicBezTo>
                  <a:cubicBezTo>
                    <a:pt x="1489955" y="248439"/>
                    <a:pt x="1469352" y="256973"/>
                    <a:pt x="1447869" y="256973"/>
                  </a:cubicBezTo>
                  <a:lnTo>
                    <a:pt x="81002" y="256973"/>
                  </a:lnTo>
                  <a:cubicBezTo>
                    <a:pt x="59519" y="256973"/>
                    <a:pt x="38916" y="248439"/>
                    <a:pt x="23725" y="233248"/>
                  </a:cubicBezTo>
                  <a:cubicBezTo>
                    <a:pt x="8534" y="218057"/>
                    <a:pt x="0" y="197454"/>
                    <a:pt x="0" y="175971"/>
                  </a:cubicBezTo>
                  <a:lnTo>
                    <a:pt x="0" y="81002"/>
                  </a:lnTo>
                  <a:cubicBezTo>
                    <a:pt x="0" y="59519"/>
                    <a:pt x="8534" y="38916"/>
                    <a:pt x="23725" y="23725"/>
                  </a:cubicBezTo>
                  <a:cubicBezTo>
                    <a:pt x="38916" y="8534"/>
                    <a:pt x="59519" y="0"/>
                    <a:pt x="8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1528871" cy="323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AutoShape 8" id="8"/>
          <p:cNvSpPr/>
          <p:nvPr/>
        </p:nvSpPr>
        <p:spPr>
          <a:xfrm>
            <a:off x="8449495" y="3776911"/>
            <a:ext cx="0" cy="370829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9" id="9"/>
          <p:cNvSpPr txBox="true"/>
          <p:nvPr/>
        </p:nvSpPr>
        <p:spPr>
          <a:xfrm rot="0">
            <a:off x="803986" y="4191892"/>
            <a:ext cx="6984404" cy="2286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Brightness Adjustment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Add constant value to each RGB channel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Clamp to valid range </a:t>
            </a:r>
          </a:p>
          <a:p>
            <a:pPr algn="just">
              <a:lnSpc>
                <a:spcPts val="3640"/>
              </a:lnSpc>
            </a:pPr>
          </a:p>
        </p:txBody>
      </p:sp>
      <p:grpSp>
        <p:nvGrpSpPr>
          <p:cNvPr name="Group 10" id="10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2050137" y="6165100"/>
            <a:ext cx="4492101" cy="755034"/>
            <a:chOff x="0" y="0"/>
            <a:chExt cx="1528871" cy="25697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28871" cy="256973"/>
            </a:xfrm>
            <a:custGeom>
              <a:avLst/>
              <a:gdLst/>
              <a:ahLst/>
              <a:cxnLst/>
              <a:rect r="r" b="b" t="t" l="l"/>
              <a:pathLst>
                <a:path h="256973" w="1528871">
                  <a:moveTo>
                    <a:pt x="81002" y="0"/>
                  </a:moveTo>
                  <a:lnTo>
                    <a:pt x="1447869" y="0"/>
                  </a:lnTo>
                  <a:cubicBezTo>
                    <a:pt x="1469352" y="0"/>
                    <a:pt x="1489955" y="8534"/>
                    <a:pt x="1505146" y="23725"/>
                  </a:cubicBezTo>
                  <a:cubicBezTo>
                    <a:pt x="1520337" y="38916"/>
                    <a:pt x="1528871" y="59519"/>
                    <a:pt x="1528871" y="81002"/>
                  </a:cubicBezTo>
                  <a:lnTo>
                    <a:pt x="1528871" y="175971"/>
                  </a:lnTo>
                  <a:cubicBezTo>
                    <a:pt x="1528871" y="197454"/>
                    <a:pt x="1520337" y="218057"/>
                    <a:pt x="1505146" y="233248"/>
                  </a:cubicBezTo>
                  <a:cubicBezTo>
                    <a:pt x="1489955" y="248439"/>
                    <a:pt x="1469352" y="256973"/>
                    <a:pt x="1447869" y="256973"/>
                  </a:cubicBezTo>
                  <a:lnTo>
                    <a:pt x="81002" y="256973"/>
                  </a:lnTo>
                  <a:cubicBezTo>
                    <a:pt x="59519" y="256973"/>
                    <a:pt x="38916" y="248439"/>
                    <a:pt x="23725" y="233248"/>
                  </a:cubicBezTo>
                  <a:cubicBezTo>
                    <a:pt x="8534" y="218057"/>
                    <a:pt x="0" y="197454"/>
                    <a:pt x="0" y="175971"/>
                  </a:cubicBezTo>
                  <a:lnTo>
                    <a:pt x="0" y="81002"/>
                  </a:lnTo>
                  <a:cubicBezTo>
                    <a:pt x="0" y="59519"/>
                    <a:pt x="8534" y="38916"/>
                    <a:pt x="23725" y="23725"/>
                  </a:cubicBezTo>
                  <a:cubicBezTo>
                    <a:pt x="38916" y="8534"/>
                    <a:pt x="59519" y="0"/>
                    <a:pt x="81002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66675"/>
              <a:ext cx="1528871" cy="32364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3570967" y="7162556"/>
            <a:ext cx="9795156" cy="2896409"/>
          </a:xfrm>
          <a:custGeom>
            <a:avLst/>
            <a:gdLst/>
            <a:ahLst/>
            <a:cxnLst/>
            <a:rect r="r" b="b" t="t" l="l"/>
            <a:pathLst>
              <a:path h="2896409" w="9795156">
                <a:moveTo>
                  <a:pt x="0" y="0"/>
                </a:moveTo>
                <a:lnTo>
                  <a:pt x="9795156" y="0"/>
                </a:lnTo>
                <a:lnTo>
                  <a:pt x="9795156" y="2896409"/>
                </a:lnTo>
                <a:lnTo>
                  <a:pt x="0" y="289640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0847" t="-13722" r="-11007" b="-22969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1253414" y="2630417"/>
            <a:ext cx="15863745" cy="11464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77"/>
              </a:lnSpc>
            </a:pPr>
            <a:r>
              <a:rPr lang="en-US" sz="7919" spc="-356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Techniques Implemented Part 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818544" y="4191892"/>
            <a:ext cx="8581808" cy="13722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41" indent="-280670" lvl="1">
              <a:lnSpc>
                <a:spcPts val="3640"/>
              </a:lnSpc>
              <a:buFont typeface="Arial"/>
              <a:buChar char="•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Contrast Enhancement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Multiply by factor around midpoint (128)</a:t>
            </a:r>
          </a:p>
          <a:p>
            <a:pPr algn="just" marL="1122681" indent="-374227" lvl="2">
              <a:lnSpc>
                <a:spcPts val="3640"/>
              </a:lnSpc>
              <a:buFont typeface="Arial"/>
              <a:buChar char="⚬"/>
            </a:pPr>
            <a:r>
              <a:rPr lang="en-US" sz="260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Formula: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851515" y="6363328"/>
            <a:ext cx="4376081" cy="32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9"/>
              </a:lnSpc>
            </a:pPr>
            <a:r>
              <a:rPr lang="en-US" b="true" sz="2273" spc="-102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new = ((old - 128) × factor) + 128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06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2166158" y="6363328"/>
            <a:ext cx="4376081" cy="32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19"/>
              </a:lnSpc>
            </a:pPr>
            <a:r>
              <a:rPr lang="en-US" b="true" sz="2273" spc="-102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[0-255]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6111" y="349538"/>
            <a:ext cx="17695777" cy="9587924"/>
            <a:chOff x="0" y="0"/>
            <a:chExt cx="4660616" cy="2525215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660616" cy="2525215"/>
            </a:xfrm>
            <a:custGeom>
              <a:avLst/>
              <a:gdLst/>
              <a:ahLst/>
              <a:cxnLst/>
              <a:rect r="r" b="b" t="t" l="l"/>
              <a:pathLst>
                <a:path h="2525215" w="4660616">
                  <a:moveTo>
                    <a:pt x="24500" y="0"/>
                  </a:moveTo>
                  <a:lnTo>
                    <a:pt x="4636116" y="0"/>
                  </a:lnTo>
                  <a:cubicBezTo>
                    <a:pt x="4649647" y="0"/>
                    <a:pt x="4660616" y="10969"/>
                    <a:pt x="4660616" y="24500"/>
                  </a:cubicBezTo>
                  <a:lnTo>
                    <a:pt x="4660616" y="2500715"/>
                  </a:lnTo>
                  <a:cubicBezTo>
                    <a:pt x="4660616" y="2507212"/>
                    <a:pt x="4658035" y="2513444"/>
                    <a:pt x="4653440" y="2518039"/>
                  </a:cubicBezTo>
                  <a:cubicBezTo>
                    <a:pt x="4648846" y="2522633"/>
                    <a:pt x="4642614" y="2525215"/>
                    <a:pt x="4636116" y="2525215"/>
                  </a:cubicBezTo>
                  <a:lnTo>
                    <a:pt x="24500" y="2525215"/>
                  </a:lnTo>
                  <a:cubicBezTo>
                    <a:pt x="10969" y="2525215"/>
                    <a:pt x="0" y="2514246"/>
                    <a:pt x="0" y="2500715"/>
                  </a:cubicBezTo>
                  <a:lnTo>
                    <a:pt x="0" y="24500"/>
                  </a:lnTo>
                  <a:cubicBezTo>
                    <a:pt x="0" y="10969"/>
                    <a:pt x="10969" y="0"/>
                    <a:pt x="24500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660616" cy="25633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4795861"/>
            <a:ext cx="8939810" cy="4890251"/>
            <a:chOff x="0" y="0"/>
            <a:chExt cx="2354518" cy="12879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354518" cy="1287967"/>
            </a:xfrm>
            <a:custGeom>
              <a:avLst/>
              <a:gdLst/>
              <a:ahLst/>
              <a:cxnLst/>
              <a:rect r="r" b="b" t="t" l="l"/>
              <a:pathLst>
                <a:path h="1287967" w="2354518">
                  <a:moveTo>
                    <a:pt x="48496" y="0"/>
                  </a:moveTo>
                  <a:lnTo>
                    <a:pt x="2306022" y="0"/>
                  </a:lnTo>
                  <a:cubicBezTo>
                    <a:pt x="2332805" y="0"/>
                    <a:pt x="2354518" y="21713"/>
                    <a:pt x="2354518" y="48496"/>
                  </a:cubicBezTo>
                  <a:lnTo>
                    <a:pt x="2354518" y="1239471"/>
                  </a:lnTo>
                  <a:cubicBezTo>
                    <a:pt x="2354518" y="1266255"/>
                    <a:pt x="2332805" y="1287967"/>
                    <a:pt x="2306022" y="1287967"/>
                  </a:cubicBezTo>
                  <a:lnTo>
                    <a:pt x="48496" y="1287967"/>
                  </a:lnTo>
                  <a:cubicBezTo>
                    <a:pt x="21713" y="1287967"/>
                    <a:pt x="0" y="1266255"/>
                    <a:pt x="0" y="1239471"/>
                  </a:cubicBezTo>
                  <a:lnTo>
                    <a:pt x="0" y="48496"/>
                  </a:lnTo>
                  <a:cubicBezTo>
                    <a:pt x="0" y="21713"/>
                    <a:pt x="21713" y="0"/>
                    <a:pt x="48496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354518" cy="13260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11360" y="1796578"/>
            <a:ext cx="16648096" cy="2555903"/>
            <a:chOff x="0" y="0"/>
            <a:chExt cx="4384684" cy="67316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384684" cy="673160"/>
            </a:xfrm>
            <a:custGeom>
              <a:avLst/>
              <a:gdLst/>
              <a:ahLst/>
              <a:cxnLst/>
              <a:rect r="r" b="b" t="t" l="l"/>
              <a:pathLst>
                <a:path h="673160" w="4384684">
                  <a:moveTo>
                    <a:pt x="26042" y="0"/>
                  </a:moveTo>
                  <a:lnTo>
                    <a:pt x="4358642" y="0"/>
                  </a:lnTo>
                  <a:cubicBezTo>
                    <a:pt x="4365548" y="0"/>
                    <a:pt x="4372172" y="2744"/>
                    <a:pt x="4377056" y="7627"/>
                  </a:cubicBezTo>
                  <a:cubicBezTo>
                    <a:pt x="4381940" y="12511"/>
                    <a:pt x="4384684" y="19135"/>
                    <a:pt x="4384684" y="26042"/>
                  </a:cubicBezTo>
                  <a:lnTo>
                    <a:pt x="4384684" y="647118"/>
                  </a:lnTo>
                  <a:cubicBezTo>
                    <a:pt x="4384684" y="654024"/>
                    <a:pt x="4381940" y="660648"/>
                    <a:pt x="4377056" y="665532"/>
                  </a:cubicBezTo>
                  <a:cubicBezTo>
                    <a:pt x="4372172" y="670416"/>
                    <a:pt x="4365548" y="673160"/>
                    <a:pt x="4358642" y="673160"/>
                  </a:cubicBezTo>
                  <a:lnTo>
                    <a:pt x="26042" y="673160"/>
                  </a:lnTo>
                  <a:cubicBezTo>
                    <a:pt x="19135" y="673160"/>
                    <a:pt x="12511" y="670416"/>
                    <a:pt x="7627" y="665532"/>
                  </a:cubicBezTo>
                  <a:cubicBezTo>
                    <a:pt x="2744" y="660648"/>
                    <a:pt x="0" y="654024"/>
                    <a:pt x="0" y="647118"/>
                  </a:cubicBezTo>
                  <a:lnTo>
                    <a:pt x="0" y="26042"/>
                  </a:lnTo>
                  <a:cubicBezTo>
                    <a:pt x="0" y="19135"/>
                    <a:pt x="2744" y="12511"/>
                    <a:pt x="7627" y="7627"/>
                  </a:cubicBezTo>
                  <a:cubicBezTo>
                    <a:pt x="12511" y="2744"/>
                    <a:pt x="19135" y="0"/>
                    <a:pt x="26042" y="0"/>
                  </a:cubicBezTo>
                  <a:close/>
                </a:path>
              </a:pathLst>
            </a:custGeom>
            <a:solidFill>
              <a:srgbClr val="FFFFFF">
                <a:alpha val="21961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4384684" cy="7112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015809" y="3629234"/>
            <a:ext cx="7443647" cy="6308228"/>
          </a:xfrm>
          <a:custGeom>
            <a:avLst/>
            <a:gdLst/>
            <a:ahLst/>
            <a:cxnLst/>
            <a:rect r="r" b="b" t="t" l="l"/>
            <a:pathLst>
              <a:path h="6308228" w="7443647">
                <a:moveTo>
                  <a:pt x="0" y="0"/>
                </a:moveTo>
                <a:lnTo>
                  <a:pt x="7443646" y="0"/>
                </a:lnTo>
                <a:lnTo>
                  <a:pt x="7443646" y="6308228"/>
                </a:lnTo>
                <a:lnTo>
                  <a:pt x="0" y="63082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-752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927836" y="4781106"/>
            <a:ext cx="8692109" cy="524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Kernel/Filter Matrix: </a:t>
            </a:r>
          </a:p>
          <a:p>
            <a:pPr algn="just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Small matrix (3×3, 5×5, etc.)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Convolution Process:</a:t>
            </a:r>
          </a:p>
          <a:p>
            <a:pPr algn="just" marL="1165854" indent="-388618" lvl="2">
              <a:lnSpc>
                <a:spcPts val="3779"/>
              </a:lnSpc>
              <a:buAutoNum type="alphaLcPeriod" startAt="1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Place kernel over each pixel</a:t>
            </a:r>
          </a:p>
          <a:p>
            <a:pPr algn="just" marL="1165854" indent="-388618" lvl="2">
              <a:lnSpc>
                <a:spcPts val="3779"/>
              </a:lnSpc>
              <a:buAutoNum type="alphaLcPeriod" startAt="1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Multiply corresponding values</a:t>
            </a:r>
          </a:p>
          <a:p>
            <a:pPr algn="just" marL="1165854" indent="-388618" lvl="2">
              <a:lnSpc>
                <a:spcPts val="3779"/>
              </a:lnSpc>
              <a:buAutoNum type="alphaLcPeriod" startAt="1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Sum all products</a:t>
            </a:r>
          </a:p>
          <a:p>
            <a:pPr algn="just" marL="1165854" indent="-388618" lvl="2">
              <a:lnSpc>
                <a:spcPts val="3779"/>
              </a:lnSpc>
              <a:buAutoNum type="alphaLcPeriod" startAt="1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Replace center pixel with result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Example - Blur Kernel (1/9)</a:t>
            </a:r>
          </a:p>
          <a:p>
            <a:pPr algn="just" marL="582927" indent="-291463" lvl="1">
              <a:lnSpc>
                <a:spcPts val="3779"/>
              </a:lnSpc>
              <a:buFont typeface="Arial"/>
              <a:buChar char="•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Computationally Intensive: </a:t>
            </a:r>
          </a:p>
          <a:p>
            <a:pPr algn="just" marL="1165854" indent="-388618" lvl="2">
              <a:lnSpc>
                <a:spcPts val="3779"/>
              </a:lnSpc>
              <a:buFont typeface="Arial"/>
              <a:buChar char="⚬"/>
            </a:pPr>
            <a:r>
              <a:rPr lang="en-US" sz="26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O(n²) for each pixel</a:t>
            </a:r>
          </a:p>
          <a:p>
            <a:pPr algn="just">
              <a:lnSpc>
                <a:spcPts val="377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803986" y="2522049"/>
            <a:ext cx="16648096" cy="1107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51"/>
              </a:lnSpc>
            </a:pPr>
            <a:r>
              <a:rPr lang="en-US" b="true" sz="7599" spc="-34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Mathematical Foundation of Filtering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1028700" y="796502"/>
            <a:ext cx="1919429" cy="566532"/>
            <a:chOff x="0" y="0"/>
            <a:chExt cx="505529" cy="1492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277769" y="864184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07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102928" y="813754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9833168" y="815967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Structure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350126" y="791788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Sequential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4880021" y="813754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383569"/>
            <a:ext cx="7453417" cy="1668549"/>
            <a:chOff x="0" y="0"/>
            <a:chExt cx="2872021" cy="642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72021" cy="642941"/>
            </a:xfrm>
            <a:custGeom>
              <a:avLst/>
              <a:gdLst/>
              <a:ahLst/>
              <a:cxnLst/>
              <a:rect r="r" b="b" t="t" l="l"/>
              <a:pathLst>
                <a:path h="642941" w="2872021">
                  <a:moveTo>
                    <a:pt x="58168" y="0"/>
                  </a:moveTo>
                  <a:lnTo>
                    <a:pt x="2813853" y="0"/>
                  </a:lnTo>
                  <a:cubicBezTo>
                    <a:pt x="2845978" y="0"/>
                    <a:pt x="2872021" y="26043"/>
                    <a:pt x="2872021" y="58168"/>
                  </a:cubicBezTo>
                  <a:lnTo>
                    <a:pt x="2872021" y="584773"/>
                  </a:lnTo>
                  <a:cubicBezTo>
                    <a:pt x="2872021" y="616898"/>
                    <a:pt x="2845978" y="642941"/>
                    <a:pt x="2813853" y="642941"/>
                  </a:cubicBezTo>
                  <a:lnTo>
                    <a:pt x="58168" y="642941"/>
                  </a:lnTo>
                  <a:cubicBezTo>
                    <a:pt x="42741" y="642941"/>
                    <a:pt x="27945" y="636813"/>
                    <a:pt x="17037" y="625904"/>
                  </a:cubicBezTo>
                  <a:cubicBezTo>
                    <a:pt x="6128" y="614996"/>
                    <a:pt x="0" y="600200"/>
                    <a:pt x="0" y="584773"/>
                  </a:cubicBezTo>
                  <a:lnTo>
                    <a:pt x="0" y="58168"/>
                  </a:lnTo>
                  <a:cubicBezTo>
                    <a:pt x="0" y="26043"/>
                    <a:pt x="26043" y="0"/>
                    <a:pt x="581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872021" cy="709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3223568"/>
            <a:ext cx="10063444" cy="6271024"/>
            <a:chOff x="0" y="0"/>
            <a:chExt cx="2650454" cy="16516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50454" cy="1651628"/>
            </a:xfrm>
            <a:custGeom>
              <a:avLst/>
              <a:gdLst/>
              <a:ahLst/>
              <a:cxnLst/>
              <a:rect r="r" b="b" t="t" l="l"/>
              <a:pathLst>
                <a:path h="1651628" w="2650454">
                  <a:moveTo>
                    <a:pt x="43081" y="0"/>
                  </a:moveTo>
                  <a:lnTo>
                    <a:pt x="2607373" y="0"/>
                  </a:lnTo>
                  <a:cubicBezTo>
                    <a:pt x="2631166" y="0"/>
                    <a:pt x="2650454" y="19288"/>
                    <a:pt x="2650454" y="43081"/>
                  </a:cubicBezTo>
                  <a:lnTo>
                    <a:pt x="2650454" y="1608546"/>
                  </a:lnTo>
                  <a:cubicBezTo>
                    <a:pt x="2650454" y="1619972"/>
                    <a:pt x="2645915" y="1630930"/>
                    <a:pt x="2637836" y="1639009"/>
                  </a:cubicBezTo>
                  <a:cubicBezTo>
                    <a:pt x="2629757" y="1647089"/>
                    <a:pt x="2618799" y="1651628"/>
                    <a:pt x="2607373" y="1651628"/>
                  </a:cubicBezTo>
                  <a:lnTo>
                    <a:pt x="43081" y="1651628"/>
                  </a:lnTo>
                  <a:cubicBezTo>
                    <a:pt x="19288" y="1651628"/>
                    <a:pt x="0" y="1632340"/>
                    <a:pt x="0" y="1608546"/>
                  </a:cubicBezTo>
                  <a:lnTo>
                    <a:pt x="0" y="43081"/>
                  </a:lnTo>
                  <a:cubicBezTo>
                    <a:pt x="0" y="19288"/>
                    <a:pt x="19288" y="0"/>
                    <a:pt x="4308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650454" cy="1718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3986" y="745434"/>
            <a:ext cx="1919429" cy="566532"/>
            <a:chOff x="0" y="0"/>
            <a:chExt cx="505529" cy="149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126406" y="3052118"/>
            <a:ext cx="5147026" cy="4883241"/>
          </a:xfrm>
          <a:custGeom>
            <a:avLst/>
            <a:gdLst/>
            <a:ahLst/>
            <a:cxnLst/>
            <a:rect r="r" b="b" t="t" l="l"/>
            <a:pathLst>
              <a:path h="4883241" w="5147026">
                <a:moveTo>
                  <a:pt x="0" y="0"/>
                </a:moveTo>
                <a:lnTo>
                  <a:pt x="5147025" y="0"/>
                </a:lnTo>
                <a:lnTo>
                  <a:pt x="5147025" y="4883241"/>
                </a:lnTo>
                <a:lnTo>
                  <a:pt x="0" y="488324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03986" y="3319116"/>
            <a:ext cx="10063444" cy="640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How it Works: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Process images one by one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Apply filters sequentially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Single thread utilization</a:t>
            </a:r>
          </a:p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Advantages: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Simple to implement and debug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Predictable memory usage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synchronization complexity</a:t>
            </a:r>
          </a:p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Disadvantages: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Underutilizes modern multi-core CPUs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Slow for large images or batches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Poor scalability</a:t>
            </a:r>
          </a:p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Performance: Baseline (1.0x) - our reference point</a:t>
            </a: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515669" y="1819886"/>
            <a:ext cx="6136621" cy="1232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0"/>
              </a:lnSpc>
            </a:pPr>
            <a:r>
              <a:rPr lang="en-US" sz="4451" spc="-200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Sequential Processing - The Baseline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3055" y="813116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08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8213" y="762686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08453" y="764899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25411" y="740720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Sequential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55307" y="762686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000000">
                <a:alpha val="100000"/>
              </a:srgbClr>
            </a:gs>
            <a:gs pos="100000">
              <a:srgbClr val="09033D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03986" y="1383569"/>
            <a:ext cx="8340014" cy="1668549"/>
            <a:chOff x="0" y="0"/>
            <a:chExt cx="3213653" cy="64294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13653" cy="642941"/>
            </a:xfrm>
            <a:custGeom>
              <a:avLst/>
              <a:gdLst/>
              <a:ahLst/>
              <a:cxnLst/>
              <a:rect r="r" b="b" t="t" l="l"/>
              <a:pathLst>
                <a:path h="642941" w="3213653">
                  <a:moveTo>
                    <a:pt x="51984" y="0"/>
                  </a:moveTo>
                  <a:lnTo>
                    <a:pt x="3161669" y="0"/>
                  </a:lnTo>
                  <a:cubicBezTo>
                    <a:pt x="3175456" y="0"/>
                    <a:pt x="3188678" y="5477"/>
                    <a:pt x="3198427" y="15226"/>
                  </a:cubicBezTo>
                  <a:cubicBezTo>
                    <a:pt x="3208176" y="24975"/>
                    <a:pt x="3213653" y="38197"/>
                    <a:pt x="3213653" y="51984"/>
                  </a:cubicBezTo>
                  <a:lnTo>
                    <a:pt x="3213653" y="590957"/>
                  </a:lnTo>
                  <a:cubicBezTo>
                    <a:pt x="3213653" y="619667"/>
                    <a:pt x="3190379" y="642941"/>
                    <a:pt x="3161669" y="642941"/>
                  </a:cubicBezTo>
                  <a:lnTo>
                    <a:pt x="51984" y="642941"/>
                  </a:lnTo>
                  <a:cubicBezTo>
                    <a:pt x="38197" y="642941"/>
                    <a:pt x="24975" y="637464"/>
                    <a:pt x="15226" y="627715"/>
                  </a:cubicBezTo>
                  <a:cubicBezTo>
                    <a:pt x="5477" y="617966"/>
                    <a:pt x="0" y="604744"/>
                    <a:pt x="0" y="590957"/>
                  </a:cubicBezTo>
                  <a:lnTo>
                    <a:pt x="0" y="51984"/>
                  </a:lnTo>
                  <a:cubicBezTo>
                    <a:pt x="0" y="23274"/>
                    <a:pt x="23274" y="0"/>
                    <a:pt x="51984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000">
                    <a:alpha val="78000"/>
                  </a:srgbClr>
                </a:gs>
                <a:gs pos="100000">
                  <a:srgbClr val="DDDDDD">
                    <a:alpha val="14820"/>
                  </a:srgbClr>
                </a:gs>
              </a:gsLst>
              <a:lin ang="27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3213653" cy="70961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03986" y="3223568"/>
            <a:ext cx="10063444" cy="6271024"/>
            <a:chOff x="0" y="0"/>
            <a:chExt cx="2650454" cy="165162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650454" cy="1651628"/>
            </a:xfrm>
            <a:custGeom>
              <a:avLst/>
              <a:gdLst/>
              <a:ahLst/>
              <a:cxnLst/>
              <a:rect r="r" b="b" t="t" l="l"/>
              <a:pathLst>
                <a:path h="1651628" w="2650454">
                  <a:moveTo>
                    <a:pt x="43081" y="0"/>
                  </a:moveTo>
                  <a:lnTo>
                    <a:pt x="2607373" y="0"/>
                  </a:lnTo>
                  <a:cubicBezTo>
                    <a:pt x="2631166" y="0"/>
                    <a:pt x="2650454" y="19288"/>
                    <a:pt x="2650454" y="43081"/>
                  </a:cubicBezTo>
                  <a:lnTo>
                    <a:pt x="2650454" y="1608546"/>
                  </a:lnTo>
                  <a:cubicBezTo>
                    <a:pt x="2650454" y="1619972"/>
                    <a:pt x="2645915" y="1630930"/>
                    <a:pt x="2637836" y="1639009"/>
                  </a:cubicBezTo>
                  <a:cubicBezTo>
                    <a:pt x="2629757" y="1647089"/>
                    <a:pt x="2618799" y="1651628"/>
                    <a:pt x="2607373" y="1651628"/>
                  </a:cubicBezTo>
                  <a:lnTo>
                    <a:pt x="43081" y="1651628"/>
                  </a:lnTo>
                  <a:cubicBezTo>
                    <a:pt x="19288" y="1651628"/>
                    <a:pt x="0" y="1632340"/>
                    <a:pt x="0" y="1608546"/>
                  </a:cubicBezTo>
                  <a:lnTo>
                    <a:pt x="0" y="43081"/>
                  </a:lnTo>
                  <a:cubicBezTo>
                    <a:pt x="0" y="19288"/>
                    <a:pt x="19288" y="0"/>
                    <a:pt x="43081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66675"/>
              <a:ext cx="2650454" cy="17183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151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03986" y="745434"/>
            <a:ext cx="1919429" cy="566532"/>
            <a:chOff x="0" y="0"/>
            <a:chExt cx="505529" cy="14921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56468" y="0"/>
                  </a:moveTo>
                  <a:lnTo>
                    <a:pt x="449060" y="0"/>
                  </a:lnTo>
                  <a:cubicBezTo>
                    <a:pt x="464037" y="0"/>
                    <a:pt x="478400" y="5949"/>
                    <a:pt x="488990" y="16539"/>
                  </a:cubicBezTo>
                  <a:cubicBezTo>
                    <a:pt x="499579" y="27129"/>
                    <a:pt x="505529" y="41492"/>
                    <a:pt x="505529" y="56468"/>
                  </a:cubicBezTo>
                  <a:lnTo>
                    <a:pt x="505529" y="92742"/>
                  </a:lnTo>
                  <a:cubicBezTo>
                    <a:pt x="505529" y="107718"/>
                    <a:pt x="499579" y="122081"/>
                    <a:pt x="488990" y="132671"/>
                  </a:cubicBezTo>
                  <a:cubicBezTo>
                    <a:pt x="478400" y="143261"/>
                    <a:pt x="464037" y="149210"/>
                    <a:pt x="449060" y="149210"/>
                  </a:cubicBezTo>
                  <a:lnTo>
                    <a:pt x="56468" y="149210"/>
                  </a:lnTo>
                  <a:cubicBezTo>
                    <a:pt x="41492" y="149210"/>
                    <a:pt x="27129" y="143261"/>
                    <a:pt x="16539" y="132671"/>
                  </a:cubicBezTo>
                  <a:cubicBezTo>
                    <a:pt x="5949" y="122081"/>
                    <a:pt x="0" y="107718"/>
                    <a:pt x="0" y="92742"/>
                  </a:cubicBezTo>
                  <a:lnTo>
                    <a:pt x="0" y="56468"/>
                  </a:lnTo>
                  <a:cubicBezTo>
                    <a:pt x="0" y="41492"/>
                    <a:pt x="5949" y="27129"/>
                    <a:pt x="16539" y="16539"/>
                  </a:cubicBezTo>
                  <a:cubicBezTo>
                    <a:pt x="27129" y="5949"/>
                    <a:pt x="41492" y="0"/>
                    <a:pt x="56468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000F9B">
                    <a:alpha val="100000"/>
                  </a:srgbClr>
                </a:gs>
                <a:gs pos="50000">
                  <a:srgbClr val="EB0000">
                    <a:alpha val="100000"/>
                  </a:srgbClr>
                </a:gs>
                <a:gs pos="100000">
                  <a:srgbClr val="A000EB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57150"/>
              <a:ext cx="505529" cy="2063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8916230" y="3385791"/>
            <a:ext cx="11478153" cy="5347140"/>
          </a:xfrm>
          <a:custGeom>
            <a:avLst/>
            <a:gdLst/>
            <a:ahLst/>
            <a:cxnLst/>
            <a:rect r="r" b="b" t="t" l="l"/>
            <a:pathLst>
              <a:path h="5347140" w="11478153">
                <a:moveTo>
                  <a:pt x="0" y="0"/>
                </a:moveTo>
                <a:lnTo>
                  <a:pt x="11478153" y="0"/>
                </a:lnTo>
                <a:lnTo>
                  <a:pt x="11478153" y="5347140"/>
                </a:lnTo>
                <a:lnTo>
                  <a:pt x="0" y="53471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03986" y="3319116"/>
            <a:ext cx="10063444" cy="64014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Modern CPUs: 4-16+ cores available</a:t>
            </a:r>
          </a:p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Image Processing Characteristics: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Embarrassingly Parallel: Independent pixel operations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ata Parallelism: Same operation on different data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No Dependencies: Pixel processing doesn't depend on other pixels</a:t>
            </a:r>
          </a:p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Speedup Potential: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Th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eoretical: Linear with number of cores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Practica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l: 4-8x speedup on typical hardware</a:t>
            </a:r>
          </a:p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Mem</a:t>
            </a: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ory Bandwidth: 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Often the bottleneck, not CPU cores</a:t>
            </a:r>
          </a:p>
          <a:p>
            <a:pPr algn="just" marL="561331" indent="-280665" lvl="1">
              <a:lnSpc>
                <a:spcPts val="3639"/>
              </a:lnSpc>
              <a:buFont typeface="Arial"/>
              <a:buChar char="•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Amdahl's Law: </a:t>
            </a:r>
          </a:p>
          <a:p>
            <a:pPr algn="just" marL="1122662" indent="-374221" lvl="2">
              <a:lnSpc>
                <a:spcPts val="3639"/>
              </a:lnSpc>
              <a:buFont typeface="Arial"/>
              <a:buChar char="⚬"/>
            </a:pPr>
            <a:r>
              <a:rPr lang="en-US" sz="2599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Speedup limited by sequential portions</a:t>
            </a:r>
          </a:p>
          <a:p>
            <a:pPr algn="just">
              <a:lnSpc>
                <a:spcPts val="3639"/>
              </a:lnSpc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1600325" y="1819886"/>
            <a:ext cx="6866583" cy="12322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40"/>
              </a:lnSpc>
            </a:pPr>
            <a:r>
              <a:rPr lang="en-US" sz="4451" spc="-200" b="true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Why Parallel Processing Makes It Faster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53055" y="813116"/>
            <a:ext cx="1421291" cy="3587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Page 09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8213" y="762686"/>
            <a:ext cx="2731234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Technologies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608453" y="764899"/>
            <a:ext cx="2517953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Structure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125411" y="740720"/>
            <a:ext cx="2530890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b="true" sz="265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Sequential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655307" y="762686"/>
            <a:ext cx="2937671" cy="475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711"/>
              </a:lnSpc>
              <a:spcBef>
                <a:spcPct val="0"/>
              </a:spcBef>
            </a:pPr>
            <a:r>
              <a:rPr lang="en-US" sz="2651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Solutions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DAGs1dX8GLo</dc:identifier>
  <dcterms:modified xsi:type="dcterms:W3CDTF">2011-08-01T06:04:30Z</dcterms:modified>
  <cp:revision>1</cp:revision>
  <dc:title>Black Modern Gradient Programmer Presentation</dc:title>
</cp:coreProperties>
</file>