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Ovo" charset="1" panose="02020502070400060406"/>
      <p:regular r:id="rId24"/>
    </p:embeddedFont>
    <p:embeddedFont>
      <p:font typeface="Now" charset="1" panose="00000500000000000000"/>
      <p:regular r:id="rId25"/>
    </p:embeddedFont>
    <p:embeddedFont>
      <p:font typeface="Now Medium" charset="1" panose="00000600000000000000"/>
      <p:regular r:id="rId26"/>
    </p:embeddedFont>
    <p:embeddedFont>
      <p:font typeface="Now Bold" charset="1" panose="000008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2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svg" Type="http://schemas.openxmlformats.org/officeDocument/2006/relationships/image"/><Relationship Id="rId4" Target="../media/image34.png" Type="http://schemas.openxmlformats.org/officeDocument/2006/relationships/image"/><Relationship Id="rId5" Target="../media/image35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Relationship Id="rId6" Target="../media/image14.png" Type="http://schemas.openxmlformats.org/officeDocument/2006/relationships/image"/><Relationship Id="rId7" Target="../media/image1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6111" y="349538"/>
            <a:ext cx="17695777" cy="9587924"/>
            <a:chOff x="0" y="0"/>
            <a:chExt cx="4660616" cy="25252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60616" cy="2525215"/>
            </a:xfrm>
            <a:custGeom>
              <a:avLst/>
              <a:gdLst/>
              <a:ahLst/>
              <a:cxnLst/>
              <a:rect r="r" b="b" t="t" l="l"/>
              <a:pathLst>
                <a:path h="2525215" w="4660616">
                  <a:moveTo>
                    <a:pt x="24500" y="0"/>
                  </a:moveTo>
                  <a:lnTo>
                    <a:pt x="4636116" y="0"/>
                  </a:lnTo>
                  <a:cubicBezTo>
                    <a:pt x="4649647" y="0"/>
                    <a:pt x="4660616" y="10969"/>
                    <a:pt x="4660616" y="24500"/>
                  </a:cubicBezTo>
                  <a:lnTo>
                    <a:pt x="4660616" y="2500715"/>
                  </a:lnTo>
                  <a:cubicBezTo>
                    <a:pt x="4660616" y="2507212"/>
                    <a:pt x="4658035" y="2513444"/>
                    <a:pt x="4653440" y="2518039"/>
                  </a:cubicBezTo>
                  <a:cubicBezTo>
                    <a:pt x="4648846" y="2522633"/>
                    <a:pt x="4642614" y="2525215"/>
                    <a:pt x="4636116" y="2525215"/>
                  </a:cubicBezTo>
                  <a:lnTo>
                    <a:pt x="24500" y="2525215"/>
                  </a:lnTo>
                  <a:cubicBezTo>
                    <a:pt x="10969" y="2525215"/>
                    <a:pt x="0" y="2514246"/>
                    <a:pt x="0" y="2500715"/>
                  </a:cubicBezTo>
                  <a:lnTo>
                    <a:pt x="0" y="24500"/>
                  </a:lnTo>
                  <a:cubicBezTo>
                    <a:pt x="0" y="10969"/>
                    <a:pt x="10969" y="0"/>
                    <a:pt x="24500" y="0"/>
                  </a:cubicBezTo>
                  <a:close/>
                </a:path>
              </a:pathLst>
            </a:custGeom>
            <a:solidFill>
              <a:srgbClr val="61A6AB">
                <a:alpha val="21961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60616" cy="25633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03986" y="803986"/>
            <a:ext cx="449429" cy="449429"/>
          </a:xfrm>
          <a:custGeom>
            <a:avLst/>
            <a:gdLst/>
            <a:ahLst/>
            <a:cxnLst/>
            <a:rect r="r" b="b" t="t" l="l"/>
            <a:pathLst>
              <a:path h="449429" w="449429">
                <a:moveTo>
                  <a:pt x="0" y="0"/>
                </a:moveTo>
                <a:lnTo>
                  <a:pt x="449428" y="0"/>
                </a:lnTo>
                <a:lnTo>
                  <a:pt x="449428" y="449428"/>
                </a:lnTo>
                <a:lnTo>
                  <a:pt x="0" y="449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054412" y="3906548"/>
            <a:ext cx="12179177" cy="1708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  <a:spcBef>
                <a:spcPct val="0"/>
              </a:spcBef>
            </a:pPr>
            <a:r>
              <a:rPr lang="en-US" sz="9999" spc="-249">
                <a:solidFill>
                  <a:srgbClr val="F6F6E9"/>
                </a:solidFill>
                <a:latin typeface="Ovo"/>
                <a:ea typeface="Ovo"/>
                <a:cs typeface="Ovo"/>
                <a:sym typeface="Ovo"/>
              </a:rPr>
              <a:t>Cyber - Agent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63845" y="796672"/>
            <a:ext cx="4214595" cy="414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1"/>
              </a:lnSpc>
              <a:spcBef>
                <a:spcPct val="0"/>
              </a:spcBef>
            </a:pPr>
            <a:r>
              <a:rPr lang="en-US" sz="2422" spc="48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AI Agent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34364" y="9012555"/>
            <a:ext cx="6123527" cy="556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24"/>
              </a:lnSpc>
            </a:pPr>
            <a:r>
              <a:rPr lang="en-US" b="true" sz="3231" spc="64">
                <a:solidFill>
                  <a:srgbClr val="F6F6E9"/>
                </a:solidFill>
                <a:latin typeface="Now Medium"/>
                <a:ea typeface="Now Medium"/>
                <a:cs typeface="Now Medium"/>
                <a:sym typeface="Now Medium"/>
              </a:rPr>
              <a:t>Saadeddine Dakdouki 6308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66310" y="9021161"/>
            <a:ext cx="7071567" cy="543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424"/>
              </a:lnSpc>
            </a:pPr>
            <a:r>
              <a:rPr lang="en-US" b="true" sz="3160" spc="63">
                <a:solidFill>
                  <a:srgbClr val="F6F6E9"/>
                </a:solidFill>
                <a:latin typeface="Now Medium"/>
                <a:ea typeface="Now Medium"/>
                <a:cs typeface="Now Medium"/>
                <a:sym typeface="Now Medium"/>
              </a:rPr>
              <a:t>Presented to Dr Mohamad Aoude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177042" y="9030694"/>
            <a:ext cx="1274721" cy="422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61"/>
              </a:lnSpc>
            </a:pPr>
            <a:r>
              <a:rPr lang="en-US" sz="2472" spc="49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-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544535" y="841660"/>
            <a:ext cx="2731234" cy="466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 spc="53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Technologies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274775" y="843874"/>
            <a:ext cx="2517953" cy="466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 spc="53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Structure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791733" y="819695"/>
            <a:ext cx="2530890" cy="466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 spc="53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Modes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321629" y="841660"/>
            <a:ext cx="2937671" cy="466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 spc="53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Hybrid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A6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3986" y="1383569"/>
            <a:ext cx="7453417" cy="1668549"/>
            <a:chOff x="0" y="0"/>
            <a:chExt cx="2872021" cy="64294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72021" cy="642941"/>
            </a:xfrm>
            <a:custGeom>
              <a:avLst/>
              <a:gdLst/>
              <a:ahLst/>
              <a:cxnLst/>
              <a:rect r="r" b="b" t="t" l="l"/>
              <a:pathLst>
                <a:path h="642941" w="2872021">
                  <a:moveTo>
                    <a:pt x="58168" y="0"/>
                  </a:moveTo>
                  <a:lnTo>
                    <a:pt x="2813853" y="0"/>
                  </a:lnTo>
                  <a:cubicBezTo>
                    <a:pt x="2845978" y="0"/>
                    <a:pt x="2872021" y="26043"/>
                    <a:pt x="2872021" y="58168"/>
                  </a:cubicBezTo>
                  <a:lnTo>
                    <a:pt x="2872021" y="584773"/>
                  </a:lnTo>
                  <a:cubicBezTo>
                    <a:pt x="2872021" y="616898"/>
                    <a:pt x="2845978" y="642941"/>
                    <a:pt x="2813853" y="642941"/>
                  </a:cubicBezTo>
                  <a:lnTo>
                    <a:pt x="58168" y="642941"/>
                  </a:lnTo>
                  <a:cubicBezTo>
                    <a:pt x="42741" y="642941"/>
                    <a:pt x="27945" y="636813"/>
                    <a:pt x="17037" y="625904"/>
                  </a:cubicBezTo>
                  <a:cubicBezTo>
                    <a:pt x="6128" y="614996"/>
                    <a:pt x="0" y="600200"/>
                    <a:pt x="0" y="584773"/>
                  </a:cubicBezTo>
                  <a:lnTo>
                    <a:pt x="0" y="58168"/>
                  </a:lnTo>
                  <a:cubicBezTo>
                    <a:pt x="0" y="26043"/>
                    <a:pt x="26043" y="0"/>
                    <a:pt x="58168" y="0"/>
                  </a:cubicBezTo>
                  <a:close/>
                </a:path>
              </a:pathLst>
            </a:custGeom>
            <a:solidFill>
              <a:srgbClr val="291B25">
                <a:alpha val="77647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872021" cy="6905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03986" y="3223568"/>
            <a:ext cx="10063444" cy="6271024"/>
            <a:chOff x="0" y="0"/>
            <a:chExt cx="2650454" cy="165162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650454" cy="1651628"/>
            </a:xfrm>
            <a:custGeom>
              <a:avLst/>
              <a:gdLst/>
              <a:ahLst/>
              <a:cxnLst/>
              <a:rect r="r" b="b" t="t" l="l"/>
              <a:pathLst>
                <a:path h="1651628" w="2650454">
                  <a:moveTo>
                    <a:pt x="43081" y="0"/>
                  </a:moveTo>
                  <a:lnTo>
                    <a:pt x="2607373" y="0"/>
                  </a:lnTo>
                  <a:cubicBezTo>
                    <a:pt x="2631166" y="0"/>
                    <a:pt x="2650454" y="19288"/>
                    <a:pt x="2650454" y="43081"/>
                  </a:cubicBezTo>
                  <a:lnTo>
                    <a:pt x="2650454" y="1608546"/>
                  </a:lnTo>
                  <a:cubicBezTo>
                    <a:pt x="2650454" y="1619972"/>
                    <a:pt x="2645915" y="1630930"/>
                    <a:pt x="2637836" y="1639009"/>
                  </a:cubicBezTo>
                  <a:cubicBezTo>
                    <a:pt x="2629757" y="1647089"/>
                    <a:pt x="2618799" y="1651628"/>
                    <a:pt x="2607373" y="1651628"/>
                  </a:cubicBezTo>
                  <a:lnTo>
                    <a:pt x="43081" y="1651628"/>
                  </a:lnTo>
                  <a:cubicBezTo>
                    <a:pt x="19288" y="1651628"/>
                    <a:pt x="0" y="1632340"/>
                    <a:pt x="0" y="1608546"/>
                  </a:cubicBezTo>
                  <a:lnTo>
                    <a:pt x="0" y="43081"/>
                  </a:lnTo>
                  <a:cubicBezTo>
                    <a:pt x="0" y="19288"/>
                    <a:pt x="19288" y="0"/>
                    <a:pt x="43081" y="0"/>
                  </a:cubicBezTo>
                  <a:close/>
                </a:path>
              </a:pathLst>
            </a:custGeom>
            <a:solidFill>
              <a:srgbClr val="291B2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650454" cy="16992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03986" y="745434"/>
            <a:ext cx="1919429" cy="566532"/>
            <a:chOff x="0" y="0"/>
            <a:chExt cx="505529" cy="14921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05529" cy="149210"/>
            </a:xfrm>
            <a:custGeom>
              <a:avLst/>
              <a:gdLst/>
              <a:ahLst/>
              <a:cxnLst/>
              <a:rect r="r" b="b" t="t" l="l"/>
              <a:pathLst>
                <a:path h="149210" w="505529">
                  <a:moveTo>
                    <a:pt x="56468" y="0"/>
                  </a:moveTo>
                  <a:lnTo>
                    <a:pt x="449060" y="0"/>
                  </a:lnTo>
                  <a:cubicBezTo>
                    <a:pt x="464037" y="0"/>
                    <a:pt x="478400" y="5949"/>
                    <a:pt x="488990" y="16539"/>
                  </a:cubicBezTo>
                  <a:cubicBezTo>
                    <a:pt x="499579" y="27129"/>
                    <a:pt x="505529" y="41492"/>
                    <a:pt x="505529" y="56468"/>
                  </a:cubicBezTo>
                  <a:lnTo>
                    <a:pt x="505529" y="92742"/>
                  </a:lnTo>
                  <a:cubicBezTo>
                    <a:pt x="505529" y="107718"/>
                    <a:pt x="499579" y="122081"/>
                    <a:pt x="488990" y="132671"/>
                  </a:cubicBezTo>
                  <a:cubicBezTo>
                    <a:pt x="478400" y="143261"/>
                    <a:pt x="464037" y="149210"/>
                    <a:pt x="449060" y="149210"/>
                  </a:cubicBezTo>
                  <a:lnTo>
                    <a:pt x="56468" y="149210"/>
                  </a:lnTo>
                  <a:cubicBezTo>
                    <a:pt x="41492" y="149210"/>
                    <a:pt x="27129" y="143261"/>
                    <a:pt x="16539" y="132671"/>
                  </a:cubicBezTo>
                  <a:cubicBezTo>
                    <a:pt x="5949" y="122081"/>
                    <a:pt x="0" y="107718"/>
                    <a:pt x="0" y="92742"/>
                  </a:cubicBezTo>
                  <a:lnTo>
                    <a:pt x="0" y="56468"/>
                  </a:lnTo>
                  <a:cubicBezTo>
                    <a:pt x="0" y="41492"/>
                    <a:pt x="5949" y="27129"/>
                    <a:pt x="16539" y="16539"/>
                  </a:cubicBezTo>
                  <a:cubicBezTo>
                    <a:pt x="27129" y="5949"/>
                    <a:pt x="41492" y="0"/>
                    <a:pt x="56468" y="0"/>
                  </a:cubicBezTo>
                  <a:close/>
                </a:path>
              </a:pathLst>
            </a:custGeom>
            <a:solidFill>
              <a:srgbClr val="291B25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803986" y="3328641"/>
            <a:ext cx="9832707" cy="6391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1331" indent="-280665" lvl="1">
              <a:lnSpc>
                <a:spcPts val="3639"/>
              </a:lnSpc>
              <a:buFont typeface="Arial"/>
              <a:buChar char="•"/>
            </a:pPr>
            <a:r>
              <a:rPr lang="en-US" sz="2599" spc="51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Steps performed:</a:t>
            </a:r>
          </a:p>
          <a:p>
            <a:pPr algn="just" marL="1122662" indent="-374221" lvl="2">
              <a:lnSpc>
                <a:spcPts val="3639"/>
              </a:lnSpc>
              <a:buFont typeface="Arial"/>
              <a:buChar char="⚬"/>
            </a:pPr>
            <a:r>
              <a:rPr lang="en-US" sz="2599" spc="51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S</a:t>
            </a:r>
            <a:r>
              <a:rPr lang="en-US" sz="2599" spc="51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can target IP for open ports (1–1000).</a:t>
            </a:r>
          </a:p>
          <a:p>
            <a:pPr algn="just" marL="1122662" indent="-374221" lvl="2">
              <a:lnSpc>
                <a:spcPts val="3639"/>
              </a:lnSpc>
              <a:buFont typeface="Arial"/>
              <a:buChar char="⚬"/>
            </a:pPr>
            <a:r>
              <a:rPr lang="en-US" sz="2599" spc="51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Check vulnerabilities for each service using MITRE-based rules.</a:t>
            </a:r>
          </a:p>
          <a:p>
            <a:pPr algn="just" marL="1122662" indent="-374221" lvl="2">
              <a:lnSpc>
                <a:spcPts val="3639"/>
              </a:lnSpc>
              <a:buFont typeface="Arial"/>
              <a:buChar char="⚬"/>
            </a:pPr>
            <a:r>
              <a:rPr lang="en-US" sz="2599" spc="51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D</a:t>
            </a:r>
            <a:r>
              <a:rPr lang="en-US" sz="2599" spc="51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etect Operating System via TTL analysis.</a:t>
            </a:r>
          </a:p>
          <a:p>
            <a:pPr algn="just" marL="1122662" indent="-374221" lvl="2">
              <a:lnSpc>
                <a:spcPts val="3639"/>
              </a:lnSpc>
              <a:buFont typeface="Arial"/>
              <a:buChar char="⚬"/>
            </a:pPr>
            <a:r>
              <a:rPr lang="en-US" sz="2599" spc="51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Assess severity of each vulnerability (Low, Medium, High).</a:t>
            </a:r>
          </a:p>
          <a:p>
            <a:pPr algn="just" marL="1122662" indent="-374221" lvl="2">
              <a:lnSpc>
                <a:spcPts val="3639"/>
              </a:lnSpc>
              <a:buFont typeface="Arial"/>
              <a:buChar char="⚬"/>
            </a:pPr>
            <a:r>
              <a:rPr lang="en-US" sz="2599" spc="51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Ge</a:t>
            </a:r>
            <a:r>
              <a:rPr lang="en-US" sz="2599" spc="51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nerate overall Risk Score (0–100) based on:</a:t>
            </a:r>
          </a:p>
          <a:p>
            <a:pPr algn="just" marL="1122662" indent="-374221" lvl="2">
              <a:lnSpc>
                <a:spcPts val="3639"/>
              </a:lnSpc>
              <a:buFont typeface="Arial"/>
              <a:buChar char="⚬"/>
            </a:pPr>
            <a:r>
              <a:rPr lang="en-US" sz="2599" spc="51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Open</a:t>
            </a:r>
            <a:r>
              <a:rPr lang="en-US" sz="2599" spc="51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 ports and risky services</a:t>
            </a:r>
          </a:p>
          <a:p>
            <a:pPr algn="just" marL="1122662" indent="-374221" lvl="2">
              <a:lnSpc>
                <a:spcPts val="3639"/>
              </a:lnSpc>
              <a:buFont typeface="Arial"/>
              <a:buChar char="⚬"/>
            </a:pPr>
            <a:r>
              <a:rPr lang="en-US" sz="2599" spc="51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MITRE</a:t>
            </a:r>
            <a:r>
              <a:rPr lang="en-US" sz="2599" spc="51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 ATT&amp;CK mapping</a:t>
            </a:r>
          </a:p>
          <a:p>
            <a:pPr algn="just" marL="1122662" indent="-374221" lvl="2">
              <a:lnSpc>
                <a:spcPts val="3639"/>
              </a:lnSpc>
              <a:buFont typeface="Arial"/>
              <a:buChar char="⚬"/>
            </a:pPr>
            <a:r>
              <a:rPr lang="en-US" sz="2599" spc="51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Numb</a:t>
            </a:r>
            <a:r>
              <a:rPr lang="en-US" sz="2599" spc="51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er and severity of findings.</a:t>
            </a:r>
          </a:p>
          <a:p>
            <a:pPr algn="just" marL="1122662" indent="-374221" lvl="2">
              <a:lnSpc>
                <a:spcPts val="3639"/>
              </a:lnSpc>
              <a:buFont typeface="Arial"/>
              <a:buChar char="⚬"/>
            </a:pPr>
            <a:r>
              <a:rPr lang="en-US" sz="2599" spc="51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Outputs a comprehensive security report with prioritized risks.</a:t>
            </a:r>
          </a:p>
          <a:p>
            <a:pPr algn="just">
              <a:lnSpc>
                <a:spcPts val="3639"/>
              </a:lnSpc>
            </a:pP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1302125" y="2438372"/>
            <a:ext cx="6540439" cy="6442333"/>
          </a:xfrm>
          <a:custGeom>
            <a:avLst/>
            <a:gdLst/>
            <a:ahLst/>
            <a:cxnLst/>
            <a:rect r="r" b="b" t="t" l="l"/>
            <a:pathLst>
              <a:path h="6442333" w="6540439">
                <a:moveTo>
                  <a:pt x="0" y="0"/>
                </a:moveTo>
                <a:lnTo>
                  <a:pt x="6540440" y="0"/>
                </a:lnTo>
                <a:lnTo>
                  <a:pt x="6540440" y="6442333"/>
                </a:lnTo>
                <a:lnTo>
                  <a:pt x="0" y="64423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515669" y="1753211"/>
            <a:ext cx="6136621" cy="1178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40"/>
              </a:lnSpc>
            </a:pPr>
            <a:r>
              <a:rPr lang="en-US" sz="4451" spc="-111">
                <a:solidFill>
                  <a:srgbClr val="F6F6E9"/>
                </a:solidFill>
                <a:latin typeface="Ovo"/>
                <a:ea typeface="Ovo"/>
                <a:cs typeface="Ovo"/>
                <a:sym typeface="Ovo"/>
              </a:rPr>
              <a:t>How the Rule-Based Engine Works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53055" y="822641"/>
            <a:ext cx="1421291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 spc="39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Page 08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878213" y="772211"/>
            <a:ext cx="2731234" cy="466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 spc="53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Technologies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608453" y="774424"/>
            <a:ext cx="2517953" cy="466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 spc="53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Structure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125411" y="759770"/>
            <a:ext cx="2530890" cy="447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65"/>
              </a:lnSpc>
              <a:spcBef>
                <a:spcPct val="0"/>
              </a:spcBef>
            </a:pPr>
            <a:r>
              <a:rPr lang="en-US" b="true" sz="2618" spc="52">
                <a:solidFill>
                  <a:srgbClr val="F6F6E9"/>
                </a:solidFill>
                <a:latin typeface="Now Medium"/>
                <a:ea typeface="Now Medium"/>
                <a:cs typeface="Now Medium"/>
                <a:sym typeface="Now Medium"/>
              </a:rPr>
              <a:t>Modes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655307" y="772211"/>
            <a:ext cx="2937671" cy="466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 spc="53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Hybrid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A6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3986" y="1790346"/>
            <a:ext cx="16682906" cy="5911234"/>
            <a:chOff x="0" y="0"/>
            <a:chExt cx="4393852" cy="155686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93852" cy="1556868"/>
            </a:xfrm>
            <a:custGeom>
              <a:avLst/>
              <a:gdLst/>
              <a:ahLst/>
              <a:cxnLst/>
              <a:rect r="r" b="b" t="t" l="l"/>
              <a:pathLst>
                <a:path h="1556868" w="4393852">
                  <a:moveTo>
                    <a:pt x="25988" y="0"/>
                  </a:moveTo>
                  <a:lnTo>
                    <a:pt x="4367864" y="0"/>
                  </a:lnTo>
                  <a:cubicBezTo>
                    <a:pt x="4382217" y="0"/>
                    <a:pt x="4393852" y="11635"/>
                    <a:pt x="4393852" y="25988"/>
                  </a:cubicBezTo>
                  <a:lnTo>
                    <a:pt x="4393852" y="1530881"/>
                  </a:lnTo>
                  <a:cubicBezTo>
                    <a:pt x="4393852" y="1537773"/>
                    <a:pt x="4391114" y="1544383"/>
                    <a:pt x="4386240" y="1549257"/>
                  </a:cubicBezTo>
                  <a:cubicBezTo>
                    <a:pt x="4381367" y="1554130"/>
                    <a:pt x="4374757" y="1556868"/>
                    <a:pt x="4367864" y="1556868"/>
                  </a:cubicBezTo>
                  <a:lnTo>
                    <a:pt x="25988" y="1556868"/>
                  </a:lnTo>
                  <a:cubicBezTo>
                    <a:pt x="19095" y="1556868"/>
                    <a:pt x="12485" y="1554130"/>
                    <a:pt x="7612" y="1549257"/>
                  </a:cubicBezTo>
                  <a:cubicBezTo>
                    <a:pt x="2738" y="1544383"/>
                    <a:pt x="0" y="1537773"/>
                    <a:pt x="0" y="1530881"/>
                  </a:cubicBezTo>
                  <a:lnTo>
                    <a:pt x="0" y="25988"/>
                  </a:lnTo>
                  <a:cubicBezTo>
                    <a:pt x="0" y="19095"/>
                    <a:pt x="2738" y="12485"/>
                    <a:pt x="7612" y="7612"/>
                  </a:cubicBezTo>
                  <a:cubicBezTo>
                    <a:pt x="12485" y="2738"/>
                    <a:pt x="19095" y="0"/>
                    <a:pt x="25988" y="0"/>
                  </a:cubicBezTo>
                  <a:close/>
                </a:path>
              </a:pathLst>
            </a:custGeom>
            <a:solidFill>
              <a:srgbClr val="291B25">
                <a:alpha val="77647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93852" cy="16044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H="true">
            <a:off x="8449495" y="3372942"/>
            <a:ext cx="19050" cy="4112265"/>
          </a:xfrm>
          <a:prstGeom prst="line">
            <a:avLst/>
          </a:prstGeom>
          <a:ln cap="flat" w="38100">
            <a:solidFill>
              <a:srgbClr val="F6F6E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028700" y="796502"/>
            <a:ext cx="1919429" cy="566532"/>
            <a:chOff x="0" y="0"/>
            <a:chExt cx="505529" cy="14921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5529" cy="149210"/>
            </a:xfrm>
            <a:custGeom>
              <a:avLst/>
              <a:gdLst/>
              <a:ahLst/>
              <a:cxnLst/>
              <a:rect r="r" b="b" t="t" l="l"/>
              <a:pathLst>
                <a:path h="149210" w="505529">
                  <a:moveTo>
                    <a:pt x="56468" y="0"/>
                  </a:moveTo>
                  <a:lnTo>
                    <a:pt x="449060" y="0"/>
                  </a:lnTo>
                  <a:cubicBezTo>
                    <a:pt x="464037" y="0"/>
                    <a:pt x="478400" y="5949"/>
                    <a:pt x="488990" y="16539"/>
                  </a:cubicBezTo>
                  <a:cubicBezTo>
                    <a:pt x="499579" y="27129"/>
                    <a:pt x="505529" y="41492"/>
                    <a:pt x="505529" y="56468"/>
                  </a:cubicBezTo>
                  <a:lnTo>
                    <a:pt x="505529" y="92742"/>
                  </a:lnTo>
                  <a:cubicBezTo>
                    <a:pt x="505529" y="107718"/>
                    <a:pt x="499579" y="122081"/>
                    <a:pt x="488990" y="132671"/>
                  </a:cubicBezTo>
                  <a:cubicBezTo>
                    <a:pt x="478400" y="143261"/>
                    <a:pt x="464037" y="149210"/>
                    <a:pt x="449060" y="149210"/>
                  </a:cubicBezTo>
                  <a:lnTo>
                    <a:pt x="56468" y="149210"/>
                  </a:lnTo>
                  <a:cubicBezTo>
                    <a:pt x="41492" y="149210"/>
                    <a:pt x="27129" y="143261"/>
                    <a:pt x="16539" y="132671"/>
                  </a:cubicBezTo>
                  <a:cubicBezTo>
                    <a:pt x="5949" y="122081"/>
                    <a:pt x="0" y="107718"/>
                    <a:pt x="0" y="92742"/>
                  </a:cubicBezTo>
                  <a:lnTo>
                    <a:pt x="0" y="56468"/>
                  </a:lnTo>
                  <a:cubicBezTo>
                    <a:pt x="0" y="41492"/>
                    <a:pt x="5949" y="27129"/>
                    <a:pt x="16539" y="16539"/>
                  </a:cubicBezTo>
                  <a:cubicBezTo>
                    <a:pt x="27129" y="5949"/>
                    <a:pt x="41492" y="0"/>
                    <a:pt x="56468" y="0"/>
                  </a:cubicBezTo>
                  <a:close/>
                </a:path>
              </a:pathLst>
            </a:custGeom>
            <a:solidFill>
              <a:srgbClr val="291B25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335811" y="4986973"/>
            <a:ext cx="4891431" cy="2934858"/>
          </a:xfrm>
          <a:custGeom>
            <a:avLst/>
            <a:gdLst/>
            <a:ahLst/>
            <a:cxnLst/>
            <a:rect r="r" b="b" t="t" l="l"/>
            <a:pathLst>
              <a:path h="2934858" w="4891431">
                <a:moveTo>
                  <a:pt x="0" y="0"/>
                </a:moveTo>
                <a:lnTo>
                  <a:pt x="4891430" y="0"/>
                </a:lnTo>
                <a:lnTo>
                  <a:pt x="4891430" y="2934858"/>
                </a:lnTo>
                <a:lnTo>
                  <a:pt x="0" y="29348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313439" y="7701580"/>
            <a:ext cx="10272111" cy="2367307"/>
          </a:xfrm>
          <a:custGeom>
            <a:avLst/>
            <a:gdLst/>
            <a:ahLst/>
            <a:cxnLst/>
            <a:rect r="r" b="b" t="t" l="l"/>
            <a:pathLst>
              <a:path h="2367307" w="10272111">
                <a:moveTo>
                  <a:pt x="0" y="0"/>
                </a:moveTo>
                <a:lnTo>
                  <a:pt x="10272111" y="0"/>
                </a:lnTo>
                <a:lnTo>
                  <a:pt x="10272111" y="2367307"/>
                </a:lnTo>
                <a:lnTo>
                  <a:pt x="0" y="23673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5848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3142493"/>
            <a:ext cx="7068370" cy="4021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46498" indent="-273249" lvl="1">
              <a:lnSpc>
                <a:spcPts val="3543"/>
              </a:lnSpc>
              <a:buFont typeface="Arial"/>
              <a:buChar char="•"/>
            </a:pPr>
            <a:r>
              <a:rPr lang="en-US" sz="2531" spc="50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MITRE ATT&amp;CK is a global knowledge base of real-world attacker tactics and techniques.</a:t>
            </a:r>
          </a:p>
          <a:p>
            <a:pPr algn="just" marL="546498" indent="-273249" lvl="1">
              <a:lnSpc>
                <a:spcPts val="3543"/>
              </a:lnSpc>
              <a:buFont typeface="Arial"/>
              <a:buChar char="•"/>
            </a:pPr>
            <a:r>
              <a:rPr lang="en-US" sz="2531" spc="50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Enables consistent risk scoring and actionable defenses (firewal</a:t>
            </a:r>
            <a:r>
              <a:rPr lang="en-US" sz="2531" spc="50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ls, IDS, segmentation, MFA, etc.).</a:t>
            </a:r>
          </a:p>
          <a:p>
            <a:pPr algn="just" marL="546498" indent="-273249" lvl="1">
              <a:lnSpc>
                <a:spcPts val="3543"/>
              </a:lnSpc>
              <a:buFont typeface="Arial"/>
              <a:buChar char="•"/>
            </a:pPr>
            <a:r>
              <a:rPr lang="en-US" sz="2531" spc="50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Ensures results are aligned with industry standards for threat modeling.</a:t>
            </a:r>
          </a:p>
          <a:p>
            <a:pPr algn="just">
              <a:lnSpc>
                <a:spcPts val="3543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253414" y="2307658"/>
            <a:ext cx="15863745" cy="891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49"/>
              </a:lnSpc>
            </a:pPr>
            <a:r>
              <a:rPr lang="en-US" sz="6519" spc="-162">
                <a:solidFill>
                  <a:srgbClr val="F6F6E9"/>
                </a:solidFill>
                <a:latin typeface="Ovo"/>
                <a:ea typeface="Ovo"/>
                <a:cs typeface="Ovo"/>
                <a:sym typeface="Ovo"/>
              </a:rPr>
              <a:t>Why Use MITRE ATT&amp;CK for Pentesting?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607035" y="3152018"/>
            <a:ext cx="8348982" cy="2174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285" indent="-269642" lvl="1">
              <a:lnSpc>
                <a:spcPts val="3496"/>
              </a:lnSpc>
              <a:buFont typeface="Arial"/>
              <a:buChar char="•"/>
            </a:pPr>
            <a:r>
              <a:rPr lang="en-US" sz="2497" spc="49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Helps map vulnerabilities to known attack behaviors:</a:t>
            </a:r>
          </a:p>
          <a:p>
            <a:pPr algn="just" marL="1078569" indent="-359523" lvl="2">
              <a:lnSpc>
                <a:spcPts val="3496"/>
              </a:lnSpc>
              <a:buFont typeface="Arial"/>
              <a:buChar char="⚬"/>
            </a:pPr>
            <a:r>
              <a:rPr lang="en-US" sz="2497" spc="49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Network discovery (T1046, T1018)</a:t>
            </a:r>
          </a:p>
          <a:p>
            <a:pPr algn="just" marL="1078569" indent="-359523" lvl="2">
              <a:lnSpc>
                <a:spcPts val="3496"/>
              </a:lnSpc>
              <a:buFont typeface="Arial"/>
              <a:buChar char="⚬"/>
            </a:pPr>
            <a:r>
              <a:rPr lang="en-US" sz="2497" spc="49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Exp</a:t>
            </a:r>
            <a:r>
              <a:rPr lang="en-US" sz="2497" spc="49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loiting public-facing apps (T1190)</a:t>
            </a:r>
          </a:p>
          <a:p>
            <a:pPr algn="just" marL="1078569" indent="-359523" lvl="2">
              <a:lnSpc>
                <a:spcPts val="3496"/>
              </a:lnSpc>
              <a:buFont typeface="Arial"/>
              <a:buChar char="⚬"/>
            </a:pPr>
            <a:r>
              <a:rPr lang="en-US" sz="2497" spc="49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Lateral movement via RDP/SSH (T1021.*)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77769" y="873709"/>
            <a:ext cx="1421291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 spc="39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Page 09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102928" y="823279"/>
            <a:ext cx="2731234" cy="466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 spc="53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Technologies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833168" y="835017"/>
            <a:ext cx="2517953" cy="447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65"/>
              </a:lnSpc>
              <a:spcBef>
                <a:spcPct val="0"/>
              </a:spcBef>
            </a:pPr>
            <a:r>
              <a:rPr lang="en-US" sz="2618" spc="52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Structure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350126" y="801313"/>
            <a:ext cx="2530890" cy="470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b="true" sz="2651" spc="53">
                <a:solidFill>
                  <a:srgbClr val="F6F6E9"/>
                </a:solidFill>
                <a:latin typeface="Now Bold"/>
                <a:ea typeface="Now Bold"/>
                <a:cs typeface="Now Bold"/>
                <a:sym typeface="Now Bold"/>
              </a:rPr>
              <a:t>Modes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880021" y="823279"/>
            <a:ext cx="2937671" cy="466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 spc="53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Hybrid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A6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700921" y="1738630"/>
            <a:ext cx="10876417" cy="8110311"/>
            <a:chOff x="0" y="0"/>
            <a:chExt cx="2864571" cy="21360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64571" cy="2136049"/>
            </a:xfrm>
            <a:custGeom>
              <a:avLst/>
              <a:gdLst/>
              <a:ahLst/>
              <a:cxnLst/>
              <a:rect r="r" b="b" t="t" l="l"/>
              <a:pathLst>
                <a:path h="2136049" w="2864571">
                  <a:moveTo>
                    <a:pt x="39861" y="0"/>
                  </a:moveTo>
                  <a:lnTo>
                    <a:pt x="2824709" y="0"/>
                  </a:lnTo>
                  <a:cubicBezTo>
                    <a:pt x="2835281" y="0"/>
                    <a:pt x="2845420" y="4200"/>
                    <a:pt x="2852896" y="11675"/>
                  </a:cubicBezTo>
                  <a:cubicBezTo>
                    <a:pt x="2860371" y="19151"/>
                    <a:pt x="2864571" y="29289"/>
                    <a:pt x="2864571" y="39861"/>
                  </a:cubicBezTo>
                  <a:lnTo>
                    <a:pt x="2864571" y="2096188"/>
                  </a:lnTo>
                  <a:cubicBezTo>
                    <a:pt x="2864571" y="2118203"/>
                    <a:pt x="2846724" y="2136049"/>
                    <a:pt x="2824709" y="2136049"/>
                  </a:cubicBezTo>
                  <a:lnTo>
                    <a:pt x="39861" y="2136049"/>
                  </a:lnTo>
                  <a:cubicBezTo>
                    <a:pt x="17846" y="2136049"/>
                    <a:pt x="0" y="2118203"/>
                    <a:pt x="0" y="2096188"/>
                  </a:cubicBezTo>
                  <a:lnTo>
                    <a:pt x="0" y="39861"/>
                  </a:lnTo>
                  <a:cubicBezTo>
                    <a:pt x="0" y="17846"/>
                    <a:pt x="17846" y="0"/>
                    <a:pt x="39861" y="0"/>
                  </a:cubicBezTo>
                  <a:close/>
                </a:path>
              </a:pathLst>
            </a:custGeom>
            <a:solidFill>
              <a:srgbClr val="291B25">
                <a:alpha val="77647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864571" cy="21836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03986" y="1986280"/>
            <a:ext cx="5264882" cy="7467954"/>
            <a:chOff x="0" y="0"/>
            <a:chExt cx="1386636" cy="196686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86636" cy="1966869"/>
            </a:xfrm>
            <a:custGeom>
              <a:avLst/>
              <a:gdLst/>
              <a:ahLst/>
              <a:cxnLst/>
              <a:rect r="r" b="b" t="t" l="l"/>
              <a:pathLst>
                <a:path h="1966869" w="1386636">
                  <a:moveTo>
                    <a:pt x="82347" y="0"/>
                  </a:moveTo>
                  <a:lnTo>
                    <a:pt x="1304289" y="0"/>
                  </a:lnTo>
                  <a:cubicBezTo>
                    <a:pt x="1349768" y="0"/>
                    <a:pt x="1386636" y="36868"/>
                    <a:pt x="1386636" y="82347"/>
                  </a:cubicBezTo>
                  <a:lnTo>
                    <a:pt x="1386636" y="1884521"/>
                  </a:lnTo>
                  <a:cubicBezTo>
                    <a:pt x="1386636" y="1906361"/>
                    <a:pt x="1377960" y="1927307"/>
                    <a:pt x="1362517" y="1942750"/>
                  </a:cubicBezTo>
                  <a:cubicBezTo>
                    <a:pt x="1347074" y="1958193"/>
                    <a:pt x="1326128" y="1966869"/>
                    <a:pt x="1304289" y="1966869"/>
                  </a:cubicBezTo>
                  <a:lnTo>
                    <a:pt x="82347" y="1966869"/>
                  </a:lnTo>
                  <a:cubicBezTo>
                    <a:pt x="60507" y="1966869"/>
                    <a:pt x="39562" y="1958193"/>
                    <a:pt x="24119" y="1942750"/>
                  </a:cubicBezTo>
                  <a:cubicBezTo>
                    <a:pt x="8676" y="1927307"/>
                    <a:pt x="0" y="1906361"/>
                    <a:pt x="0" y="1884521"/>
                  </a:cubicBezTo>
                  <a:lnTo>
                    <a:pt x="0" y="82347"/>
                  </a:lnTo>
                  <a:cubicBezTo>
                    <a:pt x="0" y="60507"/>
                    <a:pt x="8676" y="39562"/>
                    <a:pt x="24119" y="24119"/>
                  </a:cubicBezTo>
                  <a:cubicBezTo>
                    <a:pt x="39562" y="8676"/>
                    <a:pt x="60507" y="0"/>
                    <a:pt x="82347" y="0"/>
                  </a:cubicBezTo>
                  <a:close/>
                </a:path>
              </a:pathLst>
            </a:custGeom>
            <a:solidFill>
              <a:srgbClr val="291B2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386636" cy="20144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796502"/>
            <a:ext cx="1919429" cy="566532"/>
            <a:chOff x="0" y="0"/>
            <a:chExt cx="505529" cy="14921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05529" cy="149210"/>
            </a:xfrm>
            <a:custGeom>
              <a:avLst/>
              <a:gdLst/>
              <a:ahLst/>
              <a:cxnLst/>
              <a:rect r="r" b="b" t="t" l="l"/>
              <a:pathLst>
                <a:path h="149210" w="505529">
                  <a:moveTo>
                    <a:pt x="56468" y="0"/>
                  </a:moveTo>
                  <a:lnTo>
                    <a:pt x="449060" y="0"/>
                  </a:lnTo>
                  <a:cubicBezTo>
                    <a:pt x="464037" y="0"/>
                    <a:pt x="478400" y="5949"/>
                    <a:pt x="488990" y="16539"/>
                  </a:cubicBezTo>
                  <a:cubicBezTo>
                    <a:pt x="499579" y="27129"/>
                    <a:pt x="505529" y="41492"/>
                    <a:pt x="505529" y="56468"/>
                  </a:cubicBezTo>
                  <a:lnTo>
                    <a:pt x="505529" y="92742"/>
                  </a:lnTo>
                  <a:cubicBezTo>
                    <a:pt x="505529" y="107718"/>
                    <a:pt x="499579" y="122081"/>
                    <a:pt x="488990" y="132671"/>
                  </a:cubicBezTo>
                  <a:cubicBezTo>
                    <a:pt x="478400" y="143261"/>
                    <a:pt x="464037" y="149210"/>
                    <a:pt x="449060" y="149210"/>
                  </a:cubicBezTo>
                  <a:lnTo>
                    <a:pt x="56468" y="149210"/>
                  </a:lnTo>
                  <a:cubicBezTo>
                    <a:pt x="41492" y="149210"/>
                    <a:pt x="27129" y="143261"/>
                    <a:pt x="16539" y="132671"/>
                  </a:cubicBezTo>
                  <a:cubicBezTo>
                    <a:pt x="5949" y="122081"/>
                    <a:pt x="0" y="107718"/>
                    <a:pt x="0" y="92742"/>
                  </a:cubicBezTo>
                  <a:lnTo>
                    <a:pt x="0" y="56468"/>
                  </a:lnTo>
                  <a:cubicBezTo>
                    <a:pt x="0" y="41492"/>
                    <a:pt x="5949" y="27129"/>
                    <a:pt x="16539" y="16539"/>
                  </a:cubicBezTo>
                  <a:cubicBezTo>
                    <a:pt x="27129" y="5949"/>
                    <a:pt x="41492" y="0"/>
                    <a:pt x="56468" y="0"/>
                  </a:cubicBezTo>
                  <a:close/>
                </a:path>
              </a:pathLst>
            </a:custGeom>
            <a:solidFill>
              <a:srgbClr val="291B25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145721" y="453886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7253686" y="4491235"/>
            <a:ext cx="9770886" cy="568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spc="49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Web Classification is the process of analyzing and categorizing websites to determine if they are malicious (phishing) or legitimate.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spc="49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How it Works:</a:t>
            </a:r>
          </a:p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 spc="49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A</a:t>
            </a:r>
            <a:r>
              <a:rPr lang="en-US" sz="2499" spc="49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nalyzes the URL structure (susp</a:t>
            </a:r>
            <a:r>
              <a:rPr lang="en-US" sz="2499" spc="49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ic</a:t>
            </a:r>
            <a:r>
              <a:rPr lang="en-US" sz="2499" spc="49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ious domains, typosquatting, random strings).</a:t>
            </a:r>
          </a:p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 spc="49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Checks for red flags: no SSL, suspicious redirects, or fake login pages.</a:t>
            </a:r>
          </a:p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 spc="49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Uses rule-based or machine learning detection to flag phishing behavior.</a:t>
            </a:r>
          </a:p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 spc="49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Categorizes sites as Phishing, Suspicious, or Safe.</a:t>
            </a:r>
          </a:p>
          <a:p>
            <a:pPr algn="just">
              <a:lnSpc>
                <a:spcPts val="3499"/>
              </a:lnSpc>
            </a:pPr>
          </a:p>
          <a:p>
            <a:pPr algn="just">
              <a:lnSpc>
                <a:spcPts val="3499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363845" y="2429585"/>
            <a:ext cx="3678551" cy="1705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780"/>
              </a:lnSpc>
            </a:pPr>
            <a:r>
              <a:rPr lang="en-US" b="true" sz="4843" spc="96">
                <a:solidFill>
                  <a:srgbClr val="F6F6E9"/>
                </a:solidFill>
                <a:latin typeface="Now Medium"/>
                <a:ea typeface="Now Medium"/>
                <a:cs typeface="Now Medium"/>
                <a:sym typeface="Now Medium"/>
              </a:rPr>
              <a:t>WORLD WIDE WEB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655160" y="2164078"/>
            <a:ext cx="8824469" cy="2241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36"/>
              </a:lnSpc>
            </a:pPr>
            <a:r>
              <a:rPr lang="en-US" sz="8467" spc="-211">
                <a:solidFill>
                  <a:srgbClr val="F6F6E9"/>
                </a:solidFill>
                <a:latin typeface="Ovo"/>
                <a:ea typeface="Ovo"/>
                <a:cs typeface="Ovo"/>
                <a:sym typeface="Ovo"/>
              </a:rPr>
              <a:t>What is Web Classification?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77769" y="873709"/>
            <a:ext cx="1421291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 spc="39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Page 10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102928" y="823279"/>
            <a:ext cx="2731234" cy="466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 spc="53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Technologies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833168" y="825492"/>
            <a:ext cx="2517953" cy="466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 spc="53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Structure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350126" y="801313"/>
            <a:ext cx="2530890" cy="470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b="true" sz="2651" spc="53">
                <a:solidFill>
                  <a:srgbClr val="F6F6E9"/>
                </a:solidFill>
                <a:latin typeface="Now Bold"/>
                <a:ea typeface="Now Bold"/>
                <a:cs typeface="Now Bold"/>
                <a:sym typeface="Now Bold"/>
              </a:rPr>
              <a:t>Modes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880021" y="823279"/>
            <a:ext cx="2937671" cy="466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 spc="53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Hybrid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6111" y="349538"/>
            <a:ext cx="17695777" cy="9201688"/>
            <a:chOff x="0" y="0"/>
            <a:chExt cx="4660616" cy="24234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60616" cy="2423490"/>
            </a:xfrm>
            <a:custGeom>
              <a:avLst/>
              <a:gdLst/>
              <a:ahLst/>
              <a:cxnLst/>
              <a:rect r="r" b="b" t="t" l="l"/>
              <a:pathLst>
                <a:path h="2423490" w="4660616">
                  <a:moveTo>
                    <a:pt x="24500" y="0"/>
                  </a:moveTo>
                  <a:lnTo>
                    <a:pt x="4636116" y="0"/>
                  </a:lnTo>
                  <a:cubicBezTo>
                    <a:pt x="4649647" y="0"/>
                    <a:pt x="4660616" y="10969"/>
                    <a:pt x="4660616" y="24500"/>
                  </a:cubicBezTo>
                  <a:lnTo>
                    <a:pt x="4660616" y="2398990"/>
                  </a:lnTo>
                  <a:cubicBezTo>
                    <a:pt x="4660616" y="2405488"/>
                    <a:pt x="4658035" y="2411719"/>
                    <a:pt x="4653440" y="2416314"/>
                  </a:cubicBezTo>
                  <a:cubicBezTo>
                    <a:pt x="4648846" y="2420909"/>
                    <a:pt x="4642614" y="2423490"/>
                    <a:pt x="4636116" y="2423490"/>
                  </a:cubicBezTo>
                  <a:lnTo>
                    <a:pt x="24500" y="2423490"/>
                  </a:lnTo>
                  <a:cubicBezTo>
                    <a:pt x="10969" y="2423490"/>
                    <a:pt x="0" y="2412521"/>
                    <a:pt x="0" y="2398990"/>
                  </a:cubicBezTo>
                  <a:lnTo>
                    <a:pt x="0" y="24500"/>
                  </a:lnTo>
                  <a:cubicBezTo>
                    <a:pt x="0" y="10969"/>
                    <a:pt x="10969" y="0"/>
                    <a:pt x="24500" y="0"/>
                  </a:cubicBezTo>
                  <a:close/>
                </a:path>
              </a:pathLst>
            </a:custGeom>
            <a:solidFill>
              <a:srgbClr val="61A6AB">
                <a:alpha val="21961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60616" cy="24615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28008" y="2720053"/>
            <a:ext cx="8612933" cy="4462439"/>
            <a:chOff x="0" y="0"/>
            <a:chExt cx="2268427" cy="117529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268427" cy="1175293"/>
            </a:xfrm>
            <a:custGeom>
              <a:avLst/>
              <a:gdLst/>
              <a:ahLst/>
              <a:cxnLst/>
              <a:rect r="r" b="b" t="t" l="l"/>
              <a:pathLst>
                <a:path h="1175293" w="2268427">
                  <a:moveTo>
                    <a:pt x="50337" y="0"/>
                  </a:moveTo>
                  <a:lnTo>
                    <a:pt x="2218090" y="0"/>
                  </a:lnTo>
                  <a:cubicBezTo>
                    <a:pt x="2231440" y="0"/>
                    <a:pt x="2244244" y="5303"/>
                    <a:pt x="2253684" y="14743"/>
                  </a:cubicBezTo>
                  <a:cubicBezTo>
                    <a:pt x="2263123" y="24183"/>
                    <a:pt x="2268427" y="36987"/>
                    <a:pt x="2268427" y="50337"/>
                  </a:cubicBezTo>
                  <a:lnTo>
                    <a:pt x="2268427" y="1124956"/>
                  </a:lnTo>
                  <a:cubicBezTo>
                    <a:pt x="2268427" y="1138306"/>
                    <a:pt x="2263123" y="1151109"/>
                    <a:pt x="2253684" y="1160549"/>
                  </a:cubicBezTo>
                  <a:cubicBezTo>
                    <a:pt x="2244244" y="1169989"/>
                    <a:pt x="2231440" y="1175293"/>
                    <a:pt x="2218090" y="1175293"/>
                  </a:cubicBezTo>
                  <a:lnTo>
                    <a:pt x="50337" y="1175293"/>
                  </a:lnTo>
                  <a:cubicBezTo>
                    <a:pt x="36987" y="1175293"/>
                    <a:pt x="24183" y="1169989"/>
                    <a:pt x="14743" y="1160549"/>
                  </a:cubicBezTo>
                  <a:cubicBezTo>
                    <a:pt x="5303" y="1151109"/>
                    <a:pt x="0" y="1138306"/>
                    <a:pt x="0" y="1124956"/>
                  </a:cubicBezTo>
                  <a:lnTo>
                    <a:pt x="0" y="50337"/>
                  </a:lnTo>
                  <a:cubicBezTo>
                    <a:pt x="0" y="36987"/>
                    <a:pt x="5303" y="24183"/>
                    <a:pt x="14743" y="14743"/>
                  </a:cubicBezTo>
                  <a:cubicBezTo>
                    <a:pt x="24183" y="5303"/>
                    <a:pt x="36987" y="0"/>
                    <a:pt x="50337" y="0"/>
                  </a:cubicBezTo>
                  <a:close/>
                </a:path>
              </a:pathLst>
            </a:custGeom>
            <a:solidFill>
              <a:srgbClr val="61A6AB">
                <a:alpha val="21961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268427" cy="12133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11360" y="1406053"/>
            <a:ext cx="16648096" cy="1133025"/>
            <a:chOff x="0" y="0"/>
            <a:chExt cx="4384684" cy="29841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384684" cy="298410"/>
            </a:xfrm>
            <a:custGeom>
              <a:avLst/>
              <a:gdLst/>
              <a:ahLst/>
              <a:cxnLst/>
              <a:rect r="r" b="b" t="t" l="l"/>
              <a:pathLst>
                <a:path h="298410" w="4384684">
                  <a:moveTo>
                    <a:pt x="26042" y="0"/>
                  </a:moveTo>
                  <a:lnTo>
                    <a:pt x="4358642" y="0"/>
                  </a:lnTo>
                  <a:cubicBezTo>
                    <a:pt x="4365548" y="0"/>
                    <a:pt x="4372172" y="2744"/>
                    <a:pt x="4377056" y="7627"/>
                  </a:cubicBezTo>
                  <a:cubicBezTo>
                    <a:pt x="4381940" y="12511"/>
                    <a:pt x="4384684" y="19135"/>
                    <a:pt x="4384684" y="26042"/>
                  </a:cubicBezTo>
                  <a:lnTo>
                    <a:pt x="4384684" y="272368"/>
                  </a:lnTo>
                  <a:cubicBezTo>
                    <a:pt x="4384684" y="279275"/>
                    <a:pt x="4381940" y="285899"/>
                    <a:pt x="4377056" y="290782"/>
                  </a:cubicBezTo>
                  <a:cubicBezTo>
                    <a:pt x="4372172" y="295666"/>
                    <a:pt x="4365548" y="298410"/>
                    <a:pt x="4358642" y="298410"/>
                  </a:cubicBezTo>
                  <a:lnTo>
                    <a:pt x="26042" y="298410"/>
                  </a:lnTo>
                  <a:cubicBezTo>
                    <a:pt x="19135" y="298410"/>
                    <a:pt x="12511" y="295666"/>
                    <a:pt x="7627" y="290782"/>
                  </a:cubicBezTo>
                  <a:cubicBezTo>
                    <a:pt x="2744" y="285899"/>
                    <a:pt x="0" y="279275"/>
                    <a:pt x="0" y="272368"/>
                  </a:cubicBezTo>
                  <a:lnTo>
                    <a:pt x="0" y="26042"/>
                  </a:lnTo>
                  <a:cubicBezTo>
                    <a:pt x="0" y="19135"/>
                    <a:pt x="2744" y="12511"/>
                    <a:pt x="7627" y="7627"/>
                  </a:cubicBezTo>
                  <a:cubicBezTo>
                    <a:pt x="12511" y="2744"/>
                    <a:pt x="19135" y="0"/>
                    <a:pt x="26042" y="0"/>
                  </a:cubicBezTo>
                  <a:close/>
                </a:path>
              </a:pathLst>
            </a:custGeom>
            <a:solidFill>
              <a:srgbClr val="61A6AB">
                <a:alpha val="21961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384684" cy="3365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28700" y="796502"/>
            <a:ext cx="1919429" cy="566532"/>
            <a:chOff x="0" y="0"/>
            <a:chExt cx="505529" cy="14921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05529" cy="149210"/>
            </a:xfrm>
            <a:custGeom>
              <a:avLst/>
              <a:gdLst/>
              <a:ahLst/>
              <a:cxnLst/>
              <a:rect r="r" b="b" t="t" l="l"/>
              <a:pathLst>
                <a:path h="149210" w="505529">
                  <a:moveTo>
                    <a:pt x="56468" y="0"/>
                  </a:moveTo>
                  <a:lnTo>
                    <a:pt x="449060" y="0"/>
                  </a:lnTo>
                  <a:cubicBezTo>
                    <a:pt x="464037" y="0"/>
                    <a:pt x="478400" y="5949"/>
                    <a:pt x="488990" y="16539"/>
                  </a:cubicBezTo>
                  <a:cubicBezTo>
                    <a:pt x="499579" y="27129"/>
                    <a:pt x="505529" y="41492"/>
                    <a:pt x="505529" y="56468"/>
                  </a:cubicBezTo>
                  <a:lnTo>
                    <a:pt x="505529" y="92742"/>
                  </a:lnTo>
                  <a:cubicBezTo>
                    <a:pt x="505529" y="107718"/>
                    <a:pt x="499579" y="122081"/>
                    <a:pt x="488990" y="132671"/>
                  </a:cubicBezTo>
                  <a:cubicBezTo>
                    <a:pt x="478400" y="143261"/>
                    <a:pt x="464037" y="149210"/>
                    <a:pt x="449060" y="149210"/>
                  </a:cubicBezTo>
                  <a:lnTo>
                    <a:pt x="56468" y="149210"/>
                  </a:lnTo>
                  <a:cubicBezTo>
                    <a:pt x="41492" y="149210"/>
                    <a:pt x="27129" y="143261"/>
                    <a:pt x="16539" y="132671"/>
                  </a:cubicBezTo>
                  <a:cubicBezTo>
                    <a:pt x="5949" y="122081"/>
                    <a:pt x="0" y="107718"/>
                    <a:pt x="0" y="92742"/>
                  </a:cubicBezTo>
                  <a:lnTo>
                    <a:pt x="0" y="56468"/>
                  </a:lnTo>
                  <a:cubicBezTo>
                    <a:pt x="0" y="41492"/>
                    <a:pt x="5949" y="27129"/>
                    <a:pt x="16539" y="16539"/>
                  </a:cubicBezTo>
                  <a:cubicBezTo>
                    <a:pt x="27129" y="5949"/>
                    <a:pt x="41492" y="0"/>
                    <a:pt x="56468" y="0"/>
                  </a:cubicBezTo>
                  <a:close/>
                </a:path>
              </a:pathLst>
            </a:custGeom>
            <a:solidFill>
              <a:srgbClr val="ED5B2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144000" y="2720053"/>
            <a:ext cx="8847889" cy="4462439"/>
            <a:chOff x="0" y="0"/>
            <a:chExt cx="2330308" cy="117529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330308" cy="1175293"/>
            </a:xfrm>
            <a:custGeom>
              <a:avLst/>
              <a:gdLst/>
              <a:ahLst/>
              <a:cxnLst/>
              <a:rect r="r" b="b" t="t" l="l"/>
              <a:pathLst>
                <a:path h="1175293" w="2330308">
                  <a:moveTo>
                    <a:pt x="49000" y="0"/>
                  </a:moveTo>
                  <a:lnTo>
                    <a:pt x="2281308" y="0"/>
                  </a:lnTo>
                  <a:cubicBezTo>
                    <a:pt x="2294304" y="0"/>
                    <a:pt x="2306767" y="5162"/>
                    <a:pt x="2315956" y="14352"/>
                  </a:cubicBezTo>
                  <a:cubicBezTo>
                    <a:pt x="2325146" y="23541"/>
                    <a:pt x="2330308" y="36004"/>
                    <a:pt x="2330308" y="49000"/>
                  </a:cubicBezTo>
                  <a:lnTo>
                    <a:pt x="2330308" y="1126292"/>
                  </a:lnTo>
                  <a:cubicBezTo>
                    <a:pt x="2330308" y="1153355"/>
                    <a:pt x="2308370" y="1175293"/>
                    <a:pt x="2281308" y="1175293"/>
                  </a:cubicBezTo>
                  <a:lnTo>
                    <a:pt x="49000" y="1175293"/>
                  </a:lnTo>
                  <a:cubicBezTo>
                    <a:pt x="21938" y="1175293"/>
                    <a:pt x="0" y="1153355"/>
                    <a:pt x="0" y="1126292"/>
                  </a:cubicBezTo>
                  <a:lnTo>
                    <a:pt x="0" y="49000"/>
                  </a:lnTo>
                  <a:cubicBezTo>
                    <a:pt x="0" y="21938"/>
                    <a:pt x="21938" y="0"/>
                    <a:pt x="49000" y="0"/>
                  </a:cubicBezTo>
                  <a:close/>
                </a:path>
              </a:pathLst>
            </a:custGeom>
            <a:solidFill>
              <a:srgbClr val="61A6AB">
                <a:alpha val="21961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2330308" cy="12133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988415" y="6980827"/>
            <a:ext cx="4819499" cy="2570399"/>
          </a:xfrm>
          <a:custGeom>
            <a:avLst/>
            <a:gdLst/>
            <a:ahLst/>
            <a:cxnLst/>
            <a:rect r="r" b="b" t="t" l="l"/>
            <a:pathLst>
              <a:path h="2570399" w="4819499">
                <a:moveTo>
                  <a:pt x="0" y="0"/>
                </a:moveTo>
                <a:lnTo>
                  <a:pt x="4819498" y="0"/>
                </a:lnTo>
                <a:lnTo>
                  <a:pt x="4819498" y="2570399"/>
                </a:lnTo>
                <a:lnTo>
                  <a:pt x="0" y="25703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2681651" y="6980827"/>
            <a:ext cx="2570399" cy="2570399"/>
          </a:xfrm>
          <a:custGeom>
            <a:avLst/>
            <a:gdLst/>
            <a:ahLst/>
            <a:cxnLst/>
            <a:rect r="r" b="b" t="t" l="l"/>
            <a:pathLst>
              <a:path h="2570399" w="2570399">
                <a:moveTo>
                  <a:pt x="0" y="0"/>
                </a:moveTo>
                <a:lnTo>
                  <a:pt x="2570399" y="0"/>
                </a:lnTo>
                <a:lnTo>
                  <a:pt x="2570399" y="2570399"/>
                </a:lnTo>
                <a:lnTo>
                  <a:pt x="0" y="25703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428008" y="2805778"/>
            <a:ext cx="8374289" cy="4741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82927" indent="-291463" lvl="1">
              <a:lnSpc>
                <a:spcPts val="3779"/>
              </a:lnSpc>
              <a:buFont typeface="Arial"/>
              <a:buChar char="•"/>
            </a:pPr>
            <a:r>
              <a:rPr lang="en-US" sz="2699" spc="53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Selenium:</a:t>
            </a:r>
          </a:p>
          <a:p>
            <a:pPr algn="just" marL="1165854" indent="-388618" lvl="2">
              <a:lnSpc>
                <a:spcPts val="3779"/>
              </a:lnSpc>
              <a:buFont typeface="Arial"/>
              <a:buChar char="⚬"/>
            </a:pPr>
            <a:r>
              <a:rPr lang="en-US" sz="2699" spc="53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Automates browser actions like navigating pages, clicking buttons, and filling forms.</a:t>
            </a:r>
          </a:p>
          <a:p>
            <a:pPr algn="just" marL="1165854" indent="-388618" lvl="2">
              <a:lnSpc>
                <a:spcPts val="3779"/>
              </a:lnSpc>
              <a:buFont typeface="Arial"/>
              <a:buChar char="⚬"/>
            </a:pPr>
            <a:r>
              <a:rPr lang="en-US" sz="2699" spc="53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Used for simulating real user behavior during security testing.</a:t>
            </a:r>
          </a:p>
          <a:p>
            <a:pPr algn="just" marL="1165854" indent="-388618" lvl="2">
              <a:lnSpc>
                <a:spcPts val="3779"/>
              </a:lnSpc>
              <a:buFont typeface="Arial"/>
              <a:buChar char="⚬"/>
            </a:pPr>
            <a:r>
              <a:rPr lang="en-US" sz="2699" spc="53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Supports headless mode for silent exec</a:t>
            </a:r>
            <a:r>
              <a:rPr lang="en-US" sz="2699" spc="53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ution or visible browsers for monitoring.</a:t>
            </a:r>
          </a:p>
          <a:p>
            <a:pPr algn="just">
              <a:lnSpc>
                <a:spcPts val="3779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803986" y="1673212"/>
            <a:ext cx="16648096" cy="685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00"/>
              </a:lnSpc>
            </a:pPr>
            <a:r>
              <a:rPr lang="en-US" sz="5000" spc="-125">
                <a:solidFill>
                  <a:srgbClr val="F6F6E9"/>
                </a:solidFill>
                <a:latin typeface="Ovo"/>
                <a:ea typeface="Ovo"/>
                <a:cs typeface="Ovo"/>
                <a:sym typeface="Ovo"/>
              </a:rPr>
              <a:t>Automating Web Testing with Selenium &amp; Browser Use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77769" y="873709"/>
            <a:ext cx="1421291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 spc="39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Page 11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102928" y="823279"/>
            <a:ext cx="2731234" cy="466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 spc="53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Technologies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833168" y="835017"/>
            <a:ext cx="2517953" cy="447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65"/>
              </a:lnSpc>
              <a:spcBef>
                <a:spcPct val="0"/>
              </a:spcBef>
            </a:pPr>
            <a:r>
              <a:rPr lang="en-US" sz="2618" spc="52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Structure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350126" y="801313"/>
            <a:ext cx="2530890" cy="466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 spc="53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Modes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4880021" y="823279"/>
            <a:ext cx="2937671" cy="470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b="true" sz="2651" spc="53">
                <a:solidFill>
                  <a:srgbClr val="F6F6E9"/>
                </a:solidFill>
                <a:latin typeface="Now Bold"/>
                <a:ea typeface="Now Bold"/>
                <a:cs typeface="Now Bold"/>
                <a:sym typeface="Now Bold"/>
              </a:rPr>
              <a:t>Hybrid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266577" y="2805778"/>
            <a:ext cx="8602734" cy="4741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82927" indent="-291463" lvl="1">
              <a:lnSpc>
                <a:spcPts val="3779"/>
              </a:lnSpc>
              <a:buFont typeface="Arial"/>
              <a:buChar char="•"/>
            </a:pPr>
            <a:r>
              <a:rPr lang="en-US" sz="2699" spc="53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Browser Use Tool:</a:t>
            </a:r>
          </a:p>
          <a:p>
            <a:pPr algn="just" marL="1165854" indent="-388618" lvl="2">
              <a:lnSpc>
                <a:spcPts val="3779"/>
              </a:lnSpc>
              <a:buFont typeface="Arial"/>
              <a:buChar char="⚬"/>
            </a:pPr>
            <a:r>
              <a:rPr lang="en-US" sz="2699" spc="53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Extends </a:t>
            </a:r>
            <a:r>
              <a:rPr lang="en-US" sz="2699" spc="53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Selenium by orchestrating full browser workflows for testing and monitoring.</a:t>
            </a:r>
          </a:p>
          <a:p>
            <a:pPr algn="just" marL="1165854" indent="-388618" lvl="2">
              <a:lnSpc>
                <a:spcPts val="3779"/>
              </a:lnSpc>
              <a:buFont typeface="Arial"/>
              <a:buChar char="⚬"/>
            </a:pPr>
            <a:r>
              <a:rPr lang="en-US" sz="2699" spc="53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Captures page content, screenshots, and behavior logs for analysis.</a:t>
            </a:r>
          </a:p>
          <a:p>
            <a:pPr algn="just" marL="1165854" indent="-388618" lvl="2">
              <a:lnSpc>
                <a:spcPts val="3779"/>
              </a:lnSpc>
              <a:buFont typeface="Arial"/>
              <a:buChar char="⚬"/>
            </a:pPr>
            <a:r>
              <a:rPr lang="en-US" sz="2699" spc="53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Integrates with other tools (e.g., BurpSuite) for traffic inspec</a:t>
            </a:r>
            <a:r>
              <a:rPr lang="en-US" sz="2699" spc="53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tion and vulnerability testing.</a:t>
            </a:r>
          </a:p>
          <a:p>
            <a:pPr algn="just">
              <a:lnSpc>
                <a:spcPts val="3779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A6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3986" y="1790346"/>
            <a:ext cx="16682906" cy="6084287"/>
            <a:chOff x="0" y="0"/>
            <a:chExt cx="4393852" cy="160244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93852" cy="1602446"/>
            </a:xfrm>
            <a:custGeom>
              <a:avLst/>
              <a:gdLst/>
              <a:ahLst/>
              <a:cxnLst/>
              <a:rect r="r" b="b" t="t" l="l"/>
              <a:pathLst>
                <a:path h="1602446" w="4393852">
                  <a:moveTo>
                    <a:pt x="25988" y="0"/>
                  </a:moveTo>
                  <a:lnTo>
                    <a:pt x="4367864" y="0"/>
                  </a:lnTo>
                  <a:cubicBezTo>
                    <a:pt x="4382217" y="0"/>
                    <a:pt x="4393852" y="11635"/>
                    <a:pt x="4393852" y="25988"/>
                  </a:cubicBezTo>
                  <a:lnTo>
                    <a:pt x="4393852" y="1576458"/>
                  </a:lnTo>
                  <a:cubicBezTo>
                    <a:pt x="4393852" y="1583351"/>
                    <a:pt x="4391114" y="1589961"/>
                    <a:pt x="4386240" y="1594834"/>
                  </a:cubicBezTo>
                  <a:cubicBezTo>
                    <a:pt x="4381367" y="1599708"/>
                    <a:pt x="4374757" y="1602446"/>
                    <a:pt x="4367864" y="1602446"/>
                  </a:cubicBezTo>
                  <a:lnTo>
                    <a:pt x="25988" y="1602446"/>
                  </a:lnTo>
                  <a:cubicBezTo>
                    <a:pt x="19095" y="1602446"/>
                    <a:pt x="12485" y="1599708"/>
                    <a:pt x="7612" y="1594834"/>
                  </a:cubicBezTo>
                  <a:cubicBezTo>
                    <a:pt x="2738" y="1589961"/>
                    <a:pt x="0" y="1583351"/>
                    <a:pt x="0" y="1576458"/>
                  </a:cubicBezTo>
                  <a:lnTo>
                    <a:pt x="0" y="25988"/>
                  </a:lnTo>
                  <a:cubicBezTo>
                    <a:pt x="0" y="19095"/>
                    <a:pt x="2738" y="12485"/>
                    <a:pt x="7612" y="7612"/>
                  </a:cubicBezTo>
                  <a:cubicBezTo>
                    <a:pt x="12485" y="2738"/>
                    <a:pt x="19095" y="0"/>
                    <a:pt x="25988" y="0"/>
                  </a:cubicBezTo>
                  <a:close/>
                </a:path>
              </a:pathLst>
            </a:custGeom>
            <a:solidFill>
              <a:srgbClr val="291B25">
                <a:alpha val="77647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93852" cy="16500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H="true">
            <a:off x="6181032" y="3776911"/>
            <a:ext cx="0" cy="3708295"/>
          </a:xfrm>
          <a:prstGeom prst="line">
            <a:avLst/>
          </a:prstGeom>
          <a:ln cap="flat" w="38100">
            <a:solidFill>
              <a:srgbClr val="F6F6E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1538330" y="3776911"/>
            <a:ext cx="0" cy="3708295"/>
          </a:xfrm>
          <a:prstGeom prst="line">
            <a:avLst/>
          </a:prstGeom>
          <a:ln cap="flat" w="38100">
            <a:solidFill>
              <a:srgbClr val="F6F6E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1028700" y="796502"/>
            <a:ext cx="1919429" cy="566532"/>
            <a:chOff x="0" y="0"/>
            <a:chExt cx="505529" cy="14921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5529" cy="149210"/>
            </a:xfrm>
            <a:custGeom>
              <a:avLst/>
              <a:gdLst/>
              <a:ahLst/>
              <a:cxnLst/>
              <a:rect r="r" b="b" t="t" l="l"/>
              <a:pathLst>
                <a:path h="149210" w="505529">
                  <a:moveTo>
                    <a:pt x="56468" y="0"/>
                  </a:moveTo>
                  <a:lnTo>
                    <a:pt x="449060" y="0"/>
                  </a:lnTo>
                  <a:cubicBezTo>
                    <a:pt x="464037" y="0"/>
                    <a:pt x="478400" y="5949"/>
                    <a:pt x="488990" y="16539"/>
                  </a:cubicBezTo>
                  <a:cubicBezTo>
                    <a:pt x="499579" y="27129"/>
                    <a:pt x="505529" y="41492"/>
                    <a:pt x="505529" y="56468"/>
                  </a:cubicBezTo>
                  <a:lnTo>
                    <a:pt x="505529" y="92742"/>
                  </a:lnTo>
                  <a:cubicBezTo>
                    <a:pt x="505529" y="107718"/>
                    <a:pt x="499579" y="122081"/>
                    <a:pt x="488990" y="132671"/>
                  </a:cubicBezTo>
                  <a:cubicBezTo>
                    <a:pt x="478400" y="143261"/>
                    <a:pt x="464037" y="149210"/>
                    <a:pt x="449060" y="149210"/>
                  </a:cubicBezTo>
                  <a:lnTo>
                    <a:pt x="56468" y="149210"/>
                  </a:lnTo>
                  <a:cubicBezTo>
                    <a:pt x="41492" y="149210"/>
                    <a:pt x="27129" y="143261"/>
                    <a:pt x="16539" y="132671"/>
                  </a:cubicBezTo>
                  <a:cubicBezTo>
                    <a:pt x="5949" y="122081"/>
                    <a:pt x="0" y="107718"/>
                    <a:pt x="0" y="92742"/>
                  </a:cubicBezTo>
                  <a:lnTo>
                    <a:pt x="0" y="56468"/>
                  </a:lnTo>
                  <a:cubicBezTo>
                    <a:pt x="0" y="41492"/>
                    <a:pt x="5949" y="27129"/>
                    <a:pt x="16539" y="16539"/>
                  </a:cubicBezTo>
                  <a:cubicBezTo>
                    <a:pt x="27129" y="5949"/>
                    <a:pt x="41492" y="0"/>
                    <a:pt x="56468" y="0"/>
                  </a:cubicBezTo>
                  <a:close/>
                </a:path>
              </a:pathLst>
            </a:custGeom>
            <a:solidFill>
              <a:srgbClr val="291B25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806474" y="8528198"/>
            <a:ext cx="14675051" cy="730102"/>
          </a:xfrm>
          <a:custGeom>
            <a:avLst/>
            <a:gdLst/>
            <a:ahLst/>
            <a:cxnLst/>
            <a:rect r="r" b="b" t="t" l="l"/>
            <a:pathLst>
              <a:path h="730102" w="14675051">
                <a:moveTo>
                  <a:pt x="0" y="0"/>
                </a:moveTo>
                <a:lnTo>
                  <a:pt x="14675052" y="0"/>
                </a:lnTo>
                <a:lnTo>
                  <a:pt x="14675052" y="730102"/>
                </a:lnTo>
                <a:lnTo>
                  <a:pt x="0" y="7301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794461" y="4069863"/>
            <a:ext cx="5119872" cy="3936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40290" indent="-270145" lvl="1">
              <a:lnSpc>
                <a:spcPts val="3503"/>
              </a:lnSpc>
              <a:buFont typeface="Arial"/>
              <a:buChar char="•"/>
            </a:pPr>
            <a:r>
              <a:rPr lang="en-US" sz="2502" spc="50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Step 1 – Website Navigation</a:t>
            </a:r>
          </a:p>
          <a:p>
            <a:pPr algn="just" marL="1080581" indent="-360194" lvl="2">
              <a:lnSpc>
                <a:spcPts val="3503"/>
              </a:lnSpc>
              <a:buFont typeface="Arial"/>
              <a:buChar char="⚬"/>
            </a:pPr>
            <a:r>
              <a:rPr lang="en-US" sz="2502" spc="50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Agent a</a:t>
            </a:r>
            <a:r>
              <a:rPr lang="en-US" sz="2502" spc="50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utomatically navigates to the website.</a:t>
            </a:r>
          </a:p>
          <a:p>
            <a:pPr algn="just" marL="1080581" indent="-360194" lvl="2">
              <a:lnSpc>
                <a:spcPts val="3503"/>
              </a:lnSpc>
              <a:buFont typeface="Arial"/>
              <a:buChar char="⚬"/>
            </a:pPr>
            <a:r>
              <a:rPr lang="en-US" sz="2502" spc="50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Locates login </a:t>
            </a:r>
            <a:r>
              <a:rPr lang="en-US" sz="2502" spc="50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or input forms (registration, contact, or credential fields).</a:t>
            </a:r>
          </a:p>
          <a:p>
            <a:pPr algn="just">
              <a:lnSpc>
                <a:spcPts val="3503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253414" y="2697092"/>
            <a:ext cx="15863745" cy="1076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77"/>
              </a:lnSpc>
            </a:pPr>
            <a:r>
              <a:rPr lang="en-US" sz="7919" spc="-197">
                <a:solidFill>
                  <a:srgbClr val="F6F6E9"/>
                </a:solidFill>
                <a:latin typeface="Ovo"/>
                <a:ea typeface="Ovo"/>
                <a:cs typeface="Ovo"/>
                <a:sym typeface="Ovo"/>
              </a:rPr>
              <a:t>3 STEP AI Agent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280273" y="4069863"/>
            <a:ext cx="5115182" cy="3936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40290" indent="-270145" lvl="1">
              <a:lnSpc>
                <a:spcPts val="3503"/>
              </a:lnSpc>
              <a:buFont typeface="Arial"/>
              <a:buChar char="•"/>
            </a:pPr>
            <a:r>
              <a:rPr lang="en-US" sz="2502" spc="50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Step 2 – Data Generation</a:t>
            </a:r>
          </a:p>
          <a:p>
            <a:pPr algn="just" marL="1080581" indent="-360194" lvl="2">
              <a:lnSpc>
                <a:spcPts val="3503"/>
              </a:lnSpc>
              <a:buFont typeface="Arial"/>
              <a:buChar char="⚬"/>
            </a:pPr>
            <a:r>
              <a:rPr lang="en-US" sz="2502" spc="50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Creates random test data for each form field.</a:t>
            </a:r>
          </a:p>
          <a:p>
            <a:pPr algn="just" marL="1080581" indent="-360194" lvl="2">
              <a:lnSpc>
                <a:spcPts val="3503"/>
              </a:lnSpc>
              <a:buFont typeface="Arial"/>
              <a:buChar char="⚬"/>
            </a:pPr>
            <a:r>
              <a:rPr lang="en-US" sz="2502" spc="50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Uses specific patterns (markers) so the inputs can be easily d</a:t>
            </a:r>
            <a:r>
              <a:rPr lang="en-US" sz="2502" spc="50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etected in BurpSuite logs for security testing.</a:t>
            </a:r>
          </a:p>
          <a:p>
            <a:pPr algn="just">
              <a:lnSpc>
                <a:spcPts val="3503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1585955" y="4079388"/>
            <a:ext cx="5814397" cy="3563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54324" indent="-277162" lvl="1">
              <a:lnSpc>
                <a:spcPts val="3594"/>
              </a:lnSpc>
              <a:buFont typeface="Arial"/>
              <a:buChar char="•"/>
            </a:pPr>
            <a:r>
              <a:rPr lang="en-US" sz="2567" spc="51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Step 3 – Automated Form Filling</a:t>
            </a:r>
          </a:p>
          <a:p>
            <a:pPr algn="just" marL="1108649" indent="-369550" lvl="2">
              <a:lnSpc>
                <a:spcPts val="3594"/>
              </a:lnSpc>
              <a:buFont typeface="Arial"/>
              <a:buChar char="⚬"/>
            </a:pPr>
            <a:r>
              <a:rPr lang="en-US" sz="2567" spc="51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Agent submits the forms automatically.</a:t>
            </a:r>
          </a:p>
          <a:p>
            <a:pPr algn="just" marL="1108649" indent="-369550" lvl="2">
              <a:lnSpc>
                <a:spcPts val="3594"/>
              </a:lnSpc>
              <a:buFont typeface="Arial"/>
              <a:buChar char="⚬"/>
            </a:pPr>
            <a:r>
              <a:rPr lang="en-US" sz="2567" spc="51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Collects responses and server behavior for analysis (detecting security flaws or vulnerabilities).</a:t>
            </a:r>
          </a:p>
          <a:p>
            <a:pPr algn="just">
              <a:lnSpc>
                <a:spcPts val="3594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277769" y="873709"/>
            <a:ext cx="1421291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 spc="39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Page 12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102928" y="823279"/>
            <a:ext cx="2731234" cy="466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 spc="53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Technologies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833168" y="835017"/>
            <a:ext cx="2517953" cy="447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65"/>
              </a:lnSpc>
              <a:spcBef>
                <a:spcPct val="0"/>
              </a:spcBef>
            </a:pPr>
            <a:r>
              <a:rPr lang="en-US" sz="2618" spc="52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Structure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350126" y="801313"/>
            <a:ext cx="2530890" cy="466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 spc="53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Modes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880021" y="823279"/>
            <a:ext cx="2937671" cy="470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b="true" sz="2651" spc="53">
                <a:solidFill>
                  <a:srgbClr val="F6F6E9"/>
                </a:solidFill>
                <a:latin typeface="Now Bold"/>
                <a:ea typeface="Now Bold"/>
                <a:cs typeface="Now Bold"/>
                <a:sym typeface="Now Bold"/>
              </a:rPr>
              <a:t>Hybrid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A6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3986" y="1790346"/>
            <a:ext cx="16682906" cy="7431380"/>
            <a:chOff x="0" y="0"/>
            <a:chExt cx="4393852" cy="195723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93852" cy="1957236"/>
            </a:xfrm>
            <a:custGeom>
              <a:avLst/>
              <a:gdLst/>
              <a:ahLst/>
              <a:cxnLst/>
              <a:rect r="r" b="b" t="t" l="l"/>
              <a:pathLst>
                <a:path h="1957236" w="4393852">
                  <a:moveTo>
                    <a:pt x="25988" y="0"/>
                  </a:moveTo>
                  <a:lnTo>
                    <a:pt x="4367864" y="0"/>
                  </a:lnTo>
                  <a:cubicBezTo>
                    <a:pt x="4382217" y="0"/>
                    <a:pt x="4393852" y="11635"/>
                    <a:pt x="4393852" y="25988"/>
                  </a:cubicBezTo>
                  <a:lnTo>
                    <a:pt x="4393852" y="1931248"/>
                  </a:lnTo>
                  <a:cubicBezTo>
                    <a:pt x="4393852" y="1938141"/>
                    <a:pt x="4391114" y="1944751"/>
                    <a:pt x="4386240" y="1949624"/>
                  </a:cubicBezTo>
                  <a:cubicBezTo>
                    <a:pt x="4381367" y="1954498"/>
                    <a:pt x="4374757" y="1957236"/>
                    <a:pt x="4367864" y="1957236"/>
                  </a:cubicBezTo>
                  <a:lnTo>
                    <a:pt x="25988" y="1957236"/>
                  </a:lnTo>
                  <a:cubicBezTo>
                    <a:pt x="19095" y="1957236"/>
                    <a:pt x="12485" y="1954498"/>
                    <a:pt x="7612" y="1949624"/>
                  </a:cubicBezTo>
                  <a:cubicBezTo>
                    <a:pt x="2738" y="1944751"/>
                    <a:pt x="0" y="1938141"/>
                    <a:pt x="0" y="1931248"/>
                  </a:cubicBezTo>
                  <a:lnTo>
                    <a:pt x="0" y="25988"/>
                  </a:lnTo>
                  <a:cubicBezTo>
                    <a:pt x="0" y="19095"/>
                    <a:pt x="2738" y="12485"/>
                    <a:pt x="7612" y="7612"/>
                  </a:cubicBezTo>
                  <a:cubicBezTo>
                    <a:pt x="12485" y="2738"/>
                    <a:pt x="19095" y="0"/>
                    <a:pt x="25988" y="0"/>
                  </a:cubicBezTo>
                  <a:close/>
                </a:path>
              </a:pathLst>
            </a:custGeom>
            <a:solidFill>
              <a:srgbClr val="291B25">
                <a:alpha val="77647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93852" cy="20048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8449495" y="3776911"/>
            <a:ext cx="19050" cy="5054590"/>
          </a:xfrm>
          <a:prstGeom prst="line">
            <a:avLst/>
          </a:prstGeom>
          <a:ln cap="flat" w="38100">
            <a:solidFill>
              <a:srgbClr val="F6F6E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028700" y="796502"/>
            <a:ext cx="1919429" cy="566532"/>
            <a:chOff x="0" y="0"/>
            <a:chExt cx="505529" cy="14921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5529" cy="149210"/>
            </a:xfrm>
            <a:custGeom>
              <a:avLst/>
              <a:gdLst/>
              <a:ahLst/>
              <a:cxnLst/>
              <a:rect r="r" b="b" t="t" l="l"/>
              <a:pathLst>
                <a:path h="149210" w="505529">
                  <a:moveTo>
                    <a:pt x="56468" y="0"/>
                  </a:moveTo>
                  <a:lnTo>
                    <a:pt x="449060" y="0"/>
                  </a:lnTo>
                  <a:cubicBezTo>
                    <a:pt x="464037" y="0"/>
                    <a:pt x="478400" y="5949"/>
                    <a:pt x="488990" y="16539"/>
                  </a:cubicBezTo>
                  <a:cubicBezTo>
                    <a:pt x="499579" y="27129"/>
                    <a:pt x="505529" y="41492"/>
                    <a:pt x="505529" y="56468"/>
                  </a:cubicBezTo>
                  <a:lnTo>
                    <a:pt x="505529" y="92742"/>
                  </a:lnTo>
                  <a:cubicBezTo>
                    <a:pt x="505529" y="107718"/>
                    <a:pt x="499579" y="122081"/>
                    <a:pt x="488990" y="132671"/>
                  </a:cubicBezTo>
                  <a:cubicBezTo>
                    <a:pt x="478400" y="143261"/>
                    <a:pt x="464037" y="149210"/>
                    <a:pt x="449060" y="149210"/>
                  </a:cubicBezTo>
                  <a:lnTo>
                    <a:pt x="56468" y="149210"/>
                  </a:lnTo>
                  <a:cubicBezTo>
                    <a:pt x="41492" y="149210"/>
                    <a:pt x="27129" y="143261"/>
                    <a:pt x="16539" y="132671"/>
                  </a:cubicBezTo>
                  <a:cubicBezTo>
                    <a:pt x="5949" y="122081"/>
                    <a:pt x="0" y="107718"/>
                    <a:pt x="0" y="92742"/>
                  </a:cubicBezTo>
                  <a:lnTo>
                    <a:pt x="0" y="56468"/>
                  </a:lnTo>
                  <a:cubicBezTo>
                    <a:pt x="0" y="41492"/>
                    <a:pt x="5949" y="27129"/>
                    <a:pt x="16539" y="16539"/>
                  </a:cubicBezTo>
                  <a:cubicBezTo>
                    <a:pt x="27129" y="5949"/>
                    <a:pt x="41492" y="0"/>
                    <a:pt x="56468" y="0"/>
                  </a:cubicBezTo>
                  <a:close/>
                </a:path>
              </a:pathLst>
            </a:custGeom>
            <a:solidFill>
              <a:srgbClr val="291B25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8677492" y="3719761"/>
            <a:ext cx="8581808" cy="4105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 spc="52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Step 2 – Machine Learning Classification</a:t>
            </a:r>
          </a:p>
          <a:p>
            <a:pPr algn="just" marL="1122681" indent="-374227" lvl="2">
              <a:lnSpc>
                <a:spcPts val="3640"/>
              </a:lnSpc>
              <a:buFont typeface="Arial"/>
              <a:buChar char="⚬"/>
            </a:pPr>
            <a:r>
              <a:rPr lang="en-US" sz="2600" spc="52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A trained ML model analyzes filtered logs.</a:t>
            </a:r>
          </a:p>
          <a:p>
            <a:pPr algn="just" marL="1122681" indent="-374227" lvl="2">
              <a:lnSpc>
                <a:spcPts val="3640"/>
              </a:lnSpc>
              <a:buFont typeface="Arial"/>
              <a:buChar char="⚬"/>
            </a:pPr>
            <a:r>
              <a:rPr lang="en-US" sz="2600" spc="52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Model is trained on historical data (safe vs. malicious login patterns).</a:t>
            </a:r>
          </a:p>
          <a:p>
            <a:pPr algn="just" marL="1122681" indent="-374227" lvl="2">
              <a:lnSpc>
                <a:spcPts val="3640"/>
              </a:lnSpc>
              <a:buFont typeface="Arial"/>
              <a:buChar char="⚬"/>
            </a:pPr>
            <a:r>
              <a:rPr lang="en-US" sz="2600" spc="52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A</a:t>
            </a:r>
            <a:r>
              <a:rPr lang="en-US" sz="2600" spc="52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utomatically classifies activity as:</a:t>
            </a:r>
          </a:p>
          <a:p>
            <a:pPr algn="just" marL="1122681" indent="-374227" lvl="2">
              <a:lnSpc>
                <a:spcPts val="3640"/>
              </a:lnSpc>
              <a:buFont typeface="Arial"/>
              <a:buChar char="⚬"/>
            </a:pPr>
            <a:r>
              <a:rPr lang="en-US" sz="2600" spc="52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Safe (normal user behavior)</a:t>
            </a:r>
          </a:p>
          <a:p>
            <a:pPr algn="just" marL="1122681" indent="-374227" lvl="2">
              <a:lnSpc>
                <a:spcPts val="3640"/>
              </a:lnSpc>
              <a:buFont typeface="Arial"/>
              <a:buChar char="⚬"/>
            </a:pPr>
            <a:r>
              <a:rPr lang="en-US" sz="2600" spc="52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Suspicious (potential probing)</a:t>
            </a:r>
          </a:p>
          <a:p>
            <a:pPr algn="just" marL="1122681" indent="-374227" lvl="2">
              <a:lnSpc>
                <a:spcPts val="3640"/>
              </a:lnSpc>
              <a:buFont typeface="Arial"/>
              <a:buChar char="⚬"/>
            </a:pPr>
            <a:r>
              <a:rPr lang="en-US" sz="2600" spc="52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Malici</a:t>
            </a:r>
            <a:r>
              <a:rPr lang="en-US" sz="2600" spc="52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ous (credential stuffing, brute-force, phishing redirections)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7340718" y="8069445"/>
            <a:ext cx="2217555" cy="2217555"/>
          </a:xfrm>
          <a:custGeom>
            <a:avLst/>
            <a:gdLst/>
            <a:ahLst/>
            <a:cxnLst/>
            <a:rect r="r" b="b" t="t" l="l"/>
            <a:pathLst>
              <a:path h="2217555" w="2217555">
                <a:moveTo>
                  <a:pt x="0" y="0"/>
                </a:moveTo>
                <a:lnTo>
                  <a:pt x="2217554" y="0"/>
                </a:lnTo>
                <a:lnTo>
                  <a:pt x="2217554" y="2217555"/>
                </a:lnTo>
                <a:lnTo>
                  <a:pt x="0" y="22175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803986" y="3662611"/>
            <a:ext cx="6984404" cy="4563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 spc="52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Step 1 – Log Capture &amp; Filtering</a:t>
            </a:r>
          </a:p>
          <a:p>
            <a:pPr algn="just" marL="1122681" indent="-374227" lvl="2">
              <a:lnSpc>
                <a:spcPts val="3640"/>
              </a:lnSpc>
              <a:buFont typeface="Arial"/>
              <a:buChar char="⚬"/>
            </a:pPr>
            <a:r>
              <a:rPr lang="en-US" sz="2600" spc="52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BurpSuite Pro captures all HTTP traffic.</a:t>
            </a:r>
          </a:p>
          <a:p>
            <a:pPr algn="just" marL="1122681" indent="-374227" lvl="2">
              <a:lnSpc>
                <a:spcPts val="3640"/>
              </a:lnSpc>
              <a:buFont typeface="Arial"/>
              <a:buChar char="⚬"/>
            </a:pPr>
            <a:r>
              <a:rPr lang="en-US" sz="2600" spc="52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Filters are applied to extract only login-related requests and responses (e.g., form submissions, authentication endpoints).</a:t>
            </a:r>
          </a:p>
          <a:p>
            <a:pPr algn="just" marL="1122681" indent="-374227" lvl="2">
              <a:lnSpc>
                <a:spcPts val="3640"/>
              </a:lnSpc>
              <a:buFont typeface="Arial"/>
              <a:buChar char="⚬"/>
            </a:pPr>
            <a:r>
              <a:rPr lang="en-US" sz="2600" spc="52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Reduces noise and focuses </a:t>
            </a:r>
            <a:r>
              <a:rPr lang="en-US" sz="2600" spc="52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analysis on critical login interactions.</a:t>
            </a:r>
          </a:p>
          <a:p>
            <a:pPr algn="just">
              <a:lnSpc>
                <a:spcPts val="3640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253414" y="2125276"/>
            <a:ext cx="15863745" cy="1594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20"/>
              </a:lnSpc>
            </a:pPr>
            <a:r>
              <a:rPr lang="en-US" sz="6000" spc="-150">
                <a:solidFill>
                  <a:srgbClr val="F6F6E9"/>
                </a:solidFill>
                <a:latin typeface="Ovo"/>
                <a:ea typeface="Ovo"/>
                <a:cs typeface="Ovo"/>
                <a:sym typeface="Ovo"/>
              </a:rPr>
              <a:t>AI-Driven Log Processing for Login Security</a:t>
            </a:r>
          </a:p>
          <a:p>
            <a:pPr algn="ctr">
              <a:lnSpc>
                <a:spcPts val="6120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277769" y="873709"/>
            <a:ext cx="1421291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 spc="39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Page 13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102928" y="823279"/>
            <a:ext cx="2731234" cy="466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 spc="53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Technologies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833168" y="835017"/>
            <a:ext cx="2517953" cy="447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65"/>
              </a:lnSpc>
              <a:spcBef>
                <a:spcPct val="0"/>
              </a:spcBef>
            </a:pPr>
            <a:r>
              <a:rPr lang="en-US" sz="2618" spc="52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Structure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350126" y="801313"/>
            <a:ext cx="2530890" cy="466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 spc="53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Modes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880021" y="823279"/>
            <a:ext cx="2937671" cy="470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b="true" sz="2651" spc="53">
                <a:solidFill>
                  <a:srgbClr val="F6F6E9"/>
                </a:solidFill>
                <a:latin typeface="Now Bold"/>
                <a:ea typeface="Now Bold"/>
                <a:cs typeface="Now Bold"/>
                <a:sym typeface="Now Bold"/>
              </a:rPr>
              <a:t>Hybrid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A6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3986" y="1790346"/>
            <a:ext cx="16682906" cy="5978175"/>
            <a:chOff x="0" y="0"/>
            <a:chExt cx="4393852" cy="15744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93852" cy="1574499"/>
            </a:xfrm>
            <a:custGeom>
              <a:avLst/>
              <a:gdLst/>
              <a:ahLst/>
              <a:cxnLst/>
              <a:rect r="r" b="b" t="t" l="l"/>
              <a:pathLst>
                <a:path h="1574499" w="4393852">
                  <a:moveTo>
                    <a:pt x="25988" y="0"/>
                  </a:moveTo>
                  <a:lnTo>
                    <a:pt x="4367864" y="0"/>
                  </a:lnTo>
                  <a:cubicBezTo>
                    <a:pt x="4382217" y="0"/>
                    <a:pt x="4393852" y="11635"/>
                    <a:pt x="4393852" y="25988"/>
                  </a:cubicBezTo>
                  <a:lnTo>
                    <a:pt x="4393852" y="1548511"/>
                  </a:lnTo>
                  <a:cubicBezTo>
                    <a:pt x="4393852" y="1555404"/>
                    <a:pt x="4391114" y="1562014"/>
                    <a:pt x="4386240" y="1566887"/>
                  </a:cubicBezTo>
                  <a:cubicBezTo>
                    <a:pt x="4381367" y="1571761"/>
                    <a:pt x="4374757" y="1574499"/>
                    <a:pt x="4367864" y="1574499"/>
                  </a:cubicBezTo>
                  <a:lnTo>
                    <a:pt x="25988" y="1574499"/>
                  </a:lnTo>
                  <a:cubicBezTo>
                    <a:pt x="19095" y="1574499"/>
                    <a:pt x="12485" y="1571761"/>
                    <a:pt x="7612" y="1566887"/>
                  </a:cubicBezTo>
                  <a:cubicBezTo>
                    <a:pt x="2738" y="1562014"/>
                    <a:pt x="0" y="1555404"/>
                    <a:pt x="0" y="1548511"/>
                  </a:cubicBezTo>
                  <a:lnTo>
                    <a:pt x="0" y="25988"/>
                  </a:lnTo>
                  <a:cubicBezTo>
                    <a:pt x="0" y="19095"/>
                    <a:pt x="2738" y="12485"/>
                    <a:pt x="7612" y="7612"/>
                  </a:cubicBezTo>
                  <a:cubicBezTo>
                    <a:pt x="12485" y="2738"/>
                    <a:pt x="19095" y="0"/>
                    <a:pt x="25988" y="0"/>
                  </a:cubicBezTo>
                  <a:close/>
                </a:path>
              </a:pathLst>
            </a:custGeom>
            <a:solidFill>
              <a:srgbClr val="291B25">
                <a:alpha val="77647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93852" cy="16221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8449495" y="3388439"/>
            <a:ext cx="19050" cy="4066165"/>
          </a:xfrm>
          <a:prstGeom prst="line">
            <a:avLst/>
          </a:prstGeom>
          <a:ln cap="flat" w="38100">
            <a:solidFill>
              <a:srgbClr val="F6F6E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028700" y="796502"/>
            <a:ext cx="1919429" cy="566532"/>
            <a:chOff x="0" y="0"/>
            <a:chExt cx="505529" cy="14921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5529" cy="149210"/>
            </a:xfrm>
            <a:custGeom>
              <a:avLst/>
              <a:gdLst/>
              <a:ahLst/>
              <a:cxnLst/>
              <a:rect r="r" b="b" t="t" l="l"/>
              <a:pathLst>
                <a:path h="149210" w="505529">
                  <a:moveTo>
                    <a:pt x="56468" y="0"/>
                  </a:moveTo>
                  <a:lnTo>
                    <a:pt x="449060" y="0"/>
                  </a:lnTo>
                  <a:cubicBezTo>
                    <a:pt x="464037" y="0"/>
                    <a:pt x="478400" y="5949"/>
                    <a:pt x="488990" y="16539"/>
                  </a:cubicBezTo>
                  <a:cubicBezTo>
                    <a:pt x="499579" y="27129"/>
                    <a:pt x="505529" y="41492"/>
                    <a:pt x="505529" y="56468"/>
                  </a:cubicBezTo>
                  <a:lnTo>
                    <a:pt x="505529" y="92742"/>
                  </a:lnTo>
                  <a:cubicBezTo>
                    <a:pt x="505529" y="107718"/>
                    <a:pt x="499579" y="122081"/>
                    <a:pt x="488990" y="132671"/>
                  </a:cubicBezTo>
                  <a:cubicBezTo>
                    <a:pt x="478400" y="143261"/>
                    <a:pt x="464037" y="149210"/>
                    <a:pt x="449060" y="149210"/>
                  </a:cubicBezTo>
                  <a:lnTo>
                    <a:pt x="56468" y="149210"/>
                  </a:lnTo>
                  <a:cubicBezTo>
                    <a:pt x="41492" y="149210"/>
                    <a:pt x="27129" y="143261"/>
                    <a:pt x="16539" y="132671"/>
                  </a:cubicBezTo>
                  <a:cubicBezTo>
                    <a:pt x="5949" y="122081"/>
                    <a:pt x="0" y="107718"/>
                    <a:pt x="0" y="92742"/>
                  </a:cubicBezTo>
                  <a:lnTo>
                    <a:pt x="0" y="56468"/>
                  </a:lnTo>
                  <a:cubicBezTo>
                    <a:pt x="0" y="41492"/>
                    <a:pt x="5949" y="27129"/>
                    <a:pt x="16539" y="16539"/>
                  </a:cubicBezTo>
                  <a:cubicBezTo>
                    <a:pt x="27129" y="5949"/>
                    <a:pt x="41492" y="0"/>
                    <a:pt x="56468" y="0"/>
                  </a:cubicBezTo>
                  <a:close/>
                </a:path>
              </a:pathLst>
            </a:custGeom>
            <a:solidFill>
              <a:srgbClr val="291B25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1507066" y="7132302"/>
            <a:ext cx="2922660" cy="2922660"/>
          </a:xfrm>
          <a:custGeom>
            <a:avLst/>
            <a:gdLst/>
            <a:ahLst/>
            <a:cxnLst/>
            <a:rect r="r" b="b" t="t" l="l"/>
            <a:pathLst>
              <a:path h="2922660" w="2922660">
                <a:moveTo>
                  <a:pt x="0" y="0"/>
                </a:moveTo>
                <a:lnTo>
                  <a:pt x="2922660" y="0"/>
                </a:lnTo>
                <a:lnTo>
                  <a:pt x="2922660" y="2922659"/>
                </a:lnTo>
                <a:lnTo>
                  <a:pt x="0" y="29226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257313" y="7317768"/>
            <a:ext cx="2847115" cy="2551727"/>
          </a:xfrm>
          <a:custGeom>
            <a:avLst/>
            <a:gdLst/>
            <a:ahLst/>
            <a:cxnLst/>
            <a:rect r="r" b="b" t="t" l="l"/>
            <a:pathLst>
              <a:path h="2551727" w="2847115">
                <a:moveTo>
                  <a:pt x="0" y="0"/>
                </a:moveTo>
                <a:lnTo>
                  <a:pt x="2847115" y="0"/>
                </a:lnTo>
                <a:lnTo>
                  <a:pt x="2847115" y="2551727"/>
                </a:lnTo>
                <a:lnTo>
                  <a:pt x="0" y="25517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8677492" y="3719761"/>
            <a:ext cx="8581808" cy="3191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 spc="52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Visual Brand Comparison (Rule-Based):</a:t>
            </a:r>
          </a:p>
          <a:p>
            <a:pPr algn="just" marL="1122681" indent="-374227" lvl="2">
              <a:lnSpc>
                <a:spcPts val="3640"/>
              </a:lnSpc>
              <a:buFont typeface="Arial"/>
              <a:buChar char="⚬"/>
            </a:pPr>
            <a:r>
              <a:rPr lang="en-US" sz="2600" spc="52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Analyzes the site’s logos, color schemes, layout, and text.</a:t>
            </a:r>
          </a:p>
          <a:p>
            <a:pPr algn="just" marL="1122681" indent="-374227" lvl="2">
              <a:lnSpc>
                <a:spcPts val="3640"/>
              </a:lnSpc>
              <a:buFont typeface="Arial"/>
              <a:buChar char="⚬"/>
            </a:pPr>
            <a:r>
              <a:rPr lang="en-US" sz="2600" spc="52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C</a:t>
            </a:r>
            <a:r>
              <a:rPr lang="en-US" sz="2600" spc="52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ompares with official brand designs to detect visual imperson</a:t>
            </a:r>
            <a:r>
              <a:rPr lang="en-US" sz="2600" spc="52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ati</a:t>
            </a:r>
            <a:r>
              <a:rPr lang="en-US" sz="2600" spc="52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on.</a:t>
            </a:r>
          </a:p>
          <a:p>
            <a:pPr algn="just" marL="1122681" indent="-374227" lvl="2">
              <a:lnSpc>
                <a:spcPts val="3640"/>
              </a:lnSpc>
              <a:buFont typeface="Arial"/>
              <a:buChar char="⚬"/>
            </a:pPr>
            <a:r>
              <a:rPr lang="en-US" sz="2600" spc="52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Flags phishing sites mimicking trusted brands.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03986" y="3662611"/>
            <a:ext cx="6984404" cy="4105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 spc="52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Behavioral Analysis (ML Model):</a:t>
            </a:r>
          </a:p>
          <a:p>
            <a:pPr algn="just" marL="1122681" indent="-374227" lvl="2">
              <a:lnSpc>
                <a:spcPts val="3640"/>
              </a:lnSpc>
              <a:buFont typeface="Arial"/>
              <a:buChar char="⚬"/>
            </a:pPr>
            <a:r>
              <a:rPr lang="en-US" sz="2600" spc="52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C</a:t>
            </a:r>
            <a:r>
              <a:rPr lang="en-US" sz="2600" spc="52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ompares a website’s behavior (redirects, hidden scripts, login prompts, domain reputation)</a:t>
            </a:r>
          </a:p>
          <a:p>
            <a:pPr algn="just" marL="1122681" indent="-374227" lvl="2">
              <a:lnSpc>
                <a:spcPts val="3640"/>
              </a:lnSpc>
              <a:buFont typeface="Arial"/>
              <a:buChar char="⚬"/>
            </a:pPr>
            <a:r>
              <a:rPr lang="en-US" sz="2600" spc="52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Matches against patterns from known malicious sites.</a:t>
            </a:r>
          </a:p>
          <a:p>
            <a:pPr algn="just" marL="1122681" indent="-374227" lvl="2">
              <a:lnSpc>
                <a:spcPts val="3640"/>
              </a:lnSpc>
              <a:buFont typeface="Arial"/>
              <a:buChar char="⚬"/>
            </a:pPr>
            <a:r>
              <a:rPr lang="en-US" sz="2600" spc="52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Flag</a:t>
            </a:r>
            <a:r>
              <a:rPr lang="en-US" sz="2600" spc="52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s as Safe, Su</a:t>
            </a:r>
            <a:r>
              <a:rPr lang="en-US" sz="2600" spc="52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spicious, or Malicious.</a:t>
            </a:r>
          </a:p>
          <a:p>
            <a:pPr algn="just">
              <a:lnSpc>
                <a:spcPts val="3640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253414" y="2125276"/>
            <a:ext cx="15863745" cy="822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20"/>
              </a:lnSpc>
            </a:pPr>
            <a:r>
              <a:rPr lang="en-US" sz="6000" spc="-150">
                <a:solidFill>
                  <a:srgbClr val="F6F6E9"/>
                </a:solidFill>
                <a:latin typeface="Ovo"/>
                <a:ea typeface="Ovo"/>
                <a:cs typeface="Ovo"/>
                <a:sym typeface="Ovo"/>
              </a:rPr>
              <a:t>2 More Steps Before Verdict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77769" y="873709"/>
            <a:ext cx="1421291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 spc="39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Page 14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102928" y="823279"/>
            <a:ext cx="2731234" cy="466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 spc="53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Technologies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833168" y="835017"/>
            <a:ext cx="2517953" cy="447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65"/>
              </a:lnSpc>
              <a:spcBef>
                <a:spcPct val="0"/>
              </a:spcBef>
            </a:pPr>
            <a:r>
              <a:rPr lang="en-US" sz="2618" spc="52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Structure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350126" y="801313"/>
            <a:ext cx="2530890" cy="466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 spc="53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Modes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880021" y="823279"/>
            <a:ext cx="2937671" cy="470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b="true" sz="2651" spc="53">
                <a:solidFill>
                  <a:srgbClr val="F6F6E9"/>
                </a:solidFill>
                <a:latin typeface="Now Bold"/>
                <a:ea typeface="Now Bold"/>
                <a:cs typeface="Now Bold"/>
                <a:sym typeface="Now Bold"/>
              </a:rPr>
              <a:t>Hybrid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A6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3986" y="1790346"/>
            <a:ext cx="16682906" cy="1401894"/>
            <a:chOff x="0" y="0"/>
            <a:chExt cx="4393852" cy="36922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93852" cy="369223"/>
            </a:xfrm>
            <a:custGeom>
              <a:avLst/>
              <a:gdLst/>
              <a:ahLst/>
              <a:cxnLst/>
              <a:rect r="r" b="b" t="t" l="l"/>
              <a:pathLst>
                <a:path h="369223" w="4393852">
                  <a:moveTo>
                    <a:pt x="25988" y="0"/>
                  </a:moveTo>
                  <a:lnTo>
                    <a:pt x="4367864" y="0"/>
                  </a:lnTo>
                  <a:cubicBezTo>
                    <a:pt x="4382217" y="0"/>
                    <a:pt x="4393852" y="11635"/>
                    <a:pt x="4393852" y="25988"/>
                  </a:cubicBezTo>
                  <a:lnTo>
                    <a:pt x="4393852" y="343236"/>
                  </a:lnTo>
                  <a:cubicBezTo>
                    <a:pt x="4393852" y="350128"/>
                    <a:pt x="4391114" y="356738"/>
                    <a:pt x="4386240" y="361612"/>
                  </a:cubicBezTo>
                  <a:cubicBezTo>
                    <a:pt x="4381367" y="366485"/>
                    <a:pt x="4374757" y="369223"/>
                    <a:pt x="4367864" y="369223"/>
                  </a:cubicBezTo>
                  <a:lnTo>
                    <a:pt x="25988" y="369223"/>
                  </a:lnTo>
                  <a:cubicBezTo>
                    <a:pt x="19095" y="369223"/>
                    <a:pt x="12485" y="366485"/>
                    <a:pt x="7612" y="361612"/>
                  </a:cubicBezTo>
                  <a:cubicBezTo>
                    <a:pt x="2738" y="356738"/>
                    <a:pt x="0" y="350128"/>
                    <a:pt x="0" y="343236"/>
                  </a:cubicBezTo>
                  <a:lnTo>
                    <a:pt x="0" y="25988"/>
                  </a:lnTo>
                  <a:cubicBezTo>
                    <a:pt x="0" y="19095"/>
                    <a:pt x="2738" y="12485"/>
                    <a:pt x="7612" y="7612"/>
                  </a:cubicBezTo>
                  <a:cubicBezTo>
                    <a:pt x="12485" y="2738"/>
                    <a:pt x="19095" y="0"/>
                    <a:pt x="25988" y="0"/>
                  </a:cubicBezTo>
                  <a:close/>
                </a:path>
              </a:pathLst>
            </a:custGeom>
            <a:solidFill>
              <a:srgbClr val="291B25">
                <a:alpha val="77647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93852" cy="4168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796502"/>
            <a:ext cx="1919429" cy="566532"/>
            <a:chOff x="0" y="0"/>
            <a:chExt cx="505529" cy="14921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5529" cy="149210"/>
            </a:xfrm>
            <a:custGeom>
              <a:avLst/>
              <a:gdLst/>
              <a:ahLst/>
              <a:cxnLst/>
              <a:rect r="r" b="b" t="t" l="l"/>
              <a:pathLst>
                <a:path h="149210" w="505529">
                  <a:moveTo>
                    <a:pt x="56468" y="0"/>
                  </a:moveTo>
                  <a:lnTo>
                    <a:pt x="449060" y="0"/>
                  </a:lnTo>
                  <a:cubicBezTo>
                    <a:pt x="464037" y="0"/>
                    <a:pt x="478400" y="5949"/>
                    <a:pt x="488990" y="16539"/>
                  </a:cubicBezTo>
                  <a:cubicBezTo>
                    <a:pt x="499579" y="27129"/>
                    <a:pt x="505529" y="41492"/>
                    <a:pt x="505529" y="56468"/>
                  </a:cubicBezTo>
                  <a:lnTo>
                    <a:pt x="505529" y="92742"/>
                  </a:lnTo>
                  <a:cubicBezTo>
                    <a:pt x="505529" y="107718"/>
                    <a:pt x="499579" y="122081"/>
                    <a:pt x="488990" y="132671"/>
                  </a:cubicBezTo>
                  <a:cubicBezTo>
                    <a:pt x="478400" y="143261"/>
                    <a:pt x="464037" y="149210"/>
                    <a:pt x="449060" y="149210"/>
                  </a:cubicBezTo>
                  <a:lnTo>
                    <a:pt x="56468" y="149210"/>
                  </a:lnTo>
                  <a:cubicBezTo>
                    <a:pt x="41492" y="149210"/>
                    <a:pt x="27129" y="143261"/>
                    <a:pt x="16539" y="132671"/>
                  </a:cubicBezTo>
                  <a:cubicBezTo>
                    <a:pt x="5949" y="122081"/>
                    <a:pt x="0" y="107718"/>
                    <a:pt x="0" y="92742"/>
                  </a:cubicBezTo>
                  <a:lnTo>
                    <a:pt x="0" y="56468"/>
                  </a:lnTo>
                  <a:cubicBezTo>
                    <a:pt x="0" y="41492"/>
                    <a:pt x="5949" y="27129"/>
                    <a:pt x="16539" y="16539"/>
                  </a:cubicBezTo>
                  <a:cubicBezTo>
                    <a:pt x="27129" y="5949"/>
                    <a:pt x="41492" y="0"/>
                    <a:pt x="56468" y="0"/>
                  </a:cubicBezTo>
                  <a:close/>
                </a:path>
              </a:pathLst>
            </a:custGeom>
            <a:solidFill>
              <a:srgbClr val="291B2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008038" y="4395809"/>
            <a:ext cx="14354497" cy="4412119"/>
          </a:xfrm>
          <a:custGeom>
            <a:avLst/>
            <a:gdLst/>
            <a:ahLst/>
            <a:cxnLst/>
            <a:rect r="r" b="b" t="t" l="l"/>
            <a:pathLst>
              <a:path h="4412119" w="14354497">
                <a:moveTo>
                  <a:pt x="0" y="0"/>
                </a:moveTo>
                <a:lnTo>
                  <a:pt x="14354497" y="0"/>
                </a:lnTo>
                <a:lnTo>
                  <a:pt x="14354497" y="4412119"/>
                </a:lnTo>
                <a:lnTo>
                  <a:pt x="0" y="44121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53414" y="2125276"/>
            <a:ext cx="15863745" cy="822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20"/>
              </a:lnSpc>
            </a:pPr>
            <a:r>
              <a:rPr lang="en-US" sz="6000" spc="-150">
                <a:solidFill>
                  <a:srgbClr val="F6F6E9"/>
                </a:solidFill>
                <a:latin typeface="Ovo"/>
                <a:ea typeface="Ovo"/>
                <a:cs typeface="Ovo"/>
                <a:sym typeface="Ovo"/>
              </a:rPr>
              <a:t>Output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77769" y="873709"/>
            <a:ext cx="1421291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 spc="39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Page 15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102928" y="823279"/>
            <a:ext cx="2731234" cy="466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 spc="53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Technologies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833168" y="835017"/>
            <a:ext cx="2517953" cy="447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65"/>
              </a:lnSpc>
              <a:spcBef>
                <a:spcPct val="0"/>
              </a:spcBef>
            </a:pPr>
            <a:r>
              <a:rPr lang="en-US" sz="2618" spc="52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Structure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350126" y="801313"/>
            <a:ext cx="2530890" cy="466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 spc="53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Modes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880021" y="823279"/>
            <a:ext cx="2937671" cy="470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b="true" sz="2651" spc="53">
                <a:solidFill>
                  <a:srgbClr val="F6F6E9"/>
                </a:solidFill>
                <a:latin typeface="Now Bold"/>
                <a:ea typeface="Now Bold"/>
                <a:cs typeface="Now Bold"/>
                <a:sym typeface="Now Bold"/>
              </a:rPr>
              <a:t>Hybrid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6111" y="349538"/>
            <a:ext cx="17695777" cy="9587924"/>
            <a:chOff x="0" y="0"/>
            <a:chExt cx="4660616" cy="25252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60616" cy="2525215"/>
            </a:xfrm>
            <a:custGeom>
              <a:avLst/>
              <a:gdLst/>
              <a:ahLst/>
              <a:cxnLst/>
              <a:rect r="r" b="b" t="t" l="l"/>
              <a:pathLst>
                <a:path h="2525215" w="4660616">
                  <a:moveTo>
                    <a:pt x="24500" y="0"/>
                  </a:moveTo>
                  <a:lnTo>
                    <a:pt x="4636116" y="0"/>
                  </a:lnTo>
                  <a:cubicBezTo>
                    <a:pt x="4649647" y="0"/>
                    <a:pt x="4660616" y="10969"/>
                    <a:pt x="4660616" y="24500"/>
                  </a:cubicBezTo>
                  <a:lnTo>
                    <a:pt x="4660616" y="2500715"/>
                  </a:lnTo>
                  <a:cubicBezTo>
                    <a:pt x="4660616" y="2507212"/>
                    <a:pt x="4658035" y="2513444"/>
                    <a:pt x="4653440" y="2518039"/>
                  </a:cubicBezTo>
                  <a:cubicBezTo>
                    <a:pt x="4648846" y="2522633"/>
                    <a:pt x="4642614" y="2525215"/>
                    <a:pt x="4636116" y="2525215"/>
                  </a:cubicBezTo>
                  <a:lnTo>
                    <a:pt x="24500" y="2525215"/>
                  </a:lnTo>
                  <a:cubicBezTo>
                    <a:pt x="10969" y="2525215"/>
                    <a:pt x="0" y="2514246"/>
                    <a:pt x="0" y="2500715"/>
                  </a:cubicBezTo>
                  <a:lnTo>
                    <a:pt x="0" y="24500"/>
                  </a:lnTo>
                  <a:cubicBezTo>
                    <a:pt x="0" y="10969"/>
                    <a:pt x="10969" y="0"/>
                    <a:pt x="24500" y="0"/>
                  </a:cubicBezTo>
                  <a:close/>
                </a:path>
              </a:pathLst>
            </a:custGeom>
            <a:solidFill>
              <a:srgbClr val="61A6AB">
                <a:alpha val="21961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60616" cy="25633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054412" y="3830348"/>
            <a:ext cx="12179177" cy="2340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61"/>
              </a:lnSpc>
              <a:spcBef>
                <a:spcPct val="0"/>
              </a:spcBef>
            </a:pPr>
            <a:r>
              <a:rPr lang="en-US" sz="13615" spc="-340">
                <a:solidFill>
                  <a:srgbClr val="F6F6E9"/>
                </a:solidFill>
                <a:latin typeface="Ovo"/>
                <a:ea typeface="Ovo"/>
                <a:cs typeface="Ovo"/>
                <a:sym typeface="Ovo"/>
              </a:rPr>
              <a:t>Thank You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174741" y="9092883"/>
            <a:ext cx="1274721" cy="422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61"/>
              </a:lnSpc>
            </a:pPr>
            <a:r>
              <a:rPr lang="en-US" sz="2472" spc="49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-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34364" y="9012555"/>
            <a:ext cx="6123527" cy="556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24"/>
              </a:lnSpc>
            </a:pPr>
            <a:r>
              <a:rPr lang="en-US" b="true" sz="3231" spc="64">
                <a:solidFill>
                  <a:srgbClr val="F6F6E9"/>
                </a:solidFill>
                <a:latin typeface="Now Medium"/>
                <a:ea typeface="Now Medium"/>
                <a:cs typeface="Now Medium"/>
                <a:sym typeface="Now Medium"/>
              </a:rPr>
              <a:t>Saadeddine Dakdouki 6308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66310" y="9021161"/>
            <a:ext cx="7071567" cy="543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424"/>
              </a:lnSpc>
            </a:pPr>
            <a:r>
              <a:rPr lang="en-US" b="true" sz="3160" spc="63">
                <a:solidFill>
                  <a:srgbClr val="F6F6E9"/>
                </a:solidFill>
                <a:latin typeface="Now Medium"/>
                <a:ea typeface="Now Medium"/>
                <a:cs typeface="Now Medium"/>
                <a:sym typeface="Now Medium"/>
              </a:rPr>
              <a:t>Presented to Dr Mohamad Aoude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A6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31491" y="537953"/>
            <a:ext cx="1919429" cy="566532"/>
            <a:chOff x="0" y="0"/>
            <a:chExt cx="505529" cy="1492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5529" cy="149210"/>
            </a:xfrm>
            <a:custGeom>
              <a:avLst/>
              <a:gdLst/>
              <a:ahLst/>
              <a:cxnLst/>
              <a:rect r="r" b="b" t="t" l="l"/>
              <a:pathLst>
                <a:path h="149210" w="505529">
                  <a:moveTo>
                    <a:pt x="56468" y="0"/>
                  </a:moveTo>
                  <a:lnTo>
                    <a:pt x="449060" y="0"/>
                  </a:lnTo>
                  <a:cubicBezTo>
                    <a:pt x="464037" y="0"/>
                    <a:pt x="478400" y="5949"/>
                    <a:pt x="488990" y="16539"/>
                  </a:cubicBezTo>
                  <a:cubicBezTo>
                    <a:pt x="499579" y="27129"/>
                    <a:pt x="505529" y="41492"/>
                    <a:pt x="505529" y="56468"/>
                  </a:cubicBezTo>
                  <a:lnTo>
                    <a:pt x="505529" y="92742"/>
                  </a:lnTo>
                  <a:cubicBezTo>
                    <a:pt x="505529" y="107718"/>
                    <a:pt x="499579" y="122081"/>
                    <a:pt x="488990" y="132671"/>
                  </a:cubicBezTo>
                  <a:cubicBezTo>
                    <a:pt x="478400" y="143261"/>
                    <a:pt x="464037" y="149210"/>
                    <a:pt x="449060" y="149210"/>
                  </a:cubicBezTo>
                  <a:lnTo>
                    <a:pt x="56468" y="149210"/>
                  </a:lnTo>
                  <a:cubicBezTo>
                    <a:pt x="41492" y="149210"/>
                    <a:pt x="27129" y="143261"/>
                    <a:pt x="16539" y="132671"/>
                  </a:cubicBezTo>
                  <a:cubicBezTo>
                    <a:pt x="5949" y="122081"/>
                    <a:pt x="0" y="107718"/>
                    <a:pt x="0" y="92742"/>
                  </a:cubicBezTo>
                  <a:lnTo>
                    <a:pt x="0" y="56468"/>
                  </a:lnTo>
                  <a:cubicBezTo>
                    <a:pt x="0" y="41492"/>
                    <a:pt x="5949" y="27129"/>
                    <a:pt x="16539" y="16539"/>
                  </a:cubicBezTo>
                  <a:cubicBezTo>
                    <a:pt x="27129" y="5949"/>
                    <a:pt x="41492" y="0"/>
                    <a:pt x="56468" y="0"/>
                  </a:cubicBezTo>
                  <a:close/>
                </a:path>
              </a:pathLst>
            </a:custGeom>
            <a:solidFill>
              <a:srgbClr val="291B2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823032" y="3759384"/>
            <a:ext cx="4641935" cy="2334838"/>
            <a:chOff x="0" y="0"/>
            <a:chExt cx="1222567" cy="61493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22567" cy="614937"/>
            </a:xfrm>
            <a:custGeom>
              <a:avLst/>
              <a:gdLst/>
              <a:ahLst/>
              <a:cxnLst/>
              <a:rect r="r" b="b" t="t" l="l"/>
              <a:pathLst>
                <a:path h="614937" w="1222567">
                  <a:moveTo>
                    <a:pt x="58374" y="0"/>
                  </a:moveTo>
                  <a:lnTo>
                    <a:pt x="1164193" y="0"/>
                  </a:lnTo>
                  <a:cubicBezTo>
                    <a:pt x="1179675" y="0"/>
                    <a:pt x="1194523" y="6150"/>
                    <a:pt x="1205470" y="17097"/>
                  </a:cubicBezTo>
                  <a:cubicBezTo>
                    <a:pt x="1216417" y="28044"/>
                    <a:pt x="1222567" y="42892"/>
                    <a:pt x="1222567" y="58374"/>
                  </a:cubicBezTo>
                  <a:lnTo>
                    <a:pt x="1222567" y="556563"/>
                  </a:lnTo>
                  <a:cubicBezTo>
                    <a:pt x="1222567" y="588802"/>
                    <a:pt x="1196432" y="614937"/>
                    <a:pt x="1164193" y="614937"/>
                  </a:cubicBezTo>
                  <a:lnTo>
                    <a:pt x="58374" y="614937"/>
                  </a:lnTo>
                  <a:cubicBezTo>
                    <a:pt x="42892" y="614937"/>
                    <a:pt x="28044" y="608787"/>
                    <a:pt x="17097" y="597840"/>
                  </a:cubicBezTo>
                  <a:cubicBezTo>
                    <a:pt x="6150" y="586892"/>
                    <a:pt x="0" y="572045"/>
                    <a:pt x="0" y="556563"/>
                  </a:cubicBezTo>
                  <a:lnTo>
                    <a:pt x="0" y="58374"/>
                  </a:lnTo>
                  <a:cubicBezTo>
                    <a:pt x="0" y="42892"/>
                    <a:pt x="6150" y="28044"/>
                    <a:pt x="17097" y="17097"/>
                  </a:cubicBezTo>
                  <a:cubicBezTo>
                    <a:pt x="28044" y="6150"/>
                    <a:pt x="42892" y="0"/>
                    <a:pt x="58374" y="0"/>
                  </a:cubicBezTo>
                  <a:close/>
                </a:path>
              </a:pathLst>
            </a:custGeom>
            <a:solidFill>
              <a:srgbClr val="291B25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22567" cy="6530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1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617365" y="3759384"/>
            <a:ext cx="4641935" cy="2246811"/>
            <a:chOff x="0" y="0"/>
            <a:chExt cx="1222567" cy="59175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22567" cy="591753"/>
            </a:xfrm>
            <a:custGeom>
              <a:avLst/>
              <a:gdLst/>
              <a:ahLst/>
              <a:cxnLst/>
              <a:rect r="r" b="b" t="t" l="l"/>
              <a:pathLst>
                <a:path h="591753" w="1222567">
                  <a:moveTo>
                    <a:pt x="58374" y="0"/>
                  </a:moveTo>
                  <a:lnTo>
                    <a:pt x="1164193" y="0"/>
                  </a:lnTo>
                  <a:cubicBezTo>
                    <a:pt x="1179675" y="0"/>
                    <a:pt x="1194523" y="6150"/>
                    <a:pt x="1205470" y="17097"/>
                  </a:cubicBezTo>
                  <a:cubicBezTo>
                    <a:pt x="1216417" y="28044"/>
                    <a:pt x="1222567" y="42892"/>
                    <a:pt x="1222567" y="58374"/>
                  </a:cubicBezTo>
                  <a:lnTo>
                    <a:pt x="1222567" y="533379"/>
                  </a:lnTo>
                  <a:cubicBezTo>
                    <a:pt x="1222567" y="565618"/>
                    <a:pt x="1196432" y="591753"/>
                    <a:pt x="1164193" y="591753"/>
                  </a:cubicBezTo>
                  <a:lnTo>
                    <a:pt x="58374" y="591753"/>
                  </a:lnTo>
                  <a:cubicBezTo>
                    <a:pt x="42892" y="591753"/>
                    <a:pt x="28044" y="585603"/>
                    <a:pt x="17097" y="574655"/>
                  </a:cubicBezTo>
                  <a:cubicBezTo>
                    <a:pt x="6150" y="563708"/>
                    <a:pt x="0" y="548861"/>
                    <a:pt x="0" y="533379"/>
                  </a:cubicBezTo>
                  <a:lnTo>
                    <a:pt x="0" y="58374"/>
                  </a:lnTo>
                  <a:cubicBezTo>
                    <a:pt x="0" y="42892"/>
                    <a:pt x="6150" y="28044"/>
                    <a:pt x="17097" y="17097"/>
                  </a:cubicBezTo>
                  <a:cubicBezTo>
                    <a:pt x="28044" y="6150"/>
                    <a:pt x="42892" y="0"/>
                    <a:pt x="58374" y="0"/>
                  </a:cubicBezTo>
                  <a:close/>
                </a:path>
              </a:pathLst>
            </a:custGeom>
            <a:solidFill>
              <a:srgbClr val="291B25"/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22567" cy="629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1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3948324" y="3033979"/>
            <a:ext cx="2105440" cy="210544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91B25"/>
            </a:solidFill>
            <a:ln w="66675" cap="sq">
              <a:gradFill>
                <a:gsLst>
                  <a:gs pos="0">
                    <a:srgbClr val="1100D6">
                      <a:alpha val="100000"/>
                    </a:srgbClr>
                  </a:gs>
                  <a:gs pos="100000">
                    <a:srgbClr val="E000F4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1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8091280" y="3033979"/>
            <a:ext cx="2105440" cy="210544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91B25"/>
            </a:solidFill>
            <a:ln w="66675" cap="sq">
              <a:gradFill>
                <a:gsLst>
                  <a:gs pos="0">
                    <a:srgbClr val="1100D6">
                      <a:alpha val="100000"/>
                    </a:srgbClr>
                  </a:gs>
                  <a:gs pos="100000">
                    <a:srgbClr val="E000F4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1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6823032" y="7200627"/>
            <a:ext cx="4641935" cy="2334838"/>
            <a:chOff x="0" y="0"/>
            <a:chExt cx="1222567" cy="61493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222567" cy="614937"/>
            </a:xfrm>
            <a:custGeom>
              <a:avLst/>
              <a:gdLst/>
              <a:ahLst/>
              <a:cxnLst/>
              <a:rect r="r" b="b" t="t" l="l"/>
              <a:pathLst>
                <a:path h="614937" w="1222567">
                  <a:moveTo>
                    <a:pt x="58374" y="0"/>
                  </a:moveTo>
                  <a:lnTo>
                    <a:pt x="1164193" y="0"/>
                  </a:lnTo>
                  <a:cubicBezTo>
                    <a:pt x="1179675" y="0"/>
                    <a:pt x="1194523" y="6150"/>
                    <a:pt x="1205470" y="17097"/>
                  </a:cubicBezTo>
                  <a:cubicBezTo>
                    <a:pt x="1216417" y="28044"/>
                    <a:pt x="1222567" y="42892"/>
                    <a:pt x="1222567" y="58374"/>
                  </a:cubicBezTo>
                  <a:lnTo>
                    <a:pt x="1222567" y="556563"/>
                  </a:lnTo>
                  <a:cubicBezTo>
                    <a:pt x="1222567" y="588802"/>
                    <a:pt x="1196432" y="614937"/>
                    <a:pt x="1164193" y="614937"/>
                  </a:cubicBezTo>
                  <a:lnTo>
                    <a:pt x="58374" y="614937"/>
                  </a:lnTo>
                  <a:cubicBezTo>
                    <a:pt x="42892" y="614937"/>
                    <a:pt x="28044" y="608787"/>
                    <a:pt x="17097" y="597840"/>
                  </a:cubicBezTo>
                  <a:cubicBezTo>
                    <a:pt x="6150" y="586892"/>
                    <a:pt x="0" y="572045"/>
                    <a:pt x="0" y="556563"/>
                  </a:cubicBezTo>
                  <a:lnTo>
                    <a:pt x="0" y="58374"/>
                  </a:lnTo>
                  <a:cubicBezTo>
                    <a:pt x="0" y="42892"/>
                    <a:pt x="6150" y="28044"/>
                    <a:pt x="17097" y="17097"/>
                  </a:cubicBezTo>
                  <a:cubicBezTo>
                    <a:pt x="28044" y="6150"/>
                    <a:pt x="42892" y="0"/>
                    <a:pt x="58374" y="0"/>
                  </a:cubicBezTo>
                  <a:close/>
                </a:path>
              </a:pathLst>
            </a:custGeom>
            <a:solidFill>
              <a:srgbClr val="291B25"/>
            </a:solidFill>
            <a:ln cap="rnd">
              <a:noFill/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222567" cy="6530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1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2617365" y="7200627"/>
            <a:ext cx="4641935" cy="2246811"/>
            <a:chOff x="0" y="0"/>
            <a:chExt cx="1222567" cy="59175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222567" cy="591753"/>
            </a:xfrm>
            <a:custGeom>
              <a:avLst/>
              <a:gdLst/>
              <a:ahLst/>
              <a:cxnLst/>
              <a:rect r="r" b="b" t="t" l="l"/>
              <a:pathLst>
                <a:path h="591753" w="1222567">
                  <a:moveTo>
                    <a:pt x="58374" y="0"/>
                  </a:moveTo>
                  <a:lnTo>
                    <a:pt x="1164193" y="0"/>
                  </a:lnTo>
                  <a:cubicBezTo>
                    <a:pt x="1179675" y="0"/>
                    <a:pt x="1194523" y="6150"/>
                    <a:pt x="1205470" y="17097"/>
                  </a:cubicBezTo>
                  <a:cubicBezTo>
                    <a:pt x="1216417" y="28044"/>
                    <a:pt x="1222567" y="42892"/>
                    <a:pt x="1222567" y="58374"/>
                  </a:cubicBezTo>
                  <a:lnTo>
                    <a:pt x="1222567" y="533379"/>
                  </a:lnTo>
                  <a:cubicBezTo>
                    <a:pt x="1222567" y="565618"/>
                    <a:pt x="1196432" y="591753"/>
                    <a:pt x="1164193" y="591753"/>
                  </a:cubicBezTo>
                  <a:lnTo>
                    <a:pt x="58374" y="591753"/>
                  </a:lnTo>
                  <a:cubicBezTo>
                    <a:pt x="42892" y="591753"/>
                    <a:pt x="28044" y="585603"/>
                    <a:pt x="17097" y="574655"/>
                  </a:cubicBezTo>
                  <a:cubicBezTo>
                    <a:pt x="6150" y="563708"/>
                    <a:pt x="0" y="548861"/>
                    <a:pt x="0" y="533379"/>
                  </a:cubicBezTo>
                  <a:lnTo>
                    <a:pt x="0" y="58374"/>
                  </a:lnTo>
                  <a:cubicBezTo>
                    <a:pt x="0" y="42892"/>
                    <a:pt x="6150" y="28044"/>
                    <a:pt x="17097" y="17097"/>
                  </a:cubicBezTo>
                  <a:cubicBezTo>
                    <a:pt x="28044" y="6150"/>
                    <a:pt x="42892" y="0"/>
                    <a:pt x="58374" y="0"/>
                  </a:cubicBezTo>
                  <a:close/>
                </a:path>
              </a:pathLst>
            </a:custGeom>
            <a:solidFill>
              <a:srgbClr val="291B25"/>
            </a:solidFill>
            <a:ln cap="rnd">
              <a:noFill/>
              <a:prstDash val="solid"/>
              <a:round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222567" cy="629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1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3948324" y="6475223"/>
            <a:ext cx="2105440" cy="2105440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91B25"/>
            </a:solidFill>
            <a:ln w="66675" cap="sq">
              <a:gradFill>
                <a:gsLst>
                  <a:gs pos="0">
                    <a:srgbClr val="1100D6">
                      <a:alpha val="100000"/>
                    </a:srgbClr>
                  </a:gs>
                  <a:gs pos="100000">
                    <a:srgbClr val="E000F4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1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8091280" y="6475223"/>
            <a:ext cx="2105440" cy="2105440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91B25"/>
            </a:solidFill>
            <a:ln w="66675" cap="sq">
              <a:gradFill>
                <a:gsLst>
                  <a:gs pos="0">
                    <a:srgbClr val="1100D6">
                      <a:alpha val="100000"/>
                    </a:srgbClr>
                  </a:gs>
                  <a:gs pos="100000">
                    <a:srgbClr val="E000F4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1"/>
                </a:lnSpc>
              </a:pP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8463804" y="6884798"/>
            <a:ext cx="1360392" cy="1360392"/>
          </a:xfrm>
          <a:custGeom>
            <a:avLst/>
            <a:gdLst/>
            <a:ahLst/>
            <a:cxnLst/>
            <a:rect r="r" b="b" t="t" l="l"/>
            <a:pathLst>
              <a:path h="1360392" w="1360392">
                <a:moveTo>
                  <a:pt x="0" y="0"/>
                </a:moveTo>
                <a:lnTo>
                  <a:pt x="1360392" y="0"/>
                </a:lnTo>
                <a:lnTo>
                  <a:pt x="1360392" y="1360391"/>
                </a:lnTo>
                <a:lnTo>
                  <a:pt x="0" y="1360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14240709" y="6701520"/>
            <a:ext cx="1686897" cy="1686897"/>
          </a:xfrm>
          <a:custGeom>
            <a:avLst/>
            <a:gdLst/>
            <a:ahLst/>
            <a:cxnLst/>
            <a:rect r="r" b="b" t="t" l="l"/>
            <a:pathLst>
              <a:path h="1686897" w="1686897">
                <a:moveTo>
                  <a:pt x="0" y="0"/>
                </a:moveTo>
                <a:lnTo>
                  <a:pt x="1686897" y="0"/>
                </a:lnTo>
                <a:lnTo>
                  <a:pt x="1686897" y="1686896"/>
                </a:lnTo>
                <a:lnTo>
                  <a:pt x="0" y="16868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0">
            <a:off x="1028700" y="3759384"/>
            <a:ext cx="4641935" cy="2334838"/>
            <a:chOff x="0" y="0"/>
            <a:chExt cx="1222567" cy="614937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222567" cy="614937"/>
            </a:xfrm>
            <a:custGeom>
              <a:avLst/>
              <a:gdLst/>
              <a:ahLst/>
              <a:cxnLst/>
              <a:rect r="r" b="b" t="t" l="l"/>
              <a:pathLst>
                <a:path h="614937" w="1222567">
                  <a:moveTo>
                    <a:pt x="58374" y="0"/>
                  </a:moveTo>
                  <a:lnTo>
                    <a:pt x="1164193" y="0"/>
                  </a:lnTo>
                  <a:cubicBezTo>
                    <a:pt x="1179675" y="0"/>
                    <a:pt x="1194523" y="6150"/>
                    <a:pt x="1205470" y="17097"/>
                  </a:cubicBezTo>
                  <a:cubicBezTo>
                    <a:pt x="1216417" y="28044"/>
                    <a:pt x="1222567" y="42892"/>
                    <a:pt x="1222567" y="58374"/>
                  </a:cubicBezTo>
                  <a:lnTo>
                    <a:pt x="1222567" y="556563"/>
                  </a:lnTo>
                  <a:cubicBezTo>
                    <a:pt x="1222567" y="588802"/>
                    <a:pt x="1196432" y="614937"/>
                    <a:pt x="1164193" y="614937"/>
                  </a:cubicBezTo>
                  <a:lnTo>
                    <a:pt x="58374" y="614937"/>
                  </a:lnTo>
                  <a:cubicBezTo>
                    <a:pt x="42892" y="614937"/>
                    <a:pt x="28044" y="608787"/>
                    <a:pt x="17097" y="597840"/>
                  </a:cubicBezTo>
                  <a:cubicBezTo>
                    <a:pt x="6150" y="586892"/>
                    <a:pt x="0" y="572045"/>
                    <a:pt x="0" y="556563"/>
                  </a:cubicBezTo>
                  <a:lnTo>
                    <a:pt x="0" y="58374"/>
                  </a:lnTo>
                  <a:cubicBezTo>
                    <a:pt x="0" y="42892"/>
                    <a:pt x="6150" y="28044"/>
                    <a:pt x="17097" y="17097"/>
                  </a:cubicBezTo>
                  <a:cubicBezTo>
                    <a:pt x="28044" y="6150"/>
                    <a:pt x="42892" y="0"/>
                    <a:pt x="58374" y="0"/>
                  </a:cubicBezTo>
                  <a:close/>
                </a:path>
              </a:pathLst>
            </a:custGeom>
            <a:solidFill>
              <a:srgbClr val="291B25"/>
            </a:solidFill>
            <a:ln cap="rnd">
              <a:noFill/>
              <a:prstDash val="solid"/>
              <a:round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1222567" cy="6530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1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2296947" y="3033979"/>
            <a:ext cx="2105440" cy="2105440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91B25"/>
            </a:solidFill>
            <a:ln w="66675" cap="sq">
              <a:gradFill>
                <a:gsLst>
                  <a:gs pos="0">
                    <a:srgbClr val="1100D6">
                      <a:alpha val="100000"/>
                    </a:srgbClr>
                  </a:gs>
                  <a:gs pos="100000">
                    <a:srgbClr val="E000F4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1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028700" y="7200627"/>
            <a:ext cx="4641935" cy="2334838"/>
            <a:chOff x="0" y="0"/>
            <a:chExt cx="1222567" cy="614937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222567" cy="614937"/>
            </a:xfrm>
            <a:custGeom>
              <a:avLst/>
              <a:gdLst/>
              <a:ahLst/>
              <a:cxnLst/>
              <a:rect r="r" b="b" t="t" l="l"/>
              <a:pathLst>
                <a:path h="614937" w="1222567">
                  <a:moveTo>
                    <a:pt x="58374" y="0"/>
                  </a:moveTo>
                  <a:lnTo>
                    <a:pt x="1164193" y="0"/>
                  </a:lnTo>
                  <a:cubicBezTo>
                    <a:pt x="1179675" y="0"/>
                    <a:pt x="1194523" y="6150"/>
                    <a:pt x="1205470" y="17097"/>
                  </a:cubicBezTo>
                  <a:cubicBezTo>
                    <a:pt x="1216417" y="28044"/>
                    <a:pt x="1222567" y="42892"/>
                    <a:pt x="1222567" y="58374"/>
                  </a:cubicBezTo>
                  <a:lnTo>
                    <a:pt x="1222567" y="556563"/>
                  </a:lnTo>
                  <a:cubicBezTo>
                    <a:pt x="1222567" y="588802"/>
                    <a:pt x="1196432" y="614937"/>
                    <a:pt x="1164193" y="614937"/>
                  </a:cubicBezTo>
                  <a:lnTo>
                    <a:pt x="58374" y="614937"/>
                  </a:lnTo>
                  <a:cubicBezTo>
                    <a:pt x="42892" y="614937"/>
                    <a:pt x="28044" y="608787"/>
                    <a:pt x="17097" y="597840"/>
                  </a:cubicBezTo>
                  <a:cubicBezTo>
                    <a:pt x="6150" y="586892"/>
                    <a:pt x="0" y="572045"/>
                    <a:pt x="0" y="556563"/>
                  </a:cubicBezTo>
                  <a:lnTo>
                    <a:pt x="0" y="58374"/>
                  </a:lnTo>
                  <a:cubicBezTo>
                    <a:pt x="0" y="42892"/>
                    <a:pt x="6150" y="28044"/>
                    <a:pt x="17097" y="17097"/>
                  </a:cubicBezTo>
                  <a:cubicBezTo>
                    <a:pt x="28044" y="6150"/>
                    <a:pt x="42892" y="0"/>
                    <a:pt x="58374" y="0"/>
                  </a:cubicBezTo>
                  <a:close/>
                </a:path>
              </a:pathLst>
            </a:custGeom>
            <a:solidFill>
              <a:srgbClr val="291B25"/>
            </a:solidFill>
            <a:ln cap="rnd">
              <a:noFill/>
              <a:prstDash val="solid"/>
              <a:round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0" y="-38100"/>
              <a:ext cx="1222567" cy="6530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1"/>
                </a:lnSpc>
              </a:pP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2296947" y="6475223"/>
            <a:ext cx="2105440" cy="2105440"/>
            <a:chOff x="0" y="0"/>
            <a:chExt cx="812800" cy="8128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91B25"/>
            </a:solidFill>
            <a:ln w="66675" cap="sq">
              <a:gradFill>
                <a:gsLst>
                  <a:gs pos="0">
                    <a:srgbClr val="1100D6">
                      <a:alpha val="100000"/>
                    </a:srgbClr>
                  </a:gs>
                  <a:gs pos="100000">
                    <a:srgbClr val="E000F4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prstDash val="solid"/>
              <a:miter/>
            </a:ln>
          </p:spPr>
        </p:sp>
        <p:sp>
          <p:nvSpPr>
            <p:cNvPr name="TextBox 42" id="4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1"/>
                </a:lnSpc>
              </a:pPr>
            </a:p>
          </p:txBody>
        </p:sp>
      </p:grpSp>
      <p:sp>
        <p:nvSpPr>
          <p:cNvPr name="Freeform 43" id="43"/>
          <p:cNvSpPr/>
          <p:nvPr/>
        </p:nvSpPr>
        <p:spPr>
          <a:xfrm flipH="false" flipV="false" rot="0">
            <a:off x="2636486" y="3308238"/>
            <a:ext cx="1543648" cy="1691488"/>
          </a:xfrm>
          <a:custGeom>
            <a:avLst/>
            <a:gdLst/>
            <a:ahLst/>
            <a:cxnLst/>
            <a:rect r="r" b="b" t="t" l="l"/>
            <a:pathLst>
              <a:path h="1691488" w="1543648">
                <a:moveTo>
                  <a:pt x="0" y="0"/>
                </a:moveTo>
                <a:lnTo>
                  <a:pt x="1543647" y="0"/>
                </a:lnTo>
                <a:lnTo>
                  <a:pt x="1543647" y="1691488"/>
                </a:lnTo>
                <a:lnTo>
                  <a:pt x="0" y="16914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0">
            <a:off x="8463804" y="3450722"/>
            <a:ext cx="1406520" cy="1406520"/>
          </a:xfrm>
          <a:custGeom>
            <a:avLst/>
            <a:gdLst/>
            <a:ahLst/>
            <a:cxnLst/>
            <a:rect r="r" b="b" t="t" l="l"/>
            <a:pathLst>
              <a:path h="1406520" w="1406520">
                <a:moveTo>
                  <a:pt x="0" y="0"/>
                </a:moveTo>
                <a:lnTo>
                  <a:pt x="1406520" y="0"/>
                </a:lnTo>
                <a:lnTo>
                  <a:pt x="1406520" y="1406520"/>
                </a:lnTo>
                <a:lnTo>
                  <a:pt x="0" y="14065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45" id="45"/>
          <p:cNvSpPr/>
          <p:nvPr/>
        </p:nvSpPr>
        <p:spPr>
          <a:xfrm flipH="false" flipV="false" rot="0">
            <a:off x="14131297" y="3335888"/>
            <a:ext cx="1614071" cy="1663838"/>
          </a:xfrm>
          <a:custGeom>
            <a:avLst/>
            <a:gdLst/>
            <a:ahLst/>
            <a:cxnLst/>
            <a:rect r="r" b="b" t="t" l="l"/>
            <a:pathLst>
              <a:path h="1663838" w="1614071">
                <a:moveTo>
                  <a:pt x="0" y="0"/>
                </a:moveTo>
                <a:lnTo>
                  <a:pt x="1614071" y="0"/>
                </a:lnTo>
                <a:lnTo>
                  <a:pt x="1614071" y="1663838"/>
                </a:lnTo>
                <a:lnTo>
                  <a:pt x="0" y="166383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46" id="46"/>
          <p:cNvSpPr/>
          <p:nvPr/>
        </p:nvSpPr>
        <p:spPr>
          <a:xfrm flipH="false" flipV="false" rot="0">
            <a:off x="2450920" y="6618098"/>
            <a:ext cx="1797495" cy="1797495"/>
          </a:xfrm>
          <a:custGeom>
            <a:avLst/>
            <a:gdLst/>
            <a:ahLst/>
            <a:cxnLst/>
            <a:rect r="r" b="b" t="t" l="l"/>
            <a:pathLst>
              <a:path h="1797495" w="1797495">
                <a:moveTo>
                  <a:pt x="0" y="0"/>
                </a:moveTo>
                <a:lnTo>
                  <a:pt x="1797495" y="0"/>
                </a:lnTo>
                <a:lnTo>
                  <a:pt x="1797495" y="1797495"/>
                </a:lnTo>
                <a:lnTo>
                  <a:pt x="0" y="179749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7" id="47"/>
          <p:cNvSpPr txBox="true"/>
          <p:nvPr/>
        </p:nvSpPr>
        <p:spPr>
          <a:xfrm rot="0">
            <a:off x="780560" y="615160"/>
            <a:ext cx="1421291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 spc="39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Page 01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3274309" y="1505041"/>
            <a:ext cx="11739382" cy="1106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596"/>
              </a:lnSpc>
            </a:pPr>
            <a:r>
              <a:rPr lang="en-US" sz="7675" spc="-191">
                <a:solidFill>
                  <a:srgbClr val="F6F6E9"/>
                </a:solidFill>
                <a:latin typeface="Ovo"/>
                <a:ea typeface="Ovo"/>
                <a:cs typeface="Ovo"/>
                <a:sym typeface="Ovo"/>
              </a:rPr>
              <a:t>Key Technologies Used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7661488" y="5474145"/>
            <a:ext cx="3082307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spc="42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ReactJS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3472538" y="5451297"/>
            <a:ext cx="3082307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spc="42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PostgreSQL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3845260" y="669920"/>
            <a:ext cx="2731234" cy="447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65"/>
              </a:lnSpc>
              <a:spcBef>
                <a:spcPct val="0"/>
              </a:spcBef>
            </a:pPr>
            <a:r>
              <a:rPr lang="en-US" b="true" sz="2618" spc="52">
                <a:solidFill>
                  <a:srgbClr val="F6F6E9"/>
                </a:solidFill>
                <a:latin typeface="Now Medium"/>
                <a:ea typeface="Now Medium"/>
                <a:cs typeface="Now Medium"/>
                <a:sym typeface="Now Medium"/>
              </a:rPr>
              <a:t>Technologies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6575499" y="662608"/>
            <a:ext cx="2517953" cy="466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 spc="53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Structure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9092457" y="638429"/>
            <a:ext cx="2530890" cy="466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 spc="53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Modes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11622353" y="660395"/>
            <a:ext cx="2937671" cy="932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 spc="53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Hybrid</a:t>
            </a:r>
          </a:p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</a:p>
        </p:txBody>
      </p:sp>
      <p:sp>
        <p:nvSpPr>
          <p:cNvPr name="TextBox 55" id="55"/>
          <p:cNvSpPr txBox="true"/>
          <p:nvPr/>
        </p:nvSpPr>
        <p:spPr>
          <a:xfrm rot="0">
            <a:off x="7661488" y="8915388"/>
            <a:ext cx="3082307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spc="42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Github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13472538" y="8892540"/>
            <a:ext cx="3082307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spc="42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Docker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1867156" y="5474145"/>
            <a:ext cx="3082307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spc="42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Python 3.11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1867156" y="8915388"/>
            <a:ext cx="3082307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spc="42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FastAPI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A6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53065" y="537953"/>
            <a:ext cx="1919429" cy="566532"/>
            <a:chOff x="0" y="0"/>
            <a:chExt cx="505529" cy="1492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5529" cy="149210"/>
            </a:xfrm>
            <a:custGeom>
              <a:avLst/>
              <a:gdLst/>
              <a:ahLst/>
              <a:cxnLst/>
              <a:rect r="r" b="b" t="t" l="l"/>
              <a:pathLst>
                <a:path h="149210" w="505529">
                  <a:moveTo>
                    <a:pt x="56468" y="0"/>
                  </a:moveTo>
                  <a:lnTo>
                    <a:pt x="449060" y="0"/>
                  </a:lnTo>
                  <a:cubicBezTo>
                    <a:pt x="464037" y="0"/>
                    <a:pt x="478400" y="5949"/>
                    <a:pt x="488990" y="16539"/>
                  </a:cubicBezTo>
                  <a:cubicBezTo>
                    <a:pt x="499579" y="27129"/>
                    <a:pt x="505529" y="41492"/>
                    <a:pt x="505529" y="56468"/>
                  </a:cubicBezTo>
                  <a:lnTo>
                    <a:pt x="505529" y="92742"/>
                  </a:lnTo>
                  <a:cubicBezTo>
                    <a:pt x="505529" y="107718"/>
                    <a:pt x="499579" y="122081"/>
                    <a:pt x="488990" y="132671"/>
                  </a:cubicBezTo>
                  <a:cubicBezTo>
                    <a:pt x="478400" y="143261"/>
                    <a:pt x="464037" y="149210"/>
                    <a:pt x="449060" y="149210"/>
                  </a:cubicBezTo>
                  <a:lnTo>
                    <a:pt x="56468" y="149210"/>
                  </a:lnTo>
                  <a:cubicBezTo>
                    <a:pt x="41492" y="149210"/>
                    <a:pt x="27129" y="143261"/>
                    <a:pt x="16539" y="132671"/>
                  </a:cubicBezTo>
                  <a:cubicBezTo>
                    <a:pt x="5949" y="122081"/>
                    <a:pt x="0" y="107718"/>
                    <a:pt x="0" y="92742"/>
                  </a:cubicBezTo>
                  <a:lnTo>
                    <a:pt x="0" y="56468"/>
                  </a:lnTo>
                  <a:cubicBezTo>
                    <a:pt x="0" y="41492"/>
                    <a:pt x="5949" y="27129"/>
                    <a:pt x="16539" y="16539"/>
                  </a:cubicBezTo>
                  <a:cubicBezTo>
                    <a:pt x="27129" y="5949"/>
                    <a:pt x="41492" y="0"/>
                    <a:pt x="56468" y="0"/>
                  </a:cubicBezTo>
                  <a:close/>
                </a:path>
              </a:pathLst>
            </a:custGeom>
            <a:solidFill>
              <a:srgbClr val="291B2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823032" y="3759384"/>
            <a:ext cx="4641935" cy="2334838"/>
            <a:chOff x="0" y="0"/>
            <a:chExt cx="1222567" cy="61493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22567" cy="614937"/>
            </a:xfrm>
            <a:custGeom>
              <a:avLst/>
              <a:gdLst/>
              <a:ahLst/>
              <a:cxnLst/>
              <a:rect r="r" b="b" t="t" l="l"/>
              <a:pathLst>
                <a:path h="614937" w="1222567">
                  <a:moveTo>
                    <a:pt x="58374" y="0"/>
                  </a:moveTo>
                  <a:lnTo>
                    <a:pt x="1164193" y="0"/>
                  </a:lnTo>
                  <a:cubicBezTo>
                    <a:pt x="1179675" y="0"/>
                    <a:pt x="1194523" y="6150"/>
                    <a:pt x="1205470" y="17097"/>
                  </a:cubicBezTo>
                  <a:cubicBezTo>
                    <a:pt x="1216417" y="28044"/>
                    <a:pt x="1222567" y="42892"/>
                    <a:pt x="1222567" y="58374"/>
                  </a:cubicBezTo>
                  <a:lnTo>
                    <a:pt x="1222567" y="556563"/>
                  </a:lnTo>
                  <a:cubicBezTo>
                    <a:pt x="1222567" y="588802"/>
                    <a:pt x="1196432" y="614937"/>
                    <a:pt x="1164193" y="614937"/>
                  </a:cubicBezTo>
                  <a:lnTo>
                    <a:pt x="58374" y="614937"/>
                  </a:lnTo>
                  <a:cubicBezTo>
                    <a:pt x="42892" y="614937"/>
                    <a:pt x="28044" y="608787"/>
                    <a:pt x="17097" y="597840"/>
                  </a:cubicBezTo>
                  <a:cubicBezTo>
                    <a:pt x="6150" y="586892"/>
                    <a:pt x="0" y="572045"/>
                    <a:pt x="0" y="556563"/>
                  </a:cubicBezTo>
                  <a:lnTo>
                    <a:pt x="0" y="58374"/>
                  </a:lnTo>
                  <a:cubicBezTo>
                    <a:pt x="0" y="42892"/>
                    <a:pt x="6150" y="28044"/>
                    <a:pt x="17097" y="17097"/>
                  </a:cubicBezTo>
                  <a:cubicBezTo>
                    <a:pt x="28044" y="6150"/>
                    <a:pt x="42892" y="0"/>
                    <a:pt x="58374" y="0"/>
                  </a:cubicBezTo>
                  <a:close/>
                </a:path>
              </a:pathLst>
            </a:custGeom>
            <a:solidFill>
              <a:srgbClr val="291B25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22567" cy="6530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1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617365" y="3759384"/>
            <a:ext cx="4641935" cy="2246811"/>
            <a:chOff x="0" y="0"/>
            <a:chExt cx="1222567" cy="59175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22567" cy="591753"/>
            </a:xfrm>
            <a:custGeom>
              <a:avLst/>
              <a:gdLst/>
              <a:ahLst/>
              <a:cxnLst/>
              <a:rect r="r" b="b" t="t" l="l"/>
              <a:pathLst>
                <a:path h="591753" w="1222567">
                  <a:moveTo>
                    <a:pt x="58374" y="0"/>
                  </a:moveTo>
                  <a:lnTo>
                    <a:pt x="1164193" y="0"/>
                  </a:lnTo>
                  <a:cubicBezTo>
                    <a:pt x="1179675" y="0"/>
                    <a:pt x="1194523" y="6150"/>
                    <a:pt x="1205470" y="17097"/>
                  </a:cubicBezTo>
                  <a:cubicBezTo>
                    <a:pt x="1216417" y="28044"/>
                    <a:pt x="1222567" y="42892"/>
                    <a:pt x="1222567" y="58374"/>
                  </a:cubicBezTo>
                  <a:lnTo>
                    <a:pt x="1222567" y="533379"/>
                  </a:lnTo>
                  <a:cubicBezTo>
                    <a:pt x="1222567" y="565618"/>
                    <a:pt x="1196432" y="591753"/>
                    <a:pt x="1164193" y="591753"/>
                  </a:cubicBezTo>
                  <a:lnTo>
                    <a:pt x="58374" y="591753"/>
                  </a:lnTo>
                  <a:cubicBezTo>
                    <a:pt x="42892" y="591753"/>
                    <a:pt x="28044" y="585603"/>
                    <a:pt x="17097" y="574655"/>
                  </a:cubicBezTo>
                  <a:cubicBezTo>
                    <a:pt x="6150" y="563708"/>
                    <a:pt x="0" y="548861"/>
                    <a:pt x="0" y="533379"/>
                  </a:cubicBezTo>
                  <a:lnTo>
                    <a:pt x="0" y="58374"/>
                  </a:lnTo>
                  <a:cubicBezTo>
                    <a:pt x="0" y="42892"/>
                    <a:pt x="6150" y="28044"/>
                    <a:pt x="17097" y="17097"/>
                  </a:cubicBezTo>
                  <a:cubicBezTo>
                    <a:pt x="28044" y="6150"/>
                    <a:pt x="42892" y="0"/>
                    <a:pt x="58374" y="0"/>
                  </a:cubicBezTo>
                  <a:close/>
                </a:path>
              </a:pathLst>
            </a:custGeom>
            <a:solidFill>
              <a:srgbClr val="291B25"/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22567" cy="629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1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3948324" y="3033979"/>
            <a:ext cx="2105440" cy="210544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91B25"/>
            </a:solidFill>
            <a:ln w="66675" cap="sq">
              <a:gradFill>
                <a:gsLst>
                  <a:gs pos="0">
                    <a:srgbClr val="1100D6">
                      <a:alpha val="100000"/>
                    </a:srgbClr>
                  </a:gs>
                  <a:gs pos="100000">
                    <a:srgbClr val="E000F4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1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8091280" y="3033979"/>
            <a:ext cx="2105440" cy="210544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91B25"/>
            </a:solidFill>
            <a:ln w="66675" cap="sq">
              <a:gradFill>
                <a:gsLst>
                  <a:gs pos="0">
                    <a:srgbClr val="1100D6">
                      <a:alpha val="100000"/>
                    </a:srgbClr>
                  </a:gs>
                  <a:gs pos="100000">
                    <a:srgbClr val="E000F4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1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6823032" y="7200627"/>
            <a:ext cx="4641935" cy="2334838"/>
            <a:chOff x="0" y="0"/>
            <a:chExt cx="1222567" cy="61493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222567" cy="614937"/>
            </a:xfrm>
            <a:custGeom>
              <a:avLst/>
              <a:gdLst/>
              <a:ahLst/>
              <a:cxnLst/>
              <a:rect r="r" b="b" t="t" l="l"/>
              <a:pathLst>
                <a:path h="614937" w="1222567">
                  <a:moveTo>
                    <a:pt x="58374" y="0"/>
                  </a:moveTo>
                  <a:lnTo>
                    <a:pt x="1164193" y="0"/>
                  </a:lnTo>
                  <a:cubicBezTo>
                    <a:pt x="1179675" y="0"/>
                    <a:pt x="1194523" y="6150"/>
                    <a:pt x="1205470" y="17097"/>
                  </a:cubicBezTo>
                  <a:cubicBezTo>
                    <a:pt x="1216417" y="28044"/>
                    <a:pt x="1222567" y="42892"/>
                    <a:pt x="1222567" y="58374"/>
                  </a:cubicBezTo>
                  <a:lnTo>
                    <a:pt x="1222567" y="556563"/>
                  </a:lnTo>
                  <a:cubicBezTo>
                    <a:pt x="1222567" y="588802"/>
                    <a:pt x="1196432" y="614937"/>
                    <a:pt x="1164193" y="614937"/>
                  </a:cubicBezTo>
                  <a:lnTo>
                    <a:pt x="58374" y="614937"/>
                  </a:lnTo>
                  <a:cubicBezTo>
                    <a:pt x="42892" y="614937"/>
                    <a:pt x="28044" y="608787"/>
                    <a:pt x="17097" y="597840"/>
                  </a:cubicBezTo>
                  <a:cubicBezTo>
                    <a:pt x="6150" y="586892"/>
                    <a:pt x="0" y="572045"/>
                    <a:pt x="0" y="556563"/>
                  </a:cubicBezTo>
                  <a:lnTo>
                    <a:pt x="0" y="58374"/>
                  </a:lnTo>
                  <a:cubicBezTo>
                    <a:pt x="0" y="42892"/>
                    <a:pt x="6150" y="28044"/>
                    <a:pt x="17097" y="17097"/>
                  </a:cubicBezTo>
                  <a:cubicBezTo>
                    <a:pt x="28044" y="6150"/>
                    <a:pt x="42892" y="0"/>
                    <a:pt x="58374" y="0"/>
                  </a:cubicBezTo>
                  <a:close/>
                </a:path>
              </a:pathLst>
            </a:custGeom>
            <a:solidFill>
              <a:srgbClr val="291B25"/>
            </a:solidFill>
            <a:ln cap="rnd">
              <a:noFill/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222567" cy="6530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1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2617365" y="7200627"/>
            <a:ext cx="4641935" cy="2246811"/>
            <a:chOff x="0" y="0"/>
            <a:chExt cx="1222567" cy="59175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222567" cy="591753"/>
            </a:xfrm>
            <a:custGeom>
              <a:avLst/>
              <a:gdLst/>
              <a:ahLst/>
              <a:cxnLst/>
              <a:rect r="r" b="b" t="t" l="l"/>
              <a:pathLst>
                <a:path h="591753" w="1222567">
                  <a:moveTo>
                    <a:pt x="58374" y="0"/>
                  </a:moveTo>
                  <a:lnTo>
                    <a:pt x="1164193" y="0"/>
                  </a:lnTo>
                  <a:cubicBezTo>
                    <a:pt x="1179675" y="0"/>
                    <a:pt x="1194523" y="6150"/>
                    <a:pt x="1205470" y="17097"/>
                  </a:cubicBezTo>
                  <a:cubicBezTo>
                    <a:pt x="1216417" y="28044"/>
                    <a:pt x="1222567" y="42892"/>
                    <a:pt x="1222567" y="58374"/>
                  </a:cubicBezTo>
                  <a:lnTo>
                    <a:pt x="1222567" y="533379"/>
                  </a:lnTo>
                  <a:cubicBezTo>
                    <a:pt x="1222567" y="565618"/>
                    <a:pt x="1196432" y="591753"/>
                    <a:pt x="1164193" y="591753"/>
                  </a:cubicBezTo>
                  <a:lnTo>
                    <a:pt x="58374" y="591753"/>
                  </a:lnTo>
                  <a:cubicBezTo>
                    <a:pt x="42892" y="591753"/>
                    <a:pt x="28044" y="585603"/>
                    <a:pt x="17097" y="574655"/>
                  </a:cubicBezTo>
                  <a:cubicBezTo>
                    <a:pt x="6150" y="563708"/>
                    <a:pt x="0" y="548861"/>
                    <a:pt x="0" y="533379"/>
                  </a:cubicBezTo>
                  <a:lnTo>
                    <a:pt x="0" y="58374"/>
                  </a:lnTo>
                  <a:cubicBezTo>
                    <a:pt x="0" y="42892"/>
                    <a:pt x="6150" y="28044"/>
                    <a:pt x="17097" y="17097"/>
                  </a:cubicBezTo>
                  <a:cubicBezTo>
                    <a:pt x="28044" y="6150"/>
                    <a:pt x="42892" y="0"/>
                    <a:pt x="58374" y="0"/>
                  </a:cubicBezTo>
                  <a:close/>
                </a:path>
              </a:pathLst>
            </a:custGeom>
            <a:solidFill>
              <a:srgbClr val="291B25"/>
            </a:solidFill>
            <a:ln cap="rnd">
              <a:noFill/>
              <a:prstDash val="solid"/>
              <a:round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222567" cy="629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1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3948324" y="6475223"/>
            <a:ext cx="2105440" cy="2105440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91B25"/>
            </a:solidFill>
            <a:ln w="66675" cap="sq">
              <a:gradFill>
                <a:gsLst>
                  <a:gs pos="0">
                    <a:srgbClr val="1100D6">
                      <a:alpha val="100000"/>
                    </a:srgbClr>
                  </a:gs>
                  <a:gs pos="100000">
                    <a:srgbClr val="E000F4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1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8091280" y="6475223"/>
            <a:ext cx="2105440" cy="2105440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91B25"/>
            </a:solidFill>
            <a:ln w="66675" cap="sq">
              <a:gradFill>
                <a:gsLst>
                  <a:gs pos="0">
                    <a:srgbClr val="1100D6">
                      <a:alpha val="100000"/>
                    </a:srgbClr>
                  </a:gs>
                  <a:gs pos="100000">
                    <a:srgbClr val="E000F4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1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028700" y="3759384"/>
            <a:ext cx="4641935" cy="2334838"/>
            <a:chOff x="0" y="0"/>
            <a:chExt cx="1222567" cy="614937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222567" cy="614937"/>
            </a:xfrm>
            <a:custGeom>
              <a:avLst/>
              <a:gdLst/>
              <a:ahLst/>
              <a:cxnLst/>
              <a:rect r="r" b="b" t="t" l="l"/>
              <a:pathLst>
                <a:path h="614937" w="1222567">
                  <a:moveTo>
                    <a:pt x="58374" y="0"/>
                  </a:moveTo>
                  <a:lnTo>
                    <a:pt x="1164193" y="0"/>
                  </a:lnTo>
                  <a:cubicBezTo>
                    <a:pt x="1179675" y="0"/>
                    <a:pt x="1194523" y="6150"/>
                    <a:pt x="1205470" y="17097"/>
                  </a:cubicBezTo>
                  <a:cubicBezTo>
                    <a:pt x="1216417" y="28044"/>
                    <a:pt x="1222567" y="42892"/>
                    <a:pt x="1222567" y="58374"/>
                  </a:cubicBezTo>
                  <a:lnTo>
                    <a:pt x="1222567" y="556563"/>
                  </a:lnTo>
                  <a:cubicBezTo>
                    <a:pt x="1222567" y="588802"/>
                    <a:pt x="1196432" y="614937"/>
                    <a:pt x="1164193" y="614937"/>
                  </a:cubicBezTo>
                  <a:lnTo>
                    <a:pt x="58374" y="614937"/>
                  </a:lnTo>
                  <a:cubicBezTo>
                    <a:pt x="42892" y="614937"/>
                    <a:pt x="28044" y="608787"/>
                    <a:pt x="17097" y="597840"/>
                  </a:cubicBezTo>
                  <a:cubicBezTo>
                    <a:pt x="6150" y="586892"/>
                    <a:pt x="0" y="572045"/>
                    <a:pt x="0" y="556563"/>
                  </a:cubicBezTo>
                  <a:lnTo>
                    <a:pt x="0" y="58374"/>
                  </a:lnTo>
                  <a:cubicBezTo>
                    <a:pt x="0" y="42892"/>
                    <a:pt x="6150" y="28044"/>
                    <a:pt x="17097" y="17097"/>
                  </a:cubicBezTo>
                  <a:cubicBezTo>
                    <a:pt x="28044" y="6150"/>
                    <a:pt x="42892" y="0"/>
                    <a:pt x="58374" y="0"/>
                  </a:cubicBezTo>
                  <a:close/>
                </a:path>
              </a:pathLst>
            </a:custGeom>
            <a:solidFill>
              <a:srgbClr val="291B25"/>
            </a:solidFill>
            <a:ln cap="rnd">
              <a:noFill/>
              <a:prstDash val="solid"/>
              <a:round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1222567" cy="6530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1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2296947" y="3033979"/>
            <a:ext cx="2105440" cy="2105440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91B25"/>
            </a:solidFill>
            <a:ln w="66675" cap="sq">
              <a:gradFill>
                <a:gsLst>
                  <a:gs pos="0">
                    <a:srgbClr val="1100D6">
                      <a:alpha val="100000"/>
                    </a:srgbClr>
                  </a:gs>
                  <a:gs pos="100000">
                    <a:srgbClr val="E000F4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1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028700" y="7200627"/>
            <a:ext cx="4641935" cy="2334838"/>
            <a:chOff x="0" y="0"/>
            <a:chExt cx="1222567" cy="614937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222567" cy="614937"/>
            </a:xfrm>
            <a:custGeom>
              <a:avLst/>
              <a:gdLst/>
              <a:ahLst/>
              <a:cxnLst/>
              <a:rect r="r" b="b" t="t" l="l"/>
              <a:pathLst>
                <a:path h="614937" w="1222567">
                  <a:moveTo>
                    <a:pt x="58374" y="0"/>
                  </a:moveTo>
                  <a:lnTo>
                    <a:pt x="1164193" y="0"/>
                  </a:lnTo>
                  <a:cubicBezTo>
                    <a:pt x="1179675" y="0"/>
                    <a:pt x="1194523" y="6150"/>
                    <a:pt x="1205470" y="17097"/>
                  </a:cubicBezTo>
                  <a:cubicBezTo>
                    <a:pt x="1216417" y="28044"/>
                    <a:pt x="1222567" y="42892"/>
                    <a:pt x="1222567" y="58374"/>
                  </a:cubicBezTo>
                  <a:lnTo>
                    <a:pt x="1222567" y="556563"/>
                  </a:lnTo>
                  <a:cubicBezTo>
                    <a:pt x="1222567" y="588802"/>
                    <a:pt x="1196432" y="614937"/>
                    <a:pt x="1164193" y="614937"/>
                  </a:cubicBezTo>
                  <a:lnTo>
                    <a:pt x="58374" y="614937"/>
                  </a:lnTo>
                  <a:cubicBezTo>
                    <a:pt x="42892" y="614937"/>
                    <a:pt x="28044" y="608787"/>
                    <a:pt x="17097" y="597840"/>
                  </a:cubicBezTo>
                  <a:cubicBezTo>
                    <a:pt x="6150" y="586892"/>
                    <a:pt x="0" y="572045"/>
                    <a:pt x="0" y="556563"/>
                  </a:cubicBezTo>
                  <a:lnTo>
                    <a:pt x="0" y="58374"/>
                  </a:lnTo>
                  <a:cubicBezTo>
                    <a:pt x="0" y="42892"/>
                    <a:pt x="6150" y="28044"/>
                    <a:pt x="17097" y="17097"/>
                  </a:cubicBezTo>
                  <a:cubicBezTo>
                    <a:pt x="28044" y="6150"/>
                    <a:pt x="42892" y="0"/>
                    <a:pt x="58374" y="0"/>
                  </a:cubicBezTo>
                  <a:close/>
                </a:path>
              </a:pathLst>
            </a:custGeom>
            <a:solidFill>
              <a:srgbClr val="291B25"/>
            </a:solidFill>
            <a:ln cap="rnd">
              <a:noFill/>
              <a:prstDash val="solid"/>
              <a:round/>
            </a:ln>
          </p:spPr>
        </p:sp>
        <p:sp>
          <p:nvSpPr>
            <p:cNvPr name="TextBox 37" id="37"/>
            <p:cNvSpPr txBox="true"/>
            <p:nvPr/>
          </p:nvSpPr>
          <p:spPr>
            <a:xfrm>
              <a:off x="0" y="-38100"/>
              <a:ext cx="1222567" cy="6530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1"/>
                </a:lnSpc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2296947" y="6475223"/>
            <a:ext cx="2105440" cy="2105440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91B25"/>
            </a:solidFill>
            <a:ln w="66675" cap="sq">
              <a:gradFill>
                <a:gsLst>
                  <a:gs pos="0">
                    <a:srgbClr val="1100D6">
                      <a:alpha val="100000"/>
                    </a:srgbClr>
                  </a:gs>
                  <a:gs pos="100000">
                    <a:srgbClr val="E000F4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prstDash val="solid"/>
              <a:miter/>
            </a:ln>
          </p:spPr>
        </p:sp>
        <p:sp>
          <p:nvSpPr>
            <p:cNvPr name="TextBox 40" id="4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1"/>
                </a:lnSpc>
              </a:pPr>
            </a:p>
          </p:txBody>
        </p:sp>
      </p:grpSp>
      <p:sp>
        <p:nvSpPr>
          <p:cNvPr name="Freeform 41" id="41"/>
          <p:cNvSpPr/>
          <p:nvPr/>
        </p:nvSpPr>
        <p:spPr>
          <a:xfrm flipH="false" flipV="false" rot="0">
            <a:off x="2558752" y="3363066"/>
            <a:ext cx="1581831" cy="1581831"/>
          </a:xfrm>
          <a:custGeom>
            <a:avLst/>
            <a:gdLst/>
            <a:ahLst/>
            <a:cxnLst/>
            <a:rect r="r" b="b" t="t" l="l"/>
            <a:pathLst>
              <a:path h="1581831" w="1581831">
                <a:moveTo>
                  <a:pt x="0" y="0"/>
                </a:moveTo>
                <a:lnTo>
                  <a:pt x="1581831" y="0"/>
                </a:lnTo>
                <a:lnTo>
                  <a:pt x="1581831" y="1581832"/>
                </a:lnTo>
                <a:lnTo>
                  <a:pt x="0" y="15818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0">
            <a:off x="8188541" y="3232582"/>
            <a:ext cx="1910918" cy="1910918"/>
          </a:xfrm>
          <a:custGeom>
            <a:avLst/>
            <a:gdLst/>
            <a:ahLst/>
            <a:cxnLst/>
            <a:rect r="r" b="b" t="t" l="l"/>
            <a:pathLst>
              <a:path h="1910918" w="1910918">
                <a:moveTo>
                  <a:pt x="0" y="0"/>
                </a:moveTo>
                <a:lnTo>
                  <a:pt x="1910918" y="0"/>
                </a:lnTo>
                <a:lnTo>
                  <a:pt x="1910918" y="1910918"/>
                </a:lnTo>
                <a:lnTo>
                  <a:pt x="0" y="19109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0">
            <a:off x="14251636" y="3391926"/>
            <a:ext cx="1524111" cy="1524111"/>
          </a:xfrm>
          <a:custGeom>
            <a:avLst/>
            <a:gdLst/>
            <a:ahLst/>
            <a:cxnLst/>
            <a:rect r="r" b="b" t="t" l="l"/>
            <a:pathLst>
              <a:path h="1524111" w="1524111">
                <a:moveTo>
                  <a:pt x="0" y="0"/>
                </a:moveTo>
                <a:lnTo>
                  <a:pt x="1524111" y="0"/>
                </a:lnTo>
                <a:lnTo>
                  <a:pt x="1524111" y="1524111"/>
                </a:lnTo>
                <a:lnTo>
                  <a:pt x="0" y="15241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0">
            <a:off x="2372495" y="7023905"/>
            <a:ext cx="1803628" cy="1082177"/>
          </a:xfrm>
          <a:custGeom>
            <a:avLst/>
            <a:gdLst/>
            <a:ahLst/>
            <a:cxnLst/>
            <a:rect r="r" b="b" t="t" l="l"/>
            <a:pathLst>
              <a:path h="1082177" w="1803628">
                <a:moveTo>
                  <a:pt x="0" y="0"/>
                </a:moveTo>
                <a:lnTo>
                  <a:pt x="1803628" y="0"/>
                </a:lnTo>
                <a:lnTo>
                  <a:pt x="1803628" y="1082177"/>
                </a:lnTo>
                <a:lnTo>
                  <a:pt x="0" y="108217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45" id="45"/>
          <p:cNvSpPr/>
          <p:nvPr/>
        </p:nvSpPr>
        <p:spPr>
          <a:xfrm flipH="false" flipV="false" rot="0">
            <a:off x="8188541" y="7023905"/>
            <a:ext cx="1910918" cy="1044795"/>
          </a:xfrm>
          <a:custGeom>
            <a:avLst/>
            <a:gdLst/>
            <a:ahLst/>
            <a:cxnLst/>
            <a:rect r="r" b="b" t="t" l="l"/>
            <a:pathLst>
              <a:path h="1044795" w="1910918">
                <a:moveTo>
                  <a:pt x="0" y="0"/>
                </a:moveTo>
                <a:lnTo>
                  <a:pt x="1910918" y="0"/>
                </a:lnTo>
                <a:lnTo>
                  <a:pt x="1910918" y="1044795"/>
                </a:lnTo>
                <a:lnTo>
                  <a:pt x="0" y="104479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46" id="46"/>
          <p:cNvSpPr/>
          <p:nvPr/>
        </p:nvSpPr>
        <p:spPr>
          <a:xfrm flipH="false" flipV="false" rot="0">
            <a:off x="13777790" y="6056059"/>
            <a:ext cx="2471803" cy="2311988"/>
          </a:xfrm>
          <a:custGeom>
            <a:avLst/>
            <a:gdLst/>
            <a:ahLst/>
            <a:cxnLst/>
            <a:rect r="r" b="b" t="t" l="l"/>
            <a:pathLst>
              <a:path h="2311988" w="2471803">
                <a:moveTo>
                  <a:pt x="0" y="0"/>
                </a:moveTo>
                <a:lnTo>
                  <a:pt x="2471802" y="0"/>
                </a:lnTo>
                <a:lnTo>
                  <a:pt x="2471802" y="2311988"/>
                </a:lnTo>
                <a:lnTo>
                  <a:pt x="0" y="231198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47" id="47"/>
          <p:cNvSpPr txBox="true"/>
          <p:nvPr/>
        </p:nvSpPr>
        <p:spPr>
          <a:xfrm rot="0">
            <a:off x="702135" y="615160"/>
            <a:ext cx="1421291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 spc="39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Page 02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3274309" y="1505041"/>
            <a:ext cx="11739382" cy="1106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596"/>
              </a:lnSpc>
            </a:pPr>
            <a:r>
              <a:rPr lang="en-US" sz="7675" spc="-191">
                <a:solidFill>
                  <a:srgbClr val="F6F6E9"/>
                </a:solidFill>
                <a:latin typeface="Ovo"/>
                <a:ea typeface="Ovo"/>
                <a:cs typeface="Ovo"/>
                <a:sym typeface="Ovo"/>
              </a:rPr>
              <a:t>Specific Technologies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7661488" y="5474145"/>
            <a:ext cx="3082307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spc="42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LangChain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3472538" y="5451297"/>
            <a:ext cx="3082307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spc="42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BurpSuite Pro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3845260" y="669920"/>
            <a:ext cx="2731234" cy="447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65"/>
              </a:lnSpc>
              <a:spcBef>
                <a:spcPct val="0"/>
              </a:spcBef>
            </a:pPr>
            <a:r>
              <a:rPr lang="en-US" b="true" sz="2618" spc="52">
                <a:solidFill>
                  <a:srgbClr val="F6F6E9"/>
                </a:solidFill>
                <a:latin typeface="Now Medium"/>
                <a:ea typeface="Now Medium"/>
                <a:cs typeface="Now Medium"/>
                <a:sym typeface="Now Medium"/>
              </a:rPr>
              <a:t>Technologies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6575499" y="662608"/>
            <a:ext cx="2517953" cy="466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 spc="53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Structure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9092457" y="638429"/>
            <a:ext cx="2530890" cy="466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 spc="53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Modes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11622353" y="660395"/>
            <a:ext cx="2937671" cy="932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 spc="53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Hybrid</a:t>
            </a:r>
          </a:p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</a:p>
        </p:txBody>
      </p:sp>
      <p:sp>
        <p:nvSpPr>
          <p:cNvPr name="TextBox 55" id="55"/>
          <p:cNvSpPr txBox="true"/>
          <p:nvPr/>
        </p:nvSpPr>
        <p:spPr>
          <a:xfrm rot="0">
            <a:off x="7661488" y="8915388"/>
            <a:ext cx="3082307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spc="42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OWASP Top 10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13472538" y="8892540"/>
            <a:ext cx="3082307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spc="42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Llama3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1867156" y="5474145"/>
            <a:ext cx="3082307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spc="42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Gemini 2.0 Flash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1867156" y="8915388"/>
            <a:ext cx="3082307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spc="42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MITRE Framework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61A6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3506" y="1504800"/>
            <a:ext cx="14731462" cy="1210239"/>
            <a:chOff x="0" y="0"/>
            <a:chExt cx="3879891" cy="31874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79891" cy="318746"/>
            </a:xfrm>
            <a:custGeom>
              <a:avLst/>
              <a:gdLst/>
              <a:ahLst/>
              <a:cxnLst/>
              <a:rect r="r" b="b" t="t" l="l"/>
              <a:pathLst>
                <a:path h="318746" w="3879891">
                  <a:moveTo>
                    <a:pt x="29430" y="0"/>
                  </a:moveTo>
                  <a:lnTo>
                    <a:pt x="3850461" y="0"/>
                  </a:lnTo>
                  <a:cubicBezTo>
                    <a:pt x="3866715" y="0"/>
                    <a:pt x="3879891" y="13176"/>
                    <a:pt x="3879891" y="29430"/>
                  </a:cubicBezTo>
                  <a:lnTo>
                    <a:pt x="3879891" y="289316"/>
                  </a:lnTo>
                  <a:cubicBezTo>
                    <a:pt x="3879891" y="305570"/>
                    <a:pt x="3866715" y="318746"/>
                    <a:pt x="3850461" y="318746"/>
                  </a:cubicBezTo>
                  <a:lnTo>
                    <a:pt x="29430" y="318746"/>
                  </a:lnTo>
                  <a:cubicBezTo>
                    <a:pt x="13176" y="318746"/>
                    <a:pt x="0" y="305570"/>
                    <a:pt x="0" y="289316"/>
                  </a:cubicBezTo>
                  <a:lnTo>
                    <a:pt x="0" y="29430"/>
                  </a:lnTo>
                  <a:cubicBezTo>
                    <a:pt x="0" y="13176"/>
                    <a:pt x="13176" y="0"/>
                    <a:pt x="29430" y="0"/>
                  </a:cubicBezTo>
                  <a:close/>
                </a:path>
              </a:pathLst>
            </a:custGeom>
            <a:solidFill>
              <a:srgbClr val="291B25">
                <a:alpha val="77647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879891" cy="3663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796502"/>
            <a:ext cx="1919429" cy="566532"/>
            <a:chOff x="0" y="0"/>
            <a:chExt cx="505529" cy="14921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5529" cy="149210"/>
            </a:xfrm>
            <a:custGeom>
              <a:avLst/>
              <a:gdLst/>
              <a:ahLst/>
              <a:cxnLst/>
              <a:rect r="r" b="b" t="t" l="l"/>
              <a:pathLst>
                <a:path h="149210" w="505529">
                  <a:moveTo>
                    <a:pt x="56468" y="0"/>
                  </a:moveTo>
                  <a:lnTo>
                    <a:pt x="449060" y="0"/>
                  </a:lnTo>
                  <a:cubicBezTo>
                    <a:pt x="464037" y="0"/>
                    <a:pt x="478400" y="5949"/>
                    <a:pt x="488990" y="16539"/>
                  </a:cubicBezTo>
                  <a:cubicBezTo>
                    <a:pt x="499579" y="27129"/>
                    <a:pt x="505529" y="41492"/>
                    <a:pt x="505529" y="56468"/>
                  </a:cubicBezTo>
                  <a:lnTo>
                    <a:pt x="505529" y="92742"/>
                  </a:lnTo>
                  <a:cubicBezTo>
                    <a:pt x="505529" y="107718"/>
                    <a:pt x="499579" y="122081"/>
                    <a:pt x="488990" y="132671"/>
                  </a:cubicBezTo>
                  <a:cubicBezTo>
                    <a:pt x="478400" y="143261"/>
                    <a:pt x="464037" y="149210"/>
                    <a:pt x="449060" y="149210"/>
                  </a:cubicBezTo>
                  <a:lnTo>
                    <a:pt x="56468" y="149210"/>
                  </a:lnTo>
                  <a:cubicBezTo>
                    <a:pt x="41492" y="149210"/>
                    <a:pt x="27129" y="143261"/>
                    <a:pt x="16539" y="132671"/>
                  </a:cubicBezTo>
                  <a:cubicBezTo>
                    <a:pt x="5949" y="122081"/>
                    <a:pt x="0" y="107718"/>
                    <a:pt x="0" y="92742"/>
                  </a:cubicBezTo>
                  <a:lnTo>
                    <a:pt x="0" y="56468"/>
                  </a:lnTo>
                  <a:cubicBezTo>
                    <a:pt x="0" y="41492"/>
                    <a:pt x="5949" y="27129"/>
                    <a:pt x="16539" y="16539"/>
                  </a:cubicBezTo>
                  <a:cubicBezTo>
                    <a:pt x="27129" y="5949"/>
                    <a:pt x="41492" y="0"/>
                    <a:pt x="56468" y="0"/>
                  </a:cubicBezTo>
                  <a:close/>
                </a:path>
              </a:pathLst>
            </a:custGeom>
            <a:solidFill>
              <a:srgbClr val="291B2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247290" y="1638654"/>
            <a:ext cx="13798852" cy="1076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77"/>
              </a:lnSpc>
            </a:pPr>
            <a:r>
              <a:rPr lang="en-US" sz="7919" spc="-197">
                <a:solidFill>
                  <a:srgbClr val="F6F6E9"/>
                </a:solidFill>
                <a:latin typeface="Ovo"/>
                <a:ea typeface="Ovo"/>
                <a:cs typeface="Ovo"/>
                <a:sym typeface="Ovo"/>
              </a:rPr>
              <a:t>Project Structure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77769" y="873709"/>
            <a:ext cx="1421291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 spc="39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Page 03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102928" y="823279"/>
            <a:ext cx="2731234" cy="466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 spc="53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Technologies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833168" y="825492"/>
            <a:ext cx="2517953" cy="470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b="true" sz="2651" spc="53">
                <a:solidFill>
                  <a:srgbClr val="F6F6E9"/>
                </a:solidFill>
                <a:latin typeface="Now Bold"/>
                <a:ea typeface="Now Bold"/>
                <a:cs typeface="Now Bold"/>
                <a:sym typeface="Now Bold"/>
              </a:rPr>
              <a:t>Structure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350126" y="801313"/>
            <a:ext cx="2530890" cy="466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 spc="53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Modes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880021" y="823279"/>
            <a:ext cx="2937671" cy="466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 spc="53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Hybrid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802547" y="3136311"/>
            <a:ext cx="16682906" cy="6930322"/>
            <a:chOff x="0" y="0"/>
            <a:chExt cx="4393852" cy="182527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393852" cy="1825270"/>
            </a:xfrm>
            <a:custGeom>
              <a:avLst/>
              <a:gdLst/>
              <a:ahLst/>
              <a:cxnLst/>
              <a:rect r="r" b="b" t="t" l="l"/>
              <a:pathLst>
                <a:path h="1825270" w="4393852">
                  <a:moveTo>
                    <a:pt x="25988" y="0"/>
                  </a:moveTo>
                  <a:lnTo>
                    <a:pt x="4367864" y="0"/>
                  </a:lnTo>
                  <a:cubicBezTo>
                    <a:pt x="4382217" y="0"/>
                    <a:pt x="4393852" y="11635"/>
                    <a:pt x="4393852" y="25988"/>
                  </a:cubicBezTo>
                  <a:lnTo>
                    <a:pt x="4393852" y="1799282"/>
                  </a:lnTo>
                  <a:cubicBezTo>
                    <a:pt x="4393852" y="1806175"/>
                    <a:pt x="4391114" y="1812785"/>
                    <a:pt x="4386240" y="1817658"/>
                  </a:cubicBezTo>
                  <a:cubicBezTo>
                    <a:pt x="4381367" y="1822532"/>
                    <a:pt x="4374757" y="1825270"/>
                    <a:pt x="4367864" y="1825270"/>
                  </a:cubicBezTo>
                  <a:lnTo>
                    <a:pt x="25988" y="1825270"/>
                  </a:lnTo>
                  <a:cubicBezTo>
                    <a:pt x="19095" y="1825270"/>
                    <a:pt x="12485" y="1822532"/>
                    <a:pt x="7612" y="1817658"/>
                  </a:cubicBezTo>
                  <a:cubicBezTo>
                    <a:pt x="2738" y="1812785"/>
                    <a:pt x="0" y="1806175"/>
                    <a:pt x="0" y="1799282"/>
                  </a:cubicBezTo>
                  <a:lnTo>
                    <a:pt x="0" y="25988"/>
                  </a:lnTo>
                  <a:cubicBezTo>
                    <a:pt x="0" y="19095"/>
                    <a:pt x="2738" y="12485"/>
                    <a:pt x="7612" y="7612"/>
                  </a:cubicBezTo>
                  <a:cubicBezTo>
                    <a:pt x="12485" y="2738"/>
                    <a:pt x="19095" y="0"/>
                    <a:pt x="25988" y="0"/>
                  </a:cubicBezTo>
                  <a:close/>
                </a:path>
              </a:pathLst>
            </a:custGeom>
            <a:solidFill>
              <a:srgbClr val="291B25">
                <a:alpha val="77647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4393852" cy="18728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AutoShape 17" id="17"/>
          <p:cNvSpPr/>
          <p:nvPr/>
        </p:nvSpPr>
        <p:spPr>
          <a:xfrm>
            <a:off x="6227626" y="3658511"/>
            <a:ext cx="0" cy="5866489"/>
          </a:xfrm>
          <a:prstGeom prst="line">
            <a:avLst/>
          </a:prstGeom>
          <a:ln cap="flat" w="38100">
            <a:solidFill>
              <a:srgbClr val="F6F6E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 flipH="true">
            <a:off x="11537299" y="3658511"/>
            <a:ext cx="0" cy="5866489"/>
          </a:xfrm>
          <a:prstGeom prst="line">
            <a:avLst/>
          </a:prstGeom>
          <a:ln cap="flat" w="38100">
            <a:solidFill>
              <a:srgbClr val="F6F6E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9" id="19"/>
          <p:cNvSpPr txBox="true"/>
          <p:nvPr/>
        </p:nvSpPr>
        <p:spPr>
          <a:xfrm rot="0">
            <a:off x="841054" y="3951463"/>
            <a:ext cx="5177022" cy="3191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 spc="52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Frontend</a:t>
            </a:r>
          </a:p>
          <a:p>
            <a:pPr algn="just" marL="1122681" indent="-374227" lvl="2">
              <a:lnSpc>
                <a:spcPts val="3640"/>
              </a:lnSpc>
              <a:buFont typeface="Arial"/>
              <a:buChar char="⚬"/>
            </a:pPr>
            <a:r>
              <a:rPr lang="en-US" sz="2600" spc="52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Moder</a:t>
            </a:r>
            <a:r>
              <a:rPr lang="en-US" sz="2600" spc="52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n UI/UX Design</a:t>
            </a:r>
          </a:p>
          <a:p>
            <a:pPr algn="just" marL="1122681" indent="-374227" lvl="2">
              <a:lnSpc>
                <a:spcPts val="3640"/>
              </a:lnSpc>
              <a:buFont typeface="Arial"/>
              <a:buChar char="⚬"/>
            </a:pPr>
            <a:r>
              <a:rPr lang="en-US" sz="2600" spc="52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Secure Authentication Flow</a:t>
            </a:r>
          </a:p>
          <a:p>
            <a:pPr algn="just" marL="1122681" indent="-374227" lvl="2">
              <a:lnSpc>
                <a:spcPts val="3640"/>
              </a:lnSpc>
              <a:buFont typeface="Arial"/>
              <a:buChar char="⚬"/>
            </a:pPr>
            <a:r>
              <a:rPr lang="en-US" sz="2600" spc="52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Interactive Security Dashboard</a:t>
            </a:r>
          </a:p>
          <a:p>
            <a:pPr algn="just">
              <a:lnSpc>
                <a:spcPts val="3640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1207365" y="3351203"/>
            <a:ext cx="15863745" cy="703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7"/>
              </a:lnSpc>
            </a:pPr>
            <a:r>
              <a:rPr lang="en-US" b="true" sz="5154" spc="103">
                <a:solidFill>
                  <a:srgbClr val="F6F6E9"/>
                </a:solidFill>
                <a:latin typeface="Now Medium"/>
                <a:ea typeface="Now Medium"/>
                <a:cs typeface="Now Medium"/>
                <a:sym typeface="Now Medium"/>
              </a:rPr>
              <a:t>Main Parts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326867" y="3951463"/>
            <a:ext cx="5115182" cy="2734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 spc="52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Backend</a:t>
            </a:r>
          </a:p>
          <a:p>
            <a:pPr algn="just" marL="1122681" indent="-374227" lvl="2">
              <a:lnSpc>
                <a:spcPts val="3640"/>
              </a:lnSpc>
              <a:buFont typeface="Arial"/>
              <a:buChar char="⚬"/>
            </a:pPr>
            <a:r>
              <a:rPr lang="en-US" sz="2600" spc="52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RESTful API Architecture</a:t>
            </a:r>
          </a:p>
          <a:p>
            <a:pPr algn="just" marL="1122681" indent="-374227" lvl="2">
              <a:lnSpc>
                <a:spcPts val="3640"/>
              </a:lnSpc>
              <a:buFont typeface="Arial"/>
              <a:buChar char="⚬"/>
            </a:pPr>
            <a:r>
              <a:rPr lang="en-US" sz="2600" spc="52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AI Agent Framework</a:t>
            </a:r>
          </a:p>
          <a:p>
            <a:pPr algn="just" marL="1122681" indent="-374227" lvl="2">
              <a:lnSpc>
                <a:spcPts val="3640"/>
              </a:lnSpc>
              <a:buFont typeface="Arial"/>
              <a:buChar char="⚬"/>
            </a:pPr>
            <a:r>
              <a:rPr lang="en-US" sz="2600" spc="52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Asynchronous Processing</a:t>
            </a:r>
          </a:p>
          <a:p>
            <a:pPr algn="just">
              <a:lnSpc>
                <a:spcPts val="3640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11632549" y="3951463"/>
            <a:ext cx="5814397" cy="2277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 spc="52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Database</a:t>
            </a:r>
          </a:p>
          <a:p>
            <a:pPr algn="just" marL="1122681" indent="-374227" lvl="2">
              <a:lnSpc>
                <a:spcPts val="3640"/>
              </a:lnSpc>
              <a:buFont typeface="Arial"/>
              <a:buChar char="⚬"/>
            </a:pPr>
            <a:r>
              <a:rPr lang="en-US" sz="2600" spc="52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Comp</a:t>
            </a:r>
            <a:r>
              <a:rPr lang="en-US" sz="2600" spc="52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rehensive Data Model </a:t>
            </a:r>
          </a:p>
          <a:p>
            <a:pPr algn="just" marL="1122681" indent="-374227" lvl="2">
              <a:lnSpc>
                <a:spcPts val="3640"/>
              </a:lnSpc>
              <a:buFont typeface="Arial"/>
              <a:buChar char="⚬"/>
            </a:pPr>
            <a:r>
              <a:rPr lang="en-US" sz="2600" spc="52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Security-Focused Storage</a:t>
            </a:r>
          </a:p>
          <a:p>
            <a:pPr algn="just" marL="1122681" indent="-374227" lvl="2">
              <a:lnSpc>
                <a:spcPts val="3640"/>
              </a:lnSpc>
              <a:buFont typeface="Arial"/>
              <a:buChar char="⚬"/>
            </a:pPr>
            <a:r>
              <a:rPr lang="en-US" sz="2600" spc="52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Scalable Architecture</a:t>
            </a:r>
          </a:p>
          <a:p>
            <a:pPr algn="just">
              <a:lnSpc>
                <a:spcPts val="3640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850987" y="6807275"/>
            <a:ext cx="5177022" cy="3648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 spc="52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Rule-Based Agent</a:t>
            </a:r>
          </a:p>
          <a:p>
            <a:pPr algn="just" marL="1122681" indent="-374227" lvl="2">
              <a:lnSpc>
                <a:spcPts val="3640"/>
              </a:lnSpc>
              <a:buFont typeface="Arial"/>
              <a:buChar char="⚬"/>
            </a:pPr>
            <a:r>
              <a:rPr lang="en-US" sz="2600" spc="52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MITRE ATT&amp;CK</a:t>
            </a:r>
            <a:r>
              <a:rPr lang="en-US" sz="2600" spc="52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 Integration</a:t>
            </a:r>
          </a:p>
          <a:p>
            <a:pPr algn="just" marL="1122681" indent="-374227" lvl="2">
              <a:lnSpc>
                <a:spcPts val="3640"/>
              </a:lnSpc>
              <a:buFont typeface="Arial"/>
              <a:buChar char="⚬"/>
            </a:pPr>
            <a:r>
              <a:rPr lang="en-US" sz="2600" spc="52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Network Security Assessment</a:t>
            </a:r>
          </a:p>
          <a:p>
            <a:pPr algn="just" marL="1122681" indent="-374227" lvl="2">
              <a:lnSpc>
                <a:spcPts val="3640"/>
              </a:lnSpc>
              <a:buFont typeface="Arial"/>
              <a:buChar char="⚬"/>
            </a:pPr>
            <a:r>
              <a:rPr lang="en-US" sz="2600" spc="52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Risk Assessment Framework</a:t>
            </a:r>
          </a:p>
          <a:p>
            <a:pPr algn="just">
              <a:lnSpc>
                <a:spcPts val="3640"/>
              </a:lnSpc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6336799" y="6807275"/>
            <a:ext cx="5115182" cy="3648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 spc="52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ML Agent</a:t>
            </a:r>
          </a:p>
          <a:p>
            <a:pPr algn="just" marL="1122681" indent="-374227" lvl="2">
              <a:lnSpc>
                <a:spcPts val="3640"/>
              </a:lnSpc>
              <a:buFont typeface="Arial"/>
              <a:buChar char="⚬"/>
            </a:pPr>
            <a:r>
              <a:rPr lang="en-US" sz="2600" spc="52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Behavioral Analysis Models</a:t>
            </a:r>
          </a:p>
          <a:p>
            <a:pPr algn="just" marL="1122681" indent="-374227" lvl="2">
              <a:lnSpc>
                <a:spcPts val="3640"/>
              </a:lnSpc>
              <a:buFont typeface="Arial"/>
              <a:buChar char="⚬"/>
            </a:pPr>
            <a:r>
              <a:rPr lang="en-US" sz="2600" spc="52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Pr</a:t>
            </a:r>
            <a:r>
              <a:rPr lang="en-US" sz="2600" spc="52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edictive Vulnerability Assessment</a:t>
            </a:r>
          </a:p>
          <a:p>
            <a:pPr algn="just" marL="1122681" indent="-374227" lvl="2">
              <a:lnSpc>
                <a:spcPts val="3640"/>
              </a:lnSpc>
              <a:buFont typeface="Arial"/>
              <a:buChar char="⚬"/>
            </a:pPr>
            <a:r>
              <a:rPr lang="en-US" sz="2600" spc="52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Adaptive Security Intelligence</a:t>
            </a:r>
          </a:p>
          <a:p>
            <a:pPr algn="just">
              <a:lnSpc>
                <a:spcPts val="3640"/>
              </a:lnSpc>
            </a:pPr>
          </a:p>
        </p:txBody>
      </p:sp>
      <p:sp>
        <p:nvSpPr>
          <p:cNvPr name="TextBox 25" id="25"/>
          <p:cNvSpPr txBox="true"/>
          <p:nvPr/>
        </p:nvSpPr>
        <p:spPr>
          <a:xfrm rot="0">
            <a:off x="11642481" y="6807275"/>
            <a:ext cx="5814397" cy="3191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 spc="52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Gemini AI Agent</a:t>
            </a:r>
          </a:p>
          <a:p>
            <a:pPr algn="just" marL="1122681" indent="-374227" lvl="2">
              <a:lnSpc>
                <a:spcPts val="3640"/>
              </a:lnSpc>
              <a:buFont typeface="Arial"/>
              <a:buChar char="⚬"/>
            </a:pPr>
            <a:r>
              <a:rPr lang="en-US" sz="2600" spc="52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Natu</a:t>
            </a:r>
            <a:r>
              <a:rPr lang="en-US" sz="2600" spc="52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ral Language </a:t>
            </a:r>
            <a:r>
              <a:rPr lang="en-US" sz="2600" spc="52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Security Reports</a:t>
            </a:r>
          </a:p>
          <a:p>
            <a:pPr algn="just" marL="1122681" indent="-374227" lvl="2">
              <a:lnSpc>
                <a:spcPts val="3640"/>
              </a:lnSpc>
              <a:buFont typeface="Arial"/>
              <a:buChar char="⚬"/>
            </a:pPr>
            <a:r>
              <a:rPr lang="en-US" sz="2600" spc="52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Automated Remediation Guidance</a:t>
            </a:r>
          </a:p>
          <a:p>
            <a:pPr algn="just" marL="1122681" indent="-374227" lvl="2">
              <a:lnSpc>
                <a:spcPts val="3640"/>
              </a:lnSpc>
              <a:buFont typeface="Arial"/>
              <a:buChar char="⚬"/>
            </a:pPr>
            <a:r>
              <a:rPr lang="en-US" sz="2600" spc="52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Intelligent Query Processing</a:t>
            </a:r>
          </a:p>
          <a:p>
            <a:pPr algn="just">
              <a:lnSpc>
                <a:spcPts val="364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1B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23178" y="1635620"/>
            <a:ext cx="14241643" cy="2220817"/>
            <a:chOff x="0" y="0"/>
            <a:chExt cx="3750885" cy="58490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50885" cy="584907"/>
            </a:xfrm>
            <a:custGeom>
              <a:avLst/>
              <a:gdLst/>
              <a:ahLst/>
              <a:cxnLst/>
              <a:rect r="r" b="b" t="t" l="l"/>
              <a:pathLst>
                <a:path h="584907" w="3750885">
                  <a:moveTo>
                    <a:pt x="30442" y="0"/>
                  </a:moveTo>
                  <a:lnTo>
                    <a:pt x="3720443" y="0"/>
                  </a:lnTo>
                  <a:cubicBezTo>
                    <a:pt x="3737256" y="0"/>
                    <a:pt x="3750885" y="13629"/>
                    <a:pt x="3750885" y="30442"/>
                  </a:cubicBezTo>
                  <a:lnTo>
                    <a:pt x="3750885" y="554464"/>
                  </a:lnTo>
                  <a:cubicBezTo>
                    <a:pt x="3750885" y="571277"/>
                    <a:pt x="3737256" y="584907"/>
                    <a:pt x="3720443" y="584907"/>
                  </a:cubicBezTo>
                  <a:lnTo>
                    <a:pt x="30442" y="584907"/>
                  </a:lnTo>
                  <a:cubicBezTo>
                    <a:pt x="13629" y="584907"/>
                    <a:pt x="0" y="571277"/>
                    <a:pt x="0" y="554464"/>
                  </a:cubicBezTo>
                  <a:lnTo>
                    <a:pt x="0" y="30442"/>
                  </a:lnTo>
                  <a:cubicBezTo>
                    <a:pt x="0" y="13629"/>
                    <a:pt x="13629" y="0"/>
                    <a:pt x="30442" y="0"/>
                  </a:cubicBezTo>
                  <a:close/>
                </a:path>
              </a:pathLst>
            </a:custGeom>
            <a:solidFill>
              <a:srgbClr val="F6F6E9">
                <a:alpha val="77647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750885" cy="6325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796502"/>
            <a:ext cx="1919429" cy="566532"/>
            <a:chOff x="0" y="0"/>
            <a:chExt cx="505529" cy="14921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5529" cy="149210"/>
            </a:xfrm>
            <a:custGeom>
              <a:avLst/>
              <a:gdLst/>
              <a:ahLst/>
              <a:cxnLst/>
              <a:rect r="r" b="b" t="t" l="l"/>
              <a:pathLst>
                <a:path h="149210" w="505529">
                  <a:moveTo>
                    <a:pt x="56468" y="0"/>
                  </a:moveTo>
                  <a:lnTo>
                    <a:pt x="449060" y="0"/>
                  </a:lnTo>
                  <a:cubicBezTo>
                    <a:pt x="464037" y="0"/>
                    <a:pt x="478400" y="5949"/>
                    <a:pt x="488990" y="16539"/>
                  </a:cubicBezTo>
                  <a:cubicBezTo>
                    <a:pt x="499579" y="27129"/>
                    <a:pt x="505529" y="41492"/>
                    <a:pt x="505529" y="56468"/>
                  </a:cubicBezTo>
                  <a:lnTo>
                    <a:pt x="505529" y="92742"/>
                  </a:lnTo>
                  <a:cubicBezTo>
                    <a:pt x="505529" y="107718"/>
                    <a:pt x="499579" y="122081"/>
                    <a:pt x="488990" y="132671"/>
                  </a:cubicBezTo>
                  <a:cubicBezTo>
                    <a:pt x="478400" y="143261"/>
                    <a:pt x="464037" y="149210"/>
                    <a:pt x="449060" y="149210"/>
                  </a:cubicBezTo>
                  <a:lnTo>
                    <a:pt x="56468" y="149210"/>
                  </a:lnTo>
                  <a:cubicBezTo>
                    <a:pt x="41492" y="149210"/>
                    <a:pt x="27129" y="143261"/>
                    <a:pt x="16539" y="132671"/>
                  </a:cubicBezTo>
                  <a:cubicBezTo>
                    <a:pt x="5949" y="122081"/>
                    <a:pt x="0" y="107718"/>
                    <a:pt x="0" y="92742"/>
                  </a:cubicBezTo>
                  <a:lnTo>
                    <a:pt x="0" y="56468"/>
                  </a:lnTo>
                  <a:cubicBezTo>
                    <a:pt x="0" y="41492"/>
                    <a:pt x="5949" y="27129"/>
                    <a:pt x="16539" y="16539"/>
                  </a:cubicBezTo>
                  <a:cubicBezTo>
                    <a:pt x="27129" y="5949"/>
                    <a:pt x="41492" y="0"/>
                    <a:pt x="56468" y="0"/>
                  </a:cubicBezTo>
                  <a:close/>
                </a:path>
              </a:pathLst>
            </a:custGeom>
            <a:solidFill>
              <a:srgbClr val="61A6A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090405" y="4132662"/>
            <a:ext cx="7053595" cy="6047294"/>
          </a:xfrm>
          <a:custGeom>
            <a:avLst/>
            <a:gdLst/>
            <a:ahLst/>
            <a:cxnLst/>
            <a:rect r="r" b="b" t="t" l="l"/>
            <a:pathLst>
              <a:path h="6047294" w="7053595">
                <a:moveTo>
                  <a:pt x="0" y="0"/>
                </a:moveTo>
                <a:lnTo>
                  <a:pt x="7053595" y="0"/>
                </a:lnTo>
                <a:lnTo>
                  <a:pt x="7053595" y="6047295"/>
                </a:lnTo>
                <a:lnTo>
                  <a:pt x="0" y="60472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540278" y="4132662"/>
            <a:ext cx="6808579" cy="3813501"/>
          </a:xfrm>
          <a:custGeom>
            <a:avLst/>
            <a:gdLst/>
            <a:ahLst/>
            <a:cxnLst/>
            <a:rect r="r" b="b" t="t" l="l"/>
            <a:pathLst>
              <a:path h="3813501" w="6808579">
                <a:moveTo>
                  <a:pt x="0" y="0"/>
                </a:moveTo>
                <a:lnTo>
                  <a:pt x="6808579" y="0"/>
                </a:lnTo>
                <a:lnTo>
                  <a:pt x="6808579" y="3813501"/>
                </a:lnTo>
                <a:lnTo>
                  <a:pt x="0" y="38135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626021" y="1875155"/>
            <a:ext cx="11035959" cy="973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26"/>
              </a:lnSpc>
            </a:pPr>
            <a:r>
              <a:rPr lang="en-US" sz="7182" spc="-179">
                <a:solidFill>
                  <a:srgbClr val="291B25"/>
                </a:solidFill>
                <a:latin typeface="Ovo"/>
                <a:ea typeface="Ovo"/>
                <a:cs typeface="Ovo"/>
                <a:sym typeface="Ovo"/>
              </a:rPr>
              <a:t>Authentication System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77769" y="873709"/>
            <a:ext cx="1421291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 spc="39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Page 04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102928" y="823279"/>
            <a:ext cx="2731234" cy="466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 spc="53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Technologies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833168" y="825492"/>
            <a:ext cx="2517953" cy="470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b="true" sz="2651" spc="53">
                <a:solidFill>
                  <a:srgbClr val="F6F6E9"/>
                </a:solidFill>
                <a:latin typeface="Now Bold"/>
                <a:ea typeface="Now Bold"/>
                <a:cs typeface="Now Bold"/>
                <a:sym typeface="Now Bold"/>
              </a:rPr>
              <a:t>Structure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350126" y="801313"/>
            <a:ext cx="2530890" cy="466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 spc="53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Modes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880021" y="832804"/>
            <a:ext cx="2937671" cy="447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65"/>
              </a:lnSpc>
              <a:spcBef>
                <a:spcPct val="0"/>
              </a:spcBef>
            </a:pPr>
            <a:r>
              <a:rPr lang="en-US" b="true" sz="2618" spc="52">
                <a:solidFill>
                  <a:srgbClr val="F6F6E9"/>
                </a:solidFill>
                <a:latin typeface="Now Medium"/>
                <a:ea typeface="Now Medium"/>
                <a:cs typeface="Now Medium"/>
                <a:sym typeface="Now Medium"/>
              </a:rPr>
              <a:t>Hybrid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626021" y="2882611"/>
            <a:ext cx="11035959" cy="973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26"/>
              </a:lnSpc>
            </a:pPr>
            <a:r>
              <a:rPr lang="en-US" sz="7182" spc="-179">
                <a:solidFill>
                  <a:srgbClr val="291B25"/>
                </a:solidFill>
                <a:latin typeface="Ovo"/>
                <a:ea typeface="Ovo"/>
                <a:cs typeface="Ovo"/>
                <a:sym typeface="Ovo"/>
              </a:rPr>
              <a:t>Login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1B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63464" y="2116144"/>
            <a:ext cx="6985748" cy="7270606"/>
            <a:chOff x="0" y="0"/>
            <a:chExt cx="1839868" cy="19148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39868" cy="1914892"/>
            </a:xfrm>
            <a:custGeom>
              <a:avLst/>
              <a:gdLst/>
              <a:ahLst/>
              <a:cxnLst/>
              <a:rect r="r" b="b" t="t" l="l"/>
              <a:pathLst>
                <a:path h="1914892" w="1839868">
                  <a:moveTo>
                    <a:pt x="62062" y="0"/>
                  </a:moveTo>
                  <a:lnTo>
                    <a:pt x="1777806" y="0"/>
                  </a:lnTo>
                  <a:cubicBezTo>
                    <a:pt x="1794266" y="0"/>
                    <a:pt x="1810052" y="6539"/>
                    <a:pt x="1821690" y="18177"/>
                  </a:cubicBezTo>
                  <a:cubicBezTo>
                    <a:pt x="1833329" y="29816"/>
                    <a:pt x="1839868" y="45602"/>
                    <a:pt x="1839868" y="62062"/>
                  </a:cubicBezTo>
                  <a:lnTo>
                    <a:pt x="1839868" y="1852831"/>
                  </a:lnTo>
                  <a:cubicBezTo>
                    <a:pt x="1839868" y="1869290"/>
                    <a:pt x="1833329" y="1885076"/>
                    <a:pt x="1821690" y="1896715"/>
                  </a:cubicBezTo>
                  <a:cubicBezTo>
                    <a:pt x="1810052" y="1908354"/>
                    <a:pt x="1794266" y="1914892"/>
                    <a:pt x="1777806" y="1914892"/>
                  </a:cubicBezTo>
                  <a:lnTo>
                    <a:pt x="62062" y="1914892"/>
                  </a:lnTo>
                  <a:cubicBezTo>
                    <a:pt x="45602" y="1914892"/>
                    <a:pt x="29816" y="1908354"/>
                    <a:pt x="18177" y="1896715"/>
                  </a:cubicBezTo>
                  <a:cubicBezTo>
                    <a:pt x="6539" y="1885076"/>
                    <a:pt x="0" y="1869290"/>
                    <a:pt x="0" y="1852831"/>
                  </a:cubicBezTo>
                  <a:lnTo>
                    <a:pt x="0" y="62062"/>
                  </a:lnTo>
                  <a:cubicBezTo>
                    <a:pt x="0" y="45602"/>
                    <a:pt x="6539" y="29816"/>
                    <a:pt x="18177" y="18177"/>
                  </a:cubicBezTo>
                  <a:cubicBezTo>
                    <a:pt x="29816" y="6539"/>
                    <a:pt x="45602" y="0"/>
                    <a:pt x="62062" y="0"/>
                  </a:cubicBezTo>
                  <a:close/>
                </a:path>
              </a:pathLst>
            </a:custGeom>
            <a:solidFill>
              <a:srgbClr val="F6F6E9">
                <a:alpha val="77647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839868" cy="19625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796502"/>
            <a:ext cx="1919429" cy="566532"/>
            <a:chOff x="0" y="0"/>
            <a:chExt cx="505529" cy="14921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5529" cy="149210"/>
            </a:xfrm>
            <a:custGeom>
              <a:avLst/>
              <a:gdLst/>
              <a:ahLst/>
              <a:cxnLst/>
              <a:rect r="r" b="b" t="t" l="l"/>
              <a:pathLst>
                <a:path h="149210" w="505529">
                  <a:moveTo>
                    <a:pt x="56468" y="0"/>
                  </a:moveTo>
                  <a:lnTo>
                    <a:pt x="449060" y="0"/>
                  </a:lnTo>
                  <a:cubicBezTo>
                    <a:pt x="464037" y="0"/>
                    <a:pt x="478400" y="5949"/>
                    <a:pt x="488990" y="16539"/>
                  </a:cubicBezTo>
                  <a:cubicBezTo>
                    <a:pt x="499579" y="27129"/>
                    <a:pt x="505529" y="41492"/>
                    <a:pt x="505529" y="56468"/>
                  </a:cubicBezTo>
                  <a:lnTo>
                    <a:pt x="505529" y="92742"/>
                  </a:lnTo>
                  <a:cubicBezTo>
                    <a:pt x="505529" y="107718"/>
                    <a:pt x="499579" y="122081"/>
                    <a:pt x="488990" y="132671"/>
                  </a:cubicBezTo>
                  <a:cubicBezTo>
                    <a:pt x="478400" y="143261"/>
                    <a:pt x="464037" y="149210"/>
                    <a:pt x="449060" y="149210"/>
                  </a:cubicBezTo>
                  <a:lnTo>
                    <a:pt x="56468" y="149210"/>
                  </a:lnTo>
                  <a:cubicBezTo>
                    <a:pt x="41492" y="149210"/>
                    <a:pt x="27129" y="143261"/>
                    <a:pt x="16539" y="132671"/>
                  </a:cubicBezTo>
                  <a:cubicBezTo>
                    <a:pt x="5949" y="122081"/>
                    <a:pt x="0" y="107718"/>
                    <a:pt x="0" y="92742"/>
                  </a:cubicBezTo>
                  <a:lnTo>
                    <a:pt x="0" y="56468"/>
                  </a:lnTo>
                  <a:cubicBezTo>
                    <a:pt x="0" y="41492"/>
                    <a:pt x="5949" y="27129"/>
                    <a:pt x="16539" y="16539"/>
                  </a:cubicBezTo>
                  <a:cubicBezTo>
                    <a:pt x="27129" y="5949"/>
                    <a:pt x="41492" y="0"/>
                    <a:pt x="56468" y="0"/>
                  </a:cubicBezTo>
                  <a:close/>
                </a:path>
              </a:pathLst>
            </a:custGeom>
            <a:solidFill>
              <a:srgbClr val="61A6A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9905417" y="1485260"/>
            <a:ext cx="6443440" cy="8532374"/>
          </a:xfrm>
          <a:custGeom>
            <a:avLst/>
            <a:gdLst/>
            <a:ahLst/>
            <a:cxnLst/>
            <a:rect r="r" b="b" t="t" l="l"/>
            <a:pathLst>
              <a:path h="8532374" w="6443440">
                <a:moveTo>
                  <a:pt x="0" y="0"/>
                </a:moveTo>
                <a:lnTo>
                  <a:pt x="6443440" y="0"/>
                </a:lnTo>
                <a:lnTo>
                  <a:pt x="6443440" y="8532374"/>
                </a:lnTo>
                <a:lnTo>
                  <a:pt x="0" y="85323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2355679"/>
            <a:ext cx="7020511" cy="1897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26"/>
              </a:lnSpc>
            </a:pPr>
            <a:r>
              <a:rPr lang="en-US" sz="7182" spc="-179">
                <a:solidFill>
                  <a:srgbClr val="291B25"/>
                </a:solidFill>
                <a:latin typeface="Ovo"/>
                <a:ea typeface="Ovo"/>
                <a:cs typeface="Ovo"/>
                <a:sym typeface="Ovo"/>
              </a:rPr>
              <a:t>Authentication System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77769" y="873709"/>
            <a:ext cx="1421291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 spc="39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Page 05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102928" y="823279"/>
            <a:ext cx="2731234" cy="466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 spc="53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Technologies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833168" y="825492"/>
            <a:ext cx="2517953" cy="470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b="true" sz="2651" spc="53">
                <a:solidFill>
                  <a:srgbClr val="F6F6E9"/>
                </a:solidFill>
                <a:latin typeface="Now Bold"/>
                <a:ea typeface="Now Bold"/>
                <a:cs typeface="Now Bold"/>
                <a:sym typeface="Now Bold"/>
              </a:rPr>
              <a:t>Structure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350126" y="801313"/>
            <a:ext cx="2530890" cy="466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 spc="53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Modes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880021" y="832804"/>
            <a:ext cx="2937671" cy="447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65"/>
              </a:lnSpc>
              <a:spcBef>
                <a:spcPct val="0"/>
              </a:spcBef>
            </a:pPr>
            <a:r>
              <a:rPr lang="en-US" b="true" sz="2618" spc="52">
                <a:solidFill>
                  <a:srgbClr val="F6F6E9"/>
                </a:solidFill>
                <a:latin typeface="Now Medium"/>
                <a:ea typeface="Now Medium"/>
                <a:cs typeface="Now Medium"/>
                <a:sym typeface="Now Medium"/>
              </a:rPr>
              <a:t>Hybrid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864885" y="7674959"/>
            <a:ext cx="5382905" cy="973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26"/>
              </a:lnSpc>
            </a:pPr>
            <a:r>
              <a:rPr lang="en-US" sz="7182" spc="-179">
                <a:solidFill>
                  <a:srgbClr val="291B25"/>
                </a:solidFill>
                <a:latin typeface="Ovo"/>
                <a:ea typeface="Ovo"/>
                <a:cs typeface="Ovo"/>
                <a:sym typeface="Ovo"/>
              </a:rPr>
              <a:t>Register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1B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23178" y="1564849"/>
            <a:ext cx="14241643" cy="895197"/>
            <a:chOff x="0" y="0"/>
            <a:chExt cx="3750885" cy="2357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50885" cy="235772"/>
            </a:xfrm>
            <a:custGeom>
              <a:avLst/>
              <a:gdLst/>
              <a:ahLst/>
              <a:cxnLst/>
              <a:rect r="r" b="b" t="t" l="l"/>
              <a:pathLst>
                <a:path h="235772" w="3750885">
                  <a:moveTo>
                    <a:pt x="30442" y="0"/>
                  </a:moveTo>
                  <a:lnTo>
                    <a:pt x="3720443" y="0"/>
                  </a:lnTo>
                  <a:cubicBezTo>
                    <a:pt x="3737256" y="0"/>
                    <a:pt x="3750885" y="13629"/>
                    <a:pt x="3750885" y="30442"/>
                  </a:cubicBezTo>
                  <a:lnTo>
                    <a:pt x="3750885" y="205330"/>
                  </a:lnTo>
                  <a:cubicBezTo>
                    <a:pt x="3750885" y="222143"/>
                    <a:pt x="3737256" y="235772"/>
                    <a:pt x="3720443" y="235772"/>
                  </a:cubicBezTo>
                  <a:lnTo>
                    <a:pt x="30442" y="235772"/>
                  </a:lnTo>
                  <a:cubicBezTo>
                    <a:pt x="13629" y="235772"/>
                    <a:pt x="0" y="222143"/>
                    <a:pt x="0" y="205330"/>
                  </a:cubicBezTo>
                  <a:lnTo>
                    <a:pt x="0" y="30442"/>
                  </a:lnTo>
                  <a:cubicBezTo>
                    <a:pt x="0" y="13629"/>
                    <a:pt x="13629" y="0"/>
                    <a:pt x="30442" y="0"/>
                  </a:cubicBezTo>
                  <a:close/>
                </a:path>
              </a:pathLst>
            </a:custGeom>
            <a:solidFill>
              <a:srgbClr val="F6F6E9">
                <a:alpha val="77647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750885" cy="2833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796502"/>
            <a:ext cx="1919429" cy="566532"/>
            <a:chOff x="0" y="0"/>
            <a:chExt cx="505529" cy="14921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5529" cy="149210"/>
            </a:xfrm>
            <a:custGeom>
              <a:avLst/>
              <a:gdLst/>
              <a:ahLst/>
              <a:cxnLst/>
              <a:rect r="r" b="b" t="t" l="l"/>
              <a:pathLst>
                <a:path h="149210" w="505529">
                  <a:moveTo>
                    <a:pt x="56468" y="0"/>
                  </a:moveTo>
                  <a:lnTo>
                    <a:pt x="449060" y="0"/>
                  </a:lnTo>
                  <a:cubicBezTo>
                    <a:pt x="464037" y="0"/>
                    <a:pt x="478400" y="5949"/>
                    <a:pt x="488990" y="16539"/>
                  </a:cubicBezTo>
                  <a:cubicBezTo>
                    <a:pt x="499579" y="27129"/>
                    <a:pt x="505529" y="41492"/>
                    <a:pt x="505529" y="56468"/>
                  </a:cubicBezTo>
                  <a:lnTo>
                    <a:pt x="505529" y="92742"/>
                  </a:lnTo>
                  <a:cubicBezTo>
                    <a:pt x="505529" y="107718"/>
                    <a:pt x="499579" y="122081"/>
                    <a:pt x="488990" y="132671"/>
                  </a:cubicBezTo>
                  <a:cubicBezTo>
                    <a:pt x="478400" y="143261"/>
                    <a:pt x="464037" y="149210"/>
                    <a:pt x="449060" y="149210"/>
                  </a:cubicBezTo>
                  <a:lnTo>
                    <a:pt x="56468" y="149210"/>
                  </a:lnTo>
                  <a:cubicBezTo>
                    <a:pt x="41492" y="149210"/>
                    <a:pt x="27129" y="143261"/>
                    <a:pt x="16539" y="132671"/>
                  </a:cubicBezTo>
                  <a:cubicBezTo>
                    <a:pt x="5949" y="122081"/>
                    <a:pt x="0" y="107718"/>
                    <a:pt x="0" y="92742"/>
                  </a:cubicBezTo>
                  <a:lnTo>
                    <a:pt x="0" y="56468"/>
                  </a:lnTo>
                  <a:cubicBezTo>
                    <a:pt x="0" y="41492"/>
                    <a:pt x="5949" y="27129"/>
                    <a:pt x="16539" y="16539"/>
                  </a:cubicBezTo>
                  <a:cubicBezTo>
                    <a:pt x="27129" y="5949"/>
                    <a:pt x="41492" y="0"/>
                    <a:pt x="56468" y="0"/>
                  </a:cubicBezTo>
                  <a:close/>
                </a:path>
              </a:pathLst>
            </a:custGeom>
            <a:solidFill>
              <a:srgbClr val="61A6A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829452" y="2460046"/>
            <a:ext cx="12629095" cy="7707057"/>
          </a:xfrm>
          <a:custGeom>
            <a:avLst/>
            <a:gdLst/>
            <a:ahLst/>
            <a:cxnLst/>
            <a:rect r="r" b="b" t="t" l="l"/>
            <a:pathLst>
              <a:path h="7707057" w="12629095">
                <a:moveTo>
                  <a:pt x="0" y="0"/>
                </a:moveTo>
                <a:lnTo>
                  <a:pt x="12629096" y="0"/>
                </a:lnTo>
                <a:lnTo>
                  <a:pt x="12629096" y="7707057"/>
                </a:lnTo>
                <a:lnTo>
                  <a:pt x="0" y="77070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626021" y="1762825"/>
            <a:ext cx="11035959" cy="697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4"/>
              </a:lnSpc>
            </a:pPr>
            <a:r>
              <a:rPr lang="en-US" sz="5082" spc="-127">
                <a:solidFill>
                  <a:srgbClr val="291B25"/>
                </a:solidFill>
                <a:latin typeface="Ovo"/>
                <a:ea typeface="Ovo"/>
                <a:cs typeface="Ovo"/>
                <a:sym typeface="Ovo"/>
              </a:rPr>
              <a:t>Project Selection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77769" y="873709"/>
            <a:ext cx="1421291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 spc="39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Page 06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102928" y="823279"/>
            <a:ext cx="2731234" cy="466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 spc="53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Technologies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833168" y="825492"/>
            <a:ext cx="2517953" cy="470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b="true" sz="2651" spc="53">
                <a:solidFill>
                  <a:srgbClr val="F6F6E9"/>
                </a:solidFill>
                <a:latin typeface="Now Bold"/>
                <a:ea typeface="Now Bold"/>
                <a:cs typeface="Now Bold"/>
                <a:sym typeface="Now Bold"/>
              </a:rPr>
              <a:t>Structure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350126" y="801313"/>
            <a:ext cx="2530890" cy="466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 spc="53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Sequential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880021" y="832804"/>
            <a:ext cx="2937671" cy="447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65"/>
              </a:lnSpc>
              <a:spcBef>
                <a:spcPct val="0"/>
              </a:spcBef>
            </a:pPr>
            <a:r>
              <a:rPr lang="en-US" sz="2618" spc="52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Solutions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1B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63464" y="3461446"/>
            <a:ext cx="6985748" cy="3364107"/>
            <a:chOff x="0" y="0"/>
            <a:chExt cx="1839868" cy="8860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39868" cy="886020"/>
            </a:xfrm>
            <a:custGeom>
              <a:avLst/>
              <a:gdLst/>
              <a:ahLst/>
              <a:cxnLst/>
              <a:rect r="r" b="b" t="t" l="l"/>
              <a:pathLst>
                <a:path h="886020" w="1839868">
                  <a:moveTo>
                    <a:pt x="62062" y="0"/>
                  </a:moveTo>
                  <a:lnTo>
                    <a:pt x="1777806" y="0"/>
                  </a:lnTo>
                  <a:cubicBezTo>
                    <a:pt x="1794266" y="0"/>
                    <a:pt x="1810052" y="6539"/>
                    <a:pt x="1821690" y="18177"/>
                  </a:cubicBezTo>
                  <a:cubicBezTo>
                    <a:pt x="1833329" y="29816"/>
                    <a:pt x="1839868" y="45602"/>
                    <a:pt x="1839868" y="62062"/>
                  </a:cubicBezTo>
                  <a:lnTo>
                    <a:pt x="1839868" y="823958"/>
                  </a:lnTo>
                  <a:cubicBezTo>
                    <a:pt x="1839868" y="840418"/>
                    <a:pt x="1833329" y="856204"/>
                    <a:pt x="1821690" y="867842"/>
                  </a:cubicBezTo>
                  <a:cubicBezTo>
                    <a:pt x="1810052" y="879481"/>
                    <a:pt x="1794266" y="886020"/>
                    <a:pt x="1777806" y="886020"/>
                  </a:cubicBezTo>
                  <a:lnTo>
                    <a:pt x="62062" y="886020"/>
                  </a:lnTo>
                  <a:cubicBezTo>
                    <a:pt x="45602" y="886020"/>
                    <a:pt x="29816" y="879481"/>
                    <a:pt x="18177" y="867842"/>
                  </a:cubicBezTo>
                  <a:cubicBezTo>
                    <a:pt x="6539" y="856204"/>
                    <a:pt x="0" y="840418"/>
                    <a:pt x="0" y="823958"/>
                  </a:cubicBezTo>
                  <a:lnTo>
                    <a:pt x="0" y="62062"/>
                  </a:lnTo>
                  <a:cubicBezTo>
                    <a:pt x="0" y="45602"/>
                    <a:pt x="6539" y="29816"/>
                    <a:pt x="18177" y="18177"/>
                  </a:cubicBezTo>
                  <a:cubicBezTo>
                    <a:pt x="29816" y="6539"/>
                    <a:pt x="45602" y="0"/>
                    <a:pt x="62062" y="0"/>
                  </a:cubicBezTo>
                  <a:close/>
                </a:path>
              </a:pathLst>
            </a:custGeom>
            <a:solidFill>
              <a:srgbClr val="F6F6E9">
                <a:alpha val="77647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839868" cy="9336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796502"/>
            <a:ext cx="1919429" cy="566532"/>
            <a:chOff x="0" y="0"/>
            <a:chExt cx="505529" cy="14921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5529" cy="149210"/>
            </a:xfrm>
            <a:custGeom>
              <a:avLst/>
              <a:gdLst/>
              <a:ahLst/>
              <a:cxnLst/>
              <a:rect r="r" b="b" t="t" l="l"/>
              <a:pathLst>
                <a:path h="149210" w="505529">
                  <a:moveTo>
                    <a:pt x="56468" y="0"/>
                  </a:moveTo>
                  <a:lnTo>
                    <a:pt x="449060" y="0"/>
                  </a:lnTo>
                  <a:cubicBezTo>
                    <a:pt x="464037" y="0"/>
                    <a:pt x="478400" y="5949"/>
                    <a:pt x="488990" y="16539"/>
                  </a:cubicBezTo>
                  <a:cubicBezTo>
                    <a:pt x="499579" y="27129"/>
                    <a:pt x="505529" y="41492"/>
                    <a:pt x="505529" y="56468"/>
                  </a:cubicBezTo>
                  <a:lnTo>
                    <a:pt x="505529" y="92742"/>
                  </a:lnTo>
                  <a:cubicBezTo>
                    <a:pt x="505529" y="107718"/>
                    <a:pt x="499579" y="122081"/>
                    <a:pt x="488990" y="132671"/>
                  </a:cubicBezTo>
                  <a:cubicBezTo>
                    <a:pt x="478400" y="143261"/>
                    <a:pt x="464037" y="149210"/>
                    <a:pt x="449060" y="149210"/>
                  </a:cubicBezTo>
                  <a:lnTo>
                    <a:pt x="56468" y="149210"/>
                  </a:lnTo>
                  <a:cubicBezTo>
                    <a:pt x="41492" y="149210"/>
                    <a:pt x="27129" y="143261"/>
                    <a:pt x="16539" y="132671"/>
                  </a:cubicBezTo>
                  <a:cubicBezTo>
                    <a:pt x="5949" y="122081"/>
                    <a:pt x="0" y="107718"/>
                    <a:pt x="0" y="92742"/>
                  </a:cubicBezTo>
                  <a:lnTo>
                    <a:pt x="0" y="56468"/>
                  </a:lnTo>
                  <a:cubicBezTo>
                    <a:pt x="0" y="41492"/>
                    <a:pt x="5949" y="27129"/>
                    <a:pt x="16539" y="16539"/>
                  </a:cubicBezTo>
                  <a:cubicBezTo>
                    <a:pt x="27129" y="5949"/>
                    <a:pt x="41492" y="0"/>
                    <a:pt x="56468" y="0"/>
                  </a:cubicBezTo>
                  <a:close/>
                </a:path>
              </a:pathLst>
            </a:custGeom>
            <a:solidFill>
              <a:srgbClr val="61A6A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9693042" y="3201271"/>
            <a:ext cx="5316157" cy="6807125"/>
          </a:xfrm>
          <a:custGeom>
            <a:avLst/>
            <a:gdLst/>
            <a:ahLst/>
            <a:cxnLst/>
            <a:rect r="r" b="b" t="t" l="l"/>
            <a:pathLst>
              <a:path h="6807125" w="5316157">
                <a:moveTo>
                  <a:pt x="0" y="0"/>
                </a:moveTo>
                <a:lnTo>
                  <a:pt x="5316157" y="0"/>
                </a:lnTo>
                <a:lnTo>
                  <a:pt x="5316157" y="6807125"/>
                </a:lnTo>
                <a:lnTo>
                  <a:pt x="0" y="68071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21048" y="2377724"/>
            <a:ext cx="16438252" cy="650681"/>
          </a:xfrm>
          <a:custGeom>
            <a:avLst/>
            <a:gdLst/>
            <a:ahLst/>
            <a:cxnLst/>
            <a:rect r="r" b="b" t="t" l="l"/>
            <a:pathLst>
              <a:path h="650681" w="16438252">
                <a:moveTo>
                  <a:pt x="0" y="0"/>
                </a:moveTo>
                <a:lnTo>
                  <a:pt x="16438252" y="0"/>
                </a:lnTo>
                <a:lnTo>
                  <a:pt x="16438252" y="650681"/>
                </a:lnTo>
                <a:lnTo>
                  <a:pt x="0" y="6506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3700982"/>
            <a:ext cx="7020511" cy="973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26"/>
              </a:lnSpc>
            </a:pPr>
            <a:r>
              <a:rPr lang="en-US" sz="7182" spc="-179">
                <a:solidFill>
                  <a:srgbClr val="291B25"/>
                </a:solidFill>
                <a:latin typeface="Ovo"/>
                <a:ea typeface="Ovo"/>
                <a:cs typeface="Ovo"/>
                <a:sym typeface="Ovo"/>
              </a:rPr>
              <a:t>Main Page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77769" y="873709"/>
            <a:ext cx="1421291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 spc="39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Page 06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102928" y="823279"/>
            <a:ext cx="2731234" cy="466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 spc="53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Technologies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833168" y="825492"/>
            <a:ext cx="2517953" cy="470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b="true" sz="2651" spc="53">
                <a:solidFill>
                  <a:srgbClr val="F6F6E9"/>
                </a:solidFill>
                <a:latin typeface="Now Bold"/>
                <a:ea typeface="Now Bold"/>
                <a:cs typeface="Now Bold"/>
                <a:sym typeface="Now Bold"/>
              </a:rPr>
              <a:t>Structure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350126" y="801313"/>
            <a:ext cx="2530890" cy="466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 spc="53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Modes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880021" y="832804"/>
            <a:ext cx="2937671" cy="447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65"/>
              </a:lnSpc>
              <a:spcBef>
                <a:spcPct val="0"/>
              </a:spcBef>
            </a:pPr>
            <a:r>
              <a:rPr lang="en-US" sz="2618" spc="52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Hybrid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864885" y="4927802"/>
            <a:ext cx="5382905" cy="1897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26"/>
              </a:lnSpc>
            </a:pPr>
            <a:r>
              <a:rPr lang="en-US" sz="7182" spc="-179">
                <a:solidFill>
                  <a:srgbClr val="291B25"/>
                </a:solidFill>
                <a:latin typeface="Ovo"/>
                <a:ea typeface="Ovo"/>
                <a:cs typeface="Ovo"/>
                <a:sym typeface="Ovo"/>
              </a:rPr>
              <a:t>Header + Sidebar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A6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700921" y="1738630"/>
            <a:ext cx="10876417" cy="8110311"/>
            <a:chOff x="0" y="0"/>
            <a:chExt cx="2864571" cy="21360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64571" cy="2136049"/>
            </a:xfrm>
            <a:custGeom>
              <a:avLst/>
              <a:gdLst/>
              <a:ahLst/>
              <a:cxnLst/>
              <a:rect r="r" b="b" t="t" l="l"/>
              <a:pathLst>
                <a:path h="2136049" w="2864571">
                  <a:moveTo>
                    <a:pt x="39861" y="0"/>
                  </a:moveTo>
                  <a:lnTo>
                    <a:pt x="2824709" y="0"/>
                  </a:lnTo>
                  <a:cubicBezTo>
                    <a:pt x="2835281" y="0"/>
                    <a:pt x="2845420" y="4200"/>
                    <a:pt x="2852896" y="11675"/>
                  </a:cubicBezTo>
                  <a:cubicBezTo>
                    <a:pt x="2860371" y="19151"/>
                    <a:pt x="2864571" y="29289"/>
                    <a:pt x="2864571" y="39861"/>
                  </a:cubicBezTo>
                  <a:lnTo>
                    <a:pt x="2864571" y="2096188"/>
                  </a:lnTo>
                  <a:cubicBezTo>
                    <a:pt x="2864571" y="2118203"/>
                    <a:pt x="2846724" y="2136049"/>
                    <a:pt x="2824709" y="2136049"/>
                  </a:cubicBezTo>
                  <a:lnTo>
                    <a:pt x="39861" y="2136049"/>
                  </a:lnTo>
                  <a:cubicBezTo>
                    <a:pt x="17846" y="2136049"/>
                    <a:pt x="0" y="2118203"/>
                    <a:pt x="0" y="2096188"/>
                  </a:cubicBezTo>
                  <a:lnTo>
                    <a:pt x="0" y="39861"/>
                  </a:lnTo>
                  <a:cubicBezTo>
                    <a:pt x="0" y="17846"/>
                    <a:pt x="17846" y="0"/>
                    <a:pt x="39861" y="0"/>
                  </a:cubicBezTo>
                  <a:close/>
                </a:path>
              </a:pathLst>
            </a:custGeom>
            <a:solidFill>
              <a:srgbClr val="291B25">
                <a:alpha val="77647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864571" cy="21836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03986" y="1986280"/>
            <a:ext cx="5264882" cy="7467954"/>
            <a:chOff x="0" y="0"/>
            <a:chExt cx="1386636" cy="196686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86636" cy="1966869"/>
            </a:xfrm>
            <a:custGeom>
              <a:avLst/>
              <a:gdLst/>
              <a:ahLst/>
              <a:cxnLst/>
              <a:rect r="r" b="b" t="t" l="l"/>
              <a:pathLst>
                <a:path h="1966869" w="1386636">
                  <a:moveTo>
                    <a:pt x="82347" y="0"/>
                  </a:moveTo>
                  <a:lnTo>
                    <a:pt x="1304289" y="0"/>
                  </a:lnTo>
                  <a:cubicBezTo>
                    <a:pt x="1349768" y="0"/>
                    <a:pt x="1386636" y="36868"/>
                    <a:pt x="1386636" y="82347"/>
                  </a:cubicBezTo>
                  <a:lnTo>
                    <a:pt x="1386636" y="1884521"/>
                  </a:lnTo>
                  <a:cubicBezTo>
                    <a:pt x="1386636" y="1906361"/>
                    <a:pt x="1377960" y="1927307"/>
                    <a:pt x="1362517" y="1942750"/>
                  </a:cubicBezTo>
                  <a:cubicBezTo>
                    <a:pt x="1347074" y="1958193"/>
                    <a:pt x="1326128" y="1966869"/>
                    <a:pt x="1304289" y="1966869"/>
                  </a:cubicBezTo>
                  <a:lnTo>
                    <a:pt x="82347" y="1966869"/>
                  </a:lnTo>
                  <a:cubicBezTo>
                    <a:pt x="60507" y="1966869"/>
                    <a:pt x="39562" y="1958193"/>
                    <a:pt x="24119" y="1942750"/>
                  </a:cubicBezTo>
                  <a:cubicBezTo>
                    <a:pt x="8676" y="1927307"/>
                    <a:pt x="0" y="1906361"/>
                    <a:pt x="0" y="1884521"/>
                  </a:cubicBezTo>
                  <a:lnTo>
                    <a:pt x="0" y="82347"/>
                  </a:lnTo>
                  <a:cubicBezTo>
                    <a:pt x="0" y="60507"/>
                    <a:pt x="8676" y="39562"/>
                    <a:pt x="24119" y="24119"/>
                  </a:cubicBezTo>
                  <a:cubicBezTo>
                    <a:pt x="39562" y="8676"/>
                    <a:pt x="60507" y="0"/>
                    <a:pt x="82347" y="0"/>
                  </a:cubicBezTo>
                  <a:close/>
                </a:path>
              </a:pathLst>
            </a:custGeom>
            <a:solidFill>
              <a:srgbClr val="291B2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386636" cy="20144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796502"/>
            <a:ext cx="1919429" cy="566532"/>
            <a:chOff x="0" y="0"/>
            <a:chExt cx="505529" cy="14921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05529" cy="149210"/>
            </a:xfrm>
            <a:custGeom>
              <a:avLst/>
              <a:gdLst/>
              <a:ahLst/>
              <a:cxnLst/>
              <a:rect r="r" b="b" t="t" l="l"/>
              <a:pathLst>
                <a:path h="149210" w="505529">
                  <a:moveTo>
                    <a:pt x="56468" y="0"/>
                  </a:moveTo>
                  <a:lnTo>
                    <a:pt x="449060" y="0"/>
                  </a:lnTo>
                  <a:cubicBezTo>
                    <a:pt x="464037" y="0"/>
                    <a:pt x="478400" y="5949"/>
                    <a:pt x="488990" y="16539"/>
                  </a:cubicBezTo>
                  <a:cubicBezTo>
                    <a:pt x="499579" y="27129"/>
                    <a:pt x="505529" y="41492"/>
                    <a:pt x="505529" y="56468"/>
                  </a:cubicBezTo>
                  <a:lnTo>
                    <a:pt x="505529" y="92742"/>
                  </a:lnTo>
                  <a:cubicBezTo>
                    <a:pt x="505529" y="107718"/>
                    <a:pt x="499579" y="122081"/>
                    <a:pt x="488990" y="132671"/>
                  </a:cubicBezTo>
                  <a:cubicBezTo>
                    <a:pt x="478400" y="143261"/>
                    <a:pt x="464037" y="149210"/>
                    <a:pt x="449060" y="149210"/>
                  </a:cubicBezTo>
                  <a:lnTo>
                    <a:pt x="56468" y="149210"/>
                  </a:lnTo>
                  <a:cubicBezTo>
                    <a:pt x="41492" y="149210"/>
                    <a:pt x="27129" y="143261"/>
                    <a:pt x="16539" y="132671"/>
                  </a:cubicBezTo>
                  <a:cubicBezTo>
                    <a:pt x="5949" y="122081"/>
                    <a:pt x="0" y="107718"/>
                    <a:pt x="0" y="92742"/>
                  </a:cubicBezTo>
                  <a:lnTo>
                    <a:pt x="0" y="56468"/>
                  </a:lnTo>
                  <a:cubicBezTo>
                    <a:pt x="0" y="41492"/>
                    <a:pt x="5949" y="27129"/>
                    <a:pt x="16539" y="16539"/>
                  </a:cubicBezTo>
                  <a:cubicBezTo>
                    <a:pt x="27129" y="5949"/>
                    <a:pt x="41492" y="0"/>
                    <a:pt x="56468" y="0"/>
                  </a:cubicBezTo>
                  <a:close/>
                </a:path>
              </a:pathLst>
            </a:custGeom>
            <a:solidFill>
              <a:srgbClr val="291B25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874169" y="5143500"/>
            <a:ext cx="5124516" cy="3177200"/>
          </a:xfrm>
          <a:custGeom>
            <a:avLst/>
            <a:gdLst/>
            <a:ahLst/>
            <a:cxnLst/>
            <a:rect r="r" b="b" t="t" l="l"/>
            <a:pathLst>
              <a:path h="3177200" w="5124516">
                <a:moveTo>
                  <a:pt x="0" y="0"/>
                </a:moveTo>
                <a:lnTo>
                  <a:pt x="5124516" y="0"/>
                </a:lnTo>
                <a:lnTo>
                  <a:pt x="5124516" y="3177200"/>
                </a:lnTo>
                <a:lnTo>
                  <a:pt x="0" y="3177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7253686" y="4491235"/>
            <a:ext cx="9770886" cy="568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spc="49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Network Penetration Testing -&gt; simulated cyberattack to identify and exploit vulnerabilities.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spc="49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How it Works:</a:t>
            </a:r>
          </a:p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 spc="49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Scanning for open ports and services</a:t>
            </a:r>
          </a:p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 spc="49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Identify</a:t>
            </a:r>
            <a:r>
              <a:rPr lang="en-US" sz="2499" spc="49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ing misconfigurations and weak credentials</a:t>
            </a:r>
          </a:p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 spc="49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Atte</a:t>
            </a:r>
            <a:r>
              <a:rPr lang="en-US" sz="2499" spc="49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mpting to exploit weaknesses</a:t>
            </a:r>
          </a:p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 spc="49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R</a:t>
            </a:r>
            <a:r>
              <a:rPr lang="en-US" sz="2499" spc="49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eporting findings and recommendations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spc="49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W</a:t>
            </a:r>
            <a:r>
              <a:rPr lang="en-US" sz="2499" spc="49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hy It’s Important:</a:t>
            </a:r>
          </a:p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 spc="49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Pr</a:t>
            </a:r>
            <a:r>
              <a:rPr lang="en-US" sz="2499" spc="49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otects against real cyber threats</a:t>
            </a:r>
          </a:p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 spc="49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Helps organizations comply with security standards (e.g., ISO, PCI DSS)</a:t>
            </a:r>
          </a:p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 spc="49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Reduces risk of breaches and downtime</a:t>
            </a:r>
          </a:p>
          <a:p>
            <a:pPr algn="just">
              <a:lnSpc>
                <a:spcPts val="3499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363845" y="2429585"/>
            <a:ext cx="3678551" cy="1705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780"/>
              </a:lnSpc>
            </a:pPr>
            <a:r>
              <a:rPr lang="en-US" b="true" sz="4843" spc="96">
                <a:solidFill>
                  <a:srgbClr val="F6F6E9"/>
                </a:solidFill>
                <a:latin typeface="Now Medium"/>
                <a:ea typeface="Now Medium"/>
                <a:cs typeface="Now Medium"/>
                <a:sym typeface="Now Medium"/>
              </a:rPr>
              <a:t>Computer Network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655160" y="2164078"/>
            <a:ext cx="8824469" cy="2241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36"/>
              </a:lnSpc>
            </a:pPr>
            <a:r>
              <a:rPr lang="en-US" sz="8467" spc="-211">
                <a:solidFill>
                  <a:srgbClr val="F6F6E9"/>
                </a:solidFill>
                <a:latin typeface="Ovo"/>
                <a:ea typeface="Ovo"/>
                <a:cs typeface="Ovo"/>
                <a:sym typeface="Ovo"/>
              </a:rPr>
              <a:t>What is Network Pentesting?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77769" y="873709"/>
            <a:ext cx="1421291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 spc="39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Page 07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102928" y="823279"/>
            <a:ext cx="2731234" cy="466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 spc="53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Technologies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833168" y="825492"/>
            <a:ext cx="2517953" cy="466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 spc="53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Structure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350126" y="801313"/>
            <a:ext cx="2530890" cy="470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b="true" sz="2651" spc="53">
                <a:solidFill>
                  <a:srgbClr val="F6F6E9"/>
                </a:solidFill>
                <a:latin typeface="Now Bold"/>
                <a:ea typeface="Now Bold"/>
                <a:cs typeface="Now Bold"/>
                <a:sym typeface="Now Bold"/>
              </a:rPr>
              <a:t>Modes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880021" y="823279"/>
            <a:ext cx="2937671" cy="466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 spc="53">
                <a:solidFill>
                  <a:srgbClr val="F6F6E9"/>
                </a:solidFill>
                <a:latin typeface="Now"/>
                <a:ea typeface="Now"/>
                <a:cs typeface="Now"/>
                <a:sym typeface="Now"/>
              </a:rPr>
              <a:t>Hybrid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DAGs1dX8GLo</dc:identifier>
  <dcterms:modified xsi:type="dcterms:W3CDTF">2011-08-01T06:04:30Z</dcterms:modified>
  <cp:revision>1</cp:revision>
  <dc:title>Black Modern Gradient Programmer Presentation</dc:title>
</cp:coreProperties>
</file>