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9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2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DE8EB-B995-4608-9607-58E665D1BD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A913FE-11E9-4E0A-BEBC-B42BAFB343DA}">
      <dgm:prSet/>
      <dgm:spPr/>
      <dgm:t>
        <a:bodyPr/>
        <a:lstStyle/>
        <a:p>
          <a:r>
            <a:rPr lang="en-US"/>
            <a:t>Unstable Training – Adversarial training makes it hard to balance G and D</a:t>
          </a:r>
        </a:p>
      </dgm:t>
    </dgm:pt>
    <dgm:pt modelId="{56DE89CD-29DA-488D-9175-917C58DE0A56}" type="parTrans" cxnId="{7F4E7516-6773-43D9-9CD3-59B6F5006F9A}">
      <dgm:prSet/>
      <dgm:spPr/>
      <dgm:t>
        <a:bodyPr/>
        <a:lstStyle/>
        <a:p>
          <a:endParaRPr lang="en-US"/>
        </a:p>
      </dgm:t>
    </dgm:pt>
    <dgm:pt modelId="{2838C1FD-9C9C-4410-A4DF-F51D061B3BAC}" type="sibTrans" cxnId="{7F4E7516-6773-43D9-9CD3-59B6F5006F9A}">
      <dgm:prSet/>
      <dgm:spPr/>
      <dgm:t>
        <a:bodyPr/>
        <a:lstStyle/>
        <a:p>
          <a:endParaRPr lang="en-US"/>
        </a:p>
      </dgm:t>
    </dgm:pt>
    <dgm:pt modelId="{FB6F56E8-4F51-4300-968D-4F3D4BB47BBF}">
      <dgm:prSet/>
      <dgm:spPr/>
      <dgm:t>
        <a:bodyPr/>
        <a:lstStyle/>
        <a:p>
          <a:r>
            <a:rPr lang="en-US"/>
            <a:t>Overpowering Discriminator – A too strong discriminator prevents learning.</a:t>
          </a:r>
        </a:p>
      </dgm:t>
    </dgm:pt>
    <dgm:pt modelId="{8E8C7626-8342-48D3-9BFE-403B3AC9CFB7}" type="parTrans" cxnId="{9A1AA11C-1EC6-410D-B6E8-748602D4B7B7}">
      <dgm:prSet/>
      <dgm:spPr/>
      <dgm:t>
        <a:bodyPr/>
        <a:lstStyle/>
        <a:p>
          <a:endParaRPr lang="en-US"/>
        </a:p>
      </dgm:t>
    </dgm:pt>
    <dgm:pt modelId="{48ED0846-F26F-4554-A7FF-ABD272242DEE}" type="sibTrans" cxnId="{9A1AA11C-1EC6-410D-B6E8-748602D4B7B7}">
      <dgm:prSet/>
      <dgm:spPr/>
      <dgm:t>
        <a:bodyPr/>
        <a:lstStyle/>
        <a:p>
          <a:endParaRPr lang="en-US"/>
        </a:p>
      </dgm:t>
    </dgm:pt>
    <dgm:pt modelId="{51647B81-0768-4EFD-BB8D-0BAC89611F6C}">
      <dgm:prSet/>
      <dgm:spPr/>
      <dgm:t>
        <a:bodyPr/>
        <a:lstStyle/>
        <a:p>
          <a:r>
            <a:rPr lang="en-US"/>
            <a:t>Poor Generator Updates  – The generator may collapse to simple strategies.</a:t>
          </a:r>
        </a:p>
      </dgm:t>
    </dgm:pt>
    <dgm:pt modelId="{F509447E-EC54-483E-AC67-F143DE42449D}" type="parTrans" cxnId="{E0D7AD88-3E47-4A0F-8D0C-B48CDE8BC09E}">
      <dgm:prSet/>
      <dgm:spPr/>
      <dgm:t>
        <a:bodyPr/>
        <a:lstStyle/>
        <a:p>
          <a:endParaRPr lang="en-US"/>
        </a:p>
      </dgm:t>
    </dgm:pt>
    <dgm:pt modelId="{EC9CEDAF-1265-4BE6-A4DF-07CAC5035D48}" type="sibTrans" cxnId="{E0D7AD88-3E47-4A0F-8D0C-B48CDE8BC09E}">
      <dgm:prSet/>
      <dgm:spPr/>
      <dgm:t>
        <a:bodyPr/>
        <a:lstStyle/>
        <a:p>
          <a:endParaRPr lang="en-US"/>
        </a:p>
      </dgm:t>
    </dgm:pt>
    <dgm:pt modelId="{56C1E954-4C9D-4EBF-9307-6B44A429AD5A}">
      <dgm:prSet/>
      <dgm:spPr/>
      <dgm:t>
        <a:bodyPr/>
        <a:lstStyle/>
        <a:p>
          <a:r>
            <a:rPr lang="en-US"/>
            <a:t>High Learning Rate – Causes abrupt updates leading to unstable behavior.</a:t>
          </a:r>
        </a:p>
      </dgm:t>
    </dgm:pt>
    <dgm:pt modelId="{8794FF7F-31D5-4E00-B5C8-31B7D89F53FC}" type="parTrans" cxnId="{44041721-400D-4DDC-B3A4-179518001FE9}">
      <dgm:prSet/>
      <dgm:spPr/>
      <dgm:t>
        <a:bodyPr/>
        <a:lstStyle/>
        <a:p>
          <a:endParaRPr lang="en-US"/>
        </a:p>
      </dgm:t>
    </dgm:pt>
    <dgm:pt modelId="{81922835-2367-43B2-9E32-4269D12CC1BC}" type="sibTrans" cxnId="{44041721-400D-4DDC-B3A4-179518001FE9}">
      <dgm:prSet/>
      <dgm:spPr/>
      <dgm:t>
        <a:bodyPr/>
        <a:lstStyle/>
        <a:p>
          <a:endParaRPr lang="en-US"/>
        </a:p>
      </dgm:t>
    </dgm:pt>
    <dgm:pt modelId="{F1042F01-8B54-4DA5-B42F-B35E64B961C6}" type="pres">
      <dgm:prSet presAssocID="{C9FDE8EB-B995-4608-9607-58E665D1BD12}" presName="linear" presStyleCnt="0">
        <dgm:presLayoutVars>
          <dgm:animLvl val="lvl"/>
          <dgm:resizeHandles val="exact"/>
        </dgm:presLayoutVars>
      </dgm:prSet>
      <dgm:spPr/>
    </dgm:pt>
    <dgm:pt modelId="{B869ECFA-50C4-46E9-949F-DB291587D1AF}" type="pres">
      <dgm:prSet presAssocID="{13A913FE-11E9-4E0A-BEBC-B42BAFB343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BB1608-DD15-4A70-A3C6-653EE0F7DA32}" type="pres">
      <dgm:prSet presAssocID="{2838C1FD-9C9C-4410-A4DF-F51D061B3BAC}" presName="spacer" presStyleCnt="0"/>
      <dgm:spPr/>
    </dgm:pt>
    <dgm:pt modelId="{8B2182E4-CAD1-4948-827F-F8D92B4B9B25}" type="pres">
      <dgm:prSet presAssocID="{FB6F56E8-4F51-4300-968D-4F3D4BB47B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6966D5-0DD3-4B33-9DFE-2C04633ACFD7}" type="pres">
      <dgm:prSet presAssocID="{48ED0846-F26F-4554-A7FF-ABD272242DEE}" presName="spacer" presStyleCnt="0"/>
      <dgm:spPr/>
    </dgm:pt>
    <dgm:pt modelId="{A693B650-4B3D-48F3-BD8D-8CFD5EAFBA79}" type="pres">
      <dgm:prSet presAssocID="{51647B81-0768-4EFD-BB8D-0BAC89611F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B7D3D4-EEEA-4743-B0AC-1EB40A5A5A23}" type="pres">
      <dgm:prSet presAssocID="{EC9CEDAF-1265-4BE6-A4DF-07CAC5035D48}" presName="spacer" presStyleCnt="0"/>
      <dgm:spPr/>
    </dgm:pt>
    <dgm:pt modelId="{11BE6AF2-C01A-4291-9710-2401FB79CBD5}" type="pres">
      <dgm:prSet presAssocID="{56C1E954-4C9D-4EBF-9307-6B44A429AD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2557804-D3E2-4349-AE51-263E91E02E8F}" type="presOf" srcId="{C9FDE8EB-B995-4608-9607-58E665D1BD12}" destId="{F1042F01-8B54-4DA5-B42F-B35E64B961C6}" srcOrd="0" destOrd="0" presId="urn:microsoft.com/office/officeart/2005/8/layout/vList2"/>
    <dgm:cxn modelId="{42476E12-EB1F-4E9F-A123-82D8D6E2F45E}" type="presOf" srcId="{51647B81-0768-4EFD-BB8D-0BAC89611F6C}" destId="{A693B650-4B3D-48F3-BD8D-8CFD5EAFBA79}" srcOrd="0" destOrd="0" presId="urn:microsoft.com/office/officeart/2005/8/layout/vList2"/>
    <dgm:cxn modelId="{7F4E7516-6773-43D9-9CD3-59B6F5006F9A}" srcId="{C9FDE8EB-B995-4608-9607-58E665D1BD12}" destId="{13A913FE-11E9-4E0A-BEBC-B42BAFB343DA}" srcOrd="0" destOrd="0" parTransId="{56DE89CD-29DA-488D-9175-917C58DE0A56}" sibTransId="{2838C1FD-9C9C-4410-A4DF-F51D061B3BAC}"/>
    <dgm:cxn modelId="{9A1AA11C-1EC6-410D-B6E8-748602D4B7B7}" srcId="{C9FDE8EB-B995-4608-9607-58E665D1BD12}" destId="{FB6F56E8-4F51-4300-968D-4F3D4BB47BBF}" srcOrd="1" destOrd="0" parTransId="{8E8C7626-8342-48D3-9BFE-403B3AC9CFB7}" sibTransId="{48ED0846-F26F-4554-A7FF-ABD272242DEE}"/>
    <dgm:cxn modelId="{44041721-400D-4DDC-B3A4-179518001FE9}" srcId="{C9FDE8EB-B995-4608-9607-58E665D1BD12}" destId="{56C1E954-4C9D-4EBF-9307-6B44A429AD5A}" srcOrd="3" destOrd="0" parTransId="{8794FF7F-31D5-4E00-B5C8-31B7D89F53FC}" sibTransId="{81922835-2367-43B2-9E32-4269D12CC1BC}"/>
    <dgm:cxn modelId="{111F9959-748A-445F-AD83-3388C5271B4B}" type="presOf" srcId="{56C1E954-4C9D-4EBF-9307-6B44A429AD5A}" destId="{11BE6AF2-C01A-4291-9710-2401FB79CBD5}" srcOrd="0" destOrd="0" presId="urn:microsoft.com/office/officeart/2005/8/layout/vList2"/>
    <dgm:cxn modelId="{E0D7AD88-3E47-4A0F-8D0C-B48CDE8BC09E}" srcId="{C9FDE8EB-B995-4608-9607-58E665D1BD12}" destId="{51647B81-0768-4EFD-BB8D-0BAC89611F6C}" srcOrd="2" destOrd="0" parTransId="{F509447E-EC54-483E-AC67-F143DE42449D}" sibTransId="{EC9CEDAF-1265-4BE6-A4DF-07CAC5035D48}"/>
    <dgm:cxn modelId="{3C112FA5-C143-4326-810C-2D55437C310B}" type="presOf" srcId="{FB6F56E8-4F51-4300-968D-4F3D4BB47BBF}" destId="{8B2182E4-CAD1-4948-827F-F8D92B4B9B25}" srcOrd="0" destOrd="0" presId="urn:microsoft.com/office/officeart/2005/8/layout/vList2"/>
    <dgm:cxn modelId="{C53528C0-A735-4644-B25B-28F920B611E1}" type="presOf" srcId="{13A913FE-11E9-4E0A-BEBC-B42BAFB343DA}" destId="{B869ECFA-50C4-46E9-949F-DB291587D1AF}" srcOrd="0" destOrd="0" presId="urn:microsoft.com/office/officeart/2005/8/layout/vList2"/>
    <dgm:cxn modelId="{0FDEAB3E-B5A7-4EDA-AB9D-9D13623BB48A}" type="presParOf" srcId="{F1042F01-8B54-4DA5-B42F-B35E64B961C6}" destId="{B869ECFA-50C4-46E9-949F-DB291587D1AF}" srcOrd="0" destOrd="0" presId="urn:microsoft.com/office/officeart/2005/8/layout/vList2"/>
    <dgm:cxn modelId="{29C9197C-47D7-4496-992C-AEFEE6C1BEA8}" type="presParOf" srcId="{F1042F01-8B54-4DA5-B42F-B35E64B961C6}" destId="{28BB1608-DD15-4A70-A3C6-653EE0F7DA32}" srcOrd="1" destOrd="0" presId="urn:microsoft.com/office/officeart/2005/8/layout/vList2"/>
    <dgm:cxn modelId="{4D98593C-0FC3-4804-8FBD-BD18A6E56453}" type="presParOf" srcId="{F1042F01-8B54-4DA5-B42F-B35E64B961C6}" destId="{8B2182E4-CAD1-4948-827F-F8D92B4B9B25}" srcOrd="2" destOrd="0" presId="urn:microsoft.com/office/officeart/2005/8/layout/vList2"/>
    <dgm:cxn modelId="{F72722EB-2D22-4AE5-8E0B-BE5919FD1DAE}" type="presParOf" srcId="{F1042F01-8B54-4DA5-B42F-B35E64B961C6}" destId="{616966D5-0DD3-4B33-9DFE-2C04633ACFD7}" srcOrd="3" destOrd="0" presId="urn:microsoft.com/office/officeart/2005/8/layout/vList2"/>
    <dgm:cxn modelId="{EECB0457-7906-41A5-958B-AFA580391612}" type="presParOf" srcId="{F1042F01-8B54-4DA5-B42F-B35E64B961C6}" destId="{A693B650-4B3D-48F3-BD8D-8CFD5EAFBA79}" srcOrd="4" destOrd="0" presId="urn:microsoft.com/office/officeart/2005/8/layout/vList2"/>
    <dgm:cxn modelId="{A7A309F6-B5DF-4582-9232-96480DD0B13D}" type="presParOf" srcId="{F1042F01-8B54-4DA5-B42F-B35E64B961C6}" destId="{AEB7D3D4-EEEA-4743-B0AC-1EB40A5A5A23}" srcOrd="5" destOrd="0" presId="urn:microsoft.com/office/officeart/2005/8/layout/vList2"/>
    <dgm:cxn modelId="{EA411426-775D-49E0-A232-87FE2960CA7C}" type="presParOf" srcId="{F1042F01-8B54-4DA5-B42F-B35E64B961C6}" destId="{11BE6AF2-C01A-4291-9710-2401FB79CB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9ECFA-50C4-46E9-949F-DB291587D1AF}">
      <dsp:nvSpPr>
        <dsp:cNvPr id="0" name=""/>
        <dsp:cNvSpPr/>
      </dsp:nvSpPr>
      <dsp:spPr>
        <a:xfrm>
          <a:off x="0" y="47004"/>
          <a:ext cx="4231481" cy="1157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Unstable Training – Adversarial training makes it hard to balance G and D</a:t>
          </a:r>
        </a:p>
      </dsp:txBody>
      <dsp:txXfrm>
        <a:off x="56486" y="103490"/>
        <a:ext cx="4118509" cy="1044158"/>
      </dsp:txXfrm>
    </dsp:sp>
    <dsp:sp modelId="{8B2182E4-CAD1-4948-827F-F8D92B4B9B25}">
      <dsp:nvSpPr>
        <dsp:cNvPr id="0" name=""/>
        <dsp:cNvSpPr/>
      </dsp:nvSpPr>
      <dsp:spPr>
        <a:xfrm>
          <a:off x="0" y="1270375"/>
          <a:ext cx="4231481" cy="115713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Overpowering Discriminator – A too strong discriminator prevents learning.</a:t>
          </a:r>
        </a:p>
      </dsp:txBody>
      <dsp:txXfrm>
        <a:off x="56486" y="1326861"/>
        <a:ext cx="4118509" cy="1044158"/>
      </dsp:txXfrm>
    </dsp:sp>
    <dsp:sp modelId="{A693B650-4B3D-48F3-BD8D-8CFD5EAFBA79}">
      <dsp:nvSpPr>
        <dsp:cNvPr id="0" name=""/>
        <dsp:cNvSpPr/>
      </dsp:nvSpPr>
      <dsp:spPr>
        <a:xfrm>
          <a:off x="0" y="2493745"/>
          <a:ext cx="4231481" cy="115713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Poor Generator Updates  – The generator may collapse to simple strategies.</a:t>
          </a:r>
        </a:p>
      </dsp:txBody>
      <dsp:txXfrm>
        <a:off x="56486" y="2550231"/>
        <a:ext cx="4118509" cy="1044158"/>
      </dsp:txXfrm>
    </dsp:sp>
    <dsp:sp modelId="{11BE6AF2-C01A-4291-9710-2401FB79CBD5}">
      <dsp:nvSpPr>
        <dsp:cNvPr id="0" name=""/>
        <dsp:cNvSpPr/>
      </dsp:nvSpPr>
      <dsp:spPr>
        <a:xfrm>
          <a:off x="0" y="3717115"/>
          <a:ext cx="4231481" cy="115713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 Learning Rate – Causes abrupt updates leading to unstable behavior.</a:t>
          </a:r>
        </a:p>
      </dsp:txBody>
      <dsp:txXfrm>
        <a:off x="56486" y="3773601"/>
        <a:ext cx="4118509" cy="1044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4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3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9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4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iraytopal/what-is-mode-collapse-in-gans-d3428a7bd9b8" TargetMode="External"/><Relationship Id="rId2" Type="http://schemas.openxmlformats.org/officeDocument/2006/relationships/hyperlink" Target="https://www.geeksforgeeks.org/modal-collapse-in-ga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ulse/addressing-mode-collapse-generative-adversarial-gans-andrew-jaramill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9545B5B6-F179-C264-B450-0B51F406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l="11023" r="-2" b="-2"/>
          <a:stretch/>
        </p:blipFill>
        <p:spPr>
          <a:xfrm>
            <a:off x="20" y="-1"/>
            <a:ext cx="914169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643467"/>
            <a:ext cx="5373505" cy="5571066"/>
          </a:xfrm>
        </p:spPr>
        <p:txBody>
          <a:bodyPr>
            <a:normAutofit/>
          </a:bodyPr>
          <a:lstStyle/>
          <a:p>
            <a:r>
              <a:rPr lang="en-US" sz="5700" dirty="0">
                <a:solidFill>
                  <a:schemeClr val="tx1"/>
                </a:solidFill>
              </a:rPr>
              <a:t>Mode Collapse in GANs: Causes and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8706" y="643467"/>
            <a:ext cx="2322694" cy="5571066"/>
          </a:xfrm>
        </p:spPr>
        <p:txBody>
          <a:bodyPr>
            <a:normAutofit/>
          </a:bodyPr>
          <a:lstStyle/>
          <a:p>
            <a:r>
              <a:rPr lang="de-DE" sz="1700">
                <a:solidFill>
                  <a:schemeClr val="tx1"/>
                </a:solidFill>
              </a:rPr>
              <a:t>Muhammad Saad Bin Sagheer 23086746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3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Solution 4 – Wasserstein GAN (WGAN)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Uses </a:t>
            </a:r>
            <a:r>
              <a:rPr lang="en-US" sz="2800" dirty="0"/>
              <a:t>Wasserstein (E</a:t>
            </a:r>
            <a:r>
              <a:rPr sz="2800" dirty="0"/>
              <a:t>arth Mover’s </a:t>
            </a:r>
            <a:r>
              <a:rPr lang="en-US" sz="2800" dirty="0"/>
              <a:t>) </a:t>
            </a:r>
            <a:r>
              <a:rPr sz="2800" dirty="0"/>
              <a:t>Distance instead of traditional loss</a:t>
            </a:r>
          </a:p>
          <a:p>
            <a:r>
              <a:rPr sz="2800" dirty="0"/>
              <a:t>Leads to more stable training and prevents mode collapse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D2F1BD97-220D-6563-B72E-4088AE8A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1" y="4167350"/>
            <a:ext cx="5188964" cy="13081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5B8A-0AE9-8F31-0BAF-8539865A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Advantages of Addressing </a:t>
            </a:r>
            <a:r>
              <a:rPr lang="en-US" sz="4000" dirty="0" err="1"/>
              <a:t>ModE</a:t>
            </a:r>
            <a:r>
              <a:rPr lang="en-US" sz="4000" dirty="0"/>
              <a:t> Collapse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54DC-1645-6D1A-9297-8F014BA5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Improved quality and diversity of generated samples</a:t>
            </a:r>
          </a:p>
          <a:p>
            <a:r>
              <a:rPr lang="en-US" sz="2800" dirty="0"/>
              <a:t>Ability to learn complex data distributions</a:t>
            </a:r>
          </a:p>
          <a:p>
            <a:r>
              <a:rPr lang="en-US" sz="2800" dirty="0"/>
              <a:t>Increased stability and reliability of GAN training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28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E87E-5302-CE48-BB4A-2DE565D5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Disadvantages of addressing </a:t>
            </a:r>
            <a:r>
              <a:rPr lang="en-US" sz="3600" dirty="0" err="1"/>
              <a:t>ModE</a:t>
            </a:r>
            <a:r>
              <a:rPr lang="en-US" sz="3600" dirty="0"/>
              <a:t> Collapse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A76D-0B61-48C5-44EF-53214912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Higher computational and training costs</a:t>
            </a:r>
          </a:p>
          <a:p>
            <a:r>
              <a:rPr lang="en-US" sz="2800" dirty="0"/>
              <a:t>Increased risk of overfitting</a:t>
            </a:r>
          </a:p>
          <a:p>
            <a:r>
              <a:rPr lang="en-US" sz="2800" dirty="0"/>
              <a:t>More difficult to train due to increased complexness</a:t>
            </a:r>
          </a:p>
          <a:p>
            <a:r>
              <a:rPr lang="en-US" sz="2800" dirty="0"/>
              <a:t>Prone to adversarial attacks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107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800" dirty="0"/>
              <a:t>Mode collapse is a major issue in GAN training.</a:t>
            </a:r>
          </a:p>
          <a:p>
            <a:r>
              <a:rPr sz="2800" dirty="0"/>
              <a:t>Several techniques help mitigate the problem:</a:t>
            </a:r>
          </a:p>
          <a:p>
            <a:r>
              <a:rPr sz="2800" dirty="0"/>
              <a:t>Minibatch Discrimination</a:t>
            </a:r>
          </a:p>
          <a:p>
            <a:r>
              <a:rPr sz="2800" dirty="0"/>
              <a:t>Feature Matching</a:t>
            </a:r>
          </a:p>
          <a:p>
            <a:r>
              <a:rPr sz="2800" dirty="0"/>
              <a:t> Unrolled GANs</a:t>
            </a:r>
          </a:p>
          <a:p>
            <a:r>
              <a:rPr sz="2800" dirty="0"/>
              <a:t> WGAN</a:t>
            </a:r>
          </a:p>
          <a:p>
            <a:r>
              <a:rPr sz="2800" dirty="0"/>
              <a:t>Future work includes improved architectures for stable training.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EFA1-17FB-F28A-1457-DFCE68C9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874-7E1D-3F6F-ACDB-ACCFAEA1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https://www.geeksforgeeks.org/modal-collapse-in-gans/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https://medium.com/@miraytopal/what-is-mode-collapse-in-gans-d3428a7bd9b8</a:t>
            </a:r>
            <a:endParaRPr lang="en-US" dirty="0"/>
          </a:p>
          <a:p>
            <a:r>
              <a:rPr lang="en-US" dirty="0">
                <a:hlinkClick r:id="rId4"/>
              </a:rPr>
              <a:t>https://www.linkedin.com/pulse/addressing-mode-collapse-generative-adversarial-gans-andrew-jaramillo/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236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374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EFDC9-F4F1-481A-B7D7-703DDB46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E833E-B7B6-00C8-E138-A6237586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2" r="24731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3EA0-3F08-40E0-A7E6-062E636A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Introduction to GAN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GAN Objective Function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Mode Collapse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Causes of Mode Collapse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Mitigation Strategies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Advantages and disadvantages of mitigation strategies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8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2350185" cy="1499616"/>
          </a:xfrm>
        </p:spPr>
        <p:txBody>
          <a:bodyPr>
            <a:normAutofit/>
          </a:bodyPr>
          <a:lstStyle/>
          <a:p>
            <a:r>
              <a:rPr lang="en-US" sz="3500"/>
              <a:t>Introduction to GANs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2350185" cy="3931920"/>
          </a:xfrm>
        </p:spPr>
        <p:txBody>
          <a:bodyPr>
            <a:normAutofit/>
          </a:bodyPr>
          <a:lstStyle/>
          <a:p>
            <a:r>
              <a:rPr lang="en-US" sz="1400" dirty="0"/>
              <a:t>GANs consist of a Generator and a Discriminator</a:t>
            </a:r>
          </a:p>
          <a:p>
            <a:r>
              <a:rPr lang="en-US" sz="1400" dirty="0"/>
              <a:t>They generate realistic synthetic data</a:t>
            </a:r>
          </a:p>
          <a:p>
            <a:r>
              <a:rPr lang="en-US" sz="1400" dirty="0"/>
              <a:t>Applications: Deepfakes, AI-generated art, and image synthesis</a:t>
            </a:r>
          </a:p>
        </p:txBody>
      </p:sp>
      <p:pic>
        <p:nvPicPr>
          <p:cNvPr id="6" name="Picture 5" descr="A diagram of a fake currency&#10;&#10;AI-generated content may be incorrect.">
            <a:extLst>
              <a:ext uri="{FF2B5EF4-FFF2-40B4-BE49-F238E27FC236}">
                <a16:creationId xmlns:a16="http://schemas.microsoft.com/office/drawing/2014/main" id="{AAC3E3C0-2C76-3BEA-DC93-E53B143E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0" y="1709466"/>
            <a:ext cx="4957114" cy="34390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F544F-152E-3B71-CBCB-8C77919F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29" y="640080"/>
            <a:ext cx="2572391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GAN Objective Function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3E1672-DC15-9C6E-3A46-F819A6F7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863" y="640080"/>
            <a:ext cx="5379104" cy="3745107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  <a:latin typeface="Inter"/>
            </a:endParaRP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  <a:latin typeface="Inter"/>
            </a:endParaRP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Inter"/>
              </a:rPr>
              <a:t>The </a:t>
            </a:r>
            <a:r>
              <a:rPr lang="en-US" sz="1500" b="1" i="0" dirty="0">
                <a:effectLst/>
                <a:latin typeface="Inter"/>
              </a:rPr>
              <a:t>discriminator </a:t>
            </a:r>
            <a:r>
              <a:rPr lang="en-US" sz="1500" b="1" i="0" dirty="0">
                <a:effectLst/>
                <a:latin typeface="KaTeX_Main"/>
              </a:rPr>
              <a:t>D</a:t>
            </a:r>
            <a:r>
              <a:rPr lang="en-US" sz="1500" b="0" i="0" dirty="0">
                <a:effectLst/>
                <a:latin typeface="Inter"/>
              </a:rPr>
              <a:t> tries to maximize this function: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Inter"/>
              </a:rPr>
              <a:t>It wants to correctly classify real data (</a:t>
            </a:r>
            <a:r>
              <a:rPr lang="en-US" sz="1500" b="0" i="1" dirty="0">
                <a:effectLst/>
                <a:latin typeface="KaTeX_Math"/>
              </a:rPr>
              <a:t>x</a:t>
            </a:r>
            <a:r>
              <a:rPr lang="en-US" sz="1500" b="0" i="0" dirty="0">
                <a:effectLst/>
                <a:latin typeface="Inter"/>
              </a:rPr>
              <a:t>) as real (</a:t>
            </a:r>
            <a:r>
              <a:rPr lang="en-US" sz="1500" b="0" i="1" dirty="0">
                <a:effectLst/>
                <a:latin typeface="KaTeX_Math"/>
              </a:rPr>
              <a:t>D</a:t>
            </a:r>
            <a:r>
              <a:rPr lang="en-US" sz="1500" b="0" i="0" dirty="0">
                <a:effectLst/>
                <a:latin typeface="KaTeX_Main"/>
              </a:rPr>
              <a:t>(</a:t>
            </a:r>
            <a:r>
              <a:rPr lang="en-US" sz="1500" b="0" i="1" dirty="0">
                <a:effectLst/>
                <a:latin typeface="KaTeX_Math"/>
              </a:rPr>
              <a:t>x</a:t>
            </a:r>
            <a:r>
              <a:rPr lang="en-US" sz="1500" b="0" i="0" dirty="0">
                <a:effectLst/>
                <a:latin typeface="KaTeX_Main"/>
              </a:rPr>
              <a:t>)</a:t>
            </a:r>
            <a:r>
              <a:rPr lang="en-US" sz="1500" b="0" i="0" dirty="0">
                <a:effectLst/>
                <a:latin typeface="Inter"/>
              </a:rPr>
              <a:t>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Inter"/>
              </a:rPr>
              <a:t>It wants to classify fake data </a:t>
            </a:r>
            <a:r>
              <a:rPr lang="en-US" sz="1500" b="0" i="0" dirty="0">
                <a:effectLst/>
                <a:latin typeface="KaTeX_Main"/>
              </a:rPr>
              <a:t>G(z)</a:t>
            </a:r>
            <a:r>
              <a:rPr lang="en-US" sz="1500" b="0" i="0" dirty="0">
                <a:effectLst/>
                <a:latin typeface="Inter"/>
              </a:rPr>
              <a:t> as fake (low </a:t>
            </a:r>
            <a:r>
              <a:rPr lang="en-US" sz="1500" b="0" i="0" dirty="0">
                <a:effectLst/>
                <a:latin typeface="KaTeX_Main"/>
              </a:rPr>
              <a:t>D(G(z)))</a:t>
            </a:r>
            <a:endParaRPr lang="en-US" sz="1500" b="0" i="0" dirty="0">
              <a:effectLst/>
              <a:latin typeface="Inter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Inter"/>
              </a:rPr>
              <a:t>The </a:t>
            </a:r>
            <a:r>
              <a:rPr lang="en-US" sz="1500" b="1" i="0" dirty="0">
                <a:effectLst/>
                <a:latin typeface="Inter"/>
              </a:rPr>
              <a:t>generator </a:t>
            </a:r>
            <a:r>
              <a:rPr lang="en-US" sz="1500" b="1" i="1" dirty="0">
                <a:effectLst/>
                <a:latin typeface="KaTeX_Math"/>
              </a:rPr>
              <a:t>G</a:t>
            </a:r>
            <a:r>
              <a:rPr lang="en-US" sz="1500" b="0" i="0" dirty="0">
                <a:effectLst/>
                <a:latin typeface="Inter"/>
              </a:rPr>
              <a:t> tries to minimize this function: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Inter"/>
              </a:rPr>
              <a:t>It wants to fool the discriminator by making </a:t>
            </a:r>
            <a:r>
              <a:rPr lang="en-US" sz="1500" b="0" i="0" dirty="0">
                <a:effectLst/>
                <a:latin typeface="KaTeX_Main"/>
              </a:rPr>
              <a:t>D(G(z))</a:t>
            </a:r>
            <a:r>
              <a:rPr lang="en-US" sz="1500" b="0" i="0" dirty="0">
                <a:effectLst/>
                <a:latin typeface="Inter"/>
              </a:rPr>
              <a:t> as close to 1 as possible.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Inter"/>
              </a:rPr>
              <a:t>This creates a </a:t>
            </a:r>
            <a:r>
              <a:rPr lang="en-US" sz="1500" b="1" i="0" dirty="0">
                <a:effectLst/>
                <a:latin typeface="Inter"/>
              </a:rPr>
              <a:t>competitive game</a:t>
            </a:r>
            <a:r>
              <a:rPr lang="en-US" sz="1500" b="0" i="0" dirty="0">
                <a:effectLst/>
                <a:latin typeface="Inter"/>
              </a:rPr>
              <a:t> between </a:t>
            </a:r>
            <a:r>
              <a:rPr lang="en-US" sz="1500" b="0" i="1" dirty="0">
                <a:effectLst/>
                <a:latin typeface="KaTeX_Math"/>
              </a:rPr>
              <a:t>G</a:t>
            </a:r>
            <a:r>
              <a:rPr lang="en-US" sz="1500" b="0" i="0" dirty="0">
                <a:effectLst/>
                <a:latin typeface="Inter"/>
              </a:rPr>
              <a:t> and </a:t>
            </a:r>
            <a:r>
              <a:rPr lang="en-US" sz="1500" b="0" i="1" dirty="0">
                <a:effectLst/>
                <a:latin typeface="KaTeX_Math"/>
              </a:rPr>
              <a:t>D</a:t>
            </a:r>
            <a:r>
              <a:rPr lang="en-US" sz="1500" b="0" i="0" dirty="0">
                <a:effectLst/>
                <a:latin typeface="Inter"/>
              </a:rPr>
              <a:t>, driving </a:t>
            </a:r>
            <a:r>
              <a:rPr lang="en-US" sz="1500" b="0" i="1" dirty="0">
                <a:effectLst/>
                <a:latin typeface="KaTeX_Math"/>
              </a:rPr>
              <a:t>G</a:t>
            </a:r>
            <a:r>
              <a:rPr lang="en-US" sz="1500" b="0" i="0" dirty="0">
                <a:effectLst/>
                <a:latin typeface="Inter"/>
              </a:rPr>
              <a:t> to produce realistic data.</a:t>
            </a:r>
          </a:p>
          <a:p>
            <a:pPr>
              <a:buNone/>
            </a:pPr>
            <a:br>
              <a:rPr lang="en-US" sz="1500" dirty="0"/>
            </a:br>
            <a:endParaRPr lang="en-PK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02661-3F50-B562-F3B4-A6ED93B5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73" y="3968773"/>
            <a:ext cx="5373098" cy="4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Mode Collapse?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897A85E-D6F9-5C93-8383-D1A986A6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1" r="-2" b="4113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generator produces limited variations of outputs.</a:t>
            </a:r>
          </a:p>
          <a:p>
            <a:r>
              <a:rPr lang="en-US">
                <a:solidFill>
                  <a:srgbClr val="FFFFFF"/>
                </a:solidFill>
              </a:rPr>
              <a:t>'Collapses' to generating a few patterns repeatedly.</a:t>
            </a:r>
          </a:p>
          <a:p>
            <a:r>
              <a:rPr lang="en-US">
                <a:solidFill>
                  <a:srgbClr val="FFFFFF"/>
                </a:solidFill>
              </a:rPr>
              <a:t> Leads to low-quality and unrealistic data generation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Causes of Mode Collapse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C61927-9FAF-755C-1B91-DC054F66C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225267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400295" cy="1499616"/>
          </a:xfrm>
        </p:spPr>
        <p:txBody>
          <a:bodyPr>
            <a:normAutofit/>
          </a:bodyPr>
          <a:lstStyle/>
          <a:p>
            <a:r>
              <a:rPr lang="en-US" sz="4100"/>
              <a:t>Solution 1 – Minibatch Discrimination</a:t>
            </a:r>
          </a:p>
        </p:txBody>
      </p:sp>
      <p:pic>
        <p:nvPicPr>
          <p:cNvPr id="7" name="Picture 6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0943F43D-C8F7-E45F-1F63-8123B5E4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3283037"/>
            <a:ext cx="4400295" cy="18921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-2"/>
            <a:ext cx="349300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117" y="585216"/>
            <a:ext cx="2645282" cy="55869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 The discriminator evaluates groups of samples instead of individual ones.</a:t>
            </a:r>
          </a:p>
          <a:p>
            <a:r>
              <a:rPr lang="en-US" sz="1700">
                <a:solidFill>
                  <a:srgbClr val="FFFFFF"/>
                </a:solidFill>
              </a:rPr>
              <a:t>Helps prevent the generator from producing similar outputs repeatedly.</a:t>
            </a: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400295" cy="1499616"/>
          </a:xfrm>
        </p:spPr>
        <p:txBody>
          <a:bodyPr>
            <a:normAutofit/>
          </a:bodyPr>
          <a:lstStyle/>
          <a:p>
            <a:r>
              <a:rPr dirty="0"/>
              <a:t>Solution 2 – Feature Matching</a:t>
            </a:r>
            <a:endParaRPr lang="en-PK"/>
          </a:p>
        </p:txBody>
      </p:sp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874C3D42-8B22-5073-6CAE-9F66D55F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3783571"/>
            <a:ext cx="4400295" cy="8910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-2"/>
            <a:ext cx="349300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117" y="585216"/>
            <a:ext cx="2645282" cy="55869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Instead of trying to fool the discriminator directly, the generator tries to match feature statistics</a:t>
            </a:r>
          </a:p>
          <a:p>
            <a:r>
              <a:rPr lang="en-US" sz="1700">
                <a:solidFill>
                  <a:srgbClr val="FFFFFF"/>
                </a:solidFill>
              </a:rPr>
              <a:t>Encourages diverse outputs and prevents mode collapse</a:t>
            </a: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400295" cy="1499616"/>
          </a:xfrm>
        </p:spPr>
        <p:txBody>
          <a:bodyPr>
            <a:normAutofit/>
          </a:bodyPr>
          <a:lstStyle/>
          <a:p>
            <a:r>
              <a:rPr dirty="0"/>
              <a:t>Solution 3 – Unrolled GANs</a:t>
            </a:r>
            <a:endParaRPr lang="en-PK"/>
          </a:p>
        </p:txBody>
      </p:sp>
      <p:pic>
        <p:nvPicPr>
          <p:cNvPr id="5" name="Picture 4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A5D0D909-00A2-4701-0EF0-E2B2D39A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3703782"/>
            <a:ext cx="4400295" cy="8718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-2"/>
            <a:ext cx="349300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117" y="585216"/>
            <a:ext cx="2645282" cy="55869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The discriminator looks ahead multiple training steps to provide more stable feedback</a:t>
            </a:r>
          </a:p>
          <a:p>
            <a:r>
              <a:rPr lang="en-US" sz="1700">
                <a:solidFill>
                  <a:srgbClr val="FFFFFF"/>
                </a:solidFill>
              </a:rPr>
              <a:t>Add the unrolled optimization step</a:t>
            </a:r>
          </a:p>
          <a:p>
            <a:r>
              <a:rPr lang="en-US" sz="1700">
                <a:solidFill>
                  <a:srgbClr val="FFFFFF"/>
                </a:solidFill>
              </a:rPr>
              <a:t>Reduces the chance of the generator converging to a single mode</a:t>
            </a: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865</TotalTime>
  <Words>475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Inter</vt:lpstr>
      <vt:lpstr>KaTeX_Main</vt:lpstr>
      <vt:lpstr>KaTeX_Math</vt:lpstr>
      <vt:lpstr>Tw Cen MT</vt:lpstr>
      <vt:lpstr>Tw Cen MT Condensed</vt:lpstr>
      <vt:lpstr>Wingdings 3</vt:lpstr>
      <vt:lpstr>Integral</vt:lpstr>
      <vt:lpstr>Mode Collapse in GANs: Causes and Solutions</vt:lpstr>
      <vt:lpstr>Agenda</vt:lpstr>
      <vt:lpstr>Introduction to GANs</vt:lpstr>
      <vt:lpstr>GAN Objective Function</vt:lpstr>
      <vt:lpstr>What is Mode Collapse?</vt:lpstr>
      <vt:lpstr>Causes of Mode Collapse</vt:lpstr>
      <vt:lpstr>Solution 1 – Minibatch Discrimination</vt:lpstr>
      <vt:lpstr>Solution 2 – Feature Matching</vt:lpstr>
      <vt:lpstr>Solution 3 – Unrolled GANs</vt:lpstr>
      <vt:lpstr>Solution 4 – Wasserstein GAN (WGAN)</vt:lpstr>
      <vt:lpstr>Advantages of Addressing ModE Collapse</vt:lpstr>
      <vt:lpstr>Disadvantages of addressing ModE Collapse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Saad Bin Sagheer [Student-PECS]</cp:lastModifiedBy>
  <cp:revision>5</cp:revision>
  <dcterms:created xsi:type="dcterms:W3CDTF">2013-01-27T09:14:16Z</dcterms:created>
  <dcterms:modified xsi:type="dcterms:W3CDTF">2025-03-27T01:12:24Z</dcterms:modified>
  <cp:category/>
</cp:coreProperties>
</file>