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304" r:id="rId6"/>
    <p:sldId id="307" r:id="rId7"/>
    <p:sldId id="323" r:id="rId8"/>
    <p:sldId id="281" r:id="rId9"/>
    <p:sldId id="282" r:id="rId10"/>
    <p:sldId id="314" r:id="rId11"/>
    <p:sldId id="315" r:id="rId12"/>
    <p:sldId id="318" r:id="rId13"/>
    <p:sldId id="317" r:id="rId14"/>
    <p:sldId id="319" r:id="rId15"/>
    <p:sldId id="321" r:id="rId16"/>
    <p:sldId id="322" r:id="rId17"/>
    <p:sldId id="29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586A34-E7C5-4543-9527-809359154D82}">
          <p14:sldIdLst>
            <p14:sldId id="312"/>
            <p14:sldId id="304"/>
            <p14:sldId id="307"/>
            <p14:sldId id="323"/>
            <p14:sldId id="281"/>
            <p14:sldId id="282"/>
            <p14:sldId id="314"/>
            <p14:sldId id="315"/>
            <p14:sldId id="318"/>
            <p14:sldId id="317"/>
            <p14:sldId id="319"/>
            <p14:sldId id="321"/>
            <p14:sldId id="322"/>
            <p14:sldId id="297"/>
          </p14:sldIdLst>
        </p14:section>
      </p14:sectionLst>
    </p:ex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388" autoAdjust="0"/>
  </p:normalViewPr>
  <p:slideViewPr>
    <p:cSldViewPr snapToGrid="0" snapToObjects="1">
      <p:cViewPr varScale="1">
        <p:scale>
          <a:sx n="68" d="100"/>
          <a:sy n="68" d="100"/>
        </p:scale>
        <p:origin x="816"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PROG6212 POE </a:t>
            </a:r>
            <a:br>
              <a:rPr lang="en-US" dirty="0"/>
            </a:br>
            <a:r>
              <a:rPr lang="en-US" sz="1600" dirty="0"/>
              <a:t>presented by Saadiq </a:t>
            </a:r>
            <a:r>
              <a:rPr lang="en-US" sz="1600" dirty="0" err="1"/>
              <a:t>jattiem</a:t>
            </a: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err="1"/>
              <a:t>Programme</a:t>
            </a:r>
            <a:r>
              <a:rPr lang="en-US" dirty="0"/>
              <a:t> coordinator dashboard </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303463"/>
            <a:ext cx="3282950" cy="4143375"/>
          </a:xfrm>
        </p:spPr>
        <p:txBody>
          <a:bodyPr>
            <a:normAutofit/>
          </a:bodyPr>
          <a:lstStyle/>
          <a:p>
            <a:r>
              <a:rPr lang="en-US" dirty="0"/>
              <a:t>As you may see the claims will pop up from the lecturers and the </a:t>
            </a:r>
            <a:r>
              <a:rPr lang="en-US" dirty="0" err="1"/>
              <a:t>programme</a:t>
            </a:r>
            <a:r>
              <a:rPr lang="en-US" dirty="0"/>
              <a:t> coordinator can approve or reject or put it onto a pending status </a:t>
            </a:r>
          </a:p>
        </p:txBody>
      </p:sp>
      <p:pic>
        <p:nvPicPr>
          <p:cNvPr id="7" name="Content Placeholder 6">
            <a:extLst>
              <a:ext uri="{FF2B5EF4-FFF2-40B4-BE49-F238E27FC236}">
                <a16:creationId xmlns:a16="http://schemas.microsoft.com/office/drawing/2014/main" id="{1F856734-264C-A435-1348-B8D7B23514F5}"/>
              </a:ext>
            </a:extLst>
          </p:cNvPr>
          <p:cNvPicPr>
            <a:picLocks noGrp="1" noChangeAspect="1"/>
          </p:cNvPicPr>
          <p:nvPr>
            <p:ph sz="half" idx="1"/>
          </p:nvPr>
        </p:nvPicPr>
        <p:blipFill>
          <a:blip r:embed="rId3"/>
          <a:stretch>
            <a:fillRect/>
          </a:stretch>
        </p:blipFill>
        <p:spPr>
          <a:xfrm>
            <a:off x="4964113" y="2916071"/>
            <a:ext cx="4405312" cy="2453021"/>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US" dirty="0"/>
              <a:t>HR view </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4" y="2331958"/>
            <a:ext cx="2975217" cy="3704266"/>
          </a:xfrm>
        </p:spPr>
        <p:txBody>
          <a:bodyPr/>
          <a:lstStyle/>
          <a:p>
            <a:r>
              <a:rPr lang="en-US" dirty="0"/>
              <a:t>The HR view is a new feature which I created which allows the HR to generate a report, search for a lecturer, approve claims, delete claims, to go back to the homepage and also to auto update any claims that is needed </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pic>
        <p:nvPicPr>
          <p:cNvPr id="9" name="Content Placeholder 8">
            <a:extLst>
              <a:ext uri="{FF2B5EF4-FFF2-40B4-BE49-F238E27FC236}">
                <a16:creationId xmlns:a16="http://schemas.microsoft.com/office/drawing/2014/main" id="{B8CD689A-C29F-A0BE-1A56-A4C03578F8B4}"/>
              </a:ext>
            </a:extLst>
          </p:cNvPr>
          <p:cNvPicPr>
            <a:picLocks noGrp="1" noChangeAspect="1"/>
          </p:cNvPicPr>
          <p:nvPr>
            <p:ph sz="half" idx="1"/>
          </p:nvPr>
        </p:nvPicPr>
        <p:blipFill>
          <a:blip r:embed="rId3"/>
          <a:stretch>
            <a:fillRect/>
          </a:stretch>
        </p:blipFill>
        <p:spPr>
          <a:xfrm>
            <a:off x="5087938" y="2531629"/>
            <a:ext cx="6345237" cy="3321918"/>
          </a:xfrm>
        </p:spPr>
      </p:pic>
    </p:spTree>
    <p:extLst>
      <p:ext uri="{BB962C8B-B14F-4D97-AF65-F5344CB8AC3E}">
        <p14:creationId xmlns:p14="http://schemas.microsoft.com/office/powerpoint/2010/main" val="396999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Final submission</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5829147" cy="3961593"/>
          </a:xfrm>
        </p:spPr>
        <p:txBody>
          <a:bodyPr>
            <a:normAutofit/>
          </a:bodyPr>
          <a:lstStyle/>
          <a:p>
            <a:pPr algn="ctr">
              <a:lnSpc>
                <a:spcPts val="2699"/>
              </a:lnSpc>
            </a:pPr>
            <a:r>
              <a:rPr lang="en-US" sz="1800" spc="119" dirty="0">
                <a:solidFill>
                  <a:srgbClr val="000000"/>
                </a:solidFill>
                <a:latin typeface="DM Sans"/>
                <a:ea typeface="DM Sans"/>
                <a:cs typeface="DM Sans"/>
                <a:sym typeface="DM Sans"/>
              </a:rPr>
              <a:t>THESE ARE ALL THE FEATURES I HAVE IMPLEMENTED INTO MY PROGRAM.</a:t>
            </a:r>
          </a:p>
          <a:p>
            <a:pPr marL="0" lvl="0" indent="0" algn="ctr">
              <a:lnSpc>
                <a:spcPts val="2699"/>
              </a:lnSpc>
              <a:spcBef>
                <a:spcPct val="0"/>
              </a:spcBef>
            </a:pPr>
            <a:r>
              <a:rPr lang="en-US" sz="1800" spc="119" dirty="0">
                <a:solidFill>
                  <a:srgbClr val="000000"/>
                </a:solidFill>
                <a:latin typeface="DM Sans"/>
                <a:ea typeface="DM Sans"/>
                <a:cs typeface="DM Sans"/>
                <a:sym typeface="DM Sans"/>
              </a:rPr>
              <a:t>I HAVE ENSURED THAT ALL FEATURES ARE EASY TO UNDERSTAND AND THAT IT IS EASILY NAVIGATIONAL FOR ALL USERS. IT ALSO ALLOWS FOR USER ERROR HANDLING MESSAGES TO ENSURE THAT THEY DO NO EXECUTE A FUNCTION INCORRECTLY.</a:t>
            </a:r>
          </a:p>
          <a:p>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13</a:t>
            </a:fld>
            <a:endParaRPr lang="en-US" dirty="0"/>
          </a:p>
        </p:txBody>
      </p:sp>
      <p:grpSp>
        <p:nvGrpSpPr>
          <p:cNvPr id="14" name="Group 3">
            <a:extLst>
              <a:ext uri="{FF2B5EF4-FFF2-40B4-BE49-F238E27FC236}">
                <a16:creationId xmlns:a16="http://schemas.microsoft.com/office/drawing/2014/main" id="{F7E569D2-8CED-CECF-2487-C4CC9F6D178D}"/>
              </a:ext>
            </a:extLst>
          </p:cNvPr>
          <p:cNvGrpSpPr/>
          <p:nvPr/>
        </p:nvGrpSpPr>
        <p:grpSpPr>
          <a:xfrm>
            <a:off x="1028700" y="686125"/>
            <a:ext cx="7524457" cy="5426219"/>
            <a:chOff x="0" y="-38100"/>
            <a:chExt cx="1048738" cy="852311"/>
          </a:xfrm>
        </p:grpSpPr>
        <p:sp>
          <p:nvSpPr>
            <p:cNvPr id="15" name="Freeform 4">
              <a:extLst>
                <a:ext uri="{FF2B5EF4-FFF2-40B4-BE49-F238E27FC236}">
                  <a16:creationId xmlns:a16="http://schemas.microsoft.com/office/drawing/2014/main" id="{E86124A9-1299-A425-77C9-3F70ECF30B8E}"/>
                </a:ext>
              </a:extLst>
            </p:cNvPr>
            <p:cNvSpPr/>
            <p:nvPr/>
          </p:nvSpPr>
          <p:spPr>
            <a:xfrm>
              <a:off x="0" y="0"/>
              <a:ext cx="1048738" cy="814211"/>
            </a:xfrm>
            <a:custGeom>
              <a:avLst/>
              <a:gdLst/>
              <a:ahLst/>
              <a:cxnLst/>
              <a:rect l="l" t="t" r="r" b="b"/>
              <a:pathLst>
                <a:path w="1048738" h="740906">
                  <a:moveTo>
                    <a:pt x="25246" y="0"/>
                  </a:moveTo>
                  <a:lnTo>
                    <a:pt x="1023491" y="0"/>
                  </a:lnTo>
                  <a:cubicBezTo>
                    <a:pt x="1030187" y="0"/>
                    <a:pt x="1036609" y="2660"/>
                    <a:pt x="1041343" y="7394"/>
                  </a:cubicBezTo>
                  <a:cubicBezTo>
                    <a:pt x="1046078" y="12129"/>
                    <a:pt x="1048738" y="18550"/>
                    <a:pt x="1048738" y="25246"/>
                  </a:cubicBezTo>
                  <a:lnTo>
                    <a:pt x="1048738" y="715660"/>
                  </a:lnTo>
                  <a:cubicBezTo>
                    <a:pt x="1048738" y="722355"/>
                    <a:pt x="1046078" y="728777"/>
                    <a:pt x="1041343" y="733511"/>
                  </a:cubicBezTo>
                  <a:cubicBezTo>
                    <a:pt x="1036609" y="738246"/>
                    <a:pt x="1030187" y="740906"/>
                    <a:pt x="1023491" y="740906"/>
                  </a:cubicBezTo>
                  <a:lnTo>
                    <a:pt x="25246" y="740906"/>
                  </a:lnTo>
                  <a:cubicBezTo>
                    <a:pt x="18550" y="740906"/>
                    <a:pt x="12129" y="738246"/>
                    <a:pt x="7394" y="733511"/>
                  </a:cubicBezTo>
                  <a:cubicBezTo>
                    <a:pt x="2660" y="728777"/>
                    <a:pt x="0" y="722355"/>
                    <a:pt x="0" y="715660"/>
                  </a:cubicBezTo>
                  <a:lnTo>
                    <a:pt x="0" y="25246"/>
                  </a:lnTo>
                  <a:cubicBezTo>
                    <a:pt x="0" y="18550"/>
                    <a:pt x="2660" y="12129"/>
                    <a:pt x="7394" y="7394"/>
                  </a:cubicBezTo>
                  <a:cubicBezTo>
                    <a:pt x="12129" y="2660"/>
                    <a:pt x="18550" y="0"/>
                    <a:pt x="25246" y="0"/>
                  </a:cubicBezTo>
                  <a:close/>
                </a:path>
              </a:pathLst>
            </a:custGeom>
            <a:solidFill>
              <a:srgbClr val="8AB7E2"/>
            </a:solidFill>
            <a:ln w="19050" cap="rnd">
              <a:solidFill>
                <a:srgbClr val="000000"/>
              </a:solidFill>
              <a:prstDash val="solid"/>
              <a:round/>
            </a:ln>
          </p:spPr>
          <p:txBody>
            <a:bodyPr/>
            <a:lstStyle/>
            <a:p>
              <a:endParaRPr lang="en-US" dirty="0"/>
            </a:p>
            <a:p>
              <a:endParaRPr lang="en-US" dirty="0"/>
            </a:p>
            <a:p>
              <a:endParaRPr lang="en-US" dirty="0"/>
            </a:p>
            <a:p>
              <a:endParaRPr lang="en-US" dirty="0"/>
            </a:p>
            <a:p>
              <a:pPr algn="l">
                <a:lnSpc>
                  <a:spcPts val="4470"/>
                </a:lnSpc>
              </a:pPr>
              <a:r>
                <a:rPr lang="en-US" sz="1800" spc="198" dirty="0">
                  <a:solidFill>
                    <a:srgbClr val="000000"/>
                  </a:solidFill>
                  <a:latin typeface="DM Sans"/>
                  <a:ea typeface="DM Sans"/>
                  <a:cs typeface="DM Sans"/>
                  <a:sym typeface="DM Sans"/>
                </a:rPr>
                <a:t>IN CONCLUSION MY PROGRAM HAS MEET THE REQUIREMENTS TO ENSURE THAT THE CLAIMS SYSTEM IS EASILY OPERATIONAL FOR USERS AND HAS AUTOMATION FOR THE FINAL SUBMISSION.</a:t>
              </a:r>
            </a:p>
            <a:p>
              <a:pPr marL="0" lvl="0" indent="0" algn="l">
                <a:lnSpc>
                  <a:spcPts val="4470"/>
                </a:lnSpc>
                <a:spcBef>
                  <a:spcPct val="0"/>
                </a:spcBef>
              </a:pPr>
              <a:r>
                <a:rPr lang="en-US" sz="1800" spc="198" dirty="0">
                  <a:solidFill>
                    <a:srgbClr val="000000"/>
                  </a:solidFill>
                  <a:latin typeface="DM Sans"/>
                  <a:ea typeface="DM Sans"/>
                  <a:cs typeface="DM Sans"/>
                  <a:sym typeface="DM Sans"/>
                </a:rPr>
                <a:t>FOR A MORE DETAILED SCOPE OF THE OVERALL FUNCTIONS PLEASE CHECK SUBMITTED VIDEO.</a:t>
              </a:r>
            </a:p>
            <a:p>
              <a:endParaRPr lang="en-US" dirty="0"/>
            </a:p>
          </p:txBody>
        </p:sp>
        <p:sp>
          <p:nvSpPr>
            <p:cNvPr id="16" name="TextBox 5">
              <a:extLst>
                <a:ext uri="{FF2B5EF4-FFF2-40B4-BE49-F238E27FC236}">
                  <a16:creationId xmlns:a16="http://schemas.microsoft.com/office/drawing/2014/main" id="{AD9F64FA-E68A-C5EC-4330-23F81ED9833C}"/>
                </a:ext>
              </a:extLst>
            </p:cNvPr>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17" name="Group 6">
            <a:extLst>
              <a:ext uri="{FF2B5EF4-FFF2-40B4-BE49-F238E27FC236}">
                <a16:creationId xmlns:a16="http://schemas.microsoft.com/office/drawing/2014/main" id="{C027A138-BF44-5CCA-CDA7-8849D7DE0D8E}"/>
              </a:ext>
            </a:extLst>
          </p:cNvPr>
          <p:cNvGrpSpPr/>
          <p:nvPr/>
        </p:nvGrpSpPr>
        <p:grpSpPr>
          <a:xfrm>
            <a:off x="1028701" y="928688"/>
            <a:ext cx="3810586" cy="668736"/>
            <a:chOff x="0" y="0"/>
            <a:chExt cx="1048738" cy="139206"/>
          </a:xfrm>
        </p:grpSpPr>
        <p:sp>
          <p:nvSpPr>
            <p:cNvPr id="18" name="Freeform 7">
              <a:extLst>
                <a:ext uri="{FF2B5EF4-FFF2-40B4-BE49-F238E27FC236}">
                  <a16:creationId xmlns:a16="http://schemas.microsoft.com/office/drawing/2014/main" id="{9500B5CF-C095-3D78-16AE-88C02D43B4BB}"/>
                </a:ext>
              </a:extLst>
            </p:cNvPr>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txBody>
            <a:bodyPr/>
            <a:lstStyle/>
            <a:p>
              <a:r>
                <a:rPr lang="en-US" dirty="0"/>
                <a:t>Overview </a:t>
              </a:r>
            </a:p>
          </p:txBody>
        </p:sp>
        <p:sp>
          <p:nvSpPr>
            <p:cNvPr id="19" name="TextBox 8">
              <a:extLst>
                <a:ext uri="{FF2B5EF4-FFF2-40B4-BE49-F238E27FC236}">
                  <a16:creationId xmlns:a16="http://schemas.microsoft.com/office/drawing/2014/main" id="{579D388E-24DE-E280-D371-823EEA071A8B}"/>
                </a:ext>
              </a:extLst>
            </p:cNvPr>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686213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ST10303758</a:t>
            </a:r>
          </a:p>
          <a:p>
            <a:r>
              <a:rPr lang="en-US" dirty="0" err="1"/>
              <a:t>Moghammad</a:t>
            </a:r>
            <a:r>
              <a:rPr lang="en-US" dirty="0"/>
              <a:t> Saadiq </a:t>
            </a:r>
            <a:r>
              <a:rPr lang="en-US" dirty="0" err="1"/>
              <a:t>Jattiem</a:t>
            </a:r>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Intro</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Welcome to my presentation where I will be explaining and showing my final prog submission. </a:t>
            </a:r>
          </a:p>
          <a:p>
            <a:r>
              <a:rPr lang="en-US" dirty="0"/>
              <a:t>In the following </a:t>
            </a:r>
            <a:r>
              <a:rPr lang="en-US" dirty="0" err="1"/>
              <a:t>powerpoint</a:t>
            </a:r>
            <a:r>
              <a:rPr lang="en-US" dirty="0"/>
              <a:t> I will go over my design and functionality.</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372414" y="-1018637"/>
            <a:ext cx="5723586" cy="4739104"/>
          </a:xfrm>
        </p:spPr>
        <p:txBody>
          <a:bodyPr/>
          <a:lstStyle/>
          <a:p>
            <a:r>
              <a:rPr lang="en-US" dirty="0"/>
              <a:t>Project description </a:t>
            </a:r>
          </a:p>
        </p:txBody>
      </p:sp>
      <p:sp>
        <p:nvSpPr>
          <p:cNvPr id="5" name="TextBox 4">
            <a:extLst>
              <a:ext uri="{FF2B5EF4-FFF2-40B4-BE49-F238E27FC236}">
                <a16:creationId xmlns:a16="http://schemas.microsoft.com/office/drawing/2014/main" id="{809CFBA8-F6C9-2DEF-0AFD-D7FC8345EA27}"/>
              </a:ext>
            </a:extLst>
          </p:cNvPr>
          <p:cNvSpPr txBox="1"/>
          <p:nvPr/>
        </p:nvSpPr>
        <p:spPr>
          <a:xfrm>
            <a:off x="742466" y="2308860"/>
            <a:ext cx="5723585" cy="1477328"/>
          </a:xfrm>
          <a:prstGeom prst="rect">
            <a:avLst/>
          </a:prstGeom>
          <a:noFill/>
        </p:spPr>
        <p:txBody>
          <a:bodyPr wrap="square" rtlCol="0">
            <a:spAutoFit/>
          </a:bodyPr>
          <a:lstStyle/>
          <a:p>
            <a:r>
              <a:rPr lang="en-US" dirty="0"/>
              <a:t>For this POE we were asked to create a claim submission system for lecturers of an organization. </a:t>
            </a:r>
          </a:p>
          <a:p>
            <a:r>
              <a:rPr lang="en-US" dirty="0"/>
              <a:t>It works by lecturers submitting a claim and it being approved by coordinators. It would also have include HR who will have the last say over submitted claims </a:t>
            </a:r>
          </a:p>
        </p:txBody>
      </p:sp>
      <p:grpSp>
        <p:nvGrpSpPr>
          <p:cNvPr id="9" name="Group 5">
            <a:extLst>
              <a:ext uri="{FF2B5EF4-FFF2-40B4-BE49-F238E27FC236}">
                <a16:creationId xmlns:a16="http://schemas.microsoft.com/office/drawing/2014/main" id="{D17CD215-834F-DA1B-365C-8EDDE8923624}"/>
              </a:ext>
            </a:extLst>
          </p:cNvPr>
          <p:cNvGrpSpPr/>
          <p:nvPr/>
        </p:nvGrpSpPr>
        <p:grpSpPr>
          <a:xfrm>
            <a:off x="7668821" y="631157"/>
            <a:ext cx="4150765" cy="1629060"/>
            <a:chOff x="0" y="0"/>
            <a:chExt cx="2342659" cy="857492"/>
          </a:xfrm>
          <a:solidFill>
            <a:schemeClr val="accent4">
              <a:lumMod val="75000"/>
            </a:schemeClr>
          </a:solidFill>
        </p:grpSpPr>
        <p:sp>
          <p:nvSpPr>
            <p:cNvPr id="10" name="Freeform 6">
              <a:extLst>
                <a:ext uri="{FF2B5EF4-FFF2-40B4-BE49-F238E27FC236}">
                  <a16:creationId xmlns:a16="http://schemas.microsoft.com/office/drawing/2014/main" id="{BC510E7D-D732-CE32-4ED6-ACF6A7633509}"/>
                </a:ext>
              </a:extLst>
            </p:cNvPr>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grpFill/>
          </p:spPr>
          <p:txBody>
            <a:bodyPr/>
            <a:lstStyle/>
            <a:p>
              <a:endParaRPr lang="en-US"/>
            </a:p>
          </p:txBody>
        </p:sp>
        <p:sp>
          <p:nvSpPr>
            <p:cNvPr id="11" name="TextBox 7">
              <a:extLst>
                <a:ext uri="{FF2B5EF4-FFF2-40B4-BE49-F238E27FC236}">
                  <a16:creationId xmlns:a16="http://schemas.microsoft.com/office/drawing/2014/main" id="{34F32EB3-4E3E-F383-947C-3AB6F9064AE4}"/>
                </a:ext>
              </a:extLst>
            </p:cNvPr>
            <p:cNvSpPr txBox="1"/>
            <p:nvPr/>
          </p:nvSpPr>
          <p:spPr>
            <a:xfrm>
              <a:off x="0" y="85725"/>
              <a:ext cx="2342659" cy="771767"/>
            </a:xfrm>
            <a:prstGeom prst="rect">
              <a:avLst/>
            </a:prstGeom>
            <a:grpFill/>
          </p:spPr>
          <p:txBody>
            <a:bodyPr lIns="50800" tIns="50800" rIns="50800" bIns="50800" rtlCol="0" anchor="ctr"/>
            <a:lstStyle/>
            <a:p>
              <a:pPr algn="ctr">
                <a:lnSpc>
                  <a:spcPts val="1925"/>
                </a:lnSpc>
              </a:pPr>
              <a:endParaRPr/>
            </a:p>
          </p:txBody>
        </p:sp>
      </p:grpSp>
      <p:grpSp>
        <p:nvGrpSpPr>
          <p:cNvPr id="12" name="Group 9">
            <a:extLst>
              <a:ext uri="{FF2B5EF4-FFF2-40B4-BE49-F238E27FC236}">
                <a16:creationId xmlns:a16="http://schemas.microsoft.com/office/drawing/2014/main" id="{E78017EA-C3FC-CDF7-53E0-79C18B1E10AC}"/>
              </a:ext>
            </a:extLst>
          </p:cNvPr>
          <p:cNvGrpSpPr/>
          <p:nvPr/>
        </p:nvGrpSpPr>
        <p:grpSpPr>
          <a:xfrm>
            <a:off x="7624101" y="2742021"/>
            <a:ext cx="4195483" cy="1373957"/>
            <a:chOff x="0" y="0"/>
            <a:chExt cx="2342659" cy="857492"/>
          </a:xfrm>
          <a:solidFill>
            <a:schemeClr val="accent4">
              <a:lumMod val="75000"/>
            </a:schemeClr>
          </a:solidFill>
        </p:grpSpPr>
        <p:sp>
          <p:nvSpPr>
            <p:cNvPr id="13" name="Freeform 10">
              <a:extLst>
                <a:ext uri="{FF2B5EF4-FFF2-40B4-BE49-F238E27FC236}">
                  <a16:creationId xmlns:a16="http://schemas.microsoft.com/office/drawing/2014/main" id="{E9DD8076-1973-B793-7671-028545513DBE}"/>
                </a:ext>
              </a:extLst>
            </p:cNvPr>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grpFill/>
          </p:spPr>
          <p:txBody>
            <a:bodyPr/>
            <a:lstStyle/>
            <a:p>
              <a:endParaRPr lang="en-US"/>
            </a:p>
          </p:txBody>
        </p:sp>
        <p:sp>
          <p:nvSpPr>
            <p:cNvPr id="14" name="TextBox 11">
              <a:extLst>
                <a:ext uri="{FF2B5EF4-FFF2-40B4-BE49-F238E27FC236}">
                  <a16:creationId xmlns:a16="http://schemas.microsoft.com/office/drawing/2014/main" id="{87B3FA05-AACC-50C6-07AD-5A2BE8A6DAA8}"/>
                </a:ext>
              </a:extLst>
            </p:cNvPr>
            <p:cNvSpPr txBox="1"/>
            <p:nvPr/>
          </p:nvSpPr>
          <p:spPr>
            <a:xfrm>
              <a:off x="0" y="85725"/>
              <a:ext cx="2342659" cy="771767"/>
            </a:xfrm>
            <a:prstGeom prst="rect">
              <a:avLst/>
            </a:prstGeom>
            <a:grpFill/>
          </p:spPr>
          <p:txBody>
            <a:bodyPr lIns="50800" tIns="50800" rIns="50800" bIns="50800" rtlCol="0" anchor="ctr"/>
            <a:lstStyle/>
            <a:p>
              <a:pPr algn="ctr">
                <a:lnSpc>
                  <a:spcPts val="1925"/>
                </a:lnSpc>
              </a:pPr>
              <a:endParaRPr/>
            </a:p>
          </p:txBody>
        </p:sp>
      </p:grpSp>
      <p:grpSp>
        <p:nvGrpSpPr>
          <p:cNvPr id="15" name="Group 12">
            <a:extLst>
              <a:ext uri="{FF2B5EF4-FFF2-40B4-BE49-F238E27FC236}">
                <a16:creationId xmlns:a16="http://schemas.microsoft.com/office/drawing/2014/main" id="{6F8FEAEF-AAA3-A5D5-A3C0-A91E4F23455D}"/>
              </a:ext>
            </a:extLst>
          </p:cNvPr>
          <p:cNvGrpSpPr/>
          <p:nvPr/>
        </p:nvGrpSpPr>
        <p:grpSpPr>
          <a:xfrm>
            <a:off x="7624101" y="4597782"/>
            <a:ext cx="4195484" cy="1373957"/>
            <a:chOff x="0" y="0"/>
            <a:chExt cx="2342659" cy="857492"/>
          </a:xfrm>
        </p:grpSpPr>
        <p:sp>
          <p:nvSpPr>
            <p:cNvPr id="16" name="Freeform 13">
              <a:extLst>
                <a:ext uri="{FF2B5EF4-FFF2-40B4-BE49-F238E27FC236}">
                  <a16:creationId xmlns:a16="http://schemas.microsoft.com/office/drawing/2014/main" id="{EC668DD1-7644-392D-06AC-F90665426682}"/>
                </a:ext>
              </a:extLst>
            </p:cNvPr>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chemeClr val="accent4">
                <a:lumMod val="75000"/>
              </a:schemeClr>
            </a:solidFill>
          </p:spPr>
          <p:txBody>
            <a:bodyPr/>
            <a:lstStyle/>
            <a:p>
              <a:endParaRPr lang="en-US">
                <a:solidFill>
                  <a:schemeClr val="accent4">
                    <a:lumMod val="75000"/>
                  </a:schemeClr>
                </a:solidFill>
              </a:endParaRPr>
            </a:p>
          </p:txBody>
        </p:sp>
        <p:sp>
          <p:nvSpPr>
            <p:cNvPr id="17" name="TextBox 14">
              <a:extLst>
                <a:ext uri="{FF2B5EF4-FFF2-40B4-BE49-F238E27FC236}">
                  <a16:creationId xmlns:a16="http://schemas.microsoft.com/office/drawing/2014/main" id="{BB074761-487E-74CA-9BC1-14540D4A3216}"/>
                </a:ext>
              </a:extLst>
            </p:cNvPr>
            <p:cNvSpPr txBox="1"/>
            <p:nvPr/>
          </p:nvSpPr>
          <p:spPr>
            <a:xfrm>
              <a:off x="0" y="85725"/>
              <a:ext cx="2342659" cy="771767"/>
            </a:xfrm>
            <a:prstGeom prst="rect">
              <a:avLst/>
            </a:prstGeom>
          </p:spPr>
          <p:txBody>
            <a:bodyPr lIns="50800" tIns="50800" rIns="50800" bIns="50800" rtlCol="0" anchor="ctr"/>
            <a:lstStyle/>
            <a:p>
              <a:pPr algn="ctr">
                <a:lnSpc>
                  <a:spcPts val="1925"/>
                </a:lnSpc>
              </a:pPr>
              <a:endParaRPr>
                <a:solidFill>
                  <a:schemeClr val="accent4">
                    <a:lumMod val="75000"/>
                  </a:schemeClr>
                </a:solidFill>
              </a:endParaRPr>
            </a:p>
          </p:txBody>
        </p:sp>
      </p:grpSp>
      <p:sp>
        <p:nvSpPr>
          <p:cNvPr id="19" name="TextBox 18">
            <a:extLst>
              <a:ext uri="{FF2B5EF4-FFF2-40B4-BE49-F238E27FC236}">
                <a16:creationId xmlns:a16="http://schemas.microsoft.com/office/drawing/2014/main" id="{2C7C93B1-EE2A-5AC9-9BD6-52A32EFCAB7A}"/>
              </a:ext>
            </a:extLst>
          </p:cNvPr>
          <p:cNvSpPr txBox="1"/>
          <p:nvPr/>
        </p:nvSpPr>
        <p:spPr>
          <a:xfrm>
            <a:off x="8018585" y="900470"/>
            <a:ext cx="3432518" cy="1620252"/>
          </a:xfrm>
          <a:prstGeom prst="rect">
            <a:avLst/>
          </a:prstGeom>
          <a:noFill/>
        </p:spPr>
        <p:txBody>
          <a:bodyPr wrap="square">
            <a:spAutoFit/>
          </a:bodyPr>
          <a:lstStyle/>
          <a:p>
            <a:pPr algn="just">
              <a:lnSpc>
                <a:spcPts val="2430"/>
              </a:lnSpc>
              <a:spcBef>
                <a:spcPct val="0"/>
              </a:spcBef>
            </a:pPr>
            <a:r>
              <a:rPr lang="en-US" sz="1800" spc="28" dirty="0">
                <a:solidFill>
                  <a:srgbClr val="000000"/>
                </a:solidFill>
                <a:latin typeface="DM Sans"/>
                <a:ea typeface="DM Sans"/>
                <a:cs typeface="DM Sans"/>
                <a:sym typeface="DM Sans"/>
              </a:rPr>
              <a:t>FOR THIS POE I USE WPF . NET FRAMEWORK TO OBTAIN APPLICATION DESIGN AND FUNCTIONALITY</a:t>
            </a:r>
          </a:p>
          <a:p>
            <a:pPr marL="0" lvl="0" indent="0" algn="just">
              <a:lnSpc>
                <a:spcPts val="2430"/>
              </a:lnSpc>
              <a:spcBef>
                <a:spcPct val="0"/>
              </a:spcBef>
            </a:pPr>
            <a:endParaRPr lang="en-US" sz="1800" spc="28" dirty="0">
              <a:solidFill>
                <a:srgbClr val="000000"/>
              </a:solidFill>
              <a:latin typeface="DM Sans"/>
              <a:ea typeface="DM Sans"/>
              <a:cs typeface="DM Sans"/>
              <a:sym typeface="DM Sans"/>
            </a:endParaRPr>
          </a:p>
        </p:txBody>
      </p:sp>
      <p:sp>
        <p:nvSpPr>
          <p:cNvPr id="20" name="TextBox 19">
            <a:extLst>
              <a:ext uri="{FF2B5EF4-FFF2-40B4-BE49-F238E27FC236}">
                <a16:creationId xmlns:a16="http://schemas.microsoft.com/office/drawing/2014/main" id="{BA6D61EE-3F4B-91D0-118C-5E682DEEA7FB}"/>
              </a:ext>
            </a:extLst>
          </p:cNvPr>
          <p:cNvSpPr txBox="1"/>
          <p:nvPr/>
        </p:nvSpPr>
        <p:spPr>
          <a:xfrm>
            <a:off x="8170985" y="2742644"/>
            <a:ext cx="3432518" cy="1620252"/>
          </a:xfrm>
          <a:prstGeom prst="rect">
            <a:avLst/>
          </a:prstGeom>
          <a:noFill/>
        </p:spPr>
        <p:txBody>
          <a:bodyPr wrap="square">
            <a:spAutoFit/>
          </a:bodyPr>
          <a:lstStyle/>
          <a:p>
            <a:pPr algn="just">
              <a:lnSpc>
                <a:spcPts val="2430"/>
              </a:lnSpc>
              <a:spcBef>
                <a:spcPct val="0"/>
              </a:spcBef>
            </a:pPr>
            <a:r>
              <a:rPr lang="en-US" sz="1800" spc="31" dirty="0">
                <a:solidFill>
                  <a:srgbClr val="000000"/>
                </a:solidFill>
                <a:latin typeface="DM Sans"/>
                <a:ea typeface="DM Sans"/>
                <a:cs typeface="DM Sans"/>
                <a:sym typeface="DM Sans"/>
              </a:rPr>
              <a:t>FOR THIS FINAL SUBMISSION WE ARE TASKED WITH ADDING IN AUTOMATION TO THE DIFFERENT USER VIEWS</a:t>
            </a:r>
          </a:p>
          <a:p>
            <a:pPr marL="0" lvl="0" indent="0" algn="just">
              <a:lnSpc>
                <a:spcPts val="2430"/>
              </a:lnSpc>
              <a:spcBef>
                <a:spcPct val="0"/>
              </a:spcBef>
            </a:pPr>
            <a:endParaRPr lang="en-US" sz="1800" spc="28" dirty="0">
              <a:solidFill>
                <a:srgbClr val="000000"/>
              </a:solidFill>
              <a:latin typeface="DM Sans"/>
              <a:ea typeface="DM Sans"/>
              <a:cs typeface="DM Sans"/>
              <a:sym typeface="DM Sans"/>
            </a:endParaRPr>
          </a:p>
        </p:txBody>
      </p:sp>
      <p:sp>
        <p:nvSpPr>
          <p:cNvPr id="21" name="TextBox 20">
            <a:extLst>
              <a:ext uri="{FF2B5EF4-FFF2-40B4-BE49-F238E27FC236}">
                <a16:creationId xmlns:a16="http://schemas.microsoft.com/office/drawing/2014/main" id="{D810269C-A0F1-0DC0-E6A0-9AB078F25578}"/>
              </a:ext>
            </a:extLst>
          </p:cNvPr>
          <p:cNvSpPr txBox="1"/>
          <p:nvPr/>
        </p:nvSpPr>
        <p:spPr>
          <a:xfrm>
            <a:off x="8170985" y="4606591"/>
            <a:ext cx="3432518" cy="1312475"/>
          </a:xfrm>
          <a:prstGeom prst="rect">
            <a:avLst/>
          </a:prstGeom>
          <a:noFill/>
        </p:spPr>
        <p:txBody>
          <a:bodyPr wrap="square">
            <a:spAutoFit/>
          </a:bodyPr>
          <a:lstStyle/>
          <a:p>
            <a:pPr algn="just">
              <a:lnSpc>
                <a:spcPts val="2430"/>
              </a:lnSpc>
              <a:spcBef>
                <a:spcPct val="0"/>
              </a:spcBef>
            </a:pPr>
            <a:r>
              <a:rPr lang="en-US" sz="1800" spc="30" dirty="0">
                <a:solidFill>
                  <a:srgbClr val="000000"/>
                </a:solidFill>
                <a:latin typeface="DM Sans"/>
                <a:ea typeface="DM Sans"/>
                <a:cs typeface="DM Sans"/>
                <a:sym typeface="DM Sans"/>
              </a:rPr>
              <a:t>AND FINALLY OUR PROGRAM MUST WORK IN RELATION TO A DATABASE</a:t>
            </a:r>
          </a:p>
          <a:p>
            <a:pPr marL="0" lvl="0" indent="0" algn="just">
              <a:lnSpc>
                <a:spcPts val="2430"/>
              </a:lnSpc>
              <a:spcBef>
                <a:spcPct val="0"/>
              </a:spcBef>
            </a:pPr>
            <a:endParaRPr lang="en-US" sz="1800" spc="28" dirty="0">
              <a:solidFill>
                <a:srgbClr val="000000"/>
              </a:solidFill>
              <a:latin typeface="DM Sans"/>
              <a:ea typeface="DM Sans"/>
              <a:cs typeface="DM Sans"/>
              <a:sym typeface="DM Sans"/>
            </a:endParaRP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94DC9-42B8-BF09-355C-62363B42B29A}"/>
              </a:ext>
            </a:extLst>
          </p:cNvPr>
          <p:cNvSpPr>
            <a:spLocks noGrp="1"/>
          </p:cNvSpPr>
          <p:nvPr>
            <p:ph type="title"/>
          </p:nvPr>
        </p:nvSpPr>
        <p:spPr/>
        <p:txBody>
          <a:bodyPr/>
          <a:lstStyle/>
          <a:p>
            <a:r>
              <a:rPr lang="en-US" dirty="0"/>
              <a:t>Home page </a:t>
            </a:r>
          </a:p>
        </p:txBody>
      </p:sp>
      <p:pic>
        <p:nvPicPr>
          <p:cNvPr id="6" name="Content Placeholder 5">
            <a:extLst>
              <a:ext uri="{FF2B5EF4-FFF2-40B4-BE49-F238E27FC236}">
                <a16:creationId xmlns:a16="http://schemas.microsoft.com/office/drawing/2014/main" id="{56EC47E4-8735-8535-4F46-847358C96B36}"/>
              </a:ext>
            </a:extLst>
          </p:cNvPr>
          <p:cNvPicPr>
            <a:picLocks noGrp="1" noChangeAspect="1"/>
          </p:cNvPicPr>
          <p:nvPr>
            <p:ph idx="1"/>
          </p:nvPr>
        </p:nvPicPr>
        <p:blipFill>
          <a:blip r:embed="rId2"/>
          <a:stretch>
            <a:fillRect/>
          </a:stretch>
        </p:blipFill>
        <p:spPr>
          <a:xfrm>
            <a:off x="1382983" y="2835275"/>
            <a:ext cx="5646196" cy="3206750"/>
          </a:xfrm>
        </p:spPr>
      </p:pic>
      <p:sp>
        <p:nvSpPr>
          <p:cNvPr id="4" name="Slide Number Placeholder 3">
            <a:extLst>
              <a:ext uri="{FF2B5EF4-FFF2-40B4-BE49-F238E27FC236}">
                <a16:creationId xmlns:a16="http://schemas.microsoft.com/office/drawing/2014/main" id="{EEB76E41-2044-84BB-1180-0335618A9F46}"/>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185089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2495028"/>
          </a:xfrm>
        </p:spPr>
        <p:txBody>
          <a:bodyPr/>
          <a:lstStyle/>
          <a:p>
            <a:r>
              <a:rPr lang="en-US" dirty="0"/>
              <a:t>Account creation</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3808750"/>
            <a:ext cx="5259554" cy="2233233"/>
          </a:xfrm>
        </p:spPr>
        <p:txBody>
          <a:bodyPr/>
          <a:lstStyle/>
          <a:p>
            <a:r>
              <a:rPr lang="en-US" dirty="0"/>
              <a:t>In the picture you see you are required to create an account either for a </a:t>
            </a:r>
            <a:r>
              <a:rPr lang="en-US" dirty="0" err="1"/>
              <a:t>programme</a:t>
            </a:r>
            <a:r>
              <a:rPr lang="en-US" dirty="0"/>
              <a:t> coordinator or a lecturer </a:t>
            </a:r>
          </a:p>
        </p:txBody>
      </p:sp>
      <p:pic>
        <p:nvPicPr>
          <p:cNvPr id="25" name="Picture 24">
            <a:extLst>
              <a:ext uri="{FF2B5EF4-FFF2-40B4-BE49-F238E27FC236}">
                <a16:creationId xmlns:a16="http://schemas.microsoft.com/office/drawing/2014/main" id="{6A503CDB-2926-9DF0-5790-937A86C11F77}"/>
              </a:ext>
            </a:extLst>
          </p:cNvPr>
          <p:cNvPicPr>
            <a:picLocks noChangeAspect="1"/>
          </p:cNvPicPr>
          <p:nvPr/>
        </p:nvPicPr>
        <p:blipFill>
          <a:blip r:embed="rId3"/>
          <a:stretch>
            <a:fillRect/>
          </a:stretch>
        </p:blipFill>
        <p:spPr>
          <a:xfrm>
            <a:off x="6288258" y="1319070"/>
            <a:ext cx="5488390" cy="4172532"/>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Sign in to the different accounts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2353377"/>
          </a:xfrm>
        </p:spPr>
        <p:txBody>
          <a:bodyPr/>
          <a:lstStyle/>
          <a:p>
            <a:r>
              <a:rPr lang="en-US" dirty="0"/>
              <a:t>In the pictures below you are prompted to sign into either the lecturer dashboard or the </a:t>
            </a:r>
            <a:r>
              <a:rPr lang="en-US" dirty="0" err="1"/>
              <a:t>programme</a:t>
            </a:r>
            <a:r>
              <a:rPr lang="en-US" dirty="0"/>
              <a:t> coordinator </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pic>
        <p:nvPicPr>
          <p:cNvPr id="17" name="Picture 16">
            <a:extLst>
              <a:ext uri="{FF2B5EF4-FFF2-40B4-BE49-F238E27FC236}">
                <a16:creationId xmlns:a16="http://schemas.microsoft.com/office/drawing/2014/main" id="{124ACAE0-9050-9932-4FF2-1ED73E1BB5E3}"/>
              </a:ext>
            </a:extLst>
          </p:cNvPr>
          <p:cNvPicPr>
            <a:picLocks noChangeAspect="1"/>
          </p:cNvPicPr>
          <p:nvPr/>
        </p:nvPicPr>
        <p:blipFill>
          <a:blip r:embed="rId3"/>
          <a:stretch>
            <a:fillRect/>
          </a:stretch>
        </p:blipFill>
        <p:spPr>
          <a:xfrm>
            <a:off x="2602474" y="3611564"/>
            <a:ext cx="4347394" cy="2627604"/>
          </a:xfrm>
          <a:prstGeom prst="rect">
            <a:avLst/>
          </a:prstGeom>
        </p:spPr>
      </p:pic>
      <p:pic>
        <p:nvPicPr>
          <p:cNvPr id="15" name="Picture Placeholder 14">
            <a:extLst>
              <a:ext uri="{FF2B5EF4-FFF2-40B4-BE49-F238E27FC236}">
                <a16:creationId xmlns:a16="http://schemas.microsoft.com/office/drawing/2014/main" id="{38A33892-794D-B558-EA05-33AEC7B19B2B}"/>
              </a:ext>
            </a:extLst>
          </p:cNvPr>
          <p:cNvPicPr>
            <a:picLocks noChangeAspect="1"/>
          </p:cNvPicPr>
          <p:nvPr/>
        </p:nvPicPr>
        <p:blipFill>
          <a:blip r:embed="rId4"/>
          <a:srcRect l="3541" r="3541"/>
          <a:stretch>
            <a:fillRect/>
          </a:stretch>
        </p:blipFill>
        <p:spPr>
          <a:xfrm>
            <a:off x="7798507" y="3611564"/>
            <a:ext cx="4344988" cy="2627312"/>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5"/>
            <a:ext cx="4132077" cy="1123218"/>
          </a:xfrm>
        </p:spPr>
        <p:txBody>
          <a:bodyPr/>
          <a:lstStyle/>
          <a:p>
            <a:r>
              <a:rPr lang="en-US" dirty="0"/>
              <a:t>Lecturer dashboard </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928709" y="2373846"/>
            <a:ext cx="7043618" cy="868758"/>
          </a:xfrm>
        </p:spPr>
        <p:txBody>
          <a:bodyPr/>
          <a:lstStyle/>
          <a:p>
            <a:r>
              <a:rPr lang="en-US" dirty="0"/>
              <a:t>In the picture you will see the claims that is submitted with there statuses of each claim</a:t>
            </a:r>
          </a:p>
        </p:txBody>
      </p:sp>
      <p:pic>
        <p:nvPicPr>
          <p:cNvPr id="7" name="Picture 6">
            <a:extLst>
              <a:ext uri="{FF2B5EF4-FFF2-40B4-BE49-F238E27FC236}">
                <a16:creationId xmlns:a16="http://schemas.microsoft.com/office/drawing/2014/main" id="{06D9DA6C-9E3A-3EAF-F464-FC10353F3F13}"/>
              </a:ext>
            </a:extLst>
          </p:cNvPr>
          <p:cNvPicPr>
            <a:picLocks noChangeAspect="1"/>
          </p:cNvPicPr>
          <p:nvPr/>
        </p:nvPicPr>
        <p:blipFill>
          <a:blip r:embed="rId3"/>
          <a:stretch>
            <a:fillRect/>
          </a:stretch>
        </p:blipFill>
        <p:spPr>
          <a:xfrm>
            <a:off x="4056913" y="3242604"/>
            <a:ext cx="6875338" cy="3506695"/>
          </a:xfrm>
          <a:prstGeom prst="rect">
            <a:avLst/>
          </a:prstGeom>
        </p:spPr>
      </p:pic>
    </p:spTree>
    <p:extLst>
      <p:ext uri="{BB962C8B-B14F-4D97-AF65-F5344CB8AC3E}">
        <p14:creationId xmlns:p14="http://schemas.microsoft.com/office/powerpoint/2010/main" val="113171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Submit claims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3283119" cy="3720337"/>
          </a:xfrm>
        </p:spPr>
        <p:txBody>
          <a:bodyPr>
            <a:normAutofit/>
          </a:bodyPr>
          <a:lstStyle/>
          <a:p>
            <a:r>
              <a:rPr lang="en-US" dirty="0"/>
              <a:t>In this window you are asked to submit claims where you will fill out a form </a:t>
            </a:r>
          </a:p>
          <a:p>
            <a:r>
              <a:rPr lang="en-US" dirty="0"/>
              <a:t>And once filling out the form the calculations will run automatically because of the automation I have put into the code </a:t>
            </a:r>
          </a:p>
        </p:txBody>
      </p:sp>
      <p:pic>
        <p:nvPicPr>
          <p:cNvPr id="5" name="Content Placeholder 4">
            <a:extLst>
              <a:ext uri="{FF2B5EF4-FFF2-40B4-BE49-F238E27FC236}">
                <a16:creationId xmlns:a16="http://schemas.microsoft.com/office/drawing/2014/main" id="{CD5E49A0-7490-2DED-7A2D-DC6DC860BC8B}"/>
              </a:ext>
            </a:extLst>
          </p:cNvPr>
          <p:cNvPicPr>
            <a:picLocks noGrp="1" noChangeAspect="1"/>
          </p:cNvPicPr>
          <p:nvPr>
            <p:ph sz="quarter" idx="4"/>
          </p:nvPr>
        </p:nvPicPr>
        <p:blipFill>
          <a:blip r:embed="rId3"/>
          <a:stretch>
            <a:fillRect/>
          </a:stretch>
        </p:blipFill>
        <p:spPr>
          <a:xfrm>
            <a:off x="4923693" y="2303027"/>
            <a:ext cx="3551946" cy="3591335"/>
          </a:xfrm>
        </p:spPr>
      </p:pic>
    </p:spTree>
    <p:extLst>
      <p:ext uri="{BB962C8B-B14F-4D97-AF65-F5344CB8AC3E}">
        <p14:creationId xmlns:p14="http://schemas.microsoft.com/office/powerpoint/2010/main" val="24685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dirty="0"/>
              <a:t>View claims</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a:lstStyle/>
          <a:p>
            <a:r>
              <a:rPr lang="en-US" dirty="0"/>
              <a:t>This allows you to see all the claims that was placed and also allows you to edit or delete a claim</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pic>
        <p:nvPicPr>
          <p:cNvPr id="13" name="Picture 12">
            <a:extLst>
              <a:ext uri="{FF2B5EF4-FFF2-40B4-BE49-F238E27FC236}">
                <a16:creationId xmlns:a16="http://schemas.microsoft.com/office/drawing/2014/main" id="{15C07751-0163-D67A-546E-405FB86FC57D}"/>
              </a:ext>
            </a:extLst>
          </p:cNvPr>
          <p:cNvPicPr>
            <a:picLocks noChangeAspect="1"/>
          </p:cNvPicPr>
          <p:nvPr/>
        </p:nvPicPr>
        <p:blipFill>
          <a:blip r:embed="rId3"/>
          <a:stretch>
            <a:fillRect/>
          </a:stretch>
        </p:blipFill>
        <p:spPr>
          <a:xfrm>
            <a:off x="2268189" y="3066757"/>
            <a:ext cx="7430537" cy="3578466"/>
          </a:xfrm>
          <a:prstGeom prst="rect">
            <a:avLst/>
          </a:prstGeom>
        </p:spPr>
      </p:pic>
    </p:spTree>
    <p:extLst>
      <p:ext uri="{BB962C8B-B14F-4D97-AF65-F5344CB8AC3E}">
        <p14:creationId xmlns:p14="http://schemas.microsoft.com/office/powerpoint/2010/main"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{E1CA04CF-0C72-47DC-9500-23A0F99FC88B}tf78438558_win32</Template>
  <TotalTime>63</TotalTime>
  <Words>447</Words>
  <Application>Microsoft Office PowerPoint</Application>
  <PresentationFormat>Widescreen</PresentationFormat>
  <Paragraphs>49</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DM Sans</vt:lpstr>
      <vt:lpstr>Sabon Next LT</vt:lpstr>
      <vt:lpstr>Custom</vt:lpstr>
      <vt:lpstr>PROG6212 POE  presented by Saadiq jattiem</vt:lpstr>
      <vt:lpstr>Intro</vt:lpstr>
      <vt:lpstr>Project description </vt:lpstr>
      <vt:lpstr>Home page </vt:lpstr>
      <vt:lpstr>Account creation</vt:lpstr>
      <vt:lpstr>Sign in to the different accounts</vt:lpstr>
      <vt:lpstr>Lecturer dashboard </vt:lpstr>
      <vt:lpstr>Submit claims</vt:lpstr>
      <vt:lpstr>View claims</vt:lpstr>
      <vt:lpstr>Programme coordinator dashboard </vt:lpstr>
      <vt:lpstr>HR view </vt:lpstr>
      <vt:lpstr>Final submission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Admin</dc:creator>
  <cp:lastModifiedBy>Admin</cp:lastModifiedBy>
  <cp:revision>1</cp:revision>
  <dcterms:created xsi:type="dcterms:W3CDTF">2024-11-22T05:36:36Z</dcterms:created>
  <dcterms:modified xsi:type="dcterms:W3CDTF">2024-11-22T06:40:34Z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