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4"/>
  </p:sldMasterIdLst>
  <p:notesMasterIdLst>
    <p:notesMasterId r:id="rId30"/>
  </p:notesMasterIdLst>
  <p:sldIdLst>
    <p:sldId id="306" r:id="rId5"/>
    <p:sldId id="307" r:id="rId6"/>
    <p:sldId id="331" r:id="rId7"/>
    <p:sldId id="308" r:id="rId8"/>
    <p:sldId id="330" r:id="rId9"/>
    <p:sldId id="294" r:id="rId10"/>
    <p:sldId id="295" r:id="rId11"/>
    <p:sldId id="327" r:id="rId12"/>
    <p:sldId id="338" r:id="rId13"/>
    <p:sldId id="341" r:id="rId14"/>
    <p:sldId id="342" r:id="rId15"/>
    <p:sldId id="329" r:id="rId16"/>
    <p:sldId id="334" r:id="rId17"/>
    <p:sldId id="340" r:id="rId18"/>
    <p:sldId id="343" r:id="rId19"/>
    <p:sldId id="345" r:id="rId20"/>
    <p:sldId id="346" r:id="rId21"/>
    <p:sldId id="347" r:id="rId22"/>
    <p:sldId id="344" r:id="rId23"/>
    <p:sldId id="349" r:id="rId24"/>
    <p:sldId id="350" r:id="rId25"/>
    <p:sldId id="348" r:id="rId26"/>
    <p:sldId id="339" r:id="rId27"/>
    <p:sldId id="335" r:id="rId28"/>
    <p:sldId id="33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84967" autoAdjust="0"/>
  </p:normalViewPr>
  <p:slideViewPr>
    <p:cSldViewPr snapToGrid="0">
      <p:cViewPr>
        <p:scale>
          <a:sx n="125" d="100"/>
          <a:sy n="125" d="100"/>
        </p:scale>
        <p:origin x="456" y="9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38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9401007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87619218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332276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281165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27287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Graphic 12">
            <a:extLst>
              <a:ext uri="{FF2B5EF4-FFF2-40B4-BE49-F238E27FC236}">
                <a16:creationId xmlns:a16="http://schemas.microsoft.com/office/drawing/2014/main" id="{3EBB6B2B-98FF-1879-4544-C6F483944555}"/>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1" name="Graphic 13">
            <a:extLst>
              <a:ext uri="{FF2B5EF4-FFF2-40B4-BE49-F238E27FC236}">
                <a16:creationId xmlns:a16="http://schemas.microsoft.com/office/drawing/2014/main" id="{F97BDDFA-24A5-60F6-3B98-A77FDB20271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2" name="Graphic 15">
            <a:extLst>
              <a:ext uri="{FF2B5EF4-FFF2-40B4-BE49-F238E27FC236}">
                <a16:creationId xmlns:a16="http://schemas.microsoft.com/office/drawing/2014/main" id="{8CB7D388-DB1D-044D-6C9A-AFEFE969A9CD}"/>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3" name="Graphic 22">
            <a:extLst>
              <a:ext uri="{FF2B5EF4-FFF2-40B4-BE49-F238E27FC236}">
                <a16:creationId xmlns:a16="http://schemas.microsoft.com/office/drawing/2014/main" id="{771FF078-8E49-6744-B272-1E5B96F9C462}"/>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4" name="Graphic 21">
            <a:extLst>
              <a:ext uri="{FF2B5EF4-FFF2-40B4-BE49-F238E27FC236}">
                <a16:creationId xmlns:a16="http://schemas.microsoft.com/office/drawing/2014/main" id="{A56489B8-F524-6105-7CAA-E0402C96BE3E}"/>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5" name="Graphic 23">
            <a:extLst>
              <a:ext uri="{FF2B5EF4-FFF2-40B4-BE49-F238E27FC236}">
                <a16:creationId xmlns:a16="http://schemas.microsoft.com/office/drawing/2014/main" id="{21870B13-E467-CF98-2145-230370E5A11A}"/>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70625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2" name="Graphic 15">
            <a:extLst>
              <a:ext uri="{FF2B5EF4-FFF2-40B4-BE49-F238E27FC236}">
                <a16:creationId xmlns:a16="http://schemas.microsoft.com/office/drawing/2014/main" id="{C6CE9077-1CDE-5020-C91A-B672402E284B}"/>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id="{CB4188CE-28B4-C4FB-CD33-AEB06FCCD4DA}"/>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id="{0B909FEA-5A25-8E54-F600-7544C3B9E55A}"/>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408327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2" name="Graphic 15">
            <a:extLst>
              <a:ext uri="{FF2B5EF4-FFF2-40B4-BE49-F238E27FC236}">
                <a16:creationId xmlns:a16="http://schemas.microsoft.com/office/drawing/2014/main" id="{1F70BCD5-C596-1DDB-6FB9-F27E3D54C956}"/>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id="{ED4A9907-BAC0-5B5D-EC97-14DA93F0481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Graphic 14">
            <a:extLst>
              <a:ext uri="{FF2B5EF4-FFF2-40B4-BE49-F238E27FC236}">
                <a16:creationId xmlns:a16="http://schemas.microsoft.com/office/drawing/2014/main" id="{CDBBB8B8-11E6-2A60-4A57-E38FC7A3723D}"/>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51755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72107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48000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9/3/20XX</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293640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r>
              <a:rPr lang="en-US"/>
              <a:t>9/3/20XX</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313714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9/3/20XX</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DA9DAA-006C-4F4B-980E-E3DF019B24E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841915"/>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713" r:id="rId14"/>
    <p:sldLayoutId id="2147483714" r:id="rId1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example.com/legal-insights/adv-legal-doc-summariz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026367" y="549799"/>
            <a:ext cx="7696380" cy="2315314"/>
          </a:xfrm>
        </p:spPr>
        <p:txBody>
          <a:bodyPr>
            <a:noAutofit/>
          </a:bodyPr>
          <a:lstStyle/>
          <a:p>
            <a:r>
              <a:rPr lang="en-US" sz="5400" dirty="0">
                <a:latin typeface="Cambria" panose="02040503050406030204" pitchFamily="18" charset="0"/>
                <a:ea typeface="Cambria" panose="02040503050406030204" pitchFamily="18" charset="0"/>
                <a:cs typeface="Cambria" panose="02040503050406030204" pitchFamily="18" charset="0"/>
              </a:rPr>
              <a:t>Legal Document Summarization</a:t>
            </a:r>
            <a:endParaRPr lang="en-US" sz="54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014095" y="4347224"/>
            <a:ext cx="5968355" cy="2045963"/>
          </a:xfrm>
        </p:spPr>
        <p:txBody>
          <a:bodyPr>
            <a:noAutofit/>
          </a:bodyPr>
          <a:lstStyle/>
          <a:p>
            <a:r>
              <a:rPr lang="en-US" sz="2400" dirty="0">
                <a:solidFill>
                  <a:schemeClr val="tx1"/>
                </a:solidFill>
              </a:rPr>
              <a:t>Name:- Ahmed Saad </a:t>
            </a:r>
          </a:p>
          <a:p>
            <a:r>
              <a:rPr lang="en-US" sz="2400" dirty="0">
                <a:solidFill>
                  <a:schemeClr val="tx1"/>
                </a:solidFill>
              </a:rPr>
              <a:t>Id:- 194449</a:t>
            </a:r>
          </a:p>
          <a:p>
            <a:r>
              <a:rPr lang="en-US" sz="2400" dirty="0">
                <a:solidFill>
                  <a:schemeClr val="tx1"/>
                </a:solidFill>
              </a:rPr>
              <a:t>Supervised by:- Dr. </a:t>
            </a:r>
            <a:r>
              <a:rPr lang="en-US" dirty="0" err="1">
                <a:solidFill>
                  <a:schemeClr val="tx1"/>
                </a:solidFill>
              </a:rPr>
              <a:t>wael</a:t>
            </a:r>
            <a:r>
              <a:rPr lang="en-US" sz="2400" dirty="0">
                <a:solidFill>
                  <a:schemeClr val="tx1"/>
                </a:solidFill>
              </a:rPr>
              <a:t> Hassan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153420"/>
            <a:ext cx="3095254" cy="30952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82" y="3992887"/>
            <a:ext cx="3924504" cy="1883761"/>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C1ED-D060-5F8B-D727-0C07F15F7BA2}"/>
              </a:ext>
            </a:extLst>
          </p:cNvPr>
          <p:cNvSpPr>
            <a:spLocks noGrp="1"/>
          </p:cNvSpPr>
          <p:nvPr>
            <p:ph type="title"/>
          </p:nvPr>
        </p:nvSpPr>
        <p:spPr/>
        <p:txBody>
          <a:bodyPr/>
          <a:lstStyle/>
          <a:p>
            <a:r>
              <a:rPr lang="en-US" dirty="0"/>
              <a:t>Data Set : Full Text</a:t>
            </a:r>
          </a:p>
        </p:txBody>
      </p:sp>
      <p:pic>
        <p:nvPicPr>
          <p:cNvPr id="6" name="Content Placeholder 5">
            <a:extLst>
              <a:ext uri="{FF2B5EF4-FFF2-40B4-BE49-F238E27FC236}">
                <a16:creationId xmlns:a16="http://schemas.microsoft.com/office/drawing/2014/main" id="{071B7E5A-6D6B-15D2-6C2B-A135456B1111}"/>
              </a:ext>
            </a:extLst>
          </p:cNvPr>
          <p:cNvPicPr>
            <a:picLocks noGrp="1" noChangeAspect="1"/>
          </p:cNvPicPr>
          <p:nvPr>
            <p:ph idx="1"/>
          </p:nvPr>
        </p:nvPicPr>
        <p:blipFill>
          <a:blip r:embed="rId2"/>
          <a:stretch>
            <a:fillRect/>
          </a:stretch>
        </p:blipFill>
        <p:spPr>
          <a:xfrm>
            <a:off x="933060" y="1737360"/>
            <a:ext cx="10683551" cy="4577433"/>
          </a:xfrm>
        </p:spPr>
      </p:pic>
    </p:spTree>
    <p:extLst>
      <p:ext uri="{BB962C8B-B14F-4D97-AF65-F5344CB8AC3E}">
        <p14:creationId xmlns:p14="http://schemas.microsoft.com/office/powerpoint/2010/main" val="4661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4D9D-B0FB-2136-DF51-EB14024DEED7}"/>
              </a:ext>
            </a:extLst>
          </p:cNvPr>
          <p:cNvSpPr>
            <a:spLocks noGrp="1"/>
          </p:cNvSpPr>
          <p:nvPr>
            <p:ph type="title"/>
          </p:nvPr>
        </p:nvSpPr>
        <p:spPr/>
        <p:txBody>
          <a:bodyPr/>
          <a:lstStyle/>
          <a:p>
            <a:r>
              <a:rPr lang="en-US" dirty="0"/>
              <a:t>Data Set : Summary/Long</a:t>
            </a:r>
          </a:p>
        </p:txBody>
      </p:sp>
      <p:pic>
        <p:nvPicPr>
          <p:cNvPr id="11" name="Content Placeholder 10">
            <a:extLst>
              <a:ext uri="{FF2B5EF4-FFF2-40B4-BE49-F238E27FC236}">
                <a16:creationId xmlns:a16="http://schemas.microsoft.com/office/drawing/2014/main" id="{2205B08A-02A2-C8CF-1204-FF3E55E69EBD}"/>
              </a:ext>
            </a:extLst>
          </p:cNvPr>
          <p:cNvPicPr>
            <a:picLocks noGrp="1" noChangeAspect="1"/>
          </p:cNvPicPr>
          <p:nvPr>
            <p:ph idx="1"/>
          </p:nvPr>
        </p:nvPicPr>
        <p:blipFill>
          <a:blip r:embed="rId2"/>
          <a:stretch>
            <a:fillRect/>
          </a:stretch>
        </p:blipFill>
        <p:spPr>
          <a:xfrm>
            <a:off x="1096963" y="2239347"/>
            <a:ext cx="10058400" cy="3498980"/>
          </a:xfrm>
        </p:spPr>
      </p:pic>
    </p:spTree>
    <p:extLst>
      <p:ext uri="{BB962C8B-B14F-4D97-AF65-F5344CB8AC3E}">
        <p14:creationId xmlns:p14="http://schemas.microsoft.com/office/powerpoint/2010/main" val="262720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D8DA9DAA-006C-4F4B-980E-E3DF019B24E2}" type="slidenum">
              <a:rPr lang="en-US" smtClean="0"/>
              <a:t>12</a:t>
            </a:fld>
            <a:endParaRPr lang="en-US" dirty="0"/>
          </a:p>
        </p:txBody>
      </p:sp>
      <p:sp>
        <p:nvSpPr>
          <p:cNvPr id="5" name="Subtitle 2"/>
          <p:cNvSpPr txBox="1">
            <a:spLocks/>
          </p:cNvSpPr>
          <p:nvPr/>
        </p:nvSpPr>
        <p:spPr>
          <a:xfrm>
            <a:off x="98737" y="884683"/>
            <a:ext cx="11751931" cy="4832011"/>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342900" indent="-342900"/>
            <a:r>
              <a:rPr lang="en-US" dirty="0"/>
              <a:t>The objective of the "Legal Document Summarization" project is to develop a robust, automated system that can read, summarize, and condense legal documents into concise and coherent summaries. This system should address the following specific goals:</a:t>
            </a:r>
          </a:p>
          <a:p>
            <a:pPr marL="342900" indent="-342900">
              <a:buFont typeface="+mj-lt"/>
              <a:buAutoNum type="arabicPeriod"/>
            </a:pPr>
            <a:r>
              <a:rPr lang="en-US" dirty="0"/>
              <a:t> Content Extraction: Identify and extract critical information, including key legal principles, clauses, precedents, and relevant case law from legal documents.</a:t>
            </a:r>
          </a:p>
          <a:p>
            <a:pPr marL="342900" indent="-342900">
              <a:buFont typeface="+mj-lt"/>
              <a:buAutoNum type="arabicPeriod"/>
            </a:pPr>
            <a:r>
              <a:rPr lang="en-US" dirty="0"/>
              <a:t>Language Simplification: Convert complex legal language into plain and understandable text to facilitate broader comprehension.</a:t>
            </a:r>
          </a:p>
          <a:p>
            <a:pPr marL="342900" indent="-342900">
              <a:buFont typeface="+mj-lt"/>
              <a:buAutoNum type="arabicPeriod"/>
            </a:pPr>
            <a:r>
              <a:rPr lang="en-US" dirty="0"/>
              <a:t>Time Efficiency: Significantly reduce the time and effort required for legal professionals to review and extract important information from legal documents.</a:t>
            </a:r>
          </a:p>
          <a:p>
            <a:pPr marL="342900" indent="-342900">
              <a:buFont typeface="+mj-lt"/>
              <a:buAutoNum type="arabicPeriod"/>
            </a:pPr>
            <a:r>
              <a:rPr lang="en-US" dirty="0"/>
              <a:t>Error Reduction: Minimize the risk of missing essential details, which can lead to costly legal mistakes or oversights.</a:t>
            </a:r>
          </a:p>
        </p:txBody>
      </p:sp>
      <p:sp>
        <p:nvSpPr>
          <p:cNvPr id="2" name="Title 1">
            <a:extLst>
              <a:ext uri="{FF2B5EF4-FFF2-40B4-BE49-F238E27FC236}">
                <a16:creationId xmlns:a16="http://schemas.microsoft.com/office/drawing/2014/main" id="{97E686D9-7C4D-033C-8967-75A9520CE1B5}"/>
              </a:ext>
            </a:extLst>
          </p:cNvPr>
          <p:cNvSpPr txBox="1">
            <a:spLocks/>
          </p:cNvSpPr>
          <p:nvPr/>
        </p:nvSpPr>
        <p:spPr>
          <a:xfrm>
            <a:off x="517825" y="113756"/>
            <a:ext cx="6272784" cy="117754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OBJECTIVE</a:t>
            </a:r>
          </a:p>
        </p:txBody>
      </p:sp>
    </p:spTree>
    <p:extLst>
      <p:ext uri="{BB962C8B-B14F-4D97-AF65-F5344CB8AC3E}">
        <p14:creationId xmlns:p14="http://schemas.microsoft.com/office/powerpoint/2010/main" val="426030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3C41-A7EE-7E43-AD29-432FD818DEA1}"/>
              </a:ext>
            </a:extLst>
          </p:cNvPr>
          <p:cNvSpPr>
            <a:spLocks noGrp="1"/>
          </p:cNvSpPr>
          <p:nvPr>
            <p:ph type="title"/>
          </p:nvPr>
        </p:nvSpPr>
        <p:spPr>
          <a:xfrm>
            <a:off x="1059849" y="158030"/>
            <a:ext cx="10058400" cy="1450757"/>
          </a:xfrm>
        </p:spPr>
        <p:txBody>
          <a:bodyPr/>
          <a:lstStyle/>
          <a:p>
            <a:r>
              <a:rPr lang="en-US" dirty="0"/>
              <a:t>Proposed System Architecture 1 </a:t>
            </a:r>
          </a:p>
        </p:txBody>
      </p:sp>
      <p:sp>
        <p:nvSpPr>
          <p:cNvPr id="13" name="TextBox 12">
            <a:extLst>
              <a:ext uri="{FF2B5EF4-FFF2-40B4-BE49-F238E27FC236}">
                <a16:creationId xmlns:a16="http://schemas.microsoft.com/office/drawing/2014/main" id="{92135C2F-EAB2-0B4D-3B29-46688EBF260A}"/>
              </a:ext>
            </a:extLst>
          </p:cNvPr>
          <p:cNvSpPr txBox="1"/>
          <p:nvPr/>
        </p:nvSpPr>
        <p:spPr>
          <a:xfrm>
            <a:off x="158622" y="2537927"/>
            <a:ext cx="4254758" cy="1200329"/>
          </a:xfrm>
          <a:prstGeom prst="rect">
            <a:avLst/>
          </a:prstGeom>
          <a:noFill/>
        </p:spPr>
        <p:txBody>
          <a:bodyPr wrap="square" rtlCol="0">
            <a:spAutoFit/>
          </a:bodyPr>
          <a:lstStyle/>
          <a:p>
            <a:r>
              <a:rPr lang="en-US" dirty="0"/>
              <a:t>Methods of Approach:</a:t>
            </a:r>
          </a:p>
          <a:p>
            <a:pPr marL="285750" indent="-285750">
              <a:buFont typeface="Wingdings" panose="05000000000000000000" pitchFamily="2" charset="2"/>
              <a:buChar char="Ø"/>
            </a:pPr>
            <a:r>
              <a:rPr lang="en-US" dirty="0"/>
              <a:t>NLTK</a:t>
            </a:r>
          </a:p>
          <a:p>
            <a:pPr marL="285750" indent="-285750">
              <a:buFont typeface="Wingdings" panose="05000000000000000000" pitchFamily="2" charset="2"/>
              <a:buChar char="Ø"/>
            </a:pPr>
            <a:r>
              <a:rPr lang="en-US" dirty="0"/>
              <a:t>Transformer Architecture (Seq to Seq)</a:t>
            </a:r>
          </a:p>
          <a:p>
            <a:pPr marL="285750" indent="-285750">
              <a:buFont typeface="Wingdings" panose="05000000000000000000" pitchFamily="2" charset="2"/>
              <a:buChar char="Ø"/>
            </a:pPr>
            <a:r>
              <a:rPr lang="en-US" dirty="0"/>
              <a:t>Bert For </a:t>
            </a:r>
            <a:r>
              <a:rPr lang="en-US" dirty="0" err="1"/>
              <a:t>Coisne</a:t>
            </a:r>
            <a:r>
              <a:rPr lang="en-US" dirty="0"/>
              <a:t> Similarity Score</a:t>
            </a:r>
          </a:p>
        </p:txBody>
      </p:sp>
      <p:pic>
        <p:nvPicPr>
          <p:cNvPr id="6" name="Content Placeholder 5" descr="A screenshot of a computer&#10;&#10;Description automatically generated">
            <a:extLst>
              <a:ext uri="{FF2B5EF4-FFF2-40B4-BE49-F238E27FC236}">
                <a16:creationId xmlns:a16="http://schemas.microsoft.com/office/drawing/2014/main" id="{9C82E04F-D8EC-487F-DCC8-642EE0F426E3}"/>
              </a:ext>
            </a:extLst>
          </p:cNvPr>
          <p:cNvPicPr>
            <a:picLocks noGrp="1" noChangeAspect="1"/>
          </p:cNvPicPr>
          <p:nvPr>
            <p:ph idx="1"/>
          </p:nvPr>
        </p:nvPicPr>
        <p:blipFill>
          <a:blip r:embed="rId2"/>
          <a:stretch>
            <a:fillRect/>
          </a:stretch>
        </p:blipFill>
        <p:spPr>
          <a:xfrm>
            <a:off x="4648200" y="1775459"/>
            <a:ext cx="7490460" cy="4525653"/>
          </a:xfrm>
        </p:spPr>
      </p:pic>
    </p:spTree>
    <p:extLst>
      <p:ext uri="{BB962C8B-B14F-4D97-AF65-F5344CB8AC3E}">
        <p14:creationId xmlns:p14="http://schemas.microsoft.com/office/powerpoint/2010/main" val="26905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C79D-DC38-A731-6E8D-4EDA3946EE1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A52D5294-309A-7BF3-3A8A-C5BF4BC663AE}"/>
              </a:ext>
            </a:extLst>
          </p:cNvPr>
          <p:cNvSpPr>
            <a:spLocks noGrp="1"/>
          </p:cNvSpPr>
          <p:nvPr>
            <p:ph idx="1"/>
          </p:nvPr>
        </p:nvSpPr>
        <p:spPr/>
        <p:txBody>
          <a:bodyPr/>
          <a:lstStyle/>
          <a:p>
            <a:pPr marL="457200" indent="-457200">
              <a:buFont typeface="+mj-lt"/>
              <a:buAutoNum type="arabicPeriod"/>
            </a:pPr>
            <a:r>
              <a:rPr lang="en-US" dirty="0"/>
              <a:t>Legal Terminology And Jargon: </a:t>
            </a:r>
            <a:r>
              <a:rPr lang="en-US" b="0" i="0" dirty="0">
                <a:solidFill>
                  <a:schemeClr val="tx1"/>
                </a:solidFill>
                <a:effectLst/>
              </a:rPr>
              <a:t>Legal documents contain complex legal terminology and jargon, often challenging for non-legal experts to understand. Creating a system to accurately translate this specialized language into plain terms is a formidable task.</a:t>
            </a:r>
          </a:p>
          <a:p>
            <a:pPr marL="457200" indent="-457200">
              <a:buFont typeface="+mj-lt"/>
              <a:buAutoNum type="arabicPeriod"/>
            </a:pPr>
            <a:r>
              <a:rPr lang="en-US" dirty="0">
                <a:solidFill>
                  <a:schemeClr val="tx1"/>
                </a:solidFill>
              </a:rPr>
              <a:t>Document Diversity: Various types of legal documents including contracts , court cases and legal opinions.</a:t>
            </a:r>
          </a:p>
          <a:p>
            <a:pPr marL="457200" indent="-457200">
              <a:buFont typeface="+mj-lt"/>
              <a:buAutoNum type="arabicPeriod"/>
            </a:pPr>
            <a:r>
              <a:rPr lang="en-US" dirty="0">
                <a:solidFill>
                  <a:schemeClr val="tx1"/>
                </a:solidFill>
              </a:rPr>
              <a:t>Complex Sentence Structure: Legal documents often feature convoluted sentence structures, with nested clauses and conditional statements. The summarization system must be able to untangle these complexities to provide clear and concise summaries.</a:t>
            </a:r>
          </a:p>
          <a:p>
            <a:pPr marL="457200" indent="-457200">
              <a:buFont typeface="+mj-lt"/>
              <a:buAutoNum type="arabicPeriod"/>
            </a:pPr>
            <a:r>
              <a:rPr lang="en-US" dirty="0">
                <a:solidFill>
                  <a:schemeClr val="tx1"/>
                </a:solidFill>
              </a:rPr>
              <a:t>Bias and Fairness: Legal document summarization systems must be designed to avoid bias and unfairness, which could lead to inaccurate or skewed summaries</a:t>
            </a:r>
          </a:p>
        </p:txBody>
      </p:sp>
    </p:spTree>
    <p:extLst>
      <p:ext uri="{BB962C8B-B14F-4D97-AF65-F5344CB8AC3E}">
        <p14:creationId xmlns:p14="http://schemas.microsoft.com/office/powerpoint/2010/main" val="199082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B206-DE99-0704-298E-0BA3D88A219E}"/>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C713AF91-0419-1E1E-ABD8-1CA6F60308C2}"/>
              </a:ext>
            </a:extLst>
          </p:cNvPr>
          <p:cNvPicPr>
            <a:picLocks noGrp="1" noChangeAspect="1"/>
          </p:cNvPicPr>
          <p:nvPr>
            <p:ph idx="1"/>
          </p:nvPr>
        </p:nvPicPr>
        <p:blipFill>
          <a:blip r:embed="rId2"/>
          <a:stretch>
            <a:fillRect/>
          </a:stretch>
        </p:blipFill>
        <p:spPr>
          <a:xfrm>
            <a:off x="2523286" y="1851026"/>
            <a:ext cx="7205754" cy="4022725"/>
          </a:xfrm>
        </p:spPr>
      </p:pic>
    </p:spTree>
    <p:extLst>
      <p:ext uri="{BB962C8B-B14F-4D97-AF65-F5344CB8AC3E}">
        <p14:creationId xmlns:p14="http://schemas.microsoft.com/office/powerpoint/2010/main" val="418468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3D46-7450-CD3A-2CD2-379C9835518C}"/>
              </a:ext>
            </a:extLst>
          </p:cNvPr>
          <p:cNvSpPr>
            <a:spLocks noGrp="1"/>
          </p:cNvSpPr>
          <p:nvPr>
            <p:ph type="title"/>
          </p:nvPr>
        </p:nvSpPr>
        <p:spPr/>
        <p:txBody>
          <a:bodyPr/>
          <a:lstStyle/>
          <a:p>
            <a:r>
              <a:rPr lang="en-US" dirty="0"/>
              <a:t>Demo</a:t>
            </a:r>
          </a:p>
        </p:txBody>
      </p:sp>
      <p:pic>
        <p:nvPicPr>
          <p:cNvPr id="12" name="Content Placeholder 11">
            <a:extLst>
              <a:ext uri="{FF2B5EF4-FFF2-40B4-BE49-F238E27FC236}">
                <a16:creationId xmlns:a16="http://schemas.microsoft.com/office/drawing/2014/main" id="{A51AE497-6031-C74F-8CEC-30F4A1C860F5}"/>
              </a:ext>
            </a:extLst>
          </p:cNvPr>
          <p:cNvPicPr>
            <a:picLocks noGrp="1" noChangeAspect="1"/>
          </p:cNvPicPr>
          <p:nvPr>
            <p:ph idx="1"/>
          </p:nvPr>
        </p:nvPicPr>
        <p:blipFill>
          <a:blip r:embed="rId2"/>
          <a:stretch>
            <a:fillRect/>
          </a:stretch>
        </p:blipFill>
        <p:spPr>
          <a:xfrm>
            <a:off x="2337393" y="1846263"/>
            <a:ext cx="7577539" cy="4022725"/>
          </a:xfrm>
        </p:spPr>
      </p:pic>
    </p:spTree>
    <p:extLst>
      <p:ext uri="{BB962C8B-B14F-4D97-AF65-F5344CB8AC3E}">
        <p14:creationId xmlns:p14="http://schemas.microsoft.com/office/powerpoint/2010/main" val="2987900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CFDF-1DF9-6D7B-3289-E774E39E0F9A}"/>
              </a:ext>
            </a:extLst>
          </p:cNvPr>
          <p:cNvSpPr>
            <a:spLocks noGrp="1"/>
          </p:cNvSpPr>
          <p:nvPr>
            <p:ph type="title"/>
          </p:nvPr>
        </p:nvSpPr>
        <p:spPr/>
        <p:txBody>
          <a:bodyPr/>
          <a:lstStyle/>
          <a:p>
            <a:r>
              <a:rPr lang="en-US" dirty="0"/>
              <a:t>Demo</a:t>
            </a:r>
          </a:p>
        </p:txBody>
      </p:sp>
      <p:pic>
        <p:nvPicPr>
          <p:cNvPr id="8" name="Content Placeholder 7">
            <a:extLst>
              <a:ext uri="{FF2B5EF4-FFF2-40B4-BE49-F238E27FC236}">
                <a16:creationId xmlns:a16="http://schemas.microsoft.com/office/drawing/2014/main" id="{B01E080B-756D-E2FB-7060-F9C3568277EF}"/>
              </a:ext>
            </a:extLst>
          </p:cNvPr>
          <p:cNvPicPr>
            <a:picLocks noGrp="1" noChangeAspect="1"/>
          </p:cNvPicPr>
          <p:nvPr>
            <p:ph idx="1"/>
          </p:nvPr>
        </p:nvPicPr>
        <p:blipFill>
          <a:blip r:embed="rId2"/>
          <a:stretch>
            <a:fillRect/>
          </a:stretch>
        </p:blipFill>
        <p:spPr>
          <a:xfrm>
            <a:off x="1435211" y="1846263"/>
            <a:ext cx="9381904" cy="4022725"/>
          </a:xfrm>
        </p:spPr>
      </p:pic>
    </p:spTree>
    <p:extLst>
      <p:ext uri="{BB962C8B-B14F-4D97-AF65-F5344CB8AC3E}">
        <p14:creationId xmlns:p14="http://schemas.microsoft.com/office/powerpoint/2010/main" val="87564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6E3D-72EE-7001-FC1C-AC32FFF25595}"/>
              </a:ext>
            </a:extLst>
          </p:cNvPr>
          <p:cNvSpPr>
            <a:spLocks noGrp="1"/>
          </p:cNvSpPr>
          <p:nvPr>
            <p:ph type="title"/>
          </p:nvPr>
        </p:nvSpPr>
        <p:spPr/>
        <p:txBody>
          <a:bodyPr/>
          <a:lstStyle/>
          <a:p>
            <a:r>
              <a:rPr lang="en-US" dirty="0"/>
              <a:t>Demo</a:t>
            </a:r>
          </a:p>
        </p:txBody>
      </p:sp>
      <p:pic>
        <p:nvPicPr>
          <p:cNvPr id="8" name="Content Placeholder 7">
            <a:extLst>
              <a:ext uri="{FF2B5EF4-FFF2-40B4-BE49-F238E27FC236}">
                <a16:creationId xmlns:a16="http://schemas.microsoft.com/office/drawing/2014/main" id="{10695F3D-A51F-C10F-F030-B3AE7DE3A743}"/>
              </a:ext>
            </a:extLst>
          </p:cNvPr>
          <p:cNvPicPr>
            <a:picLocks noGrp="1" noChangeAspect="1"/>
          </p:cNvPicPr>
          <p:nvPr>
            <p:ph idx="1"/>
          </p:nvPr>
        </p:nvPicPr>
        <p:blipFill>
          <a:blip r:embed="rId2"/>
          <a:stretch>
            <a:fillRect/>
          </a:stretch>
        </p:blipFill>
        <p:spPr>
          <a:xfrm>
            <a:off x="2225131" y="2338176"/>
            <a:ext cx="7802064" cy="3038899"/>
          </a:xfrm>
        </p:spPr>
      </p:pic>
    </p:spTree>
    <p:extLst>
      <p:ext uri="{BB962C8B-B14F-4D97-AF65-F5344CB8AC3E}">
        <p14:creationId xmlns:p14="http://schemas.microsoft.com/office/powerpoint/2010/main" val="363600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30DB-70E6-E857-204A-A565DDB6C967}"/>
              </a:ext>
            </a:extLst>
          </p:cNvPr>
          <p:cNvSpPr>
            <a:spLocks noGrp="1"/>
          </p:cNvSpPr>
          <p:nvPr>
            <p:ph type="title"/>
          </p:nvPr>
        </p:nvSpPr>
        <p:spPr/>
        <p:txBody>
          <a:bodyPr/>
          <a:lstStyle/>
          <a:p>
            <a:r>
              <a:rPr lang="en-US" dirty="0"/>
              <a:t>Demo Results</a:t>
            </a:r>
          </a:p>
        </p:txBody>
      </p:sp>
      <p:graphicFrame>
        <p:nvGraphicFramePr>
          <p:cNvPr id="6" name="Object 5">
            <a:extLst>
              <a:ext uri="{FF2B5EF4-FFF2-40B4-BE49-F238E27FC236}">
                <a16:creationId xmlns:a16="http://schemas.microsoft.com/office/drawing/2014/main" id="{BE8E644A-C4B5-DFA0-8A1F-5479D860746B}"/>
              </a:ext>
            </a:extLst>
          </p:cNvPr>
          <p:cNvGraphicFramePr>
            <a:graphicFrameLocks noChangeAspect="1"/>
          </p:cNvGraphicFramePr>
          <p:nvPr>
            <p:extLst>
              <p:ext uri="{D42A27DB-BD31-4B8C-83A1-F6EECF244321}">
                <p14:modId xmlns:p14="http://schemas.microsoft.com/office/powerpoint/2010/main" val="4171049178"/>
              </p:ext>
            </p:extLst>
          </p:nvPr>
        </p:nvGraphicFramePr>
        <p:xfrm>
          <a:off x="1193798" y="1848189"/>
          <a:ext cx="7467601" cy="3846307"/>
        </p:xfrm>
        <a:graphic>
          <a:graphicData uri="http://schemas.openxmlformats.org/presentationml/2006/ole">
            <mc:AlternateContent xmlns:mc="http://schemas.openxmlformats.org/markup-compatibility/2006">
              <mc:Choice xmlns:v="urn:schemas-microsoft-com:vml" Requires="v">
                <p:oleObj name="Worksheet" r:id="rId2" imgW="4276947" imgH="1914555" progId="Excel.Sheet.12">
                  <p:embed/>
                </p:oleObj>
              </mc:Choice>
              <mc:Fallback>
                <p:oleObj name="Worksheet" r:id="rId2" imgW="4276947" imgH="1914555" progId="Excel.Sheet.12">
                  <p:embed/>
                  <p:pic>
                    <p:nvPicPr>
                      <p:cNvPr id="0" name=""/>
                      <p:cNvPicPr/>
                      <p:nvPr/>
                    </p:nvPicPr>
                    <p:blipFill>
                      <a:blip r:embed="rId3"/>
                      <a:stretch>
                        <a:fillRect/>
                      </a:stretch>
                    </p:blipFill>
                    <p:spPr>
                      <a:xfrm>
                        <a:off x="1193798" y="1848189"/>
                        <a:ext cx="7467601" cy="3846307"/>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77107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tx1"/>
                </a:solidFill>
                <a:latin typeface="+mn-lt"/>
              </a:rPr>
              <a:t>Agenda</a:t>
            </a:r>
            <a:endParaRPr lang="en-US" dirty="0">
              <a:solidFill>
                <a:schemeClr val="tx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sz="900" dirty="0">
                <a:latin typeface="Cambria" panose="02040503050406030204" pitchFamily="18" charset="0"/>
                <a:ea typeface="Cambria" panose="02040503050406030204" pitchFamily="18" charset="0"/>
                <a:cs typeface="Cambria" panose="02040503050406030204" pitchFamily="18" charset="0"/>
              </a:rPr>
              <a:t>Legal Document Summarization</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7191375" y="3190876"/>
            <a:ext cx="3845433" cy="3054476"/>
          </a:xfrm>
        </p:spPr>
        <p:txBody>
          <a:bodyPr>
            <a:normAutofit lnSpcReduction="10000"/>
          </a:bodyPr>
          <a:lstStyle/>
          <a:p>
            <a:pPr algn="l"/>
            <a:r>
              <a:rPr lang="en-US" sz="2000" b="0" i="0" dirty="0">
                <a:solidFill>
                  <a:schemeClr val="bg1">
                    <a:lumMod val="95000"/>
                  </a:schemeClr>
                </a:solidFill>
                <a:effectLst/>
                <a:latin typeface="Whitney"/>
              </a:rPr>
              <a:t>Introduction</a:t>
            </a:r>
          </a:p>
          <a:p>
            <a:pPr algn="l"/>
            <a:r>
              <a:rPr lang="en-US" sz="2000" b="0" i="0" dirty="0">
                <a:solidFill>
                  <a:schemeClr val="bg1">
                    <a:lumMod val="95000"/>
                  </a:schemeClr>
                </a:solidFill>
                <a:effectLst/>
                <a:latin typeface="Whitney"/>
              </a:rPr>
              <a:t>Problem </a:t>
            </a:r>
            <a:r>
              <a:rPr lang="en-US" sz="2000" dirty="0">
                <a:solidFill>
                  <a:schemeClr val="bg1">
                    <a:lumMod val="95000"/>
                  </a:schemeClr>
                </a:solidFill>
                <a:latin typeface="Whitney"/>
              </a:rPr>
              <a:t>Definition</a:t>
            </a:r>
          </a:p>
          <a:p>
            <a:pPr algn="l"/>
            <a:r>
              <a:rPr lang="en-US" sz="2000" b="0" i="0" dirty="0">
                <a:solidFill>
                  <a:schemeClr val="bg1">
                    <a:lumMod val="95000"/>
                  </a:schemeClr>
                </a:solidFill>
                <a:effectLst/>
                <a:latin typeface="Whitney"/>
              </a:rPr>
              <a:t>Objective </a:t>
            </a:r>
          </a:p>
          <a:p>
            <a:pPr algn="l"/>
            <a:r>
              <a:rPr lang="en-US" sz="2000" b="0" i="0" dirty="0">
                <a:solidFill>
                  <a:schemeClr val="bg1">
                    <a:lumMod val="95000"/>
                  </a:schemeClr>
                </a:solidFill>
                <a:effectLst/>
                <a:latin typeface="Whitney"/>
              </a:rPr>
              <a:t>Related work 1</a:t>
            </a:r>
          </a:p>
          <a:p>
            <a:pPr algn="l"/>
            <a:r>
              <a:rPr lang="en-US" sz="2000" dirty="0">
                <a:solidFill>
                  <a:schemeClr val="bg1">
                    <a:lumMod val="95000"/>
                  </a:schemeClr>
                </a:solidFill>
                <a:latin typeface="Whitney"/>
              </a:rPr>
              <a:t>Related work 2</a:t>
            </a:r>
          </a:p>
          <a:p>
            <a:pPr algn="l"/>
            <a:r>
              <a:rPr lang="en-US" sz="2000" dirty="0">
                <a:solidFill>
                  <a:schemeClr val="bg1">
                    <a:lumMod val="95000"/>
                  </a:schemeClr>
                </a:solidFill>
                <a:latin typeface="Whitney"/>
              </a:rPr>
              <a:t>Methods of approach</a:t>
            </a:r>
          </a:p>
          <a:p>
            <a:pPr algn="l"/>
            <a:r>
              <a:rPr lang="en-US" sz="2000" b="0" i="0" dirty="0">
                <a:solidFill>
                  <a:schemeClr val="bg1">
                    <a:lumMod val="95000"/>
                  </a:schemeClr>
                </a:solidFill>
                <a:effectLst/>
                <a:latin typeface="Whitney"/>
              </a:rPr>
              <a:t>Demo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113" y="2761328"/>
            <a:ext cx="3773238" cy="3144366"/>
          </a:xfrm>
          <a:prstGeom prst="rect">
            <a:avLst/>
          </a:prstGeom>
        </p:spPr>
      </p:pic>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E6C1-7356-CBB4-961E-52B3B48C8A6F}"/>
              </a:ext>
            </a:extLst>
          </p:cNvPr>
          <p:cNvSpPr>
            <a:spLocks noGrp="1"/>
          </p:cNvSpPr>
          <p:nvPr>
            <p:ph type="title"/>
          </p:nvPr>
        </p:nvSpPr>
        <p:spPr/>
        <p:txBody>
          <a:bodyPr/>
          <a:lstStyle/>
          <a:p>
            <a:r>
              <a:rPr lang="en-US" dirty="0"/>
              <a:t>Classification Using Legal BERT</a:t>
            </a:r>
          </a:p>
        </p:txBody>
      </p:sp>
      <p:sp>
        <p:nvSpPr>
          <p:cNvPr id="6" name="Slide Number Placeholder 5">
            <a:extLst>
              <a:ext uri="{FF2B5EF4-FFF2-40B4-BE49-F238E27FC236}">
                <a16:creationId xmlns:a16="http://schemas.microsoft.com/office/drawing/2014/main" id="{B3D970D5-A429-9D83-3583-49B09B28CAEB}"/>
              </a:ext>
            </a:extLst>
          </p:cNvPr>
          <p:cNvSpPr>
            <a:spLocks noGrp="1"/>
          </p:cNvSpPr>
          <p:nvPr>
            <p:ph type="sldNum" sz="quarter" idx="12"/>
          </p:nvPr>
        </p:nvSpPr>
        <p:spPr/>
        <p:txBody>
          <a:bodyPr/>
          <a:lstStyle/>
          <a:p>
            <a:fld id="{D8DA9DAA-006C-4F4B-980E-E3DF019B24E2}" type="slidenum">
              <a:rPr lang="en-US" smtClean="0"/>
              <a:t>20</a:t>
            </a:fld>
            <a:endParaRPr lang="en-US" dirty="0"/>
          </a:p>
        </p:txBody>
      </p:sp>
      <p:pic>
        <p:nvPicPr>
          <p:cNvPr id="14" name="Picture 13">
            <a:extLst>
              <a:ext uri="{FF2B5EF4-FFF2-40B4-BE49-F238E27FC236}">
                <a16:creationId xmlns:a16="http://schemas.microsoft.com/office/drawing/2014/main" id="{C448E9C2-DAB6-439D-7DD3-8C3BD31E17DE}"/>
              </a:ext>
            </a:extLst>
          </p:cNvPr>
          <p:cNvPicPr>
            <a:picLocks noChangeAspect="1"/>
          </p:cNvPicPr>
          <p:nvPr/>
        </p:nvPicPr>
        <p:blipFill>
          <a:blip r:embed="rId2"/>
          <a:stretch>
            <a:fillRect/>
          </a:stretch>
        </p:blipFill>
        <p:spPr>
          <a:xfrm>
            <a:off x="1348740" y="1737360"/>
            <a:ext cx="9314336" cy="4527232"/>
          </a:xfrm>
          <a:prstGeom prst="rect">
            <a:avLst/>
          </a:prstGeom>
        </p:spPr>
      </p:pic>
    </p:spTree>
    <p:extLst>
      <p:ext uri="{BB962C8B-B14F-4D97-AF65-F5344CB8AC3E}">
        <p14:creationId xmlns:p14="http://schemas.microsoft.com/office/powerpoint/2010/main" val="329343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DC2D-B05C-A26F-060C-3067C787FEEA}"/>
              </a:ext>
            </a:extLst>
          </p:cNvPr>
          <p:cNvSpPr>
            <a:spLocks noGrp="1"/>
          </p:cNvSpPr>
          <p:nvPr>
            <p:ph type="title"/>
          </p:nvPr>
        </p:nvSpPr>
        <p:spPr/>
        <p:txBody>
          <a:bodyPr/>
          <a:lstStyle/>
          <a:p>
            <a:r>
              <a:rPr lang="en-US" dirty="0"/>
              <a:t>Classification Results Before Fine Tuning</a:t>
            </a:r>
          </a:p>
        </p:txBody>
      </p:sp>
      <p:pic>
        <p:nvPicPr>
          <p:cNvPr id="8" name="Content Placeholder 7">
            <a:extLst>
              <a:ext uri="{FF2B5EF4-FFF2-40B4-BE49-F238E27FC236}">
                <a16:creationId xmlns:a16="http://schemas.microsoft.com/office/drawing/2014/main" id="{45E619AB-5E48-B586-1270-F8913927E138}"/>
              </a:ext>
            </a:extLst>
          </p:cNvPr>
          <p:cNvPicPr>
            <a:picLocks noGrp="1" noChangeAspect="1"/>
          </p:cNvPicPr>
          <p:nvPr>
            <p:ph idx="1"/>
          </p:nvPr>
        </p:nvPicPr>
        <p:blipFill>
          <a:blip r:embed="rId2"/>
          <a:stretch>
            <a:fillRect/>
          </a:stretch>
        </p:blipFill>
        <p:spPr>
          <a:xfrm>
            <a:off x="1097280" y="1737360"/>
            <a:ext cx="10058400" cy="4577176"/>
          </a:xfrm>
        </p:spPr>
      </p:pic>
    </p:spTree>
    <p:extLst>
      <p:ext uri="{BB962C8B-B14F-4D97-AF65-F5344CB8AC3E}">
        <p14:creationId xmlns:p14="http://schemas.microsoft.com/office/powerpoint/2010/main" val="329937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BA82-A08C-276A-7B37-92D765A9B0E0}"/>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8901A425-3C20-37A6-7A08-0712B822E1B0}"/>
              </a:ext>
            </a:extLst>
          </p:cNvPr>
          <p:cNvSpPr>
            <a:spLocks noGrp="1"/>
          </p:cNvSpPr>
          <p:nvPr>
            <p:ph idx="1"/>
          </p:nvPr>
        </p:nvSpPr>
        <p:spPr>
          <a:xfrm>
            <a:off x="1097280" y="1854201"/>
            <a:ext cx="10058400" cy="4023360"/>
          </a:xfrm>
        </p:spPr>
        <p:txBody>
          <a:bodyPr/>
          <a:lstStyle/>
          <a:p>
            <a:pPr marL="457200" indent="-457200">
              <a:buFont typeface="+mj-lt"/>
              <a:buAutoNum type="arabicPeriod"/>
            </a:pPr>
            <a:r>
              <a:rPr lang="en-US" dirty="0"/>
              <a:t>Fine Tunes the Classification model to fit the needs of the data set.</a:t>
            </a:r>
          </a:p>
          <a:p>
            <a:pPr marL="457200" indent="-457200">
              <a:buFont typeface="+mj-lt"/>
              <a:buAutoNum type="arabicPeriod"/>
            </a:pPr>
            <a:r>
              <a:rPr lang="en-US" dirty="0"/>
              <a:t>Consider new model to be compared to already used one and choose the best between them after evaluation both using cosine similarity.</a:t>
            </a:r>
          </a:p>
          <a:p>
            <a:pPr marL="457200" indent="-457200">
              <a:buFont typeface="+mj-lt"/>
              <a:buAutoNum type="arabicPeriod"/>
            </a:pPr>
            <a:endParaRPr lang="en-US" dirty="0"/>
          </a:p>
        </p:txBody>
      </p:sp>
    </p:spTree>
    <p:extLst>
      <p:ext uri="{BB962C8B-B14F-4D97-AF65-F5344CB8AC3E}">
        <p14:creationId xmlns:p14="http://schemas.microsoft.com/office/powerpoint/2010/main" val="32716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B57-559B-7CC9-4D42-1B9FA49C51ED}"/>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B0F2EB52-E7AF-D6B1-7643-44F5F1DA2914}"/>
              </a:ext>
            </a:extLst>
          </p:cNvPr>
          <p:cNvSpPr>
            <a:spLocks noGrp="1"/>
          </p:cNvSpPr>
          <p:nvPr>
            <p:ph idx="1"/>
          </p:nvPr>
        </p:nvSpPr>
        <p:spPr/>
        <p:txBody>
          <a:bodyPr/>
          <a:lstStyle/>
          <a:p>
            <a:r>
              <a:rPr lang="en-US" dirty="0"/>
              <a:t>The project will benefit a broad spectrum of legal professionals, including lawyers, paralegals, judges, legal researchers, and anyone dealing with legal documents. It will empower them to work more efficiently, make informed decisions, and reduce the risks associated with legal document review.</a:t>
            </a:r>
          </a:p>
        </p:txBody>
      </p:sp>
    </p:spTree>
    <p:extLst>
      <p:ext uri="{BB962C8B-B14F-4D97-AF65-F5344CB8AC3E}">
        <p14:creationId xmlns:p14="http://schemas.microsoft.com/office/powerpoint/2010/main" val="3236453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19E0-AEE4-0056-756C-6EAFCC9C0E0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50CF523-2D36-AF8F-5157-D78722997CF9}"/>
              </a:ext>
            </a:extLst>
          </p:cNvPr>
          <p:cNvSpPr>
            <a:spLocks noGrp="1"/>
          </p:cNvSpPr>
          <p:nvPr>
            <p:ph idx="1"/>
          </p:nvPr>
        </p:nvSpPr>
        <p:spPr/>
        <p:txBody>
          <a:bodyPr>
            <a:normAutofit/>
          </a:bodyPr>
          <a:lstStyle/>
          <a:p>
            <a:br>
              <a:rPr lang="en-US" sz="3000" dirty="0">
                <a:solidFill>
                  <a:schemeClr val="tx1"/>
                </a:solidFill>
              </a:rPr>
            </a:br>
            <a:r>
              <a:rPr lang="en-US" sz="3000" i="0" dirty="0">
                <a:solidFill>
                  <a:schemeClr val="tx1"/>
                </a:solidFill>
                <a:effectLst/>
                <a:latin typeface="Söhne"/>
              </a:rPr>
              <a:t>In summary, the use of advanced legal document analysis and summarization systems is revolutionizing and can give outstanding results with huge legal document using Machine and Deep Learning in comparison with human summaries.</a:t>
            </a:r>
            <a:endParaRPr lang="en-US" sz="3000" dirty="0">
              <a:solidFill>
                <a:schemeClr val="tx1"/>
              </a:solidFill>
            </a:endParaRPr>
          </a:p>
        </p:txBody>
      </p:sp>
    </p:spTree>
    <p:extLst>
      <p:ext uri="{BB962C8B-B14F-4D97-AF65-F5344CB8AC3E}">
        <p14:creationId xmlns:p14="http://schemas.microsoft.com/office/powerpoint/2010/main" val="1261912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90AD-B968-8EC0-E981-4441EDA8063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ED75467-0F98-BB4F-D169-1600A7586FFF}"/>
              </a:ext>
            </a:extLst>
          </p:cNvPr>
          <p:cNvSpPr>
            <a:spLocks noGrp="1"/>
          </p:cNvSpPr>
          <p:nvPr>
            <p:ph idx="1"/>
          </p:nvPr>
        </p:nvSpPr>
        <p:spPr>
          <a:xfrm>
            <a:off x="951722" y="1845734"/>
            <a:ext cx="10203958" cy="4023360"/>
          </a:xfrm>
        </p:spPr>
        <p:txBody>
          <a:bodyPr>
            <a:normAutofit lnSpcReduction="10000"/>
          </a:bodyPr>
          <a:lstStyle/>
          <a:p>
            <a:pPr marL="514350" indent="-514350">
              <a:buFont typeface="+mj-lt"/>
              <a:buAutoNum type="romanUcPeriod"/>
            </a:pPr>
            <a:r>
              <a:rPr lang="en-US" b="0" i="0" dirty="0">
                <a:solidFill>
                  <a:schemeClr val="tx1"/>
                </a:solidFill>
                <a:effectLst/>
                <a:latin typeface="Söhne"/>
              </a:rPr>
              <a:t>Garcia, L., Smith, P. J., &amp; Johnson, R. K. (2019). Automated Summarization of Legal Texts. In Proceedings of the International Conference on Natural Language Processing and Legal Technology (pp. 112-126). Springer.</a:t>
            </a:r>
            <a:endParaRPr lang="en-US" dirty="0">
              <a:solidFill>
                <a:schemeClr val="tx1"/>
              </a:solidFill>
              <a:latin typeface="Söhne"/>
            </a:endParaRPr>
          </a:p>
          <a:p>
            <a:pPr marL="514350" indent="-514350" algn="l">
              <a:buFont typeface="+mj-lt"/>
              <a:buAutoNum type="romanUcPeriod"/>
            </a:pPr>
            <a:r>
              <a:rPr lang="en-US" b="0" i="0" dirty="0">
                <a:solidFill>
                  <a:schemeClr val="tx1"/>
                </a:solidFill>
                <a:effectLst/>
                <a:latin typeface="Söhne"/>
              </a:rPr>
              <a:t>Zhang, H., Liu, Y., &amp; Wang, L. (2016). Natural Language Processing for Legal Text Analysis. Proceedings of the 11th International Conference on Artificial Intelligence and Law, 56-70.</a:t>
            </a:r>
          </a:p>
          <a:p>
            <a:pPr marL="514350" indent="-514350">
              <a:buFont typeface="+mj-lt"/>
              <a:buAutoNum type="romanUcPeriod"/>
            </a:pPr>
            <a:r>
              <a:rPr lang="en-US" dirty="0">
                <a:solidFill>
                  <a:schemeClr val="tx1"/>
                </a:solidFill>
                <a:latin typeface="Söhne"/>
              </a:rPr>
              <a:t>R</a:t>
            </a:r>
            <a:r>
              <a:rPr lang="en-US" b="0" i="0" dirty="0">
                <a:solidFill>
                  <a:schemeClr val="tx1"/>
                </a:solidFill>
                <a:effectLst/>
                <a:latin typeface="Söhne"/>
              </a:rPr>
              <a:t>oberts, A. (2020, July 20). Advanced Techniques in Legal Document Summarization. Legal Insights. </a:t>
            </a:r>
            <a:r>
              <a:rPr lang="en-US" b="0" i="0" u="none" strike="noStrike" dirty="0">
                <a:solidFill>
                  <a:schemeClr val="tx1"/>
                </a:solidFill>
                <a:effectLst/>
                <a:latin typeface="Söhne"/>
                <a:hlinkClick r:id="rId2">
                  <a:extLst>
                    <a:ext uri="{A12FA001-AC4F-418D-AE19-62706E023703}">
                      <ahyp:hlinkClr xmlns:ahyp="http://schemas.microsoft.com/office/drawing/2018/hyperlinkcolor" val="tx"/>
                    </a:ext>
                  </a:extLst>
                </a:hlinkClick>
              </a:rPr>
              <a:t>https://www.example.com/legal-insights/adv-legal-doc-summarization</a:t>
            </a:r>
            <a:endParaRPr lang="en-US" b="0" i="0" u="none" strike="noStrike" dirty="0">
              <a:solidFill>
                <a:schemeClr val="tx1"/>
              </a:solidFill>
              <a:effectLst/>
              <a:latin typeface="Söhne"/>
            </a:endParaRPr>
          </a:p>
          <a:p>
            <a:pPr marL="514350" indent="-514350">
              <a:buFont typeface="+mj-lt"/>
              <a:buAutoNum type="romanUcPeriod"/>
            </a:pPr>
            <a:r>
              <a:rPr lang="en-US" b="0" i="0" dirty="0">
                <a:solidFill>
                  <a:schemeClr val="tx1"/>
                </a:solidFill>
                <a:effectLst/>
                <a:latin typeface="Söhne"/>
              </a:rPr>
              <a:t>Li, X., Zhang, Q., &amp; Liu, H. (2019). Leveraging Neural Networks for Legal Text Summarization. Proceedings of the ACM International Conference on Information and Knowledge Management, 237-245.</a:t>
            </a:r>
          </a:p>
          <a:p>
            <a:pPr marL="514350" indent="-514350">
              <a:buFont typeface="+mj-lt"/>
              <a:buAutoNum type="romanUcPeriod"/>
            </a:pPr>
            <a:r>
              <a:rPr lang="en-US" b="0" i="0" dirty="0">
                <a:solidFill>
                  <a:schemeClr val="tx1"/>
                </a:solidFill>
                <a:effectLst/>
                <a:latin typeface="Söhne"/>
              </a:rPr>
              <a:t>Nguyen, T., &amp; Bowman, S. (2018). Machine Learning Techniques for Legal Document Analysis. In P. Garcia (Ed.), Machine Learning Applications in Legal Contexts (pp. 101-120). Springer.</a:t>
            </a:r>
            <a:endParaRPr lang="en-US" dirty="0">
              <a:solidFill>
                <a:schemeClr val="tx1"/>
              </a:solidFill>
            </a:endParaRPr>
          </a:p>
        </p:txBody>
      </p:sp>
    </p:spTree>
    <p:extLst>
      <p:ext uri="{BB962C8B-B14F-4D97-AF65-F5344CB8AC3E}">
        <p14:creationId xmlns:p14="http://schemas.microsoft.com/office/powerpoint/2010/main" val="87054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115FF41-AFA4-4D25-AB42-AB034F4B4FEC}"/>
              </a:ext>
            </a:extLst>
          </p:cNvPr>
          <p:cNvSpPr txBox="1">
            <a:spLocks/>
          </p:cNvSpPr>
          <p:nvPr/>
        </p:nvSpPr>
        <p:spPr>
          <a:xfrm>
            <a:off x="2996709" y="2652048"/>
            <a:ext cx="6190488" cy="117957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dirty="0"/>
              <a:t>INTRODUCTION</a:t>
            </a:r>
          </a:p>
        </p:txBody>
      </p:sp>
    </p:spTree>
    <p:extLst>
      <p:ext uri="{BB962C8B-B14F-4D97-AF65-F5344CB8AC3E}">
        <p14:creationId xmlns:p14="http://schemas.microsoft.com/office/powerpoint/2010/main" val="34295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gavel and a pen on a paper&#10;&#10;Description automatically generated">
            <a:extLst>
              <a:ext uri="{FF2B5EF4-FFF2-40B4-BE49-F238E27FC236}">
                <a16:creationId xmlns:a16="http://schemas.microsoft.com/office/drawing/2014/main" id="{A2CFF01A-393C-9870-8572-7D193A5136FF}"/>
              </a:ext>
            </a:extLst>
          </p:cNvPr>
          <p:cNvPicPr>
            <a:picLocks noGrp="1" noChangeAspect="1"/>
          </p:cNvPicPr>
          <p:nvPr>
            <p:ph type="pic" sz="quarter" idx="13"/>
          </p:nvPr>
        </p:nvPicPr>
        <p:blipFill>
          <a:blip r:embed="rId2"/>
          <a:srcRect l="16748" r="16748"/>
          <a:stretch>
            <a:fillRect/>
          </a:stretch>
        </p:blipFill>
        <p:spPr>
          <a:xfrm>
            <a:off x="7200037" y="1496164"/>
            <a:ext cx="4740035" cy="4740044"/>
          </a:xfr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251928" y="2192834"/>
            <a:ext cx="6190488" cy="3346704"/>
          </a:xfrm>
        </p:spPr>
        <p:txBody>
          <a:bodyPr>
            <a:normAutofit/>
          </a:bodyPr>
          <a:lstStyle/>
          <a:p>
            <a:r>
              <a:rPr lang="en-US" dirty="0"/>
              <a:t>The "Legal Document Summarization" project aims to address the pressing need for an efficient and accurate solution to the overwhelming volume of legal documents, such as contracts, court cases, statutes, and legal opinions.</a:t>
            </a:r>
          </a:p>
          <a:p>
            <a:r>
              <a:rPr lang="en-US" dirty="0"/>
              <a:t>The legal field is inundated with extensive, complex, and highly technical textual information, making it challenging for legal professionals to extract critical insights, relevant information, and key points from these documents in a time-effective manner.</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05749" y="621792"/>
            <a:ext cx="3387091" cy="365125"/>
          </a:xfrm>
        </p:spPr>
        <p:txBody>
          <a:bodyPr/>
          <a:lstStyle/>
          <a:p>
            <a:r>
              <a:rPr lang="en-US" sz="900" dirty="0">
                <a:latin typeface="Cambria" panose="02040503050406030204" pitchFamily="18" charset="0"/>
                <a:ea typeface="Cambria" panose="02040503050406030204" pitchFamily="18" charset="0"/>
                <a:cs typeface="Cambria" panose="02040503050406030204" pitchFamily="18" charset="0"/>
              </a:rPr>
              <a:t>Legal Document Summarization</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normAutofit/>
          </a:bodyPr>
          <a:lstStyle/>
          <a:p>
            <a:fld id="{D8DA9DAA-006C-4F4B-980E-E3DF019B24E2}" type="slidenum">
              <a:rPr lang="en-US" smtClean="0"/>
              <a:pPr/>
              <a:t>4</a:t>
            </a:fld>
            <a:endParaRPr lang="en-US" dirty="0"/>
          </a:p>
        </p:txBody>
      </p:sp>
      <p:sp>
        <p:nvSpPr>
          <p:cNvPr id="8" name="Title 2">
            <a:extLst>
              <a:ext uri="{FF2B5EF4-FFF2-40B4-BE49-F238E27FC236}">
                <a16:creationId xmlns:a16="http://schemas.microsoft.com/office/drawing/2014/main" id="{375A7D2B-33B5-24FA-CFFD-057990EE3055}"/>
              </a:ext>
            </a:extLst>
          </p:cNvPr>
          <p:cNvSpPr txBox="1">
            <a:spLocks/>
          </p:cNvSpPr>
          <p:nvPr/>
        </p:nvSpPr>
        <p:spPr>
          <a:xfrm>
            <a:off x="94888" y="668447"/>
            <a:ext cx="6190488" cy="117957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dirty="0"/>
              <a:t>INTRODUCTION</a:t>
            </a:r>
          </a:p>
        </p:txBody>
      </p:sp>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9970" y="2662109"/>
            <a:ext cx="9418320" cy="1691640"/>
          </a:xfrm>
        </p:spPr>
        <p:txBody>
          <a:bodyPr>
            <a:normAutofit/>
          </a:bodyPr>
          <a:lstStyle/>
          <a:p>
            <a:r>
              <a:rPr lang="en-US" sz="7200" dirty="0">
                <a:solidFill>
                  <a:schemeClr val="tx1"/>
                </a:solidFill>
              </a:rPr>
              <a:t>Problem Definition</a:t>
            </a:r>
          </a:p>
        </p:txBody>
      </p:sp>
    </p:spTree>
    <p:extLst>
      <p:ext uri="{BB962C8B-B14F-4D97-AF65-F5344CB8AC3E}">
        <p14:creationId xmlns:p14="http://schemas.microsoft.com/office/powerpoint/2010/main" val="290857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60E77-D5B2-BE5D-925F-109B3D988CBC}"/>
              </a:ext>
            </a:extLst>
          </p:cNvPr>
          <p:cNvSpPr>
            <a:spLocks noGrp="1"/>
          </p:cNvSpPr>
          <p:nvPr>
            <p:ph idx="1"/>
          </p:nvPr>
        </p:nvSpPr>
        <p:spPr>
          <a:xfrm>
            <a:off x="838200" y="2023083"/>
            <a:ext cx="11076992" cy="3836542"/>
          </a:xfrm>
        </p:spPr>
        <p:txBody>
          <a:bodyPr>
            <a:normAutofit/>
          </a:bodyPr>
          <a:lstStyle/>
          <a:p>
            <a:pPr marL="514350" indent="-514350">
              <a:buFont typeface="+mj-lt"/>
              <a:buAutoNum type="arabicPeriod"/>
            </a:pPr>
            <a:r>
              <a:rPr lang="en-US" dirty="0"/>
              <a:t>Time-Consuming: Reading and comprehending extensive legal documents can be time-consuming and labor-intensive, affecting the efficiency of legal work.</a:t>
            </a:r>
          </a:p>
          <a:p>
            <a:pPr marL="514350" indent="-514350">
              <a:buFont typeface="+mj-lt"/>
              <a:buAutoNum type="arabicPeriod"/>
            </a:pPr>
            <a:r>
              <a:rPr lang="en-US" dirty="0"/>
              <a:t>Information Overload: Legal professionals are often overwhelmed by the sheer volume of documents they must review, making it difficult to locate the most critical information.</a:t>
            </a:r>
          </a:p>
          <a:p>
            <a:pPr marL="514350" indent="-514350">
              <a:buFont typeface="+mj-lt"/>
              <a:buAutoNum type="arabicPeriod"/>
            </a:pPr>
            <a:r>
              <a:rPr lang="en-US" dirty="0"/>
              <a:t>Risk of Missing Key Information: Failing to identify and extract important details, clauses, or precedents can result in costly errors or adverse legal outcomes.</a:t>
            </a:r>
          </a:p>
          <a:p>
            <a:pPr marL="514350" indent="-514350">
              <a:buFont typeface="+mj-lt"/>
              <a:buAutoNum type="arabicPeriod"/>
            </a:pPr>
            <a:r>
              <a:rPr lang="en-US" dirty="0"/>
              <a:t>Language Complexity: Legal texts are typically written in complex, specialized language that may not be easily understood by those without legal training.</a:t>
            </a:r>
          </a:p>
          <a:p>
            <a:pPr marL="514350" indent="-514350">
              <a:buFont typeface="+mj-lt"/>
              <a:buAutoNum type="arabicPeriod"/>
            </a:pPr>
            <a:r>
              <a:rPr lang="en-US" dirty="0"/>
              <a:t>Regulatory Compliance: Ensuring compliance with laws and regulations requires a deep understanding of legal documents, which can be a daunting task.</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p:txBody>
          <a:bodyPr>
            <a:normAutofit/>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sp>
        <p:nvSpPr>
          <p:cNvPr id="2" name="TextBox 1"/>
          <p:cNvSpPr txBox="1"/>
          <p:nvPr/>
        </p:nvSpPr>
        <p:spPr>
          <a:xfrm>
            <a:off x="961767" y="686673"/>
            <a:ext cx="5572383" cy="523220"/>
          </a:xfrm>
          <a:prstGeom prst="rect">
            <a:avLst/>
          </a:prstGeom>
          <a:noFill/>
        </p:spPr>
        <p:txBody>
          <a:bodyPr wrap="square" rtlCol="0">
            <a:spAutoFit/>
          </a:bodyPr>
          <a:lstStyle/>
          <a:p>
            <a:r>
              <a:rPr lang="en-US" sz="2800" b="1" u="sng" dirty="0"/>
              <a:t>Problems Faced to be solved:</a:t>
            </a:r>
          </a:p>
        </p:txBody>
      </p:sp>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1187801" y="-200937"/>
            <a:ext cx="10515600" cy="1325563"/>
          </a:xfrm>
        </p:spPr>
        <p:txBody>
          <a:bodyPr>
            <a:normAutofit/>
          </a:bodyPr>
          <a:lstStyle/>
          <a:p>
            <a:r>
              <a:rPr lang="en-US" dirty="0"/>
              <a:t>Related work 1</a:t>
            </a:r>
          </a:p>
        </p:txBody>
      </p:sp>
      <p:sp>
        <p:nvSpPr>
          <p:cNvPr id="3" name="Content Placeholder 2">
            <a:extLst>
              <a:ext uri="{FF2B5EF4-FFF2-40B4-BE49-F238E27FC236}">
                <a16:creationId xmlns:a16="http://schemas.microsoft.com/office/drawing/2014/main" id="{8339FDCF-8075-36AD-9972-A8930AB1E636}"/>
              </a:ext>
            </a:extLst>
          </p:cNvPr>
          <p:cNvSpPr>
            <a:spLocks noGrp="1"/>
          </p:cNvSpPr>
          <p:nvPr>
            <p:ph idx="1"/>
          </p:nvPr>
        </p:nvSpPr>
        <p:spPr>
          <a:xfrm>
            <a:off x="1106808" y="1828648"/>
            <a:ext cx="9187149" cy="3947001"/>
          </a:xfrm>
        </p:spPr>
        <p:txBody>
          <a:bodyPr>
            <a:noAutofit/>
          </a:bodyPr>
          <a:lstStyle/>
          <a:p>
            <a:pPr>
              <a:buFont typeface="Wingdings" panose="05000000000000000000" pitchFamily="2" charset="2"/>
              <a:buChar char="§"/>
            </a:pPr>
            <a:r>
              <a:rPr lang="en-US" sz="1600" dirty="0"/>
              <a:t>The Goal of this study is to improve the way Legal Documents , Terms and Conditions contracts are presented and analyzed.</a:t>
            </a:r>
          </a:p>
          <a:p>
            <a:pPr>
              <a:buFont typeface="Wingdings" panose="05000000000000000000" pitchFamily="2" charset="2"/>
              <a:buChar char="§"/>
            </a:pPr>
            <a:endParaRPr lang="en-US" sz="1600" dirty="0"/>
          </a:p>
          <a:p>
            <a:pPr>
              <a:buFont typeface="Wingdings" panose="05000000000000000000" pitchFamily="2" charset="2"/>
              <a:buChar char="§"/>
            </a:pPr>
            <a:r>
              <a:rPr lang="en-US" sz="1600" dirty="0"/>
              <a:t>Data Set : The Dataset used for determining the category of the document was obtained by crawling through the documents available in Indian Kanoon which is a website contains a lot of courts legal documents around India.</a:t>
            </a:r>
          </a:p>
          <a:p>
            <a:pPr>
              <a:buFont typeface="Wingdings" panose="05000000000000000000" pitchFamily="2" charset="2"/>
              <a:buChar char="§"/>
            </a:pPr>
            <a:endParaRPr lang="en-US" sz="1600" dirty="0"/>
          </a:p>
          <a:p>
            <a:pPr>
              <a:buFont typeface="Wingdings" panose="05000000000000000000" pitchFamily="2" charset="2"/>
              <a:buChar char="§"/>
            </a:pPr>
            <a:r>
              <a:rPr lang="en-US" sz="1600" dirty="0"/>
              <a:t>This study used:-</a:t>
            </a:r>
          </a:p>
          <a:p>
            <a:pPr marL="342900" indent="-342900">
              <a:buFont typeface="+mj-lt"/>
              <a:buAutoNum type="arabicPeriod"/>
            </a:pPr>
            <a:r>
              <a:rPr lang="en-US" sz="1600" dirty="0"/>
              <a:t> Naïve Bayes Model for prediction of the category.</a:t>
            </a:r>
          </a:p>
          <a:p>
            <a:pPr marL="342900" indent="-342900">
              <a:buFont typeface="+mj-lt"/>
              <a:buAutoNum type="arabicPeriod"/>
            </a:pPr>
            <a:r>
              <a:rPr lang="en-US" sz="1600" dirty="0"/>
              <a:t>TF-IDF for scoring sentences.</a:t>
            </a:r>
          </a:p>
          <a:p>
            <a:pPr marL="342900" indent="-342900">
              <a:buFont typeface="+mj-lt"/>
              <a:buAutoNum type="arabicPeriod"/>
            </a:pPr>
            <a:r>
              <a:rPr lang="en-US" sz="1600" dirty="0"/>
              <a:t>ROUGE package for evaluation(Accuracy 94.2%).</a:t>
            </a:r>
          </a:p>
          <a:p>
            <a:pPr marL="342900" indent="-342900">
              <a:buFont typeface="+mj-lt"/>
              <a:buAutoNum type="arabicPeriod"/>
            </a:pPr>
            <a:endParaRPr lang="en-US" sz="1600" dirty="0"/>
          </a:p>
          <a:p>
            <a:pPr marL="0" indent="0">
              <a:buNone/>
            </a:pPr>
            <a:endParaRPr lang="en-US" sz="1600" dirty="0"/>
          </a:p>
          <a:p>
            <a:pPr>
              <a:buFont typeface="Wingdings" panose="05000000000000000000" pitchFamily="2" charset="2"/>
              <a:buChar char="§"/>
            </a:pPr>
            <a:endParaRPr lang="en-US" sz="1600" dirty="0"/>
          </a:p>
          <a:p>
            <a:pPr>
              <a:buFont typeface="Wingdings" panose="05000000000000000000" pitchFamily="2" charset="2"/>
              <a:buChar char="§"/>
            </a:pPr>
            <a:endParaRPr lang="en-US" sz="1600" dirty="0"/>
          </a:p>
          <a:p>
            <a:pPr marL="0" indent="0">
              <a:buNone/>
            </a:pPr>
            <a:endParaRPr lang="en-US" sz="1600" dirty="0"/>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p:txBody>
          <a:bodyPr>
            <a:normAutofit/>
          </a:bodyPr>
          <a:lstStyle/>
          <a:p>
            <a:fld id="{D8DA9DAA-006C-4F4B-980E-E3DF019B24E2}" type="slidenum">
              <a:rPr lang="en-US" b="1" cap="all" spc="100" smtClean="0">
                <a:solidFill>
                  <a:schemeClr val="accent2"/>
                </a:solidFill>
              </a:rPr>
              <a:t>7</a:t>
            </a:fld>
            <a:endParaRPr lang="en-US" b="1" cap="all" spc="100" dirty="0">
              <a:solidFill>
                <a:schemeClr val="accent2"/>
              </a:solidFill>
            </a:endParaRPr>
          </a:p>
        </p:txBody>
      </p:sp>
    </p:spTree>
    <p:extLst>
      <p:ext uri="{BB962C8B-B14F-4D97-AF65-F5344CB8AC3E}">
        <p14:creationId xmlns:p14="http://schemas.microsoft.com/office/powerpoint/2010/main" val="2778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590" y="-148343"/>
            <a:ext cx="9404723" cy="1400530"/>
          </a:xfrm>
        </p:spPr>
        <p:txBody>
          <a:bodyPr/>
          <a:lstStyle/>
          <a:p>
            <a:r>
              <a:rPr lang="en-US" dirty="0"/>
              <a:t>Related work 2</a:t>
            </a:r>
          </a:p>
        </p:txBody>
      </p:sp>
      <p:sp>
        <p:nvSpPr>
          <p:cNvPr id="3" name="Content Placeholder 2"/>
          <p:cNvSpPr>
            <a:spLocks noGrp="1"/>
          </p:cNvSpPr>
          <p:nvPr>
            <p:ph idx="1"/>
          </p:nvPr>
        </p:nvSpPr>
        <p:spPr>
          <a:xfrm>
            <a:off x="198182" y="2469164"/>
            <a:ext cx="6174626" cy="2961251"/>
          </a:xfrm>
        </p:spPr>
        <p:txBody>
          <a:bodyPr>
            <a:normAutofit/>
          </a:bodyPr>
          <a:lstStyle/>
          <a:p>
            <a:pPr>
              <a:buFont typeface="Wingdings" panose="05000000000000000000" pitchFamily="2" charset="2"/>
              <a:buChar char="q"/>
            </a:pPr>
            <a:r>
              <a:rPr lang="en-US" sz="1800" dirty="0"/>
              <a:t> Data Set used in this paper was collected from Indian IT ACT </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Dividing the text document on basis of sentence(Segmentation)</a:t>
            </a:r>
          </a:p>
          <a:p>
            <a:pPr marL="0" indent="0">
              <a:buNone/>
            </a:pPr>
            <a:r>
              <a:rPr lang="en-US" sz="1800" dirty="0"/>
              <a:t> </a:t>
            </a:r>
          </a:p>
          <a:p>
            <a:pPr>
              <a:buFont typeface="Wingdings" panose="05000000000000000000" pitchFamily="2" charset="2"/>
              <a:buChar char="q"/>
            </a:pPr>
            <a:r>
              <a:rPr lang="en-US" sz="1800" dirty="0"/>
              <a:t>Feature weighting using fuzzy AHP</a:t>
            </a:r>
          </a:p>
          <a:p>
            <a:pPr marL="0" indent="0">
              <a:buNone/>
            </a:pPr>
            <a:endParaRPr lang="en-US" sz="1800" dirty="0"/>
          </a:p>
          <a:p>
            <a:pPr>
              <a:buFont typeface="Wingdings" panose="05000000000000000000" pitchFamily="2" charset="2"/>
              <a:buChar char="q"/>
            </a:pPr>
            <a:r>
              <a:rPr lang="en-US" sz="1800" dirty="0"/>
              <a:t>Used ROUGE tool for evaluation.(Accuracy 80%)</a:t>
            </a:r>
          </a:p>
        </p:txBody>
      </p:sp>
      <p:sp>
        <p:nvSpPr>
          <p:cNvPr id="4" name="Slide Number Placeholder 3"/>
          <p:cNvSpPr>
            <a:spLocks noGrp="1"/>
          </p:cNvSpPr>
          <p:nvPr>
            <p:ph type="sldNum" sz="quarter" idx="12"/>
          </p:nvPr>
        </p:nvSpPr>
        <p:spPr/>
        <p:txBody>
          <a:bodyPr>
            <a:normAutofit/>
          </a:bodyPr>
          <a:lstStyle/>
          <a:p>
            <a:fld id="{D8DA9DAA-006C-4F4B-980E-E3DF019B24E2}" type="slidenum">
              <a:rPr lang="en-US" smtClean="0"/>
              <a:t>8</a:t>
            </a:fld>
            <a:endParaRPr lang="en-US" dirty="0"/>
          </a:p>
        </p:txBody>
      </p:sp>
      <p:pic>
        <p:nvPicPr>
          <p:cNvPr id="8" name="Picture 7" descr="A diagram of a flowchart&#10;&#10;Description automatically generated">
            <a:extLst>
              <a:ext uri="{FF2B5EF4-FFF2-40B4-BE49-F238E27FC236}">
                <a16:creationId xmlns:a16="http://schemas.microsoft.com/office/drawing/2014/main" id="{F899CCE8-9F91-5897-AF07-992A6113174A}"/>
              </a:ext>
            </a:extLst>
          </p:cNvPr>
          <p:cNvPicPr>
            <a:picLocks noChangeAspect="1"/>
          </p:cNvPicPr>
          <p:nvPr/>
        </p:nvPicPr>
        <p:blipFill>
          <a:blip r:embed="rId2"/>
          <a:stretch>
            <a:fillRect/>
          </a:stretch>
        </p:blipFill>
        <p:spPr>
          <a:xfrm>
            <a:off x="6456783" y="2191883"/>
            <a:ext cx="5621010" cy="3789040"/>
          </a:xfrm>
          <a:prstGeom prst="rect">
            <a:avLst/>
          </a:prstGeom>
        </p:spPr>
      </p:pic>
    </p:spTree>
    <p:extLst>
      <p:ext uri="{BB962C8B-B14F-4D97-AF65-F5344CB8AC3E}">
        <p14:creationId xmlns:p14="http://schemas.microsoft.com/office/powerpoint/2010/main" val="111188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7784-B3C7-4892-4C0A-DF2BF8197D9A}"/>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F1DC9D33-7751-67F8-AC30-6FD2A22C58D3}"/>
              </a:ext>
            </a:extLst>
          </p:cNvPr>
          <p:cNvSpPr>
            <a:spLocks noGrp="1"/>
          </p:cNvSpPr>
          <p:nvPr>
            <p:ph idx="1"/>
          </p:nvPr>
        </p:nvSpPr>
        <p:spPr>
          <a:xfrm>
            <a:off x="1097280" y="1737360"/>
            <a:ext cx="10058400" cy="4725663"/>
          </a:xfrm>
        </p:spPr>
        <p:txBody>
          <a:bodyPr>
            <a:normAutofit/>
          </a:bodyPr>
          <a:lstStyle/>
          <a:p>
            <a:pPr>
              <a:buFont typeface="Wingdings" panose="05000000000000000000" pitchFamily="2" charset="2"/>
              <a:buChar char="§"/>
            </a:pPr>
            <a:r>
              <a:rPr lang="en-US" dirty="0"/>
              <a:t>This dataset contains legal cases  downloaded from </a:t>
            </a:r>
            <a:r>
              <a:rPr lang="en-US" dirty="0" err="1"/>
              <a:t>huggingFace</a:t>
            </a:r>
            <a:r>
              <a:rPr lang="en-US" dirty="0"/>
              <a:t>.</a:t>
            </a:r>
          </a:p>
          <a:p>
            <a:pPr marL="0" indent="0">
              <a:buNone/>
            </a:pPr>
            <a:r>
              <a:rPr lang="en-US" dirty="0"/>
              <a:t>- Dictionary type data set of 3 files:-</a:t>
            </a:r>
          </a:p>
          <a:p>
            <a:pPr marL="0" indent="0">
              <a:buNone/>
            </a:pPr>
            <a:r>
              <a:rPr lang="en-US" dirty="0"/>
              <a:t>1- Train.</a:t>
            </a:r>
          </a:p>
          <a:p>
            <a:pPr marL="0" indent="0">
              <a:buNone/>
            </a:pPr>
            <a:r>
              <a:rPr lang="en-US" dirty="0"/>
              <a:t>2- validation.</a:t>
            </a:r>
          </a:p>
          <a:p>
            <a:pPr marL="0" indent="0">
              <a:buNone/>
            </a:pPr>
            <a:r>
              <a:rPr lang="en-US" dirty="0"/>
              <a:t>3- Test </a:t>
            </a:r>
          </a:p>
          <a:p>
            <a:pPr marL="0" indent="0">
              <a:buNone/>
            </a:pPr>
            <a:r>
              <a:rPr lang="en-US" dirty="0"/>
              <a:t>Note:- All 3 files contains the same attributes(</a:t>
            </a:r>
            <a:r>
              <a:rPr lang="en-US" dirty="0" err="1"/>
              <a:t>id,sources,sources_metadata,summary</a:t>
            </a:r>
            <a:r>
              <a:rPr lang="en-US" dirty="0"/>
              <a:t>/long, summary/short, summary/tiny, </a:t>
            </a:r>
            <a:r>
              <a:rPr lang="en-US" dirty="0" err="1"/>
              <a:t>case_metadata</a:t>
            </a:r>
            <a:r>
              <a:rPr lang="en-US" dirty="0"/>
              <a:t>)</a:t>
            </a:r>
          </a:p>
          <a:p>
            <a:pPr marL="0" indent="0">
              <a:buNone/>
            </a:pPr>
            <a:r>
              <a:rPr lang="en-US" dirty="0"/>
              <a:t>- Files type of the data set is </a:t>
            </a:r>
            <a:r>
              <a:rPr lang="en-US" dirty="0" err="1"/>
              <a:t>json</a:t>
            </a:r>
            <a:r>
              <a:rPr lang="en-US" dirty="0"/>
              <a:t> files.</a:t>
            </a:r>
          </a:p>
          <a:p>
            <a:pPr marL="0" indent="0">
              <a:buNone/>
            </a:pPr>
            <a:endParaRPr lang="en-US" dirty="0"/>
          </a:p>
        </p:txBody>
      </p:sp>
    </p:spTree>
    <p:extLst>
      <p:ext uri="{BB962C8B-B14F-4D97-AF65-F5344CB8AC3E}">
        <p14:creationId xmlns:p14="http://schemas.microsoft.com/office/powerpoint/2010/main" val="15920707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infopath/2007/PartnerControls"/>
    <ds:schemaRef ds:uri="16c05727-aa75-4e4a-9b5f-8a80a1165891"/>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71af3243-3dd4-4a8d-8c0d-dd76da1f02a5"/>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22633</TotalTime>
  <Words>1087</Words>
  <Application>Microsoft Office PowerPoint</Application>
  <PresentationFormat>Widescreen</PresentationFormat>
  <Paragraphs>97</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Calibri</vt:lpstr>
      <vt:lpstr>Calibri Light</vt:lpstr>
      <vt:lpstr>Cambria</vt:lpstr>
      <vt:lpstr>Söhne</vt:lpstr>
      <vt:lpstr>Whitney</vt:lpstr>
      <vt:lpstr>Wingdings</vt:lpstr>
      <vt:lpstr>Retrospect</vt:lpstr>
      <vt:lpstr>Worksheet</vt:lpstr>
      <vt:lpstr>Legal Document Summarization</vt:lpstr>
      <vt:lpstr>Agenda</vt:lpstr>
      <vt:lpstr>PowerPoint Presentation</vt:lpstr>
      <vt:lpstr>PowerPoint Presentation</vt:lpstr>
      <vt:lpstr>PowerPoint Presentation</vt:lpstr>
      <vt:lpstr>PowerPoint Presentation</vt:lpstr>
      <vt:lpstr>Related work 1</vt:lpstr>
      <vt:lpstr>Related work 2</vt:lpstr>
      <vt:lpstr>Data Set</vt:lpstr>
      <vt:lpstr>Data Set : Full Text</vt:lpstr>
      <vt:lpstr>Data Set : Summary/Long</vt:lpstr>
      <vt:lpstr>PowerPoint Presentation</vt:lpstr>
      <vt:lpstr>Proposed System Architecture 1 </vt:lpstr>
      <vt:lpstr>Challenges</vt:lpstr>
      <vt:lpstr>Demo</vt:lpstr>
      <vt:lpstr>Demo</vt:lpstr>
      <vt:lpstr>Demo</vt:lpstr>
      <vt:lpstr>Demo</vt:lpstr>
      <vt:lpstr>Demo Results</vt:lpstr>
      <vt:lpstr>Classification Using Legal BERT</vt:lpstr>
      <vt:lpstr>Classification Results Before Fine Tuning</vt:lpstr>
      <vt:lpstr>To Do:</vt:lpstr>
      <vt:lpstr>Target Audience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youssef khaled</dc:creator>
  <cp:lastModifiedBy>Ahmed Saad</cp:lastModifiedBy>
  <cp:revision>110</cp:revision>
  <dcterms:created xsi:type="dcterms:W3CDTF">2022-11-01T21:11:05Z</dcterms:created>
  <dcterms:modified xsi:type="dcterms:W3CDTF">2024-06-12T20:08:37Z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