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3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roxima Nova Bl" panose="020B0604020202020204" charset="0"/>
      <p:bold r:id="rId16"/>
      <p:italic r:id="rId17"/>
      <p:boldItalic r:id="rId18"/>
    </p:embeddedFont>
    <p:embeddedFont>
      <p:font typeface="Proxima Nova Rg" panose="020005060300000200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C63"/>
    <a:srgbClr val="005D90"/>
    <a:srgbClr val="001344"/>
    <a:srgbClr val="FCB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251E7-53DE-4F03-9472-E37D93A35003}" type="datetimeFigureOut">
              <a:rPr lang="LID4096" smtClean="0"/>
              <a:t>04/20/2025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61721-7610-4420-91A0-C1A271D8BA2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5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61721-7610-4420-91A0-C1A271D8BA2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025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E2BD-5A0E-445E-8114-5D502E2764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6600" b="1" i="1" cap="none" spc="0">
                <a:ln w="10160">
                  <a:noFill/>
                  <a:prstDash val="solid"/>
                </a:ln>
                <a:solidFill>
                  <a:srgbClr val="00134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ACDF9-D84A-4DBB-9968-CB0DA27E9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5D90"/>
                </a:solidFill>
                <a:latin typeface="Proxima Nova Rg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C42A-7741-4997-80AC-24AE81F4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DCD3496-BF7F-408D-9578-7D0ED87D831A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90F0-34C1-4273-B686-E52381A7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972A36F9-2B40-C540-A3A5-B376AC61FBB5}"/>
              </a:ext>
            </a:extLst>
          </p:cNvPr>
          <p:cNvSpPr/>
          <p:nvPr userDrawn="1"/>
        </p:nvSpPr>
        <p:spPr>
          <a:xfrm>
            <a:off x="4588778" y="1"/>
            <a:ext cx="9261446" cy="5637402"/>
          </a:xfrm>
          <a:prstGeom prst="parallelogram">
            <a:avLst/>
          </a:prstGeom>
          <a:solidFill>
            <a:srgbClr val="D9A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22C6-F9A6-49AE-9B42-EE089134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236" y="987426"/>
            <a:ext cx="5487151" cy="4132978"/>
          </a:xfrm>
        </p:spPr>
        <p:txBody>
          <a:bodyPr/>
          <a:lstStyle>
            <a:lvl1pPr marL="457200" indent="-45720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 sz="3200"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914400" indent="-45720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 sz="2800">
                <a:solidFill>
                  <a:srgbClr val="001344"/>
                </a:solidFill>
                <a:latin typeface="Proxima Nova Rg" panose="02000506030000020004" pitchFamily="50" charset="0"/>
              </a:defRPr>
            </a:lvl2pPr>
            <a:lvl3pPr marL="1257300" indent="-34290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 sz="2400">
                <a:solidFill>
                  <a:srgbClr val="001344"/>
                </a:solidFill>
                <a:latin typeface="Proxima Nova Rg" panose="02000506030000020004" pitchFamily="50" charset="0"/>
              </a:defRPr>
            </a:lvl3pPr>
            <a:lvl4pPr marL="1714500" indent="-34290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 sz="2000">
                <a:solidFill>
                  <a:srgbClr val="001344"/>
                </a:solidFill>
                <a:latin typeface="Proxima Nova Rg" panose="02000506030000020004" pitchFamily="50" charset="0"/>
              </a:defRPr>
            </a:lvl4pPr>
            <a:lvl5pPr marL="2171700" indent="-342900"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 sz="2000">
                <a:solidFill>
                  <a:srgbClr val="001344"/>
                </a:solidFill>
                <a:latin typeface="Proxima Nova Rg" panose="02000506030000020004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76CFC-385B-4365-A01A-114B6ACC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AFE0EC9-1CBA-44DA-9C63-022464470090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D29BE-B43F-41F8-9E24-B96E9BF6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8FD629-2CD3-487B-B805-4EE4CEA0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41060D-6B4C-4FB5-8EEE-110CFDBA5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345111"/>
          </a:xfrm>
        </p:spPr>
        <p:txBody>
          <a:bodyPr/>
          <a:lstStyle>
            <a:lvl1pPr marL="0" indent="0">
              <a:buNone/>
              <a:defRPr sz="1600"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78DBBC29-4809-4A8F-A294-6D6C5FDB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5256929"/>
            <a:ext cx="4114800" cy="279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1344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1EBD9519-39CB-5142-9803-F7E3ED967BDD}"/>
              </a:ext>
            </a:extLst>
          </p:cNvPr>
          <p:cNvSpPr/>
          <p:nvPr userDrawn="1"/>
        </p:nvSpPr>
        <p:spPr>
          <a:xfrm>
            <a:off x="4588778" y="1"/>
            <a:ext cx="9261446" cy="5637402"/>
          </a:xfrm>
          <a:prstGeom prst="parallelogram">
            <a:avLst/>
          </a:prstGeom>
          <a:solidFill>
            <a:srgbClr val="D9A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6C2BE-E8D7-4986-B35D-D1F3470D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E3C0B-EDFB-4EC8-B136-1517815B7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559629"/>
          </a:xfrm>
        </p:spPr>
        <p:txBody>
          <a:bodyPr/>
          <a:lstStyle>
            <a:lvl1pPr marL="0" indent="0">
              <a:buNone/>
              <a:defRPr sz="1600"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DB7A-18A1-44A9-91CC-1701388C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6003D33-584A-4752-B58F-9B7D7561D7A0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EA71-B395-48B1-9F2D-00C297CE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525692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134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2F15A-F5E4-44A7-9EAA-6ACC83AB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A12D6-A827-46E1-9964-FFA0AEC3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88818" y="987426"/>
            <a:ext cx="5366570" cy="41329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104-8B67-48E3-96F1-09ED332E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i="1"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0E94-18CF-4300-B736-FB9FAC96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1355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>
                <a:latin typeface="Proxima Nova Rg" panose="02000506030000020004" pitchFamily="50" charset="0"/>
              </a:defRPr>
            </a:lvl1pPr>
            <a:lvl2pPr marL="800100" indent="-342900">
              <a:buFont typeface="Wingdings" pitchFamily="2" charset="2"/>
              <a:buChar char="§"/>
              <a:defRPr>
                <a:latin typeface="Proxima Nova Rg" panose="02000506030000020004" pitchFamily="50" charset="0"/>
              </a:defRPr>
            </a:lvl2pPr>
            <a:lvl3pPr marL="1257300" indent="-342900">
              <a:buFont typeface="Wingdings" pitchFamily="2" charset="2"/>
              <a:buChar char="§"/>
              <a:defRPr>
                <a:latin typeface="Proxima Nova Rg" panose="02000506030000020004" pitchFamily="50" charset="0"/>
              </a:defRPr>
            </a:lvl3pPr>
            <a:lvl4pPr marL="1657350" indent="-285750">
              <a:buFont typeface="Wingdings" pitchFamily="2" charset="2"/>
              <a:buChar char="§"/>
              <a:defRPr>
                <a:latin typeface="Proxima Nova Rg" panose="02000506030000020004" pitchFamily="50" charset="0"/>
              </a:defRPr>
            </a:lvl4pPr>
            <a:lvl5pPr marL="2114550" indent="-285750">
              <a:buFont typeface="Wingdings" pitchFamily="2" charset="2"/>
              <a:buChar char="§"/>
              <a:defRPr>
                <a:latin typeface="Proxima Nova Rg" panose="02000506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4051-EDA3-406E-B647-C4FE720A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2299A85-A753-4A0B-8D73-AC3ACB417B8F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B3D1-574F-4BE5-A8D6-78994718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10DE-9C3A-497C-AA62-B23F20D5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543"/>
            <a:ext cx="10515600" cy="2852737"/>
          </a:xfrm>
        </p:spPr>
        <p:txBody>
          <a:bodyPr anchor="b">
            <a:normAutofit/>
          </a:bodyPr>
          <a:lstStyle>
            <a:lvl1pPr>
              <a:defRPr sz="5400" i="1"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A263A-D29F-4CDA-A308-25F3A85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8559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  <a:latin typeface="Proxima Nova Rg" panose="02000506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BDD4-CFD2-4D7D-B2C7-B3B1B30C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BF20CD-1D04-4BCF-9BF5-D7B100ADD2DE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4A71-C74A-4711-AAB8-21F26DB2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4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01F-FA48-465F-A622-57885E7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6A0B-55FD-4842-A824-D31CD4983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21549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800100" indent="-3429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2pPr>
            <a:lvl3pPr marL="1257300" indent="-3429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3pPr>
            <a:lvl4pPr marL="1657350" indent="-28575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4pPr>
            <a:lvl5pPr marL="2114550" indent="-28575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3D3A3-B810-4DFD-AEE2-8B55F6AC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21549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800100" indent="-3429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2pPr>
            <a:lvl3pPr marL="1257300" indent="-3429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3pPr>
            <a:lvl4pPr marL="1657350" indent="-28575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4pPr>
            <a:lvl5pPr marL="2114550" indent="-28575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B7A7-1C41-483E-8D92-77548FCF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BAD9463-8E2B-460A-A9F6-BA10FA1A1D09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AFE8-5CAD-4A52-9484-0BC7E4BC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5CA0-A2FF-4AD9-83BB-A2100225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F96BF-37E1-4AA2-80A5-7685456C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60334-57C6-4860-ABE5-ADEDD6922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050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6858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BD90-CB6E-4397-8555-DF504D0C2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3152F-31CE-4B7F-A69E-37D9B65B5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050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1pPr>
            <a:lvl2pPr marL="6858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001344"/>
                </a:solidFill>
                <a:latin typeface="Proxima Nova Rg" panose="02000506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C04EE-138A-40CE-AE85-54F5B59F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C531A7F-5532-46F7-BAE9-F79343BE2A65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7BF32-1AE9-4005-B654-E227AC31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6D36-D423-442B-A316-F04F344D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i="1">
                <a:solidFill>
                  <a:srgbClr val="001344"/>
                </a:solidFill>
                <a:latin typeface="Proxima Nova Bl" panose="0200050603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B201-A98F-4372-A5BD-6C04C5F5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9EBCD66-2C83-446B-BC65-29A79DB7B9F2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23B6-ED79-472F-91D7-30BD00D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AEE5B-FDE4-4DF3-B802-5F0C828E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A191-D5FF-4E97-9D4D-A1880E31EAAD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FBA7-3288-43A4-A86B-0724804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3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26842A8-CB1D-D44E-91C0-89B532E3DE7D}"/>
              </a:ext>
            </a:extLst>
          </p:cNvPr>
          <p:cNvSpPr/>
          <p:nvPr userDrawn="1"/>
        </p:nvSpPr>
        <p:spPr>
          <a:xfrm>
            <a:off x="0" y="0"/>
            <a:ext cx="1333500" cy="6052930"/>
          </a:xfrm>
          <a:prstGeom prst="rtTriangle">
            <a:avLst/>
          </a:prstGeom>
          <a:solidFill>
            <a:srgbClr val="D9A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AC63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AEE5B-FDE4-4DF3-B802-5F0C828E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E6D1-62C2-4B1F-A621-7D0F123C2D3F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FBA7-3288-43A4-A86B-0724804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AEE5B-FDE4-4DF3-B802-5F0C828E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C038-0DA4-4737-B661-0CC7B835802D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FBA7-3288-43A4-A86B-0724804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575BA6D-D6B7-C040-9A8B-549ADE0D6C92}"/>
              </a:ext>
            </a:extLst>
          </p:cNvPr>
          <p:cNvSpPr/>
          <p:nvPr userDrawn="1"/>
        </p:nvSpPr>
        <p:spPr>
          <a:xfrm flipH="1">
            <a:off x="10858500" y="0"/>
            <a:ext cx="1333500" cy="6052930"/>
          </a:xfrm>
          <a:prstGeom prst="rtTriangle">
            <a:avLst/>
          </a:prstGeom>
          <a:solidFill>
            <a:srgbClr val="D9A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3D428-6ACF-43FC-BFA5-8A5EBC43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ACF8-57CA-4F38-8750-734C0396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4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68379-B1B8-334E-92D9-48CE905D46EC}"/>
              </a:ext>
            </a:extLst>
          </p:cNvPr>
          <p:cNvSpPr/>
          <p:nvPr userDrawn="1"/>
        </p:nvSpPr>
        <p:spPr>
          <a:xfrm>
            <a:off x="0" y="6045198"/>
            <a:ext cx="12192000" cy="812801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5AB5AD-0018-4441-AB88-2A864151C4F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6714" y="6045200"/>
            <a:ext cx="3498573" cy="812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456C-A2F6-4DEF-9404-2ADCC129B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8B632DE-0E3D-4BE7-9B28-788873C233BF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DC05-36D9-4D07-8F23-24E528F8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7625CC-B8AA-480E-B404-C278E3505C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56" r:id="rId10"/>
    <p:sldLayoutId id="21474836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rgbClr val="001344"/>
          </a:solidFill>
          <a:latin typeface="Proxima Nova Bl" panose="02000506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D90"/>
        </a:buClr>
        <a:buSzPct val="100000"/>
        <a:buFont typeface="Wingdings" pitchFamily="2" charset="2"/>
        <a:buChar char="§"/>
        <a:defRPr sz="2800" kern="1200">
          <a:solidFill>
            <a:srgbClr val="001344"/>
          </a:solidFill>
          <a:latin typeface="Proxima Nova Rg" panose="0200050603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90"/>
        </a:buClr>
        <a:buSzPct val="100000"/>
        <a:buFont typeface="Wingdings" pitchFamily="2" charset="2"/>
        <a:buChar char="§"/>
        <a:defRPr sz="2400" kern="1200">
          <a:solidFill>
            <a:srgbClr val="001344"/>
          </a:solidFill>
          <a:latin typeface="Proxima Nova Rg" panose="02000506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90"/>
        </a:buClr>
        <a:buSzPct val="100000"/>
        <a:buFont typeface="Wingdings" pitchFamily="2" charset="2"/>
        <a:buChar char="§"/>
        <a:defRPr sz="2000" kern="1200">
          <a:solidFill>
            <a:srgbClr val="001344"/>
          </a:solidFill>
          <a:latin typeface="Proxima Nova Rg" panose="02000506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90"/>
        </a:buClr>
        <a:buSzPct val="100000"/>
        <a:buFont typeface="Wingdings" pitchFamily="2" charset="2"/>
        <a:buChar char="§"/>
        <a:defRPr sz="1800" kern="1200">
          <a:solidFill>
            <a:srgbClr val="001344"/>
          </a:solidFill>
          <a:latin typeface="Proxima Nova Rg" panose="02000506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D90"/>
        </a:buClr>
        <a:buSzPct val="100000"/>
        <a:buFont typeface="Wingdings" pitchFamily="2" charset="2"/>
        <a:buChar char="§"/>
        <a:defRPr sz="1800" kern="1200">
          <a:solidFill>
            <a:srgbClr val="001344"/>
          </a:solidFill>
          <a:latin typeface="Proxima Nova Rg" panose="02000506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FE225-F996-47F8-8060-30E8910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537106"/>
            <a:ext cx="10418234" cy="2307696"/>
          </a:xfrm>
        </p:spPr>
        <p:txBody>
          <a:bodyPr/>
          <a:lstStyle/>
          <a:p>
            <a:r>
              <a:rPr lang="en-US" sz="4400" dirty="0"/>
              <a:t>A Continuum of Physics-Based Lithium-Ion Battery Models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7E6327-4819-46CB-971A-38292FC38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4904"/>
            <a:ext cx="9144000" cy="230769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Muhammad Saad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Graduate Research Assistant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Mechanical Engineering Department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Allen E. Paulson College of Engineering and Computing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Georgia Southern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3A6ED-CBB3-D466-1164-325892E7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B0F6-A394-A210-A249-695F7F8F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23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/>
              <a:t>Why Model &amp; The Continuum</a:t>
            </a:r>
            <a:endParaRPr lang="LID4096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E51E-0F06-4685-0DBC-5703E062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389545"/>
            <a:ext cx="4112068" cy="35383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131413"/>
                </a:solidFill>
                <a:latin typeface="Google Sans Text"/>
              </a:rPr>
              <a:t>Lithium-ion batteries are complex electrochemical systems. To understand, predict, and optimize their performance, we use mathematical models.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131413"/>
                </a:solidFill>
                <a:latin typeface="Google Sans Text"/>
              </a:rPr>
              <a:t>Instead of discrete models, there's a continuum of models ranging in complexity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131413"/>
                </a:solidFill>
                <a:latin typeface="Google Sans Text"/>
              </a:rPr>
              <a:t>Simpler, faster models can be systematically derived from more complex ones by making specific simplifying assumptions.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3E10-4E9F-F069-5B8A-54AF8F971FD6}"/>
              </a:ext>
            </a:extLst>
          </p:cNvPr>
          <p:cNvSpPr txBox="1">
            <a:spLocks/>
          </p:cNvSpPr>
          <p:nvPr/>
        </p:nvSpPr>
        <p:spPr>
          <a:xfrm>
            <a:off x="838200" y="14388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5D90"/>
              </a:buClr>
              <a:buSzPct val="100000"/>
              <a:buFont typeface="Wingdings" pitchFamily="2" charset="2"/>
              <a:buChar char="§"/>
              <a:defRPr sz="2800" kern="1200">
                <a:solidFill>
                  <a:srgbClr val="001344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D90"/>
              </a:buClr>
              <a:buSzPct val="100000"/>
              <a:buFont typeface="Wingdings" pitchFamily="2" charset="2"/>
              <a:buChar char="§"/>
              <a:defRPr sz="2400" kern="1200">
                <a:solidFill>
                  <a:srgbClr val="001344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D90"/>
              </a:buClr>
              <a:buSzPct val="100000"/>
              <a:buFont typeface="Wingdings" pitchFamily="2" charset="2"/>
              <a:buChar char="§"/>
              <a:defRPr sz="2000" kern="1200">
                <a:solidFill>
                  <a:srgbClr val="001344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D90"/>
              </a:buClr>
              <a:buSzPct val="100000"/>
              <a:buFont typeface="Wingdings" pitchFamily="2" charset="2"/>
              <a:buChar char="§"/>
              <a:defRPr sz="1800" kern="1200">
                <a:solidFill>
                  <a:srgbClr val="001344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D90"/>
              </a:buClr>
              <a:buSzPct val="100000"/>
              <a:buFont typeface="Wingdings" pitchFamily="2" charset="2"/>
              <a:buChar char="§"/>
              <a:defRPr sz="1800" kern="1200">
                <a:solidFill>
                  <a:srgbClr val="001344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6D43-4411-0908-A90C-AFB0B50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E86CD2-CE87-CA69-EB13-A0A9E2C0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68" y="1572466"/>
            <a:ext cx="7180961" cy="40184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E0BE0B-AE94-B282-B01F-E2B5A3B7BB9A}"/>
              </a:ext>
            </a:extLst>
          </p:cNvPr>
          <p:cNvSpPr txBox="1"/>
          <p:nvPr/>
        </p:nvSpPr>
        <p:spPr>
          <a:xfrm>
            <a:off x="5918200" y="56376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Sketch of the battery components at different scales.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C704D-858D-0049-A773-04A3C00574D6}"/>
              </a:ext>
            </a:extLst>
          </p:cNvPr>
          <p:cNvSpPr txBox="1"/>
          <p:nvPr/>
        </p:nvSpPr>
        <p:spPr>
          <a:xfrm>
            <a:off x="5835342" y="1222107"/>
            <a:ext cx="1151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Battery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59D88-A08E-DF6B-0370-95D3344F9FB6}"/>
              </a:ext>
            </a:extLst>
          </p:cNvPr>
          <p:cNvSpPr txBox="1"/>
          <p:nvPr/>
        </p:nvSpPr>
        <p:spPr>
          <a:xfrm>
            <a:off x="8165794" y="1204879"/>
            <a:ext cx="1151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Cell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9008B-8A5F-4266-1F09-C585C64F8DC5}"/>
              </a:ext>
            </a:extLst>
          </p:cNvPr>
          <p:cNvSpPr txBox="1"/>
          <p:nvPr/>
        </p:nvSpPr>
        <p:spPr>
          <a:xfrm>
            <a:off x="10295467" y="1209321"/>
            <a:ext cx="1151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Particles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FFF44-3964-8B31-60C5-E4304691139C}"/>
              </a:ext>
            </a:extLst>
          </p:cNvPr>
          <p:cNvSpPr txBox="1"/>
          <p:nvPr/>
        </p:nvSpPr>
        <p:spPr>
          <a:xfrm>
            <a:off x="272742" y="6282266"/>
            <a:ext cx="3825125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US" sz="1400" b="1" i="1" dirty="0">
                <a:solidFill>
                  <a:schemeClr val="bg1"/>
                </a:solidFill>
                <a:effectLst/>
                <a:latin typeface="Google Sans Text"/>
              </a:rPr>
              <a:t>Reference: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Google Sans Text"/>
              </a:rPr>
              <a:t> Based on </a:t>
            </a:r>
            <a:r>
              <a:rPr lang="en-US" sz="1400" b="0" i="1" dirty="0" err="1">
                <a:solidFill>
                  <a:schemeClr val="bg1"/>
                </a:solidFill>
                <a:effectLst/>
                <a:latin typeface="Google Sans Text"/>
              </a:rPr>
              <a:t>Brosa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Google Sans Text"/>
              </a:rPr>
              <a:t> </a:t>
            </a:r>
            <a:r>
              <a:rPr lang="en-US" sz="1400" b="0" i="1" dirty="0" err="1">
                <a:solidFill>
                  <a:schemeClr val="bg1"/>
                </a:solidFill>
                <a:effectLst/>
                <a:latin typeface="Google Sans Text"/>
              </a:rPr>
              <a:t>Planella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Google Sans Text"/>
              </a:rPr>
              <a:t> et al., Prog. Energy 4 (2022) 042003</a:t>
            </a:r>
          </a:p>
        </p:txBody>
      </p:sp>
    </p:spTree>
    <p:extLst>
      <p:ext uri="{BB962C8B-B14F-4D97-AF65-F5344CB8AC3E}">
        <p14:creationId xmlns:p14="http://schemas.microsoft.com/office/powerpoint/2010/main" val="2814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E51E-0F06-4685-0DBC-5703E062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328" y="3157259"/>
            <a:ext cx="7203471" cy="2739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131413"/>
              </a:solidFill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131413"/>
              </a:solidFill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131413"/>
              </a:solidFill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131413"/>
              </a:solidFill>
              <a:latin typeface="Georgia" panose="02040502050405020303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solidFill>
                  <a:srgbClr val="131413"/>
                </a:solidFill>
                <a:latin typeface="Georgia" panose="02040502050405020303" pitchFamily="18" charset="0"/>
              </a:rPr>
              <a:t>	</a:t>
            </a:r>
            <a:endParaRPr lang="en-US" b="0" i="0" u="none" strike="noStrike" baseline="0" dirty="0">
              <a:solidFill>
                <a:srgbClr val="1314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131413"/>
              </a:solidFill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A6C3E-5894-B72F-B6B8-24250F3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79D715-5134-09E2-9EA7-0AC55467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23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/>
              <a:t>The Foundation: Microscale Model</a:t>
            </a:r>
            <a:endParaRPr lang="LID4096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0DF36-F327-86BE-0C26-BB9BDAC0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4" y="1027890"/>
            <a:ext cx="8837543" cy="4304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9EF29-AB69-2AAF-6D9F-D24B04869FBD}"/>
              </a:ext>
            </a:extLst>
          </p:cNvPr>
          <p:cNvSpPr txBox="1"/>
          <p:nvPr/>
        </p:nvSpPr>
        <p:spPr>
          <a:xfrm>
            <a:off x="5519435" y="5322412"/>
            <a:ext cx="416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Geometry Sketch of the microscale model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2ACE3-46DD-57E9-2B0D-01C69B226196}"/>
                  </a:ext>
                </a:extLst>
              </p:cNvPr>
              <p:cNvSpPr txBox="1"/>
              <p:nvPr/>
            </p:nvSpPr>
            <p:spPr>
              <a:xfrm>
                <a:off x="363088" y="1637617"/>
                <a:ext cx="2192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·(</m:t>
                      </m:r>
                      <m:r>
                        <a:rPr lang="en-US" b="0" i="1" dirty="0" err="1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b="0" i="0" dirty="0" err="1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dirty="0" err="1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92ACE3-46DD-57E9-2B0D-01C69B22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" y="1637617"/>
                <a:ext cx="219286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D8EC4-F645-9377-C672-4804AC1B628C}"/>
                  </a:ext>
                </a:extLst>
              </p:cNvPr>
              <p:cNvSpPr txBox="1"/>
              <p:nvPr/>
            </p:nvSpPr>
            <p:spPr>
              <a:xfrm>
                <a:off x="363088" y="2018576"/>
                <a:ext cx="24299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n-NO" b="0" i="0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nn-NO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nn-NO" b="0" i="0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n-NO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2D8EC4-F645-9377-C672-4804AC1B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" y="2018576"/>
                <a:ext cx="242993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BEB411-B9DF-18CA-F3F8-B8FE83BAE5F3}"/>
                  </a:ext>
                </a:extLst>
              </p:cNvPr>
              <p:cNvSpPr txBox="1"/>
              <p:nvPr/>
            </p:nvSpPr>
            <p:spPr>
              <a:xfrm>
                <a:off x="363088" y="2774909"/>
                <a:ext cx="2087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ₑ/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ₑ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BEB411-B9DF-18CA-F3F8-B8FE83BA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" y="2774909"/>
                <a:ext cx="208703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1523E-33FB-34A6-3C9A-C8FD11DB14D7}"/>
                  </a:ext>
                </a:extLst>
              </p:cNvPr>
              <p:cNvSpPr txBox="1"/>
              <p:nvPr/>
            </p:nvSpPr>
            <p:spPr>
              <a:xfrm>
                <a:off x="795865" y="3157259"/>
                <a:ext cx="1274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dirty="0" err="1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ₑ = </m:t>
                      </m:r>
                      <m:r>
                        <a:rPr lang="en-US" b="0" i="1" dirty="0">
                          <a:solidFill>
                            <a:srgbClr val="1A1C1E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1523E-33FB-34A6-3C9A-C8FD11DB1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65" y="3157259"/>
                <a:ext cx="12742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92D9BF6-FF5C-AEED-59FD-4B709B2E241C}"/>
              </a:ext>
            </a:extLst>
          </p:cNvPr>
          <p:cNvSpPr txBox="1"/>
          <p:nvPr/>
        </p:nvSpPr>
        <p:spPr>
          <a:xfrm>
            <a:off x="291324" y="1230143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Inside Particles (Solid)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24F14-BB74-4361-9C23-C11AB7CF6310}"/>
              </a:ext>
            </a:extLst>
          </p:cNvPr>
          <p:cNvSpPr txBox="1"/>
          <p:nvPr/>
        </p:nvSpPr>
        <p:spPr>
          <a:xfrm>
            <a:off x="270154" y="2378367"/>
            <a:ext cx="25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Inside Pores (Electrolyte)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E8990-78D0-3219-AFA7-794DCFD5F84E}"/>
              </a:ext>
            </a:extLst>
          </p:cNvPr>
          <p:cNvSpPr txBox="1"/>
          <p:nvPr/>
        </p:nvSpPr>
        <p:spPr>
          <a:xfrm>
            <a:off x="296778" y="3466144"/>
            <a:ext cx="1913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At the Interface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F1A2E-A0F4-EF82-E45A-DA9F90938BAF}"/>
              </a:ext>
            </a:extLst>
          </p:cNvPr>
          <p:cNvSpPr txBox="1"/>
          <p:nvPr/>
        </p:nvSpPr>
        <p:spPr>
          <a:xfrm>
            <a:off x="177786" y="5023707"/>
            <a:ext cx="3979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C1E"/>
                </a:solidFill>
                <a:latin typeface="Google Sans Text"/>
              </a:rPr>
              <a:t>C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aptures microstructure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Requires detailed 3D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C1E"/>
                </a:solidFill>
                <a:latin typeface="Google Sans Text"/>
              </a:rPr>
              <a:t>C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omputationally expensive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16E60F-3856-3C7E-9E17-F858CA9551C3}"/>
                  </a:ext>
                </a:extLst>
              </p:cNvPr>
              <p:cNvSpPr txBox="1"/>
              <p:nvPr/>
            </p:nvSpPr>
            <p:spPr>
              <a:xfrm>
                <a:off x="585027" y="3833819"/>
                <a:ext cx="195168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16E60F-3856-3C7E-9E17-F858CA955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27" y="3833819"/>
                <a:ext cx="1951688" cy="414537"/>
              </a:xfrm>
              <a:prstGeom prst="rect">
                <a:avLst/>
              </a:prstGeom>
              <a:blipFill>
                <a:blip r:embed="rId7"/>
                <a:stretch>
                  <a:fillRect l="-5313" t="-1471" b="-176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DBCA3B-F462-5475-E9EF-949B7B5A1595}"/>
                  </a:ext>
                </a:extLst>
              </p:cNvPr>
              <p:cNvSpPr txBox="1"/>
              <p:nvPr/>
            </p:nvSpPr>
            <p:spPr>
              <a:xfrm>
                <a:off x="458837" y="4335808"/>
                <a:ext cx="282891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K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DBCA3B-F462-5475-E9EF-949B7B5A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7" y="4335808"/>
                <a:ext cx="2828916" cy="563680"/>
              </a:xfrm>
              <a:prstGeom prst="rect">
                <a:avLst/>
              </a:prstGeom>
              <a:blipFill>
                <a:blip r:embed="rId8"/>
                <a:stretch>
                  <a:fillRect l="-647" b="-32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1E67D89-943F-313F-97B9-FEF848CC51A9}"/>
              </a:ext>
            </a:extLst>
          </p:cNvPr>
          <p:cNvSpPr txBox="1"/>
          <p:nvPr/>
        </p:nvSpPr>
        <p:spPr>
          <a:xfrm>
            <a:off x="270154" y="6260692"/>
            <a:ext cx="388017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Reference: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 Based on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Brosa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Planella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et al., Prog. Energy 4 (2022) 042003</a:t>
            </a:r>
          </a:p>
        </p:txBody>
      </p:sp>
    </p:spTree>
    <p:extLst>
      <p:ext uri="{BB962C8B-B14F-4D97-AF65-F5344CB8AC3E}">
        <p14:creationId xmlns:p14="http://schemas.microsoft.com/office/powerpoint/2010/main" val="15268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264A5-E49F-6D29-73C9-5F4A549C7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1E73F-4D66-D8FE-1CA0-CC3C4169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16" y="1173489"/>
            <a:ext cx="7845685" cy="4138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EEE5D-F94F-D4BD-7488-4EB5794C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31983"/>
            <a:ext cx="1066800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1344"/>
                </a:solidFill>
                <a:latin typeface="Proxima Nova Bl" panose="020B0604020202020204" charset="0"/>
              </a:rPr>
              <a:t> Reduction 1: </a:t>
            </a:r>
            <a:r>
              <a:rPr lang="en-US" sz="4000" dirty="0" err="1">
                <a:solidFill>
                  <a:srgbClr val="001344"/>
                </a:solidFill>
                <a:latin typeface="Proxima Nova Bl" panose="020B0604020202020204" charset="0"/>
              </a:rPr>
              <a:t>Homogenised</a:t>
            </a:r>
            <a:r>
              <a:rPr lang="en-US" sz="4000" dirty="0">
                <a:solidFill>
                  <a:srgbClr val="001344"/>
                </a:solidFill>
                <a:latin typeface="Proxima Nova Bl" panose="020B0604020202020204" charset="0"/>
              </a:rPr>
              <a:t> &amp; DFN Model</a:t>
            </a:r>
            <a:endParaRPr lang="LID4096" sz="4000" dirty="0">
              <a:latin typeface="Proxima Nova Bl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C08B1-B0A1-9CB7-A04A-D6A88169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1F0BD-ED06-E352-179D-D19C2A538367}"/>
              </a:ext>
            </a:extLst>
          </p:cNvPr>
          <p:cNvSpPr txBox="1"/>
          <p:nvPr/>
        </p:nvSpPr>
        <p:spPr>
          <a:xfrm>
            <a:off x="6527801" y="5435500"/>
            <a:ext cx="3725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Geometry sketch of the DFN model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01845-7B48-549D-B245-0BB511CA7FF2}"/>
              </a:ext>
            </a:extLst>
          </p:cNvPr>
          <p:cNvSpPr txBox="1"/>
          <p:nvPr/>
        </p:nvSpPr>
        <p:spPr>
          <a:xfrm>
            <a:off x="262466" y="1304621"/>
            <a:ext cx="42333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C1E"/>
                </a:solidFill>
                <a:latin typeface="Google Sans Text"/>
              </a:rPr>
              <a:t>A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verage over the microstructure treating the porous electrode as a continuum.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1D across the cell thickness (x-direction)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Assume particles are perfect spheres (1D radial, r-direction)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 </a:t>
            </a:r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Doyle-Fuller-Newman (DFN)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AA9B7-3BE5-10F6-6285-F7992A69799E}"/>
                  </a:ext>
                </a:extLst>
              </p:cNvPr>
              <p:cNvSpPr txBox="1"/>
              <p:nvPr/>
            </p:nvSpPr>
            <p:spPr>
              <a:xfrm>
                <a:off x="432615" y="3748292"/>
                <a:ext cx="4394201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LID4096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LID4096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LID4096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LID4096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8AA9B7-3BE5-10F6-6285-F7992A69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5" y="3748292"/>
                <a:ext cx="4394201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CF02C-03DE-AC22-2AD0-0EAEDE8C6DE3}"/>
                  </a:ext>
                </a:extLst>
              </p:cNvPr>
              <p:cNvSpPr txBox="1"/>
              <p:nvPr/>
            </p:nvSpPr>
            <p:spPr>
              <a:xfrm>
                <a:off x="547830" y="4758457"/>
                <a:ext cx="297657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LID4096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LID4096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LID4096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CF02C-03DE-AC22-2AD0-0EAEDE8C6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0" y="4758457"/>
                <a:ext cx="2976577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555FAD-6615-7927-69E4-FAFCA9BB36CD}"/>
                  </a:ext>
                </a:extLst>
              </p:cNvPr>
              <p:cNvSpPr txBox="1"/>
              <p:nvPr/>
            </p:nvSpPr>
            <p:spPr>
              <a:xfrm>
                <a:off x="384912" y="5413524"/>
                <a:ext cx="7034806" cy="53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LID4096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ID4096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r>
                          <a:rPr lang="LID4096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LID4096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LID4096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LID4096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LID4096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ID4096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ID4096" i="1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LID4096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ID4096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ID4096" i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LID4096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ID4096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ID4096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LID4096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ID4096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ID4096" i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d>
                      <m:dPr>
                        <m:ctrlPr>
                          <a:rPr lang="LID4096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ID4096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ℬ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ar-AE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555FAD-6615-7927-69E4-FAFCA9BB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2" y="5413524"/>
                <a:ext cx="7034806" cy="534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AD0D66-8600-E57E-3D77-87E260D348E5}"/>
              </a:ext>
            </a:extLst>
          </p:cNvPr>
          <p:cNvSpPr txBox="1"/>
          <p:nvPr/>
        </p:nvSpPr>
        <p:spPr>
          <a:xfrm>
            <a:off x="261647" y="6244421"/>
            <a:ext cx="36406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Reference: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 Based on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Brosa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Planella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et al., Prog. Energy 4 (2022) 042003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10D764-5D5B-4230-696A-7C7ED0970585}"/>
              </a:ext>
            </a:extLst>
          </p:cNvPr>
          <p:cNvSpPr txBox="1"/>
          <p:nvPr/>
        </p:nvSpPr>
        <p:spPr>
          <a:xfrm>
            <a:off x="432615" y="3357453"/>
            <a:ext cx="23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Inside each Particle (r):</a:t>
            </a:r>
            <a:endParaRPr lang="LID4096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7EFD2-0FD1-A024-48B5-58C08896AA03}"/>
              </a:ext>
            </a:extLst>
          </p:cNvPr>
          <p:cNvSpPr txBox="1"/>
          <p:nvPr/>
        </p:nvSpPr>
        <p:spPr>
          <a:xfrm>
            <a:off x="432139" y="4427442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Across Electrode/</a:t>
            </a:r>
            <a:r>
              <a:rPr lang="en-US" b="1" dirty="0" err="1"/>
              <a:t>Seperator</a:t>
            </a:r>
            <a:r>
              <a:rPr lang="en-US" b="1" dirty="0"/>
              <a:t> (x):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40120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5FF8-2167-32D4-2CF0-2C1770A6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31983"/>
            <a:ext cx="1066800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1344"/>
                </a:solidFill>
                <a:latin typeface="Proxima Nova Bl" panose="020B0604020202020204" charset="0"/>
              </a:rPr>
              <a:t>Reduction 2: Single Particle Models (SPMe &amp; SPM)</a:t>
            </a:r>
            <a:endParaRPr lang="LID4096" sz="4000" dirty="0">
              <a:latin typeface="Proxima Nova Bl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4ECC2-0053-1AEE-3C7F-63779CB9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5B718-5E87-93E3-A82D-9E0B57A840F9}"/>
              </a:ext>
            </a:extLst>
          </p:cNvPr>
          <p:cNvSpPr txBox="1"/>
          <p:nvPr/>
        </p:nvSpPr>
        <p:spPr>
          <a:xfrm>
            <a:off x="6527801" y="5435500"/>
            <a:ext cx="365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Geometry sketch of the SPMe model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E9024-DE05-AC4D-F681-8D92EF02FA0E}"/>
                  </a:ext>
                </a:extLst>
              </p:cNvPr>
              <p:cNvSpPr txBox="1"/>
              <p:nvPr/>
            </p:nvSpPr>
            <p:spPr>
              <a:xfrm>
                <a:off x="122491" y="3260442"/>
                <a:ext cx="408544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eq</m:t>
                          </m:r>
                        </m:sub>
                      </m:sSub>
                      <m:r>
                        <a:rPr lang="ar-AE"/>
                        <m:t>=</m:t>
                      </m:r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p</m:t>
                          </m:r>
                        </m:sub>
                      </m:sSub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sSub>
                            <m:sSubPr>
                              <m:ctrlPr>
                                <a:rPr lang="ar-AE" i="1"/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/>
                                      </m:ctrlPr>
                                    </m:sSubPr>
                                    <m:e>
                                      <m:r>
                                        <a:rPr lang="ar-AE" i="1"/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ar-AE" i="1"/>
                                <m:t>𝑟</m:t>
                              </m:r>
                              <m:r>
                                <a:rPr lang="ar-AE"/>
                                <m:t>=</m:t>
                              </m:r>
                              <m:sSub>
                                <m:sSubPr>
                                  <m:ctrlPr>
                                    <a:rPr lang="ar-AE" i="1"/>
                                  </m:ctrlPr>
                                </m:sSubPr>
                                <m:e>
                                  <m:r>
                                    <a:rPr lang="ar-AE" i="1"/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p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ar-AE" i="1"/>
                        <m:t>−</m:t>
                      </m:r>
                      <m:sSub>
                        <m:sSubPr>
                          <m:ctrlPr>
                            <a:rPr lang="ar-AE" i="1"/>
                          </m:ctrlPr>
                        </m:sSubPr>
                        <m:e>
                          <m:r>
                            <a:rPr lang="ar-AE" i="1"/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n</m:t>
                          </m:r>
                        </m:sub>
                      </m:sSub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sSub>
                            <m:sSubPr>
                              <m:ctrlPr>
                                <a:rPr lang="ar-AE" i="1"/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/>
                                      </m:ctrlPr>
                                    </m:sSubPr>
                                    <m:e>
                                      <m:r>
                                        <a:rPr lang="ar-AE" i="1"/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ar-AE" i="1"/>
                                <m:t>𝑟</m:t>
                              </m:r>
                              <m:r>
                                <a:rPr lang="ar-AE"/>
                                <m:t>=</m:t>
                              </m:r>
                              <m:sSub>
                                <m:sSubPr>
                                  <m:ctrlPr>
                                    <a:rPr lang="ar-AE" i="1"/>
                                  </m:ctrlPr>
                                </m:sSubPr>
                                <m:e>
                                  <m:r>
                                    <a:rPr lang="ar-AE" i="1"/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n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LID4096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E9024-DE05-AC4D-F681-8D92EF02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1" y="3260442"/>
                <a:ext cx="408544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E5C0C64-6759-8867-7BCD-977D7F0F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66" y="1126255"/>
            <a:ext cx="8052534" cy="4032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025F6D-172E-0E0C-67D0-3882DE8331AA}"/>
                  </a:ext>
                </a:extLst>
              </p:cNvPr>
              <p:cNvSpPr txBox="1"/>
              <p:nvPr/>
            </p:nvSpPr>
            <p:spPr>
              <a:xfrm>
                <a:off x="122491" y="2169782"/>
                <a:ext cx="4085443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LID4096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LID4096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LID4096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LID4096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ID4096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LID4096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LID4096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LID4096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LID4096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LID4096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LID4096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LID4096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LID4096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LID4096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LID4096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a:rPr lang="en-US"/>
                      <m:t>0</m:t>
                    </m:r>
                    <m:r>
                      <a:rPr lang="en-US"/>
                      <m:t>&lt;</m:t>
                    </m:r>
                    <m:r>
                      <a:rPr lang="en-US" i="1"/>
                      <m:t>𝑟</m:t>
                    </m:r>
                    <m:r>
                      <a:rPr lang="en-US"/>
                      <m:t>&lt;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𝑅</m:t>
                        </m:r>
                      </m:e>
                      <m:sub>
                        <m:r>
                          <a:rPr lang="ar-AE" i="1"/>
                          <m:t>𝑘</m:t>
                        </m:r>
                      </m:sub>
                    </m:sSub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025F6D-172E-0E0C-67D0-3882DE83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1" y="2169782"/>
                <a:ext cx="4085443" cy="506870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1C3180-1B82-E590-5B45-3DF84281B9CF}"/>
                  </a:ext>
                </a:extLst>
              </p:cNvPr>
              <p:cNvSpPr txBox="1"/>
              <p:nvPr/>
            </p:nvSpPr>
            <p:spPr>
              <a:xfrm>
                <a:off x="-760184" y="4118039"/>
                <a:ext cx="6640284" cy="723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LID4096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LID4096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LID4096" i="0">
                          <a:latin typeface="Cambria Math" panose="02040503050406030204" pitchFamily="18" charset="0"/>
                        </a:rPr>
                        <m:t>arcsinh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ID4096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LID4096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ID4096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LID4096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LID4096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LID4096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LID4096" i="0">
                          <a:latin typeface="Cambria Math" panose="02040503050406030204" pitchFamily="18" charset="0"/>
                        </a:rPr>
                        <m:t>arcsinh</m:t>
                      </m:r>
                      <m:d>
                        <m:d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ID4096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ID4096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LID4096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ID4096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LID4096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LID4096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LID4096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1C3180-1B82-E590-5B45-3DF84281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84" y="4118039"/>
                <a:ext cx="6640284" cy="723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8F2334-30DA-B817-B717-C3E5C461F581}"/>
                  </a:ext>
                </a:extLst>
              </p:cNvPr>
              <p:cNvSpPr txBox="1"/>
              <p:nvPr/>
            </p:nvSpPr>
            <p:spPr>
              <a:xfrm>
                <a:off x="755513" y="2849469"/>
                <a:ext cx="210819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LID4096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LID4096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LID4096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8F2334-30DA-B817-B717-C3E5C461F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3" y="2849469"/>
                <a:ext cx="2108199" cy="390748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311CCB4-495A-51A6-C9D0-1A67D9557C9E}"/>
              </a:ext>
            </a:extLst>
          </p:cNvPr>
          <p:cNvSpPr txBox="1"/>
          <p:nvPr/>
        </p:nvSpPr>
        <p:spPr>
          <a:xfrm>
            <a:off x="122491" y="4879022"/>
            <a:ext cx="5482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Extremely fast, few parameters, captures basic charge/discharge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Fails when electrolyte limitations or non-uniform currents are significant</a:t>
            </a:r>
            <a:endParaRPr lang="LID4096" dirty="0"/>
          </a:p>
          <a:p>
            <a:endParaRPr lang="LID4096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2F67CE-9920-A4CD-7F40-C34CACF0D5AC}"/>
              </a:ext>
            </a:extLst>
          </p:cNvPr>
          <p:cNvSpPr txBox="1"/>
          <p:nvPr/>
        </p:nvSpPr>
        <p:spPr>
          <a:xfrm>
            <a:off x="250687" y="6247682"/>
            <a:ext cx="3829049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US" sz="1400" b="1" i="1" dirty="0">
                <a:solidFill>
                  <a:schemeClr val="bg1"/>
                </a:solidFill>
                <a:effectLst/>
                <a:latin typeface="Google Sans Text"/>
              </a:rPr>
              <a:t>Reference: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Google Sans Text"/>
              </a:rPr>
              <a:t> Based on </a:t>
            </a:r>
            <a:r>
              <a:rPr lang="en-US" sz="1400" b="0" i="1" dirty="0" err="1">
                <a:solidFill>
                  <a:schemeClr val="bg1"/>
                </a:solidFill>
                <a:effectLst/>
                <a:latin typeface="Google Sans Text"/>
              </a:rPr>
              <a:t>Brosa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Google Sans Text"/>
              </a:rPr>
              <a:t> </a:t>
            </a:r>
            <a:r>
              <a:rPr lang="en-US" sz="1400" b="0" i="1" dirty="0" err="1">
                <a:solidFill>
                  <a:schemeClr val="bg1"/>
                </a:solidFill>
                <a:effectLst/>
                <a:latin typeface="Google Sans Text"/>
              </a:rPr>
              <a:t>Planella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Google Sans Text"/>
              </a:rPr>
              <a:t> et al., Prog. Energy 4 (2022) 042003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0D678-0702-C97A-3593-BF7B5BD4BE87}"/>
              </a:ext>
            </a:extLst>
          </p:cNvPr>
          <p:cNvSpPr txBox="1"/>
          <p:nvPr/>
        </p:nvSpPr>
        <p:spPr>
          <a:xfrm>
            <a:off x="122491" y="1508730"/>
            <a:ext cx="4085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S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olve for </a:t>
            </a:r>
            <a:r>
              <a:rPr lang="en-US" b="0" i="1" dirty="0">
                <a:solidFill>
                  <a:srgbClr val="1A1C1E"/>
                </a:solidFill>
                <a:effectLst/>
                <a:latin typeface="Google Sans Text"/>
              </a:rPr>
              <a:t>one representative particle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 per electrode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9842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3FD-CC89-85DD-AE4D-CD45F677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ED8-6D8D-8B98-0593-630D970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31983"/>
            <a:ext cx="1066800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1344"/>
                </a:solidFill>
                <a:latin typeface="Proxima Nova Bl" panose="020B0604020202020204" charset="0"/>
              </a:rPr>
              <a:t>Selecting the Right Model</a:t>
            </a:r>
            <a:endParaRPr lang="LID4096" sz="4000" dirty="0">
              <a:latin typeface="Proxima Nova Bl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CBE88-B704-45DC-2939-8EF818FE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37D32-EFFC-4BB1-DBB2-4F4AF7F3C56E}"/>
              </a:ext>
            </a:extLst>
          </p:cNvPr>
          <p:cNvSpPr txBox="1"/>
          <p:nvPr/>
        </p:nvSpPr>
        <p:spPr>
          <a:xfrm>
            <a:off x="1210732" y="5238189"/>
            <a:ext cx="1047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inionLT-Regular"/>
              </a:rPr>
              <a:t>Comparison of the various contributions to the terminal voltage between the SPM, SPMe and DFN model.</a:t>
            </a:r>
            <a:endParaRPr lang="LID409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71EBEC-CCA0-5DC4-9C32-61C2AF2B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53"/>
            <a:ext cx="12192000" cy="38655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A1BA61-6A4D-2177-56AE-E055C7FFACEF}"/>
              </a:ext>
            </a:extLst>
          </p:cNvPr>
          <p:cNvSpPr txBox="1"/>
          <p:nvPr/>
        </p:nvSpPr>
        <p:spPr>
          <a:xfrm>
            <a:off x="245533" y="6214003"/>
            <a:ext cx="3835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Reference: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 Based on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Brosa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Planella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et al., Prog. Energy 4 (2022) 042003</a:t>
            </a:r>
          </a:p>
        </p:txBody>
      </p:sp>
    </p:spTree>
    <p:extLst>
      <p:ext uri="{BB962C8B-B14F-4D97-AF65-F5344CB8AC3E}">
        <p14:creationId xmlns:p14="http://schemas.microsoft.com/office/powerpoint/2010/main" val="65193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668E2-EA15-F4CC-E76E-21EEE726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1CA-5F22-707C-1ACC-1E787F13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31983"/>
            <a:ext cx="1066800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1344"/>
                </a:solidFill>
                <a:latin typeface="Proxima Nova Bl" panose="020B0604020202020204" charset="0"/>
              </a:rPr>
              <a:t>Conclusion</a:t>
            </a:r>
            <a:endParaRPr lang="LID4096" sz="4000" dirty="0">
              <a:latin typeface="Proxima Nova Bl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6C48D-2524-E32D-B446-84FE181E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4DA82-02F8-2853-8DCA-2F2DD4CE22D0}"/>
              </a:ext>
            </a:extLst>
          </p:cNvPr>
          <p:cNvSpPr txBox="1"/>
          <p:nvPr/>
        </p:nvSpPr>
        <p:spPr>
          <a:xfrm>
            <a:off x="757766" y="1521323"/>
            <a:ext cx="972396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oogle Sans Text"/>
              </a:rPr>
              <a:t>Physics-based battery models exist as a continuum, linked by systematic simplifying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Understanding this hierarchy (Microscale -&gt; DFN -&gt; SPM) allows us to choose the appropriate model complexity for our specific application, balancing accuracy needs with computational constraints.</a:t>
            </a:r>
            <a:endParaRPr lang="en-US" sz="200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A1C1E"/>
                </a:solidFill>
                <a:effectLst/>
                <a:latin typeface="Google Sans Text"/>
              </a:rPr>
              <a:t>The systematic reduction  framework provides a powerful tool for deriving consistent, simplified multi-physics battery models.</a:t>
            </a:r>
            <a:endParaRPr lang="en-US" sz="2000" b="0" i="0" dirty="0">
              <a:solidFill>
                <a:srgbClr val="1A1C1E"/>
              </a:solidFill>
              <a:latin typeface="Google San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>
              <a:latin typeface="Google Sans Tex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0F398-5C84-13E8-8D69-268DF6467620}"/>
              </a:ext>
            </a:extLst>
          </p:cNvPr>
          <p:cNvSpPr txBox="1"/>
          <p:nvPr/>
        </p:nvSpPr>
        <p:spPr>
          <a:xfrm>
            <a:off x="245534" y="6184096"/>
            <a:ext cx="381846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Reference: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 Based on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Brosa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Planella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 et al., Prog. Energy 4 (2022) 042003</a:t>
            </a:r>
          </a:p>
        </p:txBody>
      </p:sp>
    </p:spTree>
    <p:extLst>
      <p:ext uri="{BB962C8B-B14F-4D97-AF65-F5344CB8AC3E}">
        <p14:creationId xmlns:p14="http://schemas.microsoft.com/office/powerpoint/2010/main" val="38013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71E5-1F6B-9547-5B4F-1DE05F7C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002060"/>
                </a:solidFill>
                <a:latin typeface="Proxima Nova Bl" panose="020B0604020202020204" charset="0"/>
              </a:rPr>
              <a:t>Thank You!</a:t>
            </a:r>
            <a:endParaRPr lang="LID4096" sz="6000" b="1" i="1" dirty="0">
              <a:solidFill>
                <a:srgbClr val="002060"/>
              </a:solidFill>
              <a:latin typeface="Proxima Nova Bl" panose="020B060402020202020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DE7DA-2641-FFDB-A8AC-735F6AEAA3E6}"/>
              </a:ext>
            </a:extLst>
          </p:cNvPr>
          <p:cNvSpPr/>
          <p:nvPr/>
        </p:nvSpPr>
        <p:spPr>
          <a:xfrm>
            <a:off x="3776472" y="2203704"/>
            <a:ext cx="4837176" cy="14163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87DE-2327-F0DC-5667-A2041892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5CC-B8AA-480E-B404-C278E3505C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97018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Branding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559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Google Sans Text</vt:lpstr>
      <vt:lpstr>MinionLT-Regular</vt:lpstr>
      <vt:lpstr>Arial</vt:lpstr>
      <vt:lpstr>Wingdings</vt:lpstr>
      <vt:lpstr>Cambria Math</vt:lpstr>
      <vt:lpstr>Proxima Nova Bl</vt:lpstr>
      <vt:lpstr>Times New Roman</vt:lpstr>
      <vt:lpstr>Calibri</vt:lpstr>
      <vt:lpstr>Proxima Nova Rg</vt:lpstr>
      <vt:lpstr>Aptos</vt:lpstr>
      <vt:lpstr>Georgia</vt:lpstr>
      <vt:lpstr>General Branding Theme</vt:lpstr>
      <vt:lpstr>A Continuum of Physics-Based Lithium-Ion Battery Models </vt:lpstr>
      <vt:lpstr>Why Model &amp; The Continuum</vt:lpstr>
      <vt:lpstr>The Foundation: Microscale Model</vt:lpstr>
      <vt:lpstr> Reduction 1: Homogenised &amp; DFN Model</vt:lpstr>
      <vt:lpstr>Reduction 2: Single Particle Models (SPMe &amp; SPM)</vt:lpstr>
      <vt:lpstr>Selecting the Right Model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Murphy</dc:creator>
  <cp:lastModifiedBy>Muhammad Saad</cp:lastModifiedBy>
  <cp:revision>49</cp:revision>
  <dcterms:created xsi:type="dcterms:W3CDTF">2020-11-13T15:26:56Z</dcterms:created>
  <dcterms:modified xsi:type="dcterms:W3CDTF">2025-04-21T06:56:05Z</dcterms:modified>
</cp:coreProperties>
</file>