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58303"/>
            <a:ext cx="7477601" cy="28746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Understanding Customer Lifetime Value (CLV)</a:t>
            </a:r>
            <a:endParaRPr lang="en-US" sz="6035" dirty="0"/>
          </a:p>
        </p:txBody>
      </p:sp>
      <p:sp>
        <p:nvSpPr>
          <p:cNvPr id="6" name="Text 2"/>
          <p:cNvSpPr/>
          <p:nvPr/>
        </p:nvSpPr>
        <p:spPr>
          <a:xfrm>
            <a:off x="833199" y="4866203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Customer Lifetime Value (CLV) is the total net revenue a company can expect from a single customer throughout their relationship. It's a crucial metric for businesses to understand and maximize.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206609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182320"/>
            <a:ext cx="972383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vinit</a:t>
            </a:r>
            <a:endParaRPr lang="en-US" sz="2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</p:spPr>
      </p:sp>
      <p:sp>
        <p:nvSpPr>
          <p:cNvPr id="6" name="Text 2"/>
          <p:cNvSpPr/>
          <p:nvPr/>
        </p:nvSpPr>
        <p:spPr>
          <a:xfrm>
            <a:off x="2037993" y="2173724"/>
            <a:ext cx="741771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Goals of CLV for Businesses</a:t>
            </a:r>
            <a:endParaRPr lang="en-US" sz="4375" dirty="0"/>
          </a:p>
        </p:txBody>
      </p:sp>
      <p:sp>
        <p:nvSpPr>
          <p:cNvPr id="7" name="Shape 3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20278" y="3416618"/>
            <a:ext cx="13537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5"/>
          <p:cNvSpPr/>
          <p:nvPr/>
        </p:nvSpPr>
        <p:spPr>
          <a:xfrm>
            <a:off x="2760107" y="3451265"/>
            <a:ext cx="26479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Predict Future CLV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2760107" y="3931682"/>
            <a:ext cx="2647950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Calculate and predict future CLV to determine how much revenue can be expected from each customer.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83104" y="3416618"/>
            <a:ext cx="194072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5" dirty="0"/>
          </a:p>
        </p:txBody>
      </p:sp>
      <p:sp>
        <p:nvSpPr>
          <p:cNvPr id="13" name="Text 9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Identify Profitable Customers</a:t>
            </a:r>
            <a:endParaRPr lang="en-US" sz="2185" dirty="0"/>
          </a:p>
        </p:txBody>
      </p:sp>
      <p:sp>
        <p:nvSpPr>
          <p:cNvPr id="14" name="Text 10"/>
          <p:cNvSpPr/>
          <p:nvPr/>
        </p:nvSpPr>
        <p:spPr>
          <a:xfrm>
            <a:off x="6352342" y="4278868"/>
            <a:ext cx="2647950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Analyze customer characteristics to identify the most valuable, high-CLV customers.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72600" y="3416618"/>
            <a:ext cx="19966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5" dirty="0"/>
          </a:p>
        </p:txBody>
      </p:sp>
      <p:sp>
        <p:nvSpPr>
          <p:cNvPr id="17" name="Text 13"/>
          <p:cNvSpPr/>
          <p:nvPr/>
        </p:nvSpPr>
        <p:spPr>
          <a:xfrm>
            <a:off x="9944576" y="3451265"/>
            <a:ext cx="264795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Optimize Marketing Budget</a:t>
            </a:r>
            <a:endParaRPr lang="en-US" sz="2185" dirty="0"/>
          </a:p>
        </p:txBody>
      </p:sp>
      <p:sp>
        <p:nvSpPr>
          <p:cNvPr id="18" name="Text 14"/>
          <p:cNvSpPr/>
          <p:nvPr/>
        </p:nvSpPr>
        <p:spPr>
          <a:xfrm>
            <a:off x="9944576" y="4278868"/>
            <a:ext cx="26479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Take marketing actions based on CLV analysis to allocate the marketing budget more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7993" y="1669613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Optimizing CLV: A Fashion Brand Example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037993" y="361378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College Students</a:t>
            </a:r>
            <a:endParaRPr lang="en-US" sz="2185" dirty="0"/>
          </a:p>
        </p:txBody>
      </p:sp>
      <p:sp>
        <p:nvSpPr>
          <p:cNvPr id="6" name="Text 3"/>
          <p:cNvSpPr/>
          <p:nvPr/>
        </p:nvSpPr>
        <p:spPr>
          <a:xfrm>
            <a:off x="2037993" y="4183142"/>
            <a:ext cx="315634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Cost to acquire: $10 per customer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5093851"/>
            <a:ext cx="315634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Average purchase: $100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649158"/>
            <a:ext cx="315634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High churn rate, one-time purchases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743932" y="3613785"/>
            <a:ext cx="305252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Working Professionals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5743932" y="4183142"/>
            <a:ext cx="315634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Cost to acquire: $20 per customer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743932" y="5093851"/>
            <a:ext cx="315634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Average purchase: $100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743932" y="5649158"/>
            <a:ext cx="315634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Higher repeat purchase rate, $400 lifetime value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449872" y="361378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2185" dirty="0"/>
          </a:p>
        </p:txBody>
      </p:sp>
      <p:sp>
        <p:nvSpPr>
          <p:cNvPr id="14" name="Text 11"/>
          <p:cNvSpPr/>
          <p:nvPr/>
        </p:nvSpPr>
        <p:spPr>
          <a:xfrm>
            <a:off x="9449872" y="4183142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working professionals segment, despite higher acquisition cost, promises a higher ROI due to higher lifetime value.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7993" y="1854279"/>
            <a:ext cx="807374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Measuring and Analyzing CLV</a:t>
            </a:r>
            <a:endParaRPr lang="en-US" sz="437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99299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770590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Frequency/Recency</a:t>
            </a:r>
            <a:endParaRPr lang="en-US" sz="2185" dirty="0"/>
          </a:p>
        </p:txBody>
      </p:sp>
      <p:sp>
        <p:nvSpPr>
          <p:cNvPr id="7" name="Text 3"/>
          <p:cNvSpPr/>
          <p:nvPr/>
        </p:nvSpPr>
        <p:spPr>
          <a:xfrm>
            <a:off x="2037993" y="4598194"/>
            <a:ext cx="2388632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Analyze customer transaction patterns to understand purchase frequency and recency.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1" y="299299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770590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Probability Models</a:t>
            </a:r>
            <a:endParaRPr lang="en-US" sz="2185" dirty="0"/>
          </a:p>
        </p:txBody>
      </p:sp>
      <p:sp>
        <p:nvSpPr>
          <p:cNvPr id="10" name="Text 5"/>
          <p:cNvSpPr/>
          <p:nvPr/>
        </p:nvSpPr>
        <p:spPr>
          <a:xfrm>
            <a:off x="4759881" y="4598194"/>
            <a:ext cx="2388632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probabilistic models like BG/NBD and Gamma-Gamma to predict future CLV.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99299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70590"/>
            <a:ext cx="23886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Visualization</a:t>
            </a:r>
            <a:endParaRPr lang="en-US" sz="2185" dirty="0"/>
          </a:p>
        </p:txBody>
      </p:sp>
      <p:sp>
        <p:nvSpPr>
          <p:cNvPr id="13" name="Text 7"/>
          <p:cNvSpPr/>
          <p:nvPr/>
        </p:nvSpPr>
        <p:spPr>
          <a:xfrm>
            <a:off x="7481768" y="4251008"/>
            <a:ext cx="2388632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Visualize CLV, frequency/recency, and other customer behavior insights.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656" y="299299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770590"/>
            <a:ext cx="238875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Easy Integration</a:t>
            </a:r>
            <a:endParaRPr lang="en-US" sz="2185" dirty="0"/>
          </a:p>
        </p:txBody>
      </p:sp>
      <p:sp>
        <p:nvSpPr>
          <p:cNvPr id="16" name="Text 9"/>
          <p:cNvSpPr/>
          <p:nvPr/>
        </p:nvSpPr>
        <p:spPr>
          <a:xfrm>
            <a:off x="10203656" y="4251008"/>
            <a:ext cx="238875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Seamlessly integrate CLV analysis into existing Python workflows.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WPS Spreadsheets</Application>
  <PresentationFormat>On-screen Show (16:9)</PresentationFormat>
  <Paragraphs>66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p22-mackinac-pro</vt:lpstr>
      <vt:lpstr>苹方-简</vt:lpstr>
      <vt:lpstr>p22-mackinac-pro</vt:lpstr>
      <vt:lpstr>p22-mackinac-pro</vt:lpstr>
      <vt:lpstr>Eudoxus Sans</vt:lpstr>
      <vt:lpstr>Eudoxus Sans</vt:lpstr>
      <vt:lpstr>Eudoxus Sans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saadmomin</cp:lastModifiedBy>
  <cp:revision>2</cp:revision>
  <dcterms:created xsi:type="dcterms:W3CDTF">2024-05-06T05:03:11Z</dcterms:created>
  <dcterms:modified xsi:type="dcterms:W3CDTF">2024-05-06T05:03:11Z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