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DD4FCBD-90F7-49F7-B30F-8950FB22877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EF6CA64-546F-43C4-94BB-8AF2D2B58996}">
      <dgm:prSet/>
      <dgm:spPr/>
      <dgm:t>
        <a:bodyPr/>
        <a:lstStyle/>
        <a:p>
          <a:r>
            <a:rPr lang="en-US"/>
            <a:t>Microsoft is entering the market for the first time</a:t>
          </a:r>
        </a:p>
      </dgm:t>
    </dgm:pt>
    <dgm:pt modelId="{BCC8AD43-49E5-4B8A-9733-F161DC0F9A33}" type="parTrans" cxnId="{382502C7-2B09-46F8-9426-AAABCDD94C34}">
      <dgm:prSet/>
      <dgm:spPr/>
      <dgm:t>
        <a:bodyPr/>
        <a:lstStyle/>
        <a:p>
          <a:endParaRPr lang="en-US"/>
        </a:p>
      </dgm:t>
    </dgm:pt>
    <dgm:pt modelId="{2B684F6A-13A6-449D-B973-2D641E27577E}" type="sibTrans" cxnId="{382502C7-2B09-46F8-9426-AAABCDD94C34}">
      <dgm:prSet/>
      <dgm:spPr/>
      <dgm:t>
        <a:bodyPr/>
        <a:lstStyle/>
        <a:p>
          <a:endParaRPr lang="en-US"/>
        </a:p>
      </dgm:t>
    </dgm:pt>
    <dgm:pt modelId="{957A59F9-32B1-47B4-A79E-7089C603C3AF}">
      <dgm:prSet/>
      <dgm:spPr/>
      <dgm:t>
        <a:bodyPr/>
        <a:lstStyle/>
        <a:p>
          <a:r>
            <a:rPr lang="en-US"/>
            <a:t>Even though they have name in tech, we do  not know how consumers would welcome them in a totally different industry</a:t>
          </a:r>
        </a:p>
      </dgm:t>
    </dgm:pt>
    <dgm:pt modelId="{18F331D4-2DC0-4D42-82BF-3A068ACB3D18}" type="parTrans" cxnId="{27CA5B68-6938-4A92-AE53-82811A5A37DA}">
      <dgm:prSet/>
      <dgm:spPr/>
      <dgm:t>
        <a:bodyPr/>
        <a:lstStyle/>
        <a:p>
          <a:endParaRPr lang="en-US"/>
        </a:p>
      </dgm:t>
    </dgm:pt>
    <dgm:pt modelId="{24DC639C-DE4B-4179-BC4C-5A8E5FC09842}" type="sibTrans" cxnId="{27CA5B68-6938-4A92-AE53-82811A5A37DA}">
      <dgm:prSet/>
      <dgm:spPr/>
      <dgm:t>
        <a:bodyPr/>
        <a:lstStyle/>
        <a:p>
          <a:endParaRPr lang="en-US"/>
        </a:p>
      </dgm:t>
    </dgm:pt>
    <dgm:pt modelId="{F4F7E6C8-B994-4512-81C3-2B4E1B1DE5DC}">
      <dgm:prSet/>
      <dgm:spPr/>
      <dgm:t>
        <a:bodyPr/>
        <a:lstStyle/>
        <a:p>
          <a:r>
            <a:rPr lang="en-US"/>
            <a:t>We are not aware of how lucrative the industry has gotten over time or if it hasn’t at all</a:t>
          </a:r>
        </a:p>
      </dgm:t>
    </dgm:pt>
    <dgm:pt modelId="{7A727862-9F5C-49FC-94A1-6E58A43C499E}" type="parTrans" cxnId="{BC87BC7C-2A81-41A8-AAF0-3235F20ABE9F}">
      <dgm:prSet/>
      <dgm:spPr/>
      <dgm:t>
        <a:bodyPr/>
        <a:lstStyle/>
        <a:p>
          <a:endParaRPr lang="en-US"/>
        </a:p>
      </dgm:t>
    </dgm:pt>
    <dgm:pt modelId="{6922A3A8-399C-4F19-A480-E219800AA06D}" type="sibTrans" cxnId="{BC87BC7C-2A81-41A8-AAF0-3235F20ABE9F}">
      <dgm:prSet/>
      <dgm:spPr/>
      <dgm:t>
        <a:bodyPr/>
        <a:lstStyle/>
        <a:p>
          <a:endParaRPr lang="en-US"/>
        </a:p>
      </dgm:t>
    </dgm:pt>
    <dgm:pt modelId="{D424492F-CBA2-475C-8127-8E6E4D21F931}" type="pres">
      <dgm:prSet presAssocID="{CDD4FCBD-90F7-49F7-B30F-8950FB228779}" presName="linear" presStyleCnt="0">
        <dgm:presLayoutVars>
          <dgm:animLvl val="lvl"/>
          <dgm:resizeHandles val="exact"/>
        </dgm:presLayoutVars>
      </dgm:prSet>
      <dgm:spPr/>
    </dgm:pt>
    <dgm:pt modelId="{030155D2-2DC1-4364-BFC0-758D46A9F5CF}" type="pres">
      <dgm:prSet presAssocID="{0EF6CA64-546F-43C4-94BB-8AF2D2B58996}" presName="parentText" presStyleLbl="node1" presStyleIdx="0" presStyleCnt="3">
        <dgm:presLayoutVars>
          <dgm:chMax val="0"/>
          <dgm:bulletEnabled val="1"/>
        </dgm:presLayoutVars>
      </dgm:prSet>
      <dgm:spPr/>
    </dgm:pt>
    <dgm:pt modelId="{5213FD3D-3FC4-42DD-B1BE-75343EF655A4}" type="pres">
      <dgm:prSet presAssocID="{2B684F6A-13A6-449D-B973-2D641E27577E}" presName="spacer" presStyleCnt="0"/>
      <dgm:spPr/>
    </dgm:pt>
    <dgm:pt modelId="{D77BF2A2-4E11-4A71-A7F2-87FB2EAE4214}" type="pres">
      <dgm:prSet presAssocID="{957A59F9-32B1-47B4-A79E-7089C603C3AF}" presName="parentText" presStyleLbl="node1" presStyleIdx="1" presStyleCnt="3">
        <dgm:presLayoutVars>
          <dgm:chMax val="0"/>
          <dgm:bulletEnabled val="1"/>
        </dgm:presLayoutVars>
      </dgm:prSet>
      <dgm:spPr/>
    </dgm:pt>
    <dgm:pt modelId="{B88875AC-8C72-4C63-8547-981CB62BEDBA}" type="pres">
      <dgm:prSet presAssocID="{24DC639C-DE4B-4179-BC4C-5A8E5FC09842}" presName="spacer" presStyleCnt="0"/>
      <dgm:spPr/>
    </dgm:pt>
    <dgm:pt modelId="{6233A5CB-A87A-4EEC-8F8B-2C6A667FF83D}" type="pres">
      <dgm:prSet presAssocID="{F4F7E6C8-B994-4512-81C3-2B4E1B1DE5DC}" presName="parentText" presStyleLbl="node1" presStyleIdx="2" presStyleCnt="3">
        <dgm:presLayoutVars>
          <dgm:chMax val="0"/>
          <dgm:bulletEnabled val="1"/>
        </dgm:presLayoutVars>
      </dgm:prSet>
      <dgm:spPr/>
    </dgm:pt>
  </dgm:ptLst>
  <dgm:cxnLst>
    <dgm:cxn modelId="{5DEF7603-00BF-4A14-B05E-56C02529087D}" type="presOf" srcId="{0EF6CA64-546F-43C4-94BB-8AF2D2B58996}" destId="{030155D2-2DC1-4364-BFC0-758D46A9F5CF}" srcOrd="0" destOrd="0" presId="urn:microsoft.com/office/officeart/2005/8/layout/vList2"/>
    <dgm:cxn modelId="{D78C4512-5307-45E0-ADCE-C52BF4225138}" type="presOf" srcId="{F4F7E6C8-B994-4512-81C3-2B4E1B1DE5DC}" destId="{6233A5CB-A87A-4EEC-8F8B-2C6A667FF83D}" srcOrd="0" destOrd="0" presId="urn:microsoft.com/office/officeart/2005/8/layout/vList2"/>
    <dgm:cxn modelId="{C7BCF523-AE7B-4336-B0B4-1890A7591CE7}" type="presOf" srcId="{957A59F9-32B1-47B4-A79E-7089C603C3AF}" destId="{D77BF2A2-4E11-4A71-A7F2-87FB2EAE4214}" srcOrd="0" destOrd="0" presId="urn:microsoft.com/office/officeart/2005/8/layout/vList2"/>
    <dgm:cxn modelId="{27CA5B68-6938-4A92-AE53-82811A5A37DA}" srcId="{CDD4FCBD-90F7-49F7-B30F-8950FB228779}" destId="{957A59F9-32B1-47B4-A79E-7089C603C3AF}" srcOrd="1" destOrd="0" parTransId="{18F331D4-2DC0-4D42-82BF-3A068ACB3D18}" sibTransId="{24DC639C-DE4B-4179-BC4C-5A8E5FC09842}"/>
    <dgm:cxn modelId="{9696FF4C-F099-4525-B0C8-2EA0FFCB97C4}" type="presOf" srcId="{CDD4FCBD-90F7-49F7-B30F-8950FB228779}" destId="{D424492F-CBA2-475C-8127-8E6E4D21F931}" srcOrd="0" destOrd="0" presId="urn:microsoft.com/office/officeart/2005/8/layout/vList2"/>
    <dgm:cxn modelId="{BC87BC7C-2A81-41A8-AAF0-3235F20ABE9F}" srcId="{CDD4FCBD-90F7-49F7-B30F-8950FB228779}" destId="{F4F7E6C8-B994-4512-81C3-2B4E1B1DE5DC}" srcOrd="2" destOrd="0" parTransId="{7A727862-9F5C-49FC-94A1-6E58A43C499E}" sibTransId="{6922A3A8-399C-4F19-A480-E219800AA06D}"/>
    <dgm:cxn modelId="{382502C7-2B09-46F8-9426-AAABCDD94C34}" srcId="{CDD4FCBD-90F7-49F7-B30F-8950FB228779}" destId="{0EF6CA64-546F-43C4-94BB-8AF2D2B58996}" srcOrd="0" destOrd="0" parTransId="{BCC8AD43-49E5-4B8A-9733-F161DC0F9A33}" sibTransId="{2B684F6A-13A6-449D-B973-2D641E27577E}"/>
    <dgm:cxn modelId="{130157A9-8923-4339-A9A7-C845E39BF654}" type="presParOf" srcId="{D424492F-CBA2-475C-8127-8E6E4D21F931}" destId="{030155D2-2DC1-4364-BFC0-758D46A9F5CF}" srcOrd="0" destOrd="0" presId="urn:microsoft.com/office/officeart/2005/8/layout/vList2"/>
    <dgm:cxn modelId="{FFC3B7CA-CC72-4F3C-B511-35D637AD3463}" type="presParOf" srcId="{D424492F-CBA2-475C-8127-8E6E4D21F931}" destId="{5213FD3D-3FC4-42DD-B1BE-75343EF655A4}" srcOrd="1" destOrd="0" presId="urn:microsoft.com/office/officeart/2005/8/layout/vList2"/>
    <dgm:cxn modelId="{7DAE8D35-CF6D-46BA-A386-130BC6A9D501}" type="presParOf" srcId="{D424492F-CBA2-475C-8127-8E6E4D21F931}" destId="{D77BF2A2-4E11-4A71-A7F2-87FB2EAE4214}" srcOrd="2" destOrd="0" presId="urn:microsoft.com/office/officeart/2005/8/layout/vList2"/>
    <dgm:cxn modelId="{3AAF67CE-1BC6-4680-AB7E-EC856105F110}" type="presParOf" srcId="{D424492F-CBA2-475C-8127-8E6E4D21F931}" destId="{B88875AC-8C72-4C63-8547-981CB62BEDBA}" srcOrd="3" destOrd="0" presId="urn:microsoft.com/office/officeart/2005/8/layout/vList2"/>
    <dgm:cxn modelId="{C663D1C3-023C-42BB-A0A3-28FB71CBD16E}" type="presParOf" srcId="{D424492F-CBA2-475C-8127-8E6E4D21F931}" destId="{6233A5CB-A87A-4EEC-8F8B-2C6A667FF83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F9FD57-3786-4677-9322-D23C024B31F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D90AFE6-4273-4DC5-BDA8-CF7D7E556443}">
      <dgm:prSet/>
      <dgm:spPr/>
      <dgm:t>
        <a:bodyPr/>
        <a:lstStyle/>
        <a:p>
          <a:r>
            <a:rPr lang="en-US"/>
            <a:t>This a great time to make movies. The revenue has been consistently  going up. However, do not expect to shatter sealings unless you are willing to make some investments on  a good director</a:t>
          </a:r>
        </a:p>
      </dgm:t>
    </dgm:pt>
    <dgm:pt modelId="{8607EE46-C9E2-4FFD-983B-6C73986D982D}" type="parTrans" cxnId="{7B1939A7-AB82-4B5A-BFE0-2137E4A7B0FE}">
      <dgm:prSet/>
      <dgm:spPr/>
      <dgm:t>
        <a:bodyPr/>
        <a:lstStyle/>
        <a:p>
          <a:endParaRPr lang="en-US"/>
        </a:p>
      </dgm:t>
    </dgm:pt>
    <dgm:pt modelId="{8C4FD8B6-4F8A-4100-A542-596D194679E1}" type="sibTrans" cxnId="{7B1939A7-AB82-4B5A-BFE0-2137E4A7B0FE}">
      <dgm:prSet/>
      <dgm:spPr/>
      <dgm:t>
        <a:bodyPr/>
        <a:lstStyle/>
        <a:p>
          <a:endParaRPr lang="en-US"/>
        </a:p>
      </dgm:t>
    </dgm:pt>
    <dgm:pt modelId="{984FBFD1-A9C2-4B6C-9040-74174AA84847}">
      <dgm:prSet/>
      <dgm:spPr/>
      <dgm:t>
        <a:bodyPr/>
        <a:lstStyle/>
        <a:p>
          <a:r>
            <a:rPr lang="en-US"/>
            <a:t>Choose experienced directors with name recognition.</a:t>
          </a:r>
        </a:p>
      </dgm:t>
    </dgm:pt>
    <dgm:pt modelId="{C21474B2-98F4-41BC-BB73-EAFABD632BB7}" type="parTrans" cxnId="{4F59F3FD-CB44-4232-AD2B-DC92D570DEFA}">
      <dgm:prSet/>
      <dgm:spPr/>
      <dgm:t>
        <a:bodyPr/>
        <a:lstStyle/>
        <a:p>
          <a:endParaRPr lang="en-US"/>
        </a:p>
      </dgm:t>
    </dgm:pt>
    <dgm:pt modelId="{6F6F991B-DA40-4170-8524-D3467312DC6C}" type="sibTrans" cxnId="{4F59F3FD-CB44-4232-AD2B-DC92D570DEFA}">
      <dgm:prSet/>
      <dgm:spPr/>
      <dgm:t>
        <a:bodyPr/>
        <a:lstStyle/>
        <a:p>
          <a:endParaRPr lang="en-US"/>
        </a:p>
      </dgm:t>
    </dgm:pt>
    <dgm:pt modelId="{A83BEA74-1D0E-421B-90CE-C3ECB6222A56}">
      <dgm:prSet/>
      <dgm:spPr/>
      <dgm:t>
        <a:bodyPr/>
        <a:lstStyle/>
        <a:p>
          <a:r>
            <a:rPr lang="en-US"/>
            <a:t>Spend wisely and pick the correct genre</a:t>
          </a:r>
        </a:p>
      </dgm:t>
    </dgm:pt>
    <dgm:pt modelId="{DF3905B7-A25B-42B4-8C24-A273DEC79B2E}" type="parTrans" cxnId="{C81BABEA-B8D4-40F0-9AD3-640CF6BB086F}">
      <dgm:prSet/>
      <dgm:spPr/>
      <dgm:t>
        <a:bodyPr/>
        <a:lstStyle/>
        <a:p>
          <a:endParaRPr lang="en-US"/>
        </a:p>
      </dgm:t>
    </dgm:pt>
    <dgm:pt modelId="{46876229-81E3-4C3B-ACA5-91E2F6DB95B9}" type="sibTrans" cxnId="{C81BABEA-B8D4-40F0-9AD3-640CF6BB086F}">
      <dgm:prSet/>
      <dgm:spPr/>
      <dgm:t>
        <a:bodyPr/>
        <a:lstStyle/>
        <a:p>
          <a:endParaRPr lang="en-US"/>
        </a:p>
      </dgm:t>
    </dgm:pt>
    <dgm:pt modelId="{363A9C5B-8297-411B-9666-149C8E739AD7}" type="pres">
      <dgm:prSet presAssocID="{72F9FD57-3786-4677-9322-D23C024B31F1}" presName="root" presStyleCnt="0">
        <dgm:presLayoutVars>
          <dgm:dir/>
          <dgm:resizeHandles val="exact"/>
        </dgm:presLayoutVars>
      </dgm:prSet>
      <dgm:spPr/>
    </dgm:pt>
    <dgm:pt modelId="{B975FBD1-FA20-4E67-AE77-30644B674329}" type="pres">
      <dgm:prSet presAssocID="{2D90AFE6-4273-4DC5-BDA8-CF7D7E556443}" presName="compNode" presStyleCnt="0"/>
      <dgm:spPr/>
    </dgm:pt>
    <dgm:pt modelId="{147A1E83-95AC-4CA0-A1DC-C4EA772DFADD}" type="pres">
      <dgm:prSet presAssocID="{2D90AFE6-4273-4DC5-BDA8-CF7D7E556443}" presName="bgRect" presStyleLbl="bgShp" presStyleIdx="0" presStyleCnt="3"/>
      <dgm:spPr/>
    </dgm:pt>
    <dgm:pt modelId="{466B508D-A739-41E9-828B-532E9DAA1E01}" type="pres">
      <dgm:prSet presAssocID="{2D90AFE6-4273-4DC5-BDA8-CF7D7E55644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m strip"/>
        </a:ext>
      </dgm:extLst>
    </dgm:pt>
    <dgm:pt modelId="{27A2CA7D-4E69-46BA-A45D-D2F269E285B1}" type="pres">
      <dgm:prSet presAssocID="{2D90AFE6-4273-4DC5-BDA8-CF7D7E556443}" presName="spaceRect" presStyleCnt="0"/>
      <dgm:spPr/>
    </dgm:pt>
    <dgm:pt modelId="{BF31A74F-F48D-4307-98B6-F50FB6CAD6C5}" type="pres">
      <dgm:prSet presAssocID="{2D90AFE6-4273-4DC5-BDA8-CF7D7E556443}" presName="parTx" presStyleLbl="revTx" presStyleIdx="0" presStyleCnt="3">
        <dgm:presLayoutVars>
          <dgm:chMax val="0"/>
          <dgm:chPref val="0"/>
        </dgm:presLayoutVars>
      </dgm:prSet>
      <dgm:spPr/>
    </dgm:pt>
    <dgm:pt modelId="{57F4A2DB-6681-4084-B56E-30508875BCE2}" type="pres">
      <dgm:prSet presAssocID="{8C4FD8B6-4F8A-4100-A542-596D194679E1}" presName="sibTrans" presStyleCnt="0"/>
      <dgm:spPr/>
    </dgm:pt>
    <dgm:pt modelId="{DB888D14-A616-4C8F-A85F-77FF96FBEA41}" type="pres">
      <dgm:prSet presAssocID="{984FBFD1-A9C2-4B6C-9040-74174AA84847}" presName="compNode" presStyleCnt="0"/>
      <dgm:spPr/>
    </dgm:pt>
    <dgm:pt modelId="{65E8C1CF-CBF1-4E2E-947C-7C8D3942FE33}" type="pres">
      <dgm:prSet presAssocID="{984FBFD1-A9C2-4B6C-9040-74174AA84847}" presName="bgRect" presStyleLbl="bgShp" presStyleIdx="1" presStyleCnt="3"/>
      <dgm:spPr/>
    </dgm:pt>
    <dgm:pt modelId="{8154C805-4D7D-4D6E-981D-E11CA1D351C3}" type="pres">
      <dgm:prSet presAssocID="{984FBFD1-A9C2-4B6C-9040-74174AA848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ploma"/>
        </a:ext>
      </dgm:extLst>
    </dgm:pt>
    <dgm:pt modelId="{FDFCF3D3-4E23-4B7E-A685-472301AC29B3}" type="pres">
      <dgm:prSet presAssocID="{984FBFD1-A9C2-4B6C-9040-74174AA84847}" presName="spaceRect" presStyleCnt="0"/>
      <dgm:spPr/>
    </dgm:pt>
    <dgm:pt modelId="{863049D6-CD51-4217-8A24-33C97458D8B8}" type="pres">
      <dgm:prSet presAssocID="{984FBFD1-A9C2-4B6C-9040-74174AA84847}" presName="parTx" presStyleLbl="revTx" presStyleIdx="1" presStyleCnt="3">
        <dgm:presLayoutVars>
          <dgm:chMax val="0"/>
          <dgm:chPref val="0"/>
        </dgm:presLayoutVars>
      </dgm:prSet>
      <dgm:spPr/>
    </dgm:pt>
    <dgm:pt modelId="{5387D194-9293-4D8C-8566-3E9E6E3DF196}" type="pres">
      <dgm:prSet presAssocID="{6F6F991B-DA40-4170-8524-D3467312DC6C}" presName="sibTrans" presStyleCnt="0"/>
      <dgm:spPr/>
    </dgm:pt>
    <dgm:pt modelId="{530C40D0-E05E-430E-ABA0-D18418A3079B}" type="pres">
      <dgm:prSet presAssocID="{A83BEA74-1D0E-421B-90CE-C3ECB6222A56}" presName="compNode" presStyleCnt="0"/>
      <dgm:spPr/>
    </dgm:pt>
    <dgm:pt modelId="{08190776-E2F0-4047-A4C0-5808384AF617}" type="pres">
      <dgm:prSet presAssocID="{A83BEA74-1D0E-421B-90CE-C3ECB6222A56}" presName="bgRect" presStyleLbl="bgShp" presStyleIdx="2" presStyleCnt="3"/>
      <dgm:spPr/>
    </dgm:pt>
    <dgm:pt modelId="{6DF47271-E886-4409-8316-FCE836EA8CF2}" type="pres">
      <dgm:prSet presAssocID="{A83BEA74-1D0E-421B-90CE-C3ECB6222A5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usic"/>
        </a:ext>
      </dgm:extLst>
    </dgm:pt>
    <dgm:pt modelId="{648988C9-38AE-43FA-B8C7-38A2008B3E38}" type="pres">
      <dgm:prSet presAssocID="{A83BEA74-1D0E-421B-90CE-C3ECB6222A56}" presName="spaceRect" presStyleCnt="0"/>
      <dgm:spPr/>
    </dgm:pt>
    <dgm:pt modelId="{E4586DD8-2FB6-47B4-9F04-39D73F9F1813}" type="pres">
      <dgm:prSet presAssocID="{A83BEA74-1D0E-421B-90CE-C3ECB6222A56}" presName="parTx" presStyleLbl="revTx" presStyleIdx="2" presStyleCnt="3">
        <dgm:presLayoutVars>
          <dgm:chMax val="0"/>
          <dgm:chPref val="0"/>
        </dgm:presLayoutVars>
      </dgm:prSet>
      <dgm:spPr/>
    </dgm:pt>
  </dgm:ptLst>
  <dgm:cxnLst>
    <dgm:cxn modelId="{491C0173-99C3-4C99-B3A1-F1BA533B1F9D}" type="presOf" srcId="{A83BEA74-1D0E-421B-90CE-C3ECB6222A56}" destId="{E4586DD8-2FB6-47B4-9F04-39D73F9F1813}" srcOrd="0" destOrd="0" presId="urn:microsoft.com/office/officeart/2018/2/layout/IconVerticalSolidList"/>
    <dgm:cxn modelId="{7B1939A7-AB82-4B5A-BFE0-2137E4A7B0FE}" srcId="{72F9FD57-3786-4677-9322-D23C024B31F1}" destId="{2D90AFE6-4273-4DC5-BDA8-CF7D7E556443}" srcOrd="0" destOrd="0" parTransId="{8607EE46-C9E2-4FFD-983B-6C73986D982D}" sibTransId="{8C4FD8B6-4F8A-4100-A542-596D194679E1}"/>
    <dgm:cxn modelId="{1975D9C0-CAA9-45F4-AE7C-F3E7918098C4}" type="presOf" srcId="{984FBFD1-A9C2-4B6C-9040-74174AA84847}" destId="{863049D6-CD51-4217-8A24-33C97458D8B8}" srcOrd="0" destOrd="0" presId="urn:microsoft.com/office/officeart/2018/2/layout/IconVerticalSolidList"/>
    <dgm:cxn modelId="{0FD6C9DE-4A66-4C77-93EA-3FC81707FB4D}" type="presOf" srcId="{2D90AFE6-4273-4DC5-BDA8-CF7D7E556443}" destId="{BF31A74F-F48D-4307-98B6-F50FB6CAD6C5}" srcOrd="0" destOrd="0" presId="urn:microsoft.com/office/officeart/2018/2/layout/IconVerticalSolidList"/>
    <dgm:cxn modelId="{C81BABEA-B8D4-40F0-9AD3-640CF6BB086F}" srcId="{72F9FD57-3786-4677-9322-D23C024B31F1}" destId="{A83BEA74-1D0E-421B-90CE-C3ECB6222A56}" srcOrd="2" destOrd="0" parTransId="{DF3905B7-A25B-42B4-8C24-A273DEC79B2E}" sibTransId="{46876229-81E3-4C3B-ACA5-91E2F6DB95B9}"/>
    <dgm:cxn modelId="{2255B5ED-C38E-4B80-9952-5D5E33CED678}" type="presOf" srcId="{72F9FD57-3786-4677-9322-D23C024B31F1}" destId="{363A9C5B-8297-411B-9666-149C8E739AD7}" srcOrd="0" destOrd="0" presId="urn:microsoft.com/office/officeart/2018/2/layout/IconVerticalSolidList"/>
    <dgm:cxn modelId="{4F59F3FD-CB44-4232-AD2B-DC92D570DEFA}" srcId="{72F9FD57-3786-4677-9322-D23C024B31F1}" destId="{984FBFD1-A9C2-4B6C-9040-74174AA84847}" srcOrd="1" destOrd="0" parTransId="{C21474B2-98F4-41BC-BB73-EAFABD632BB7}" sibTransId="{6F6F991B-DA40-4170-8524-D3467312DC6C}"/>
    <dgm:cxn modelId="{8D9BE8FB-F9C1-4961-8A42-1798804A3012}" type="presParOf" srcId="{363A9C5B-8297-411B-9666-149C8E739AD7}" destId="{B975FBD1-FA20-4E67-AE77-30644B674329}" srcOrd="0" destOrd="0" presId="urn:microsoft.com/office/officeart/2018/2/layout/IconVerticalSolidList"/>
    <dgm:cxn modelId="{57A459F6-838B-4457-BE05-106EECF7C977}" type="presParOf" srcId="{B975FBD1-FA20-4E67-AE77-30644B674329}" destId="{147A1E83-95AC-4CA0-A1DC-C4EA772DFADD}" srcOrd="0" destOrd="0" presId="urn:microsoft.com/office/officeart/2018/2/layout/IconVerticalSolidList"/>
    <dgm:cxn modelId="{942E8E9E-F7CC-423C-B6A8-B5C50EF6D7AC}" type="presParOf" srcId="{B975FBD1-FA20-4E67-AE77-30644B674329}" destId="{466B508D-A739-41E9-828B-532E9DAA1E01}" srcOrd="1" destOrd="0" presId="urn:microsoft.com/office/officeart/2018/2/layout/IconVerticalSolidList"/>
    <dgm:cxn modelId="{E8532EC0-E210-4247-B4DF-9F9617454A14}" type="presParOf" srcId="{B975FBD1-FA20-4E67-AE77-30644B674329}" destId="{27A2CA7D-4E69-46BA-A45D-D2F269E285B1}" srcOrd="2" destOrd="0" presId="urn:microsoft.com/office/officeart/2018/2/layout/IconVerticalSolidList"/>
    <dgm:cxn modelId="{4D4C7C8C-7F5D-49C9-BC2A-54E7644A2D5C}" type="presParOf" srcId="{B975FBD1-FA20-4E67-AE77-30644B674329}" destId="{BF31A74F-F48D-4307-98B6-F50FB6CAD6C5}" srcOrd="3" destOrd="0" presId="urn:microsoft.com/office/officeart/2018/2/layout/IconVerticalSolidList"/>
    <dgm:cxn modelId="{2581601D-E84F-49AF-830D-5B98406CAB44}" type="presParOf" srcId="{363A9C5B-8297-411B-9666-149C8E739AD7}" destId="{57F4A2DB-6681-4084-B56E-30508875BCE2}" srcOrd="1" destOrd="0" presId="urn:microsoft.com/office/officeart/2018/2/layout/IconVerticalSolidList"/>
    <dgm:cxn modelId="{2AF4F7EE-B4EB-435F-82FB-1C46689B27DD}" type="presParOf" srcId="{363A9C5B-8297-411B-9666-149C8E739AD7}" destId="{DB888D14-A616-4C8F-A85F-77FF96FBEA41}" srcOrd="2" destOrd="0" presId="urn:microsoft.com/office/officeart/2018/2/layout/IconVerticalSolidList"/>
    <dgm:cxn modelId="{0BC54901-5ECC-4FCD-A604-9FB1C25FBF94}" type="presParOf" srcId="{DB888D14-A616-4C8F-A85F-77FF96FBEA41}" destId="{65E8C1CF-CBF1-4E2E-947C-7C8D3942FE33}" srcOrd="0" destOrd="0" presId="urn:microsoft.com/office/officeart/2018/2/layout/IconVerticalSolidList"/>
    <dgm:cxn modelId="{0DFF76B3-F076-4C2F-8BCD-EDBC46F9EEA4}" type="presParOf" srcId="{DB888D14-A616-4C8F-A85F-77FF96FBEA41}" destId="{8154C805-4D7D-4D6E-981D-E11CA1D351C3}" srcOrd="1" destOrd="0" presId="urn:microsoft.com/office/officeart/2018/2/layout/IconVerticalSolidList"/>
    <dgm:cxn modelId="{2363AF31-CBEC-491E-B28E-12D62B222F38}" type="presParOf" srcId="{DB888D14-A616-4C8F-A85F-77FF96FBEA41}" destId="{FDFCF3D3-4E23-4B7E-A685-472301AC29B3}" srcOrd="2" destOrd="0" presId="urn:microsoft.com/office/officeart/2018/2/layout/IconVerticalSolidList"/>
    <dgm:cxn modelId="{34108102-4F8C-42DD-8F71-1C28AD798697}" type="presParOf" srcId="{DB888D14-A616-4C8F-A85F-77FF96FBEA41}" destId="{863049D6-CD51-4217-8A24-33C97458D8B8}" srcOrd="3" destOrd="0" presId="urn:microsoft.com/office/officeart/2018/2/layout/IconVerticalSolidList"/>
    <dgm:cxn modelId="{AD05B8D2-9CD0-4FE4-97E7-F1928BDA0A18}" type="presParOf" srcId="{363A9C5B-8297-411B-9666-149C8E739AD7}" destId="{5387D194-9293-4D8C-8566-3E9E6E3DF196}" srcOrd="3" destOrd="0" presId="urn:microsoft.com/office/officeart/2018/2/layout/IconVerticalSolidList"/>
    <dgm:cxn modelId="{6814B596-B9DB-463A-92F7-9BCAF12D91E7}" type="presParOf" srcId="{363A9C5B-8297-411B-9666-149C8E739AD7}" destId="{530C40D0-E05E-430E-ABA0-D18418A3079B}" srcOrd="4" destOrd="0" presId="urn:microsoft.com/office/officeart/2018/2/layout/IconVerticalSolidList"/>
    <dgm:cxn modelId="{0C67101D-4B8B-4EDF-A810-705F6E266FC4}" type="presParOf" srcId="{530C40D0-E05E-430E-ABA0-D18418A3079B}" destId="{08190776-E2F0-4047-A4C0-5808384AF617}" srcOrd="0" destOrd="0" presId="urn:microsoft.com/office/officeart/2018/2/layout/IconVerticalSolidList"/>
    <dgm:cxn modelId="{7592B86D-BCAC-4FFB-A671-D5477598BD58}" type="presParOf" srcId="{530C40D0-E05E-430E-ABA0-D18418A3079B}" destId="{6DF47271-E886-4409-8316-FCE836EA8CF2}" srcOrd="1" destOrd="0" presId="urn:microsoft.com/office/officeart/2018/2/layout/IconVerticalSolidList"/>
    <dgm:cxn modelId="{B542FD85-3415-44BD-8ECC-A20B756E3E85}" type="presParOf" srcId="{530C40D0-E05E-430E-ABA0-D18418A3079B}" destId="{648988C9-38AE-43FA-B8C7-38A2008B3E38}" srcOrd="2" destOrd="0" presId="urn:microsoft.com/office/officeart/2018/2/layout/IconVerticalSolidList"/>
    <dgm:cxn modelId="{E03ED4AE-7AEB-4ACB-90E0-E15FA266DED5}" type="presParOf" srcId="{530C40D0-E05E-430E-ABA0-D18418A3079B}" destId="{E4586DD8-2FB6-47B4-9F04-39D73F9F181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155D2-2DC1-4364-BFC0-758D46A9F5CF}">
      <dsp:nvSpPr>
        <dsp:cNvPr id="0" name=""/>
        <dsp:cNvSpPr/>
      </dsp:nvSpPr>
      <dsp:spPr>
        <a:xfrm>
          <a:off x="0" y="72230"/>
          <a:ext cx="5029199" cy="155887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Microsoft is entering the market for the first time</a:t>
          </a:r>
        </a:p>
      </dsp:txBody>
      <dsp:txXfrm>
        <a:off x="76098" y="148328"/>
        <a:ext cx="4877003" cy="1406682"/>
      </dsp:txXfrm>
    </dsp:sp>
    <dsp:sp modelId="{D77BF2A2-4E11-4A71-A7F2-87FB2EAE4214}">
      <dsp:nvSpPr>
        <dsp:cNvPr id="0" name=""/>
        <dsp:cNvSpPr/>
      </dsp:nvSpPr>
      <dsp:spPr>
        <a:xfrm>
          <a:off x="0" y="1694469"/>
          <a:ext cx="5029199" cy="1558878"/>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Even though they have name in tech, we do  not know how consumers would welcome them in a totally different industry</a:t>
          </a:r>
        </a:p>
      </dsp:txBody>
      <dsp:txXfrm>
        <a:off x="76098" y="1770567"/>
        <a:ext cx="4877003" cy="1406682"/>
      </dsp:txXfrm>
    </dsp:sp>
    <dsp:sp modelId="{6233A5CB-A87A-4EEC-8F8B-2C6A667FF83D}">
      <dsp:nvSpPr>
        <dsp:cNvPr id="0" name=""/>
        <dsp:cNvSpPr/>
      </dsp:nvSpPr>
      <dsp:spPr>
        <a:xfrm>
          <a:off x="0" y="3316708"/>
          <a:ext cx="5029199" cy="155887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We are not aware of how lucrative the industry has gotten over time or if it hasn’t at all</a:t>
          </a:r>
        </a:p>
      </dsp:txBody>
      <dsp:txXfrm>
        <a:off x="76098" y="3392806"/>
        <a:ext cx="4877003" cy="14066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A1E83-95AC-4CA0-A1DC-C4EA772DFADD}">
      <dsp:nvSpPr>
        <dsp:cNvPr id="0" name=""/>
        <dsp:cNvSpPr/>
      </dsp:nvSpPr>
      <dsp:spPr>
        <a:xfrm>
          <a:off x="0" y="671"/>
          <a:ext cx="6263640" cy="15723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6B508D-A739-41E9-828B-532E9DAA1E01}">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31A74F-F48D-4307-98B6-F50FB6CAD6C5}">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755650">
            <a:lnSpc>
              <a:spcPct val="90000"/>
            </a:lnSpc>
            <a:spcBef>
              <a:spcPct val="0"/>
            </a:spcBef>
            <a:spcAft>
              <a:spcPct val="35000"/>
            </a:spcAft>
            <a:buNone/>
          </a:pPr>
          <a:r>
            <a:rPr lang="en-US" sz="1700" kern="1200"/>
            <a:t>This a great time to make movies. The revenue has been consistently  going up. However, do not expect to shatter sealings unless you are willing to make some investments on  a good director</a:t>
          </a:r>
        </a:p>
      </dsp:txBody>
      <dsp:txXfrm>
        <a:off x="1816103" y="671"/>
        <a:ext cx="4447536" cy="1572384"/>
      </dsp:txXfrm>
    </dsp:sp>
    <dsp:sp modelId="{65E8C1CF-CBF1-4E2E-947C-7C8D3942FE33}">
      <dsp:nvSpPr>
        <dsp:cNvPr id="0" name=""/>
        <dsp:cNvSpPr/>
      </dsp:nvSpPr>
      <dsp:spPr>
        <a:xfrm>
          <a:off x="0" y="1966151"/>
          <a:ext cx="6263640" cy="15723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54C805-4D7D-4D6E-981D-E11CA1D351C3}">
      <dsp:nvSpPr>
        <dsp:cNvPr id="0" name=""/>
        <dsp:cNvSpPr/>
      </dsp:nvSpPr>
      <dsp:spPr>
        <a:xfrm>
          <a:off x="475646" y="2319938"/>
          <a:ext cx="864811" cy="864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3049D6-CD51-4217-8A24-33C97458D8B8}">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755650">
            <a:lnSpc>
              <a:spcPct val="90000"/>
            </a:lnSpc>
            <a:spcBef>
              <a:spcPct val="0"/>
            </a:spcBef>
            <a:spcAft>
              <a:spcPct val="35000"/>
            </a:spcAft>
            <a:buNone/>
          </a:pPr>
          <a:r>
            <a:rPr lang="en-US" sz="1700" kern="1200"/>
            <a:t>Choose experienced directors with name recognition.</a:t>
          </a:r>
        </a:p>
      </dsp:txBody>
      <dsp:txXfrm>
        <a:off x="1816103" y="1966151"/>
        <a:ext cx="4447536" cy="1572384"/>
      </dsp:txXfrm>
    </dsp:sp>
    <dsp:sp modelId="{08190776-E2F0-4047-A4C0-5808384AF617}">
      <dsp:nvSpPr>
        <dsp:cNvPr id="0" name=""/>
        <dsp:cNvSpPr/>
      </dsp:nvSpPr>
      <dsp:spPr>
        <a:xfrm>
          <a:off x="0" y="3931632"/>
          <a:ext cx="6263640" cy="157238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F47271-E886-4409-8316-FCE836EA8CF2}">
      <dsp:nvSpPr>
        <dsp:cNvPr id="0" name=""/>
        <dsp:cNvSpPr/>
      </dsp:nvSpPr>
      <dsp:spPr>
        <a:xfrm>
          <a:off x="475646" y="4285418"/>
          <a:ext cx="864811" cy="864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586DD8-2FB6-47B4-9F04-39D73F9F1813}">
      <dsp:nvSpPr>
        <dsp:cNvPr id="0" name=""/>
        <dsp:cNvSpPr/>
      </dsp:nvSpPr>
      <dsp:spPr>
        <a:xfrm>
          <a:off x="1816103" y="3931632"/>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755650">
            <a:lnSpc>
              <a:spcPct val="90000"/>
            </a:lnSpc>
            <a:spcBef>
              <a:spcPct val="0"/>
            </a:spcBef>
            <a:spcAft>
              <a:spcPct val="35000"/>
            </a:spcAft>
            <a:buNone/>
          </a:pPr>
          <a:r>
            <a:rPr lang="en-US" sz="1700" kern="1200"/>
            <a:t>Spend wisely and pick the correct genre</a:t>
          </a:r>
        </a:p>
      </dsp:txBody>
      <dsp:txXfrm>
        <a:off x="1816103" y="3931632"/>
        <a:ext cx="4447536" cy="157238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2897-FAE0-4EC5-B38A-3D48602C81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9A84ED-A05B-4094-94B3-2279D24505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B90A2F-B5B4-41B1-8729-E548D0D012A9}"/>
              </a:ext>
            </a:extLst>
          </p:cNvPr>
          <p:cNvSpPr>
            <a:spLocks noGrp="1"/>
          </p:cNvSpPr>
          <p:nvPr>
            <p:ph type="dt" sz="half" idx="10"/>
          </p:nvPr>
        </p:nvSpPr>
        <p:spPr/>
        <p:txBody>
          <a:bodyPr/>
          <a:lstStyle/>
          <a:p>
            <a:fld id="{9981BAB1-423A-4CC8-8701-0CBC81D991D4}" type="datetimeFigureOut">
              <a:rPr lang="en-US" smtClean="0"/>
              <a:t>11/13/2020</a:t>
            </a:fld>
            <a:endParaRPr lang="en-US"/>
          </a:p>
        </p:txBody>
      </p:sp>
      <p:sp>
        <p:nvSpPr>
          <p:cNvPr id="5" name="Footer Placeholder 4">
            <a:extLst>
              <a:ext uri="{FF2B5EF4-FFF2-40B4-BE49-F238E27FC236}">
                <a16:creationId xmlns:a16="http://schemas.microsoft.com/office/drawing/2014/main" id="{716AFF75-87CD-4E97-92D6-19F1B2EA9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85EAA1-214F-4073-8EA4-7ADF9B9BB417}"/>
              </a:ext>
            </a:extLst>
          </p:cNvPr>
          <p:cNvSpPr>
            <a:spLocks noGrp="1"/>
          </p:cNvSpPr>
          <p:nvPr>
            <p:ph type="sldNum" sz="quarter" idx="12"/>
          </p:nvPr>
        </p:nvSpPr>
        <p:spPr/>
        <p:txBody>
          <a:bodyPr/>
          <a:lstStyle/>
          <a:p>
            <a:fld id="{969DAA3C-D913-4969-A730-E3B8D2235ABA}" type="slidenum">
              <a:rPr lang="en-US" smtClean="0"/>
              <a:t>‹#›</a:t>
            </a:fld>
            <a:endParaRPr lang="en-US"/>
          </a:p>
        </p:txBody>
      </p:sp>
    </p:spTree>
    <p:extLst>
      <p:ext uri="{BB962C8B-B14F-4D97-AF65-F5344CB8AC3E}">
        <p14:creationId xmlns:p14="http://schemas.microsoft.com/office/powerpoint/2010/main" val="1583963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81625-EC9F-4287-A612-F69A6BAF98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19888E-6279-4082-A116-A7CC67F3E1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3C9F78-0295-4B74-994B-C597A730F570}"/>
              </a:ext>
            </a:extLst>
          </p:cNvPr>
          <p:cNvSpPr>
            <a:spLocks noGrp="1"/>
          </p:cNvSpPr>
          <p:nvPr>
            <p:ph type="dt" sz="half" idx="10"/>
          </p:nvPr>
        </p:nvSpPr>
        <p:spPr/>
        <p:txBody>
          <a:bodyPr/>
          <a:lstStyle/>
          <a:p>
            <a:fld id="{9981BAB1-423A-4CC8-8701-0CBC81D991D4}" type="datetimeFigureOut">
              <a:rPr lang="en-US" smtClean="0"/>
              <a:t>11/13/2020</a:t>
            </a:fld>
            <a:endParaRPr lang="en-US"/>
          </a:p>
        </p:txBody>
      </p:sp>
      <p:sp>
        <p:nvSpPr>
          <p:cNvPr id="5" name="Footer Placeholder 4">
            <a:extLst>
              <a:ext uri="{FF2B5EF4-FFF2-40B4-BE49-F238E27FC236}">
                <a16:creationId xmlns:a16="http://schemas.microsoft.com/office/drawing/2014/main" id="{667A0FA0-1325-4310-9548-D313E963C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CD269F-ADDB-4698-AAF7-9BBF187DCFF3}"/>
              </a:ext>
            </a:extLst>
          </p:cNvPr>
          <p:cNvSpPr>
            <a:spLocks noGrp="1"/>
          </p:cNvSpPr>
          <p:nvPr>
            <p:ph type="sldNum" sz="quarter" idx="12"/>
          </p:nvPr>
        </p:nvSpPr>
        <p:spPr/>
        <p:txBody>
          <a:bodyPr/>
          <a:lstStyle/>
          <a:p>
            <a:fld id="{969DAA3C-D913-4969-A730-E3B8D2235ABA}" type="slidenum">
              <a:rPr lang="en-US" smtClean="0"/>
              <a:t>‹#›</a:t>
            </a:fld>
            <a:endParaRPr lang="en-US"/>
          </a:p>
        </p:txBody>
      </p:sp>
    </p:spTree>
    <p:extLst>
      <p:ext uri="{BB962C8B-B14F-4D97-AF65-F5344CB8AC3E}">
        <p14:creationId xmlns:p14="http://schemas.microsoft.com/office/powerpoint/2010/main" val="2558396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17BB30-F9D7-4867-BF95-092531A584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74BF0-5EDD-4CF6-AFCE-D04C77445C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D54CA6-A364-4C30-BB69-2B64EE0B8C44}"/>
              </a:ext>
            </a:extLst>
          </p:cNvPr>
          <p:cNvSpPr>
            <a:spLocks noGrp="1"/>
          </p:cNvSpPr>
          <p:nvPr>
            <p:ph type="dt" sz="half" idx="10"/>
          </p:nvPr>
        </p:nvSpPr>
        <p:spPr/>
        <p:txBody>
          <a:bodyPr/>
          <a:lstStyle/>
          <a:p>
            <a:fld id="{9981BAB1-423A-4CC8-8701-0CBC81D991D4}" type="datetimeFigureOut">
              <a:rPr lang="en-US" smtClean="0"/>
              <a:t>11/13/2020</a:t>
            </a:fld>
            <a:endParaRPr lang="en-US"/>
          </a:p>
        </p:txBody>
      </p:sp>
      <p:sp>
        <p:nvSpPr>
          <p:cNvPr id="5" name="Footer Placeholder 4">
            <a:extLst>
              <a:ext uri="{FF2B5EF4-FFF2-40B4-BE49-F238E27FC236}">
                <a16:creationId xmlns:a16="http://schemas.microsoft.com/office/drawing/2014/main" id="{D4E3BE54-C7CD-4AC6-8E09-C69BDC2036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3E5623-BC27-47FD-A4AD-02A8FCD2056C}"/>
              </a:ext>
            </a:extLst>
          </p:cNvPr>
          <p:cNvSpPr>
            <a:spLocks noGrp="1"/>
          </p:cNvSpPr>
          <p:nvPr>
            <p:ph type="sldNum" sz="quarter" idx="12"/>
          </p:nvPr>
        </p:nvSpPr>
        <p:spPr/>
        <p:txBody>
          <a:bodyPr/>
          <a:lstStyle/>
          <a:p>
            <a:fld id="{969DAA3C-D913-4969-A730-E3B8D2235ABA}" type="slidenum">
              <a:rPr lang="en-US" smtClean="0"/>
              <a:t>‹#›</a:t>
            </a:fld>
            <a:endParaRPr lang="en-US"/>
          </a:p>
        </p:txBody>
      </p:sp>
    </p:spTree>
    <p:extLst>
      <p:ext uri="{BB962C8B-B14F-4D97-AF65-F5344CB8AC3E}">
        <p14:creationId xmlns:p14="http://schemas.microsoft.com/office/powerpoint/2010/main" val="2606051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573DE-2598-4B00-9FA0-2826F871F5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9F0261-4C8A-4691-936C-F9FE7177C9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5A7AED-A62E-49C6-9D42-B24B9EB61E7E}"/>
              </a:ext>
            </a:extLst>
          </p:cNvPr>
          <p:cNvSpPr>
            <a:spLocks noGrp="1"/>
          </p:cNvSpPr>
          <p:nvPr>
            <p:ph type="dt" sz="half" idx="10"/>
          </p:nvPr>
        </p:nvSpPr>
        <p:spPr/>
        <p:txBody>
          <a:bodyPr/>
          <a:lstStyle/>
          <a:p>
            <a:fld id="{9981BAB1-423A-4CC8-8701-0CBC81D991D4}" type="datetimeFigureOut">
              <a:rPr lang="en-US" smtClean="0"/>
              <a:t>11/13/2020</a:t>
            </a:fld>
            <a:endParaRPr lang="en-US"/>
          </a:p>
        </p:txBody>
      </p:sp>
      <p:sp>
        <p:nvSpPr>
          <p:cNvPr id="5" name="Footer Placeholder 4">
            <a:extLst>
              <a:ext uri="{FF2B5EF4-FFF2-40B4-BE49-F238E27FC236}">
                <a16:creationId xmlns:a16="http://schemas.microsoft.com/office/drawing/2014/main" id="{BED597CF-2DB4-40C3-8A95-C38962E4C4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7E2559-2DD2-476B-86B0-E820A2CE4068}"/>
              </a:ext>
            </a:extLst>
          </p:cNvPr>
          <p:cNvSpPr>
            <a:spLocks noGrp="1"/>
          </p:cNvSpPr>
          <p:nvPr>
            <p:ph type="sldNum" sz="quarter" idx="12"/>
          </p:nvPr>
        </p:nvSpPr>
        <p:spPr/>
        <p:txBody>
          <a:bodyPr/>
          <a:lstStyle/>
          <a:p>
            <a:fld id="{969DAA3C-D913-4969-A730-E3B8D2235ABA}" type="slidenum">
              <a:rPr lang="en-US" smtClean="0"/>
              <a:t>‹#›</a:t>
            </a:fld>
            <a:endParaRPr lang="en-US"/>
          </a:p>
        </p:txBody>
      </p:sp>
    </p:spTree>
    <p:extLst>
      <p:ext uri="{BB962C8B-B14F-4D97-AF65-F5344CB8AC3E}">
        <p14:creationId xmlns:p14="http://schemas.microsoft.com/office/powerpoint/2010/main" val="2483820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141AB-1D09-4488-B9C3-79F1A0683E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880AF7-1C1C-4223-A0D1-A1FE6DE2C5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7F5B5D-83A9-40F2-9595-30CDBBCB93F1}"/>
              </a:ext>
            </a:extLst>
          </p:cNvPr>
          <p:cNvSpPr>
            <a:spLocks noGrp="1"/>
          </p:cNvSpPr>
          <p:nvPr>
            <p:ph type="dt" sz="half" idx="10"/>
          </p:nvPr>
        </p:nvSpPr>
        <p:spPr/>
        <p:txBody>
          <a:bodyPr/>
          <a:lstStyle/>
          <a:p>
            <a:fld id="{9981BAB1-423A-4CC8-8701-0CBC81D991D4}" type="datetimeFigureOut">
              <a:rPr lang="en-US" smtClean="0"/>
              <a:t>11/13/2020</a:t>
            </a:fld>
            <a:endParaRPr lang="en-US"/>
          </a:p>
        </p:txBody>
      </p:sp>
      <p:sp>
        <p:nvSpPr>
          <p:cNvPr id="5" name="Footer Placeholder 4">
            <a:extLst>
              <a:ext uri="{FF2B5EF4-FFF2-40B4-BE49-F238E27FC236}">
                <a16:creationId xmlns:a16="http://schemas.microsoft.com/office/drawing/2014/main" id="{C04ABDE4-7262-41C9-A47D-0DB9B12878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121DB-D82C-44AE-8F7D-19281A847B84}"/>
              </a:ext>
            </a:extLst>
          </p:cNvPr>
          <p:cNvSpPr>
            <a:spLocks noGrp="1"/>
          </p:cNvSpPr>
          <p:nvPr>
            <p:ph type="sldNum" sz="quarter" idx="12"/>
          </p:nvPr>
        </p:nvSpPr>
        <p:spPr/>
        <p:txBody>
          <a:bodyPr/>
          <a:lstStyle/>
          <a:p>
            <a:fld id="{969DAA3C-D913-4969-A730-E3B8D2235ABA}" type="slidenum">
              <a:rPr lang="en-US" smtClean="0"/>
              <a:t>‹#›</a:t>
            </a:fld>
            <a:endParaRPr lang="en-US"/>
          </a:p>
        </p:txBody>
      </p:sp>
    </p:spTree>
    <p:extLst>
      <p:ext uri="{BB962C8B-B14F-4D97-AF65-F5344CB8AC3E}">
        <p14:creationId xmlns:p14="http://schemas.microsoft.com/office/powerpoint/2010/main" val="1947063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8A94-981F-4164-A20E-A332B841CD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36EF7E-BD9D-49FF-8599-289DD972B2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91C838-0F64-4CB3-9779-67F1B6E7E5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C53E56-EC5C-4F05-AB06-48F1137D244F}"/>
              </a:ext>
            </a:extLst>
          </p:cNvPr>
          <p:cNvSpPr>
            <a:spLocks noGrp="1"/>
          </p:cNvSpPr>
          <p:nvPr>
            <p:ph type="dt" sz="half" idx="10"/>
          </p:nvPr>
        </p:nvSpPr>
        <p:spPr/>
        <p:txBody>
          <a:bodyPr/>
          <a:lstStyle/>
          <a:p>
            <a:fld id="{9981BAB1-423A-4CC8-8701-0CBC81D991D4}" type="datetimeFigureOut">
              <a:rPr lang="en-US" smtClean="0"/>
              <a:t>11/13/2020</a:t>
            </a:fld>
            <a:endParaRPr lang="en-US"/>
          </a:p>
        </p:txBody>
      </p:sp>
      <p:sp>
        <p:nvSpPr>
          <p:cNvPr id="6" name="Footer Placeholder 5">
            <a:extLst>
              <a:ext uri="{FF2B5EF4-FFF2-40B4-BE49-F238E27FC236}">
                <a16:creationId xmlns:a16="http://schemas.microsoft.com/office/drawing/2014/main" id="{86E2C87B-3195-40F1-8A8F-201BD88EDC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4081A0-18B5-441D-8601-EC5FA454EC1F}"/>
              </a:ext>
            </a:extLst>
          </p:cNvPr>
          <p:cNvSpPr>
            <a:spLocks noGrp="1"/>
          </p:cNvSpPr>
          <p:nvPr>
            <p:ph type="sldNum" sz="quarter" idx="12"/>
          </p:nvPr>
        </p:nvSpPr>
        <p:spPr/>
        <p:txBody>
          <a:bodyPr/>
          <a:lstStyle/>
          <a:p>
            <a:fld id="{969DAA3C-D913-4969-A730-E3B8D2235ABA}" type="slidenum">
              <a:rPr lang="en-US" smtClean="0"/>
              <a:t>‹#›</a:t>
            </a:fld>
            <a:endParaRPr lang="en-US"/>
          </a:p>
        </p:txBody>
      </p:sp>
    </p:spTree>
    <p:extLst>
      <p:ext uri="{BB962C8B-B14F-4D97-AF65-F5344CB8AC3E}">
        <p14:creationId xmlns:p14="http://schemas.microsoft.com/office/powerpoint/2010/main" val="1857338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E8398-8C6E-41D2-9855-43F3D1A3AC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5F4522-4756-45F1-9A4B-F9662F2B4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A32EC5-02F2-4F58-BC4D-C866416E7B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BB867B-A2A0-48B8-B29A-031E183D70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CD9A9E-14E4-402B-AF4C-0E385EBA90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9ADF7E-8BD8-4BF2-B69A-56A4426F5AA5}"/>
              </a:ext>
            </a:extLst>
          </p:cNvPr>
          <p:cNvSpPr>
            <a:spLocks noGrp="1"/>
          </p:cNvSpPr>
          <p:nvPr>
            <p:ph type="dt" sz="half" idx="10"/>
          </p:nvPr>
        </p:nvSpPr>
        <p:spPr/>
        <p:txBody>
          <a:bodyPr/>
          <a:lstStyle/>
          <a:p>
            <a:fld id="{9981BAB1-423A-4CC8-8701-0CBC81D991D4}" type="datetimeFigureOut">
              <a:rPr lang="en-US" smtClean="0"/>
              <a:t>11/13/2020</a:t>
            </a:fld>
            <a:endParaRPr lang="en-US"/>
          </a:p>
        </p:txBody>
      </p:sp>
      <p:sp>
        <p:nvSpPr>
          <p:cNvPr id="8" name="Footer Placeholder 7">
            <a:extLst>
              <a:ext uri="{FF2B5EF4-FFF2-40B4-BE49-F238E27FC236}">
                <a16:creationId xmlns:a16="http://schemas.microsoft.com/office/drawing/2014/main" id="{4EC357F3-C14B-41F8-9C2B-958A535778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ACBC39-D7BE-4BFC-84A4-CEF7B83C19B9}"/>
              </a:ext>
            </a:extLst>
          </p:cNvPr>
          <p:cNvSpPr>
            <a:spLocks noGrp="1"/>
          </p:cNvSpPr>
          <p:nvPr>
            <p:ph type="sldNum" sz="quarter" idx="12"/>
          </p:nvPr>
        </p:nvSpPr>
        <p:spPr/>
        <p:txBody>
          <a:bodyPr/>
          <a:lstStyle/>
          <a:p>
            <a:fld id="{969DAA3C-D913-4969-A730-E3B8D2235ABA}" type="slidenum">
              <a:rPr lang="en-US" smtClean="0"/>
              <a:t>‹#›</a:t>
            </a:fld>
            <a:endParaRPr lang="en-US"/>
          </a:p>
        </p:txBody>
      </p:sp>
    </p:spTree>
    <p:extLst>
      <p:ext uri="{BB962C8B-B14F-4D97-AF65-F5344CB8AC3E}">
        <p14:creationId xmlns:p14="http://schemas.microsoft.com/office/powerpoint/2010/main" val="3129656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6A9E8-899A-4238-8C0C-0D67D23E1D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7E02DF-BD2A-46B2-9A28-DDA5ED31BCC9}"/>
              </a:ext>
            </a:extLst>
          </p:cNvPr>
          <p:cNvSpPr>
            <a:spLocks noGrp="1"/>
          </p:cNvSpPr>
          <p:nvPr>
            <p:ph type="dt" sz="half" idx="10"/>
          </p:nvPr>
        </p:nvSpPr>
        <p:spPr/>
        <p:txBody>
          <a:bodyPr/>
          <a:lstStyle/>
          <a:p>
            <a:fld id="{9981BAB1-423A-4CC8-8701-0CBC81D991D4}" type="datetimeFigureOut">
              <a:rPr lang="en-US" smtClean="0"/>
              <a:t>11/13/2020</a:t>
            </a:fld>
            <a:endParaRPr lang="en-US"/>
          </a:p>
        </p:txBody>
      </p:sp>
      <p:sp>
        <p:nvSpPr>
          <p:cNvPr id="4" name="Footer Placeholder 3">
            <a:extLst>
              <a:ext uri="{FF2B5EF4-FFF2-40B4-BE49-F238E27FC236}">
                <a16:creationId xmlns:a16="http://schemas.microsoft.com/office/drawing/2014/main" id="{D55D48C7-A15E-467B-AB24-6111376D2C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72CDDC-EDFB-4046-B8F2-240F95734184}"/>
              </a:ext>
            </a:extLst>
          </p:cNvPr>
          <p:cNvSpPr>
            <a:spLocks noGrp="1"/>
          </p:cNvSpPr>
          <p:nvPr>
            <p:ph type="sldNum" sz="quarter" idx="12"/>
          </p:nvPr>
        </p:nvSpPr>
        <p:spPr/>
        <p:txBody>
          <a:bodyPr/>
          <a:lstStyle/>
          <a:p>
            <a:fld id="{969DAA3C-D913-4969-A730-E3B8D2235ABA}" type="slidenum">
              <a:rPr lang="en-US" smtClean="0"/>
              <a:t>‹#›</a:t>
            </a:fld>
            <a:endParaRPr lang="en-US"/>
          </a:p>
        </p:txBody>
      </p:sp>
    </p:spTree>
    <p:extLst>
      <p:ext uri="{BB962C8B-B14F-4D97-AF65-F5344CB8AC3E}">
        <p14:creationId xmlns:p14="http://schemas.microsoft.com/office/powerpoint/2010/main" val="210049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F9C6D9-8538-4A07-868A-ADC50E2C57FA}"/>
              </a:ext>
            </a:extLst>
          </p:cNvPr>
          <p:cNvSpPr>
            <a:spLocks noGrp="1"/>
          </p:cNvSpPr>
          <p:nvPr>
            <p:ph type="dt" sz="half" idx="10"/>
          </p:nvPr>
        </p:nvSpPr>
        <p:spPr/>
        <p:txBody>
          <a:bodyPr/>
          <a:lstStyle/>
          <a:p>
            <a:fld id="{9981BAB1-423A-4CC8-8701-0CBC81D991D4}" type="datetimeFigureOut">
              <a:rPr lang="en-US" smtClean="0"/>
              <a:t>11/13/2020</a:t>
            </a:fld>
            <a:endParaRPr lang="en-US"/>
          </a:p>
        </p:txBody>
      </p:sp>
      <p:sp>
        <p:nvSpPr>
          <p:cNvPr id="3" name="Footer Placeholder 2">
            <a:extLst>
              <a:ext uri="{FF2B5EF4-FFF2-40B4-BE49-F238E27FC236}">
                <a16:creationId xmlns:a16="http://schemas.microsoft.com/office/drawing/2014/main" id="{76F06D08-A6D5-43FD-B24B-7308B15507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86F6BB-07F5-48B5-8D57-D4EED9372382}"/>
              </a:ext>
            </a:extLst>
          </p:cNvPr>
          <p:cNvSpPr>
            <a:spLocks noGrp="1"/>
          </p:cNvSpPr>
          <p:nvPr>
            <p:ph type="sldNum" sz="quarter" idx="12"/>
          </p:nvPr>
        </p:nvSpPr>
        <p:spPr/>
        <p:txBody>
          <a:bodyPr/>
          <a:lstStyle/>
          <a:p>
            <a:fld id="{969DAA3C-D913-4969-A730-E3B8D2235ABA}" type="slidenum">
              <a:rPr lang="en-US" smtClean="0"/>
              <a:t>‹#›</a:t>
            </a:fld>
            <a:endParaRPr lang="en-US"/>
          </a:p>
        </p:txBody>
      </p:sp>
    </p:spTree>
    <p:extLst>
      <p:ext uri="{BB962C8B-B14F-4D97-AF65-F5344CB8AC3E}">
        <p14:creationId xmlns:p14="http://schemas.microsoft.com/office/powerpoint/2010/main" val="260729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AFB7-293E-4B06-A6CC-5841E2BB28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1F4B42-E607-499F-9421-21FD58983F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A114FB-89E1-4F69-872E-583B795957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500C03-FA4E-467D-8C85-7E0CA424D5D4}"/>
              </a:ext>
            </a:extLst>
          </p:cNvPr>
          <p:cNvSpPr>
            <a:spLocks noGrp="1"/>
          </p:cNvSpPr>
          <p:nvPr>
            <p:ph type="dt" sz="half" idx="10"/>
          </p:nvPr>
        </p:nvSpPr>
        <p:spPr/>
        <p:txBody>
          <a:bodyPr/>
          <a:lstStyle/>
          <a:p>
            <a:fld id="{9981BAB1-423A-4CC8-8701-0CBC81D991D4}" type="datetimeFigureOut">
              <a:rPr lang="en-US" smtClean="0"/>
              <a:t>11/13/2020</a:t>
            </a:fld>
            <a:endParaRPr lang="en-US"/>
          </a:p>
        </p:txBody>
      </p:sp>
      <p:sp>
        <p:nvSpPr>
          <p:cNvPr id="6" name="Footer Placeholder 5">
            <a:extLst>
              <a:ext uri="{FF2B5EF4-FFF2-40B4-BE49-F238E27FC236}">
                <a16:creationId xmlns:a16="http://schemas.microsoft.com/office/drawing/2014/main" id="{04E70B7B-456F-4A7B-B0A7-3742A7E531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694B65-4B42-46E2-A672-9167E54D6E16}"/>
              </a:ext>
            </a:extLst>
          </p:cNvPr>
          <p:cNvSpPr>
            <a:spLocks noGrp="1"/>
          </p:cNvSpPr>
          <p:nvPr>
            <p:ph type="sldNum" sz="quarter" idx="12"/>
          </p:nvPr>
        </p:nvSpPr>
        <p:spPr/>
        <p:txBody>
          <a:bodyPr/>
          <a:lstStyle/>
          <a:p>
            <a:fld id="{969DAA3C-D913-4969-A730-E3B8D2235ABA}" type="slidenum">
              <a:rPr lang="en-US" smtClean="0"/>
              <a:t>‹#›</a:t>
            </a:fld>
            <a:endParaRPr lang="en-US"/>
          </a:p>
        </p:txBody>
      </p:sp>
    </p:spTree>
    <p:extLst>
      <p:ext uri="{BB962C8B-B14F-4D97-AF65-F5344CB8AC3E}">
        <p14:creationId xmlns:p14="http://schemas.microsoft.com/office/powerpoint/2010/main" val="3074073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3CC5-BDBB-4A66-9560-894E95226F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F91A4E-A7C7-46DC-B0F9-BDA02EA45E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7D5BB2-E817-4D82-840A-7546A260C5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CAC9B7-05D4-42E1-88CD-6E0C9E1C6921}"/>
              </a:ext>
            </a:extLst>
          </p:cNvPr>
          <p:cNvSpPr>
            <a:spLocks noGrp="1"/>
          </p:cNvSpPr>
          <p:nvPr>
            <p:ph type="dt" sz="half" idx="10"/>
          </p:nvPr>
        </p:nvSpPr>
        <p:spPr/>
        <p:txBody>
          <a:bodyPr/>
          <a:lstStyle/>
          <a:p>
            <a:fld id="{9981BAB1-423A-4CC8-8701-0CBC81D991D4}" type="datetimeFigureOut">
              <a:rPr lang="en-US" smtClean="0"/>
              <a:t>11/13/2020</a:t>
            </a:fld>
            <a:endParaRPr lang="en-US"/>
          </a:p>
        </p:txBody>
      </p:sp>
      <p:sp>
        <p:nvSpPr>
          <p:cNvPr id="6" name="Footer Placeholder 5">
            <a:extLst>
              <a:ext uri="{FF2B5EF4-FFF2-40B4-BE49-F238E27FC236}">
                <a16:creationId xmlns:a16="http://schemas.microsoft.com/office/drawing/2014/main" id="{342B704E-E202-4651-8D00-764927C5F6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C2181F-88ED-4176-8487-BFFB04B72BF7}"/>
              </a:ext>
            </a:extLst>
          </p:cNvPr>
          <p:cNvSpPr>
            <a:spLocks noGrp="1"/>
          </p:cNvSpPr>
          <p:nvPr>
            <p:ph type="sldNum" sz="quarter" idx="12"/>
          </p:nvPr>
        </p:nvSpPr>
        <p:spPr/>
        <p:txBody>
          <a:bodyPr/>
          <a:lstStyle/>
          <a:p>
            <a:fld id="{969DAA3C-D913-4969-A730-E3B8D2235ABA}" type="slidenum">
              <a:rPr lang="en-US" smtClean="0"/>
              <a:t>‹#›</a:t>
            </a:fld>
            <a:endParaRPr lang="en-US"/>
          </a:p>
        </p:txBody>
      </p:sp>
    </p:spTree>
    <p:extLst>
      <p:ext uri="{BB962C8B-B14F-4D97-AF65-F5344CB8AC3E}">
        <p14:creationId xmlns:p14="http://schemas.microsoft.com/office/powerpoint/2010/main" val="120131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E7E1B3-00B9-4849-BEFA-8E2497F70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3EE1CD-6C15-4367-9F79-7388FEB100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25986-B158-425B-B661-83850D3082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81BAB1-423A-4CC8-8701-0CBC81D991D4}" type="datetimeFigureOut">
              <a:rPr lang="en-US" smtClean="0"/>
              <a:t>11/13/2020</a:t>
            </a:fld>
            <a:endParaRPr lang="en-US"/>
          </a:p>
        </p:txBody>
      </p:sp>
      <p:sp>
        <p:nvSpPr>
          <p:cNvPr id="5" name="Footer Placeholder 4">
            <a:extLst>
              <a:ext uri="{FF2B5EF4-FFF2-40B4-BE49-F238E27FC236}">
                <a16:creationId xmlns:a16="http://schemas.microsoft.com/office/drawing/2014/main" id="{4D1CA51B-39BC-4BCF-9033-04D32C221C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89E9E3-0FCC-4BC8-B9A1-196A6BA74B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DAA3C-D913-4969-A730-E3B8D2235ABA}" type="slidenum">
              <a:rPr lang="en-US" smtClean="0"/>
              <a:t>‹#›</a:t>
            </a:fld>
            <a:endParaRPr lang="en-US"/>
          </a:p>
        </p:txBody>
      </p:sp>
    </p:spTree>
    <p:extLst>
      <p:ext uri="{BB962C8B-B14F-4D97-AF65-F5344CB8AC3E}">
        <p14:creationId xmlns:p14="http://schemas.microsoft.com/office/powerpoint/2010/main" val="2579080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file:///C:\Users\saadr\Documents\bom.movie_gross.csv"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file:///C:\Users\saadr\Downloads\IMDB-Movie-Data.csv"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B461E2C-8A6A-4655-9554-39FDFF8A68BB}"/>
              </a:ext>
            </a:extLst>
          </p:cNvPr>
          <p:cNvSpPr>
            <a:spLocks noGrp="1"/>
          </p:cNvSpPr>
          <p:nvPr>
            <p:ph type="ctrTitle"/>
          </p:nvPr>
        </p:nvSpPr>
        <p:spPr>
          <a:xfrm>
            <a:off x="1524000" y="2776538"/>
            <a:ext cx="9144000" cy="1381188"/>
          </a:xfrm>
        </p:spPr>
        <p:txBody>
          <a:bodyPr anchor="ctr">
            <a:normAutofit/>
          </a:bodyPr>
          <a:lstStyle/>
          <a:p>
            <a:r>
              <a:rPr lang="en-US" sz="4000" dirty="0">
                <a:solidFill>
                  <a:schemeClr val="bg2"/>
                </a:solidFill>
              </a:rPr>
              <a:t>Microsoft Decides Computers aren’t enough</a:t>
            </a:r>
          </a:p>
        </p:txBody>
      </p:sp>
      <p:sp>
        <p:nvSpPr>
          <p:cNvPr id="3" name="Subtitle 2">
            <a:extLst>
              <a:ext uri="{FF2B5EF4-FFF2-40B4-BE49-F238E27FC236}">
                <a16:creationId xmlns:a16="http://schemas.microsoft.com/office/drawing/2014/main" id="{95CD4AF6-369D-4347-A524-23C3D24A9D6C}"/>
              </a:ext>
            </a:extLst>
          </p:cNvPr>
          <p:cNvSpPr>
            <a:spLocks noGrp="1"/>
          </p:cNvSpPr>
          <p:nvPr>
            <p:ph type="subTitle" idx="1"/>
          </p:nvPr>
        </p:nvSpPr>
        <p:spPr>
          <a:xfrm>
            <a:off x="1524000" y="4705350"/>
            <a:ext cx="8705850" cy="552450"/>
          </a:xfrm>
        </p:spPr>
        <p:txBody>
          <a:bodyPr>
            <a:normAutofit fontScale="25000" lnSpcReduction="20000"/>
          </a:bodyPr>
          <a:lstStyle/>
          <a:p>
            <a:r>
              <a:rPr lang="en-US" sz="9600" dirty="0"/>
              <a:t>An analysis of what steps Microsoft should be taking in order to succeed in Hollywood</a:t>
            </a:r>
          </a:p>
          <a:p>
            <a:r>
              <a:rPr lang="en-US" sz="9600" dirty="0"/>
              <a:t>By SAAD RAEES</a:t>
            </a:r>
          </a:p>
          <a:p>
            <a:endParaRPr lang="en-US" sz="7400" dirty="0"/>
          </a:p>
          <a:p>
            <a:endParaRPr lang="en-US" sz="9600" dirty="0"/>
          </a:p>
        </p:txBody>
      </p:sp>
    </p:spTree>
    <p:extLst>
      <p:ext uri="{BB962C8B-B14F-4D97-AF65-F5344CB8AC3E}">
        <p14:creationId xmlns:p14="http://schemas.microsoft.com/office/powerpoint/2010/main" val="298634666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57D4A72-F4F1-498A-B083-59E8C50B7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C7FF3303-6FC3-4637-A201-B4CCC1C992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220636" cy="6858000"/>
          </a:xfrm>
          <a:prstGeom prst="rect">
            <a:avLst/>
          </a:prstGeom>
        </p:spPr>
      </p:pic>
      <p:sp>
        <p:nvSpPr>
          <p:cNvPr id="2" name="Title 1">
            <a:extLst>
              <a:ext uri="{FF2B5EF4-FFF2-40B4-BE49-F238E27FC236}">
                <a16:creationId xmlns:a16="http://schemas.microsoft.com/office/drawing/2014/main" id="{182CB753-4C02-4F2B-A806-1712BFED46F3}"/>
              </a:ext>
            </a:extLst>
          </p:cNvPr>
          <p:cNvSpPr>
            <a:spLocks noGrp="1"/>
          </p:cNvSpPr>
          <p:nvPr>
            <p:ph type="title"/>
          </p:nvPr>
        </p:nvSpPr>
        <p:spPr>
          <a:xfrm>
            <a:off x="640079" y="2023236"/>
            <a:ext cx="3659777" cy="2820908"/>
          </a:xfrm>
        </p:spPr>
        <p:txBody>
          <a:bodyPr>
            <a:normAutofit/>
          </a:bodyPr>
          <a:lstStyle/>
          <a:p>
            <a:r>
              <a:rPr lang="en-US" sz="4000">
                <a:solidFill>
                  <a:srgbClr val="FFFFFF"/>
                </a:solidFill>
              </a:rPr>
              <a:t>Microsoft’s issues</a:t>
            </a:r>
            <a:br>
              <a:rPr lang="en-US" sz="4000">
                <a:solidFill>
                  <a:srgbClr val="FFFFFF"/>
                </a:solidFill>
              </a:rPr>
            </a:br>
            <a:endParaRPr lang="en-US" sz="4000">
              <a:solidFill>
                <a:srgbClr val="FFFFFF"/>
              </a:solidFill>
            </a:endParaRPr>
          </a:p>
        </p:txBody>
      </p:sp>
      <p:graphicFrame>
        <p:nvGraphicFramePr>
          <p:cNvPr id="16" name="Content Placeholder 2">
            <a:extLst>
              <a:ext uri="{FF2B5EF4-FFF2-40B4-BE49-F238E27FC236}">
                <a16:creationId xmlns:a16="http://schemas.microsoft.com/office/drawing/2014/main" id="{3137040C-38F3-494A-A82D-33EC89769650}"/>
              </a:ext>
            </a:extLst>
          </p:cNvPr>
          <p:cNvGraphicFramePr>
            <a:graphicFrameLocks noGrp="1"/>
          </p:cNvGraphicFramePr>
          <p:nvPr>
            <p:ph idx="1"/>
            <p:extLst>
              <p:ext uri="{D42A27DB-BD31-4B8C-83A1-F6EECF244321}">
                <p14:modId xmlns:p14="http://schemas.microsoft.com/office/powerpoint/2010/main" val="1971895784"/>
              </p:ext>
            </p:extLst>
          </p:nvPr>
        </p:nvGraphicFramePr>
        <p:xfrm>
          <a:off x="6355080" y="955653"/>
          <a:ext cx="5029200"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4837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08B2B1B-2ACA-459C-B5D1-3AB283066605}"/>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What we will be looking at</a:t>
            </a:r>
          </a:p>
        </p:txBody>
      </p:sp>
      <p:sp>
        <p:nvSpPr>
          <p:cNvPr id="7" name="Content Placeholder 6">
            <a:extLst>
              <a:ext uri="{FF2B5EF4-FFF2-40B4-BE49-F238E27FC236}">
                <a16:creationId xmlns:a16="http://schemas.microsoft.com/office/drawing/2014/main" id="{C97C8378-93E8-452A-906B-63E37C618645}"/>
              </a:ext>
            </a:extLst>
          </p:cNvPr>
          <p:cNvSpPr>
            <a:spLocks noGrp="1"/>
          </p:cNvSpPr>
          <p:nvPr>
            <p:ph idx="1"/>
          </p:nvPr>
        </p:nvSpPr>
        <p:spPr>
          <a:xfrm>
            <a:off x="1179226" y="3092970"/>
            <a:ext cx="9833548" cy="2693976"/>
          </a:xfrm>
        </p:spPr>
        <p:txBody>
          <a:bodyPr>
            <a:normAutofit/>
          </a:bodyPr>
          <a:lstStyle/>
          <a:p>
            <a:r>
              <a:rPr lang="en-US" sz="2000" dirty="0">
                <a:solidFill>
                  <a:srgbClr val="000000"/>
                </a:solidFill>
              </a:rPr>
              <a:t>We will be looking at some graphs that I have plotted from the data we have gathered. These are the csv files used </a:t>
            </a:r>
          </a:p>
          <a:p>
            <a:pPr marL="0" indent="0">
              <a:buNone/>
            </a:pPr>
            <a:r>
              <a:rPr lang="fr-FR" sz="2000" dirty="0">
                <a:solidFill>
                  <a:srgbClr val="000000"/>
                </a:solidFill>
                <a:hlinkClick r:id="rId3" action="ppaction://hlinkfile"/>
              </a:rPr>
              <a:t>C:\Users\saadr\Documents\bom.movie_gross.csv</a:t>
            </a:r>
            <a:endParaRPr lang="fr-FR" sz="2000" dirty="0">
              <a:solidFill>
                <a:srgbClr val="000000"/>
              </a:solidFill>
            </a:endParaRPr>
          </a:p>
          <a:p>
            <a:pPr marL="0" indent="0">
              <a:buNone/>
            </a:pPr>
            <a:r>
              <a:rPr lang="en-US" sz="2000" dirty="0">
                <a:solidFill>
                  <a:srgbClr val="000000"/>
                </a:solidFill>
                <a:hlinkClick r:id="rId4" action="ppaction://hlinkfile"/>
              </a:rPr>
              <a:t>C:\Users\saadr\Downloads\IMDB-Movie-Data.csv</a:t>
            </a:r>
            <a:endParaRPr lang="en-US" sz="2000" dirty="0">
              <a:solidFill>
                <a:srgbClr val="000000"/>
              </a:solidFill>
            </a:endParaRPr>
          </a:p>
        </p:txBody>
      </p:sp>
    </p:spTree>
    <p:extLst>
      <p:ext uri="{BB962C8B-B14F-4D97-AF65-F5344CB8AC3E}">
        <p14:creationId xmlns:p14="http://schemas.microsoft.com/office/powerpoint/2010/main" val="3432204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AD53E9-BC21-4B11-8270-73C80DF01DBD}"/>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2000">
                <a:solidFill>
                  <a:srgbClr val="FFFFFF"/>
                </a:solidFill>
              </a:rPr>
              <a:t>Revenue over time:</a:t>
            </a:r>
            <a:br>
              <a:rPr lang="en-US" sz="2000">
                <a:solidFill>
                  <a:srgbClr val="FFFFFF"/>
                </a:solidFill>
              </a:rPr>
            </a:br>
            <a:r>
              <a:rPr lang="en-US" sz="2000">
                <a:solidFill>
                  <a:srgbClr val="FFFFFF"/>
                </a:solidFill>
              </a:rPr>
              <a:t>As you can see in this graph, the revenue generation has gone up many folds over the decades. </a:t>
            </a:r>
            <a:br>
              <a:rPr lang="en-US" sz="2000">
                <a:solidFill>
                  <a:srgbClr val="FFFFFF"/>
                </a:solidFill>
              </a:rPr>
            </a:br>
            <a:r>
              <a:rPr lang="en-US" sz="2000">
                <a:solidFill>
                  <a:srgbClr val="FFFFFF"/>
                </a:solidFill>
              </a:rPr>
              <a:t>However, most movies do not make it to the top tier, they still make a decent revenue on movies</a:t>
            </a:r>
            <a:br>
              <a:rPr lang="en-US" sz="2000">
                <a:solidFill>
                  <a:srgbClr val="FFFFFF"/>
                </a:solidFill>
              </a:rPr>
            </a:br>
            <a:br>
              <a:rPr lang="en-US" sz="2000">
                <a:solidFill>
                  <a:srgbClr val="FFFFFF"/>
                </a:solidFill>
              </a:rPr>
            </a:br>
            <a:endParaRPr lang="en-US" sz="2000">
              <a:solidFill>
                <a:srgbClr val="FFFFFF"/>
              </a:solidFill>
            </a:endParaRPr>
          </a:p>
        </p:txBody>
      </p:sp>
      <p:sp>
        <p:nvSpPr>
          <p:cNvPr id="26"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Chart&#10;&#10;Description automatically generated">
            <a:extLst>
              <a:ext uri="{FF2B5EF4-FFF2-40B4-BE49-F238E27FC236}">
                <a16:creationId xmlns:a16="http://schemas.microsoft.com/office/drawing/2014/main" id="{64A0F588-4E82-4A68-A27A-3601694479D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7" r="3" b="3"/>
          <a:stretch/>
        </p:blipFill>
        <p:spPr>
          <a:xfrm>
            <a:off x="976251" y="942538"/>
            <a:ext cx="7163222" cy="4808332"/>
          </a:xfrm>
          <a:prstGeom prst="rect">
            <a:avLst/>
          </a:prstGeom>
          <a:effectLst/>
        </p:spPr>
      </p:pic>
    </p:spTree>
    <p:extLst>
      <p:ext uri="{BB962C8B-B14F-4D97-AF65-F5344CB8AC3E}">
        <p14:creationId xmlns:p14="http://schemas.microsoft.com/office/powerpoint/2010/main" val="302256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441EC8-0BFF-40E1-BEF0-EBD45DE770F1}"/>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Directors with the most movies</a:t>
            </a:r>
            <a:br>
              <a:rPr lang="en-US">
                <a:solidFill>
                  <a:schemeClr val="bg1"/>
                </a:solidFill>
              </a:rPr>
            </a:br>
            <a:endParaRPr lang="en-US">
              <a:solidFill>
                <a:schemeClr val="bg1"/>
              </a:solidFill>
            </a:endParaRPr>
          </a:p>
        </p:txBody>
      </p:sp>
      <p:pic>
        <p:nvPicPr>
          <p:cNvPr id="9" name="Content Placeholder 8" descr="Chart, bar chart&#10;&#10;Description automatically generated">
            <a:extLst>
              <a:ext uri="{FF2B5EF4-FFF2-40B4-BE49-F238E27FC236}">
                <a16:creationId xmlns:a16="http://schemas.microsoft.com/office/drawing/2014/main" id="{1C424FBF-DBBB-444B-801F-025977FB6F6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918" r="18783" b="1"/>
          <a:stretch/>
        </p:blipFill>
        <p:spPr>
          <a:xfrm>
            <a:off x="841248" y="2516777"/>
            <a:ext cx="6236208" cy="3660185"/>
          </a:xfrm>
          <a:prstGeom prst="rect">
            <a:avLst/>
          </a:prstGeom>
        </p:spPr>
      </p:pic>
      <p:sp>
        <p:nvSpPr>
          <p:cNvPr id="10" name="TextBox 9">
            <a:extLst>
              <a:ext uri="{FF2B5EF4-FFF2-40B4-BE49-F238E27FC236}">
                <a16:creationId xmlns:a16="http://schemas.microsoft.com/office/drawing/2014/main" id="{82C89721-7FE3-47FB-B337-128C3A3976ED}"/>
              </a:ext>
            </a:extLst>
          </p:cNvPr>
          <p:cNvSpPr txBox="1"/>
          <p:nvPr/>
        </p:nvSpPr>
        <p:spPr>
          <a:xfrm>
            <a:off x="7546848" y="2516777"/>
            <a:ext cx="3803904" cy="36601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Here is a graph of directors who have made the most amount of movies. We suggest hiring such directors because of the name recognition they have as compared to someone not as well known. Factors like these definitely help in marketing.</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Ridley Scott, David Yates and Michael Bay are three of the most experienced directors out ther</a:t>
            </a:r>
          </a:p>
        </p:txBody>
      </p:sp>
    </p:spTree>
    <p:extLst>
      <p:ext uri="{BB962C8B-B14F-4D97-AF65-F5344CB8AC3E}">
        <p14:creationId xmlns:p14="http://schemas.microsoft.com/office/powerpoint/2010/main" val="2820708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6DB4-DA67-4ACC-B769-32B3AECCAC5A}"/>
              </a:ext>
            </a:extLst>
          </p:cNvPr>
          <p:cNvSpPr>
            <a:spLocks noGrp="1"/>
          </p:cNvSpPr>
          <p:nvPr>
            <p:ph type="title"/>
          </p:nvPr>
        </p:nvSpPr>
        <p:spPr/>
        <p:txBody>
          <a:bodyPr/>
          <a:lstStyle/>
          <a:p>
            <a:r>
              <a:rPr lang="en-US" dirty="0"/>
              <a:t>Directors with highest average revenue</a:t>
            </a:r>
          </a:p>
        </p:txBody>
      </p:sp>
      <p:pic>
        <p:nvPicPr>
          <p:cNvPr id="5" name="Content Placeholder 4" descr="A picture containing comb, object&#10;&#10;Description automatically generated">
            <a:extLst>
              <a:ext uri="{FF2B5EF4-FFF2-40B4-BE49-F238E27FC236}">
                <a16:creationId xmlns:a16="http://schemas.microsoft.com/office/drawing/2014/main" id="{C0DD1144-4A77-46DC-9FD3-413C5250EC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260" y="1606550"/>
            <a:ext cx="8162429" cy="4351338"/>
          </a:xfrm>
        </p:spPr>
      </p:pic>
      <p:sp>
        <p:nvSpPr>
          <p:cNvPr id="6" name="TextBox 5">
            <a:extLst>
              <a:ext uri="{FF2B5EF4-FFF2-40B4-BE49-F238E27FC236}">
                <a16:creationId xmlns:a16="http://schemas.microsoft.com/office/drawing/2014/main" id="{46BA28D7-BCC3-4A1D-8266-0D7FB2E6EBFD}"/>
              </a:ext>
            </a:extLst>
          </p:cNvPr>
          <p:cNvSpPr txBox="1"/>
          <p:nvPr/>
        </p:nvSpPr>
        <p:spPr>
          <a:xfrm>
            <a:off x="8582025" y="1495425"/>
            <a:ext cx="3381375" cy="1754326"/>
          </a:xfrm>
          <a:prstGeom prst="rect">
            <a:avLst/>
          </a:prstGeom>
          <a:noFill/>
        </p:spPr>
        <p:txBody>
          <a:bodyPr wrap="square" rtlCol="0">
            <a:spAutoFit/>
          </a:bodyPr>
          <a:lstStyle/>
          <a:p>
            <a:r>
              <a:rPr lang="en-US" dirty="0"/>
              <a:t>This graph shows the directors who generate the most value.</a:t>
            </a:r>
          </a:p>
          <a:p>
            <a:r>
              <a:rPr lang="en-US" dirty="0"/>
              <a:t>James Cameron’s movies make $760 Million per movie. That’s not surprising considering Avatar alone made over $2 Billion</a:t>
            </a:r>
          </a:p>
        </p:txBody>
      </p:sp>
    </p:spTree>
    <p:extLst>
      <p:ext uri="{BB962C8B-B14F-4D97-AF65-F5344CB8AC3E}">
        <p14:creationId xmlns:p14="http://schemas.microsoft.com/office/powerpoint/2010/main" val="320686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7221BD-822C-4007-A284-E08D200723E0}"/>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Conclusion</a:t>
            </a:r>
            <a:br>
              <a:rPr lang="en-US" sz="6000">
                <a:solidFill>
                  <a:schemeClr val="bg1"/>
                </a:solidFill>
              </a:rPr>
            </a:br>
            <a:endParaRPr lang="en-US" sz="6000">
              <a:solidFill>
                <a:schemeClr val="bg1"/>
              </a:solidFill>
            </a:endParaRPr>
          </a:p>
        </p:txBody>
      </p:sp>
      <p:graphicFrame>
        <p:nvGraphicFramePr>
          <p:cNvPr id="5" name="Content Placeholder 2">
            <a:extLst>
              <a:ext uri="{FF2B5EF4-FFF2-40B4-BE49-F238E27FC236}">
                <a16:creationId xmlns:a16="http://schemas.microsoft.com/office/drawing/2014/main" id="{8B306992-74F3-418E-B6A5-175BD85E8264}"/>
              </a:ext>
            </a:extLst>
          </p:cNvPr>
          <p:cNvGraphicFramePr>
            <a:graphicFrameLocks noGrp="1"/>
          </p:cNvGraphicFramePr>
          <p:nvPr>
            <p:ph idx="1"/>
            <p:extLst>
              <p:ext uri="{D42A27DB-BD31-4B8C-83A1-F6EECF244321}">
                <p14:modId xmlns:p14="http://schemas.microsoft.com/office/powerpoint/2010/main" val="3361697303"/>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8512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337</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Microsoft Decides Computers aren’t enough</vt:lpstr>
      <vt:lpstr>Microsoft’s issues </vt:lpstr>
      <vt:lpstr>What we will be looking at</vt:lpstr>
      <vt:lpstr>Revenue over time: As you can see in this graph, the revenue generation has gone up many folds over the decades.  However, most movies do not make it to the top tier, they still make a decent revenue on movies  </vt:lpstr>
      <vt:lpstr>Directors with the most movies </vt:lpstr>
      <vt:lpstr>Directors with highest average revenue</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Decides Computers aren’t enough</dc:title>
  <dc:creator>saad raees</dc:creator>
  <cp:lastModifiedBy>saad raees</cp:lastModifiedBy>
  <cp:revision>1</cp:revision>
  <dcterms:created xsi:type="dcterms:W3CDTF">2020-11-13T15:29:59Z</dcterms:created>
  <dcterms:modified xsi:type="dcterms:W3CDTF">2020-11-13T15:30:31Z</dcterms:modified>
</cp:coreProperties>
</file>