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2" r:id="rId19"/>
    <p:sldId id="273" r:id="rId20"/>
    <p:sldId id="282" r:id="rId21"/>
    <p:sldId id="287" r:id="rId22"/>
    <p:sldId id="283" r:id="rId23"/>
    <p:sldId id="284" r:id="rId24"/>
    <p:sldId id="290" r:id="rId25"/>
    <p:sldId id="289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C50783-121B-4FBC-B1E0-6B9F01B2EF1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DE58CF-2654-4A64-92E8-E851AD3DFD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48600" cy="1927225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447392"/>
            <a:ext cx="8039100" cy="310580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Tree is a non-linear data structure which organizes data in hierarchical structure.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tree data structure, every individual element is called as </a:t>
            </a:r>
            <a:r>
              <a:rPr lang="en-US" b="1" dirty="0">
                <a:solidFill>
                  <a:schemeClr val="tx1"/>
                </a:solidFill>
              </a:rPr>
              <a:t>Node</a:t>
            </a:r>
            <a:r>
              <a:rPr lang="en-US" dirty="0">
                <a:solidFill>
                  <a:schemeClr val="tx1"/>
                </a:solidFill>
              </a:rPr>
              <a:t>. Node in a tree data structure stores the actual data of that particular element and link to next elements in hierarchical structure.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4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Path- </a:t>
            </a:r>
            <a:r>
              <a:rPr lang="en-US" dirty="0"/>
              <a:t>In a tree data structure, the sequence of Nodes and Edges from one node to another node is called as </a:t>
            </a:r>
            <a:r>
              <a:rPr lang="en-US" b="1" dirty="0"/>
              <a:t>Path</a:t>
            </a:r>
            <a:r>
              <a:rPr lang="en-US" dirty="0"/>
              <a:t> between those two Nodes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0104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88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Level- </a:t>
            </a:r>
            <a:r>
              <a:rPr lang="en-US" dirty="0"/>
              <a:t>In a tree data structure, the root node is said to be at Level 0 and the children of root node are at Level 1 and the children of the nodes which are at Level 1 will be at Level 2 and so on</a:t>
            </a:r>
          </a:p>
          <a:p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93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Types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257800"/>
          </a:xfrm>
        </p:spPr>
        <p:txBody>
          <a:bodyPr/>
          <a:lstStyle/>
          <a:p>
            <a:pPr lvl="0"/>
            <a:r>
              <a:rPr lang="en-US" sz="1800" b="1" dirty="0"/>
              <a:t>Binary Tree- </a:t>
            </a:r>
            <a:r>
              <a:rPr lang="en-US" sz="1800" dirty="0"/>
              <a:t>A binary tree is either an empty tree or a binary tree consists of a root node, a left </a:t>
            </a:r>
            <a:r>
              <a:rPr lang="en-US" sz="1800" dirty="0" err="1"/>
              <a:t>subtree</a:t>
            </a:r>
            <a:r>
              <a:rPr lang="en-US" sz="1800" dirty="0"/>
              <a:t> and a right </a:t>
            </a:r>
            <a:r>
              <a:rPr lang="en-US" sz="1800" dirty="0" err="1"/>
              <a:t>subtree</a:t>
            </a:r>
            <a:r>
              <a:rPr lang="en-US" sz="1800" dirty="0"/>
              <a:t>, both of which will act as a binary tree once again.</a:t>
            </a:r>
          </a:p>
          <a:p>
            <a:pPr lvl="0"/>
            <a:endParaRPr lang="en-US" sz="1800" dirty="0"/>
          </a:p>
          <a:p>
            <a:pPr marL="0" lvl="0" indent="0">
              <a:buNone/>
            </a:pPr>
            <a:endParaRPr lang="en-US" sz="1800" dirty="0"/>
          </a:p>
          <a:p>
            <a:pPr lvl="0"/>
            <a:endParaRPr lang="en-US" sz="1800" b="1" dirty="0"/>
          </a:p>
          <a:p>
            <a:pPr lvl="0"/>
            <a:endParaRPr lang="en-US" sz="1800" b="1" dirty="0"/>
          </a:p>
          <a:p>
            <a:pPr lvl="0"/>
            <a:endParaRPr lang="en-US" sz="1800" b="1" dirty="0"/>
          </a:p>
          <a:p>
            <a:pPr lvl="0"/>
            <a:r>
              <a:rPr lang="en-US" sz="1800" b="1" dirty="0"/>
              <a:t>Strictly Binary Tree- </a:t>
            </a:r>
            <a:r>
              <a:rPr lang="en-US" sz="1800" dirty="0"/>
              <a:t>Strictly binary tree is defined as a binary tree where all the nodes will have either zero or two children. It does not include one child in any node.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13" y="4793226"/>
            <a:ext cx="2743200" cy="18435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306889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0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Complete Binary Tree- </a:t>
            </a:r>
            <a:r>
              <a:rPr lang="en-US" dirty="0"/>
              <a:t>A complete binary tree is a strictly binary tree in which all leaf nodes are at same level.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inary Search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43200"/>
            <a:ext cx="485775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82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b="1" dirty="0"/>
              <a:t>Left skewed binary tree- </a:t>
            </a:r>
            <a:r>
              <a:rPr lang="en-US" sz="2000" dirty="0"/>
              <a:t>A left skew tree has node associated with only the left child. It is a binary tree contains only left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b="1" dirty="0"/>
              <a:t>Right skewed binary tree- </a:t>
            </a:r>
            <a:r>
              <a:rPr lang="en-US" sz="2000" dirty="0"/>
              <a:t>A right skew tree has node associated with only the right child. It is a binary tree contains only right </a:t>
            </a:r>
            <a:r>
              <a:rPr lang="en-US" sz="2000" dirty="0" err="1"/>
              <a:t>subtrees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 result for left and rightskewed binary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46482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04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762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Types of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 Binary Search Tree (BST)- </a:t>
            </a:r>
            <a:r>
              <a:rPr lang="en-US" sz="2000" dirty="0"/>
              <a:t>It</a:t>
            </a:r>
            <a:r>
              <a:rPr lang="en-US" sz="2000" b="1" dirty="0"/>
              <a:t> </a:t>
            </a:r>
            <a:r>
              <a:rPr lang="en-US" sz="2000" dirty="0"/>
              <a:t>is a tree in which all the nodes follow the below-mentioned properties −</a:t>
            </a:r>
          </a:p>
          <a:p>
            <a:pPr lvl="0"/>
            <a:r>
              <a:rPr lang="en-US" sz="2000" dirty="0"/>
              <a:t>The left sub-tree of a node has a value less than its parent node's value.</a:t>
            </a:r>
          </a:p>
          <a:p>
            <a:pPr lvl="0"/>
            <a:r>
              <a:rPr lang="en-US" sz="2000" dirty="0"/>
              <a:t>The right sub-tree of a node has a value greater than or equal to its parent node's value.</a:t>
            </a:r>
          </a:p>
          <a:p>
            <a:pPr lvl="0"/>
            <a:r>
              <a:rPr lang="en-US" sz="2000" dirty="0"/>
              <a:t>All sub trees follow above two rules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inary Search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962400" cy="2071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1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657600"/>
          </a:xfrm>
        </p:spPr>
        <p:txBody>
          <a:bodyPr>
            <a:normAutofit/>
          </a:bodyPr>
          <a:lstStyle/>
          <a:p>
            <a:r>
              <a:rPr lang="en-US" sz="2800" dirty="0"/>
              <a:t>Construct BST with following elements: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27, 14, 19, 35, 31, 10, 42, 15, 55, 92, 50, -3</a:t>
            </a:r>
          </a:p>
        </p:txBody>
      </p:sp>
    </p:spTree>
    <p:extLst>
      <p:ext uri="{BB962C8B-B14F-4D97-AF65-F5344CB8AC3E}">
        <p14:creationId xmlns:p14="http://schemas.microsoft.com/office/powerpoint/2010/main" val="407080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Traversals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1" y="1524001"/>
            <a:ext cx="5385619" cy="287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839" y="44196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/>
              <a:t>Preorder Traversal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Root- Left </a:t>
            </a:r>
            <a:r>
              <a:rPr lang="en-US" sz="2400" b="1" dirty="0" err="1"/>
              <a:t>Subtree</a:t>
            </a:r>
            <a:r>
              <a:rPr lang="en-US" sz="2400" b="1" dirty="0"/>
              <a:t> - Right </a:t>
            </a:r>
            <a:r>
              <a:rPr lang="en-US" sz="2400" b="1" dirty="0" err="1"/>
              <a:t>Subtree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27,14,10,19,35,31,42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1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Traversals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1" y="1524001"/>
            <a:ext cx="542914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0381" y="44958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 err="1"/>
              <a:t>Inorder</a:t>
            </a:r>
            <a:r>
              <a:rPr lang="en-US" sz="2400" b="1" dirty="0"/>
              <a:t> Traversal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Left </a:t>
            </a:r>
            <a:r>
              <a:rPr lang="en-US" sz="2400" b="1" dirty="0" err="1"/>
              <a:t>Subtree</a:t>
            </a:r>
            <a:r>
              <a:rPr lang="en-US" sz="2400" b="1" dirty="0"/>
              <a:t>- Root- Right </a:t>
            </a:r>
            <a:r>
              <a:rPr lang="en-US" sz="2400" b="1" dirty="0" err="1"/>
              <a:t>Subtree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10,14,19,27,31,35,42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43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Traversals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1" y="1524001"/>
            <a:ext cx="528626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0381" y="44958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 err="1"/>
              <a:t>Postorder</a:t>
            </a:r>
            <a:r>
              <a:rPr lang="en-US" sz="2400" b="1" dirty="0"/>
              <a:t> Traversal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Left </a:t>
            </a:r>
            <a:r>
              <a:rPr lang="en-US" sz="2400" b="1" dirty="0" err="1"/>
              <a:t>Subtree</a:t>
            </a:r>
            <a:r>
              <a:rPr lang="en-US" sz="2400" b="1" dirty="0"/>
              <a:t> - Right </a:t>
            </a:r>
            <a:r>
              <a:rPr lang="en-US" sz="2400" b="1" dirty="0" err="1"/>
              <a:t>Subtree</a:t>
            </a:r>
            <a:r>
              <a:rPr lang="en-US" sz="2400" b="1" dirty="0"/>
              <a:t> - Root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10,19,14,31,42,35,27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5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Root- </a:t>
            </a:r>
            <a:r>
              <a:rPr lang="en-US" dirty="0"/>
              <a:t>In a tree data structure, the first node is called as </a:t>
            </a:r>
            <a:r>
              <a:rPr lang="en-US" b="1" dirty="0"/>
              <a:t>Root Node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199"/>
            <a:ext cx="6934200" cy="3483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26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Construct BST with following elements and write traversals. 75, 34, 45, 62, 22, 96, 82,105, 98,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Construct BST with following elements and write traversals. 50, 15, 62, 5, 20, 58, 91, 3, 8, 37, 60,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36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Construct BST with following traversals</a:t>
            </a:r>
            <a:br>
              <a:rPr lang="en-US" sz="2800" dirty="0"/>
            </a:br>
            <a:r>
              <a:rPr lang="en-US" sz="2800" dirty="0" err="1"/>
              <a:t>Inorder</a:t>
            </a:r>
            <a:r>
              <a:rPr lang="en-US" sz="2800" dirty="0"/>
              <a:t> – 3, 5, 8, 15, 20, 24, 37, 50, 58, 60, 62, 91</a:t>
            </a:r>
            <a:br>
              <a:rPr lang="en-US" sz="2800" dirty="0"/>
            </a:br>
            <a:r>
              <a:rPr lang="en-US" sz="2800" dirty="0" err="1"/>
              <a:t>Postorder</a:t>
            </a:r>
            <a:r>
              <a:rPr lang="en-US" sz="2800" dirty="0"/>
              <a:t> – 3, 8, 5, 24, 37, 20, 15, 60, 58, 91, 62,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Construct BST with following traversals</a:t>
            </a:r>
            <a:br>
              <a:rPr lang="en-US" sz="2400" dirty="0"/>
            </a:br>
            <a:r>
              <a:rPr lang="en-US" sz="2400" dirty="0" err="1"/>
              <a:t>Inorder</a:t>
            </a:r>
            <a:r>
              <a:rPr lang="en-US" sz="2400"/>
              <a:t>: 3</a:t>
            </a:r>
            <a:r>
              <a:rPr lang="en-US" sz="2400" dirty="0"/>
              <a:t>, 5, 8, 15, 20, 24, 37, 50, 58, 60, 62, 91</a:t>
            </a:r>
            <a:br>
              <a:rPr lang="en-US" sz="2400"/>
            </a:br>
            <a:r>
              <a:rPr lang="en-US" sz="2400"/>
              <a:t>Preorder:  </a:t>
            </a:r>
            <a:r>
              <a:rPr lang="en-US" sz="2400" dirty="0"/>
              <a:t>50, 15, 5, 3, 8, 20, 37, 24, 62, 58, 60, 91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EBC1-3F9D-D954-4DD5-555060B7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2408-5CF6-5790-994E-837D20F3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Autofit/>
          </a:bodyPr>
          <a:lstStyle/>
          <a:p>
            <a:r>
              <a:rPr lang="en-US" sz="2400" dirty="0"/>
              <a:t>Construct BST for following data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5C83-132A-3491-8C26-883758A8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may,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june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august, sept, oct,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dec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3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7942-4C46-2199-F8DE-36D5A43A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8768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BST with following traversals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Preorder Traversal- 20, 16, 5, 18, 17, 19, 60, 85, 70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Postorder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Traversal- -3, 12, 15, 10 , 30 , 20 , 150 , 300 , 200 , 100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65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(Height Balanced Tree)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2348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99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Trees- Balance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BalanceFactor</a:t>
            </a:r>
            <a:r>
              <a:rPr lang="en-US" dirty="0"/>
              <a:t> = height(left-</a:t>
            </a:r>
            <a:r>
              <a:rPr lang="en-US" dirty="0" err="1"/>
              <a:t>sutree</a:t>
            </a:r>
            <a:r>
              <a:rPr lang="en-US" dirty="0"/>
              <a:t>) − height(right-</a:t>
            </a:r>
            <a:r>
              <a:rPr lang="en-US" dirty="0" err="1"/>
              <a:t>sutree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4572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95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Trees- Balance Factor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10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59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Tree- 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 balance itself, an AVL tree may perform the following four kinds of rotations −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Left to left rotation (L-L)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Right to right rotation (R-R)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Left to right rotation (L-R)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Right to left rotation (R-L)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Edge-</a:t>
            </a:r>
            <a:r>
              <a:rPr lang="en-US" dirty="0"/>
              <a:t> In a tree data structure, the connecting link between any two nodes is called as </a:t>
            </a:r>
            <a:r>
              <a:rPr lang="en-US" b="1" dirty="0"/>
              <a:t>Edge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467600" cy="3453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16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to 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30,20,10</a:t>
            </a:r>
          </a:p>
        </p:txBody>
      </p:sp>
    </p:spTree>
    <p:extLst>
      <p:ext uri="{BB962C8B-B14F-4D97-AF65-F5344CB8AC3E}">
        <p14:creationId xmlns:p14="http://schemas.microsoft.com/office/powerpoint/2010/main" val="2098813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Right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10,20,30</a:t>
            </a:r>
          </a:p>
        </p:txBody>
      </p:sp>
    </p:spTree>
    <p:extLst>
      <p:ext uri="{BB962C8B-B14F-4D97-AF65-F5344CB8AC3E}">
        <p14:creationId xmlns:p14="http://schemas.microsoft.com/office/powerpoint/2010/main" val="1230419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to Right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30,10,20</a:t>
            </a:r>
          </a:p>
        </p:txBody>
      </p:sp>
    </p:spTree>
    <p:extLst>
      <p:ext uri="{BB962C8B-B14F-4D97-AF65-F5344CB8AC3E}">
        <p14:creationId xmlns:p14="http://schemas.microsoft.com/office/powerpoint/2010/main" val="281774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to 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10,30,20</a:t>
            </a:r>
          </a:p>
        </p:txBody>
      </p:sp>
    </p:spTree>
    <p:extLst>
      <p:ext uri="{BB962C8B-B14F-4D97-AF65-F5344CB8AC3E}">
        <p14:creationId xmlns:p14="http://schemas.microsoft.com/office/powerpoint/2010/main" val="1291188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Construct AVL Tree- 14, 17, 11, 7, 53, 4, 13, 12, 8, 60, 19, 16, 20</a:t>
            </a:r>
          </a:p>
          <a:p>
            <a:pPr marL="0" indent="0">
              <a:buNone/>
            </a:pPr>
            <a:r>
              <a:rPr lang="en-US" dirty="0"/>
              <a:t>2. Construct AVL Tree- 10, 8, 15, 12, 13, 7, 9, 17, 20, 18, 4, 5, -3</a:t>
            </a:r>
          </a:p>
          <a:p>
            <a:pPr marL="0" indent="0">
              <a:buNone/>
            </a:pPr>
            <a:r>
              <a:rPr lang="en-US" dirty="0"/>
              <a:t>3. Construct AVL Tree- char, break, switch, if, int, struct, malloc, void, return, </a:t>
            </a:r>
            <a:r>
              <a:rPr lang="en-US" dirty="0" err="1"/>
              <a:t>goto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Construct AVL Tree- Mumbai, Pune, Nagpur, Amaravati, Kolhapur, </a:t>
            </a:r>
            <a:r>
              <a:rPr lang="en-US" dirty="0" err="1"/>
              <a:t>Nanded</a:t>
            </a:r>
            <a:r>
              <a:rPr lang="en-US" dirty="0"/>
              <a:t>, Solapur, Nagar, Nasik, </a:t>
            </a:r>
            <a:r>
              <a:rPr lang="en-US" dirty="0" err="1"/>
              <a:t>Dhule</a:t>
            </a:r>
            <a:r>
              <a:rPr lang="en-US" dirty="0"/>
              <a:t>, Aurangabad, </a:t>
            </a:r>
            <a:r>
              <a:rPr lang="en-US" dirty="0" err="1"/>
              <a:t>Jalgaon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5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Siblings- </a:t>
            </a:r>
            <a:r>
              <a:rPr lang="en-US" dirty="0"/>
              <a:t>In a tree data structure, nodes which belong to same Parent are called as </a:t>
            </a:r>
            <a:r>
              <a:rPr lang="en-US" b="1" dirty="0"/>
              <a:t>Siblings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0866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5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Degree of Node - </a:t>
            </a:r>
            <a:r>
              <a:rPr lang="en-US" dirty="0"/>
              <a:t>The total number of children of a node is called as </a:t>
            </a:r>
            <a:r>
              <a:rPr lang="en-US" b="1" dirty="0"/>
              <a:t>Degree</a:t>
            </a:r>
            <a:r>
              <a:rPr lang="en-US" dirty="0"/>
              <a:t> of that Node </a:t>
            </a:r>
          </a:p>
          <a:p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68580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Terminal Node/ Leaf Node - </a:t>
            </a:r>
            <a:r>
              <a:rPr lang="en-US" dirty="0"/>
              <a:t>In a tree data structure, the node which does not have a child is called as </a:t>
            </a:r>
            <a:r>
              <a:rPr lang="en-US" b="1" dirty="0"/>
              <a:t>Terminal</a:t>
            </a:r>
            <a:r>
              <a:rPr lang="en-US" dirty="0"/>
              <a:t>/</a:t>
            </a:r>
            <a:r>
              <a:rPr lang="en-US" b="1" dirty="0"/>
              <a:t>Leaf 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858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5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Nonterminal Node/Internal Node - </a:t>
            </a:r>
            <a:r>
              <a:rPr lang="en-US" dirty="0"/>
              <a:t>In a tree data structure, the node which has at least one child is called as </a:t>
            </a:r>
            <a:r>
              <a:rPr lang="en-US" b="1" dirty="0"/>
              <a:t>Nonterminal/Internal 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69342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0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Height - </a:t>
            </a:r>
            <a:r>
              <a:rPr lang="en-US" dirty="0"/>
              <a:t>In a tree data structure, the total number of edges from leaf node to a particular node in the longest path is called as </a:t>
            </a:r>
            <a:r>
              <a:rPr lang="en-US" b="1" dirty="0"/>
              <a:t>Height</a:t>
            </a:r>
            <a:r>
              <a:rPr lang="en-US" dirty="0"/>
              <a:t> of that Node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7423355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37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err="1"/>
              <a:t>Subtree</a:t>
            </a:r>
            <a:r>
              <a:rPr lang="en-US" b="1" dirty="0"/>
              <a:t> - </a:t>
            </a:r>
            <a:r>
              <a:rPr lang="en-US" dirty="0"/>
              <a:t>In a tree data structure, each child from a node forms a </a:t>
            </a:r>
            <a:r>
              <a:rPr lang="en-US" dirty="0" err="1"/>
              <a:t>subtree</a:t>
            </a:r>
            <a:r>
              <a:rPr lang="en-US" dirty="0"/>
              <a:t> recursively. Every child node will form a </a:t>
            </a:r>
            <a:r>
              <a:rPr lang="en-US" dirty="0" err="1"/>
              <a:t>subtree</a:t>
            </a:r>
            <a:r>
              <a:rPr lang="en-US" dirty="0"/>
              <a:t> on its parent node.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ree data stru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6705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65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573</TotalTime>
  <Words>1067</Words>
  <Application>Microsoft Office PowerPoint</Application>
  <PresentationFormat>On-screen Show (4:3)</PresentationFormat>
  <Paragraphs>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Clarity</vt:lpstr>
      <vt:lpstr>Tree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Types of Tree</vt:lpstr>
      <vt:lpstr>Types of Tree</vt:lpstr>
      <vt:lpstr>Types of Tree</vt:lpstr>
      <vt:lpstr>Types of Tree </vt:lpstr>
      <vt:lpstr>Construct BST with following elements:   27, 14, 19, 35, 31, 10, 42, 15, 55, 92, 50, -3</vt:lpstr>
      <vt:lpstr>BST Traversals</vt:lpstr>
      <vt:lpstr>BST Traversals</vt:lpstr>
      <vt:lpstr>BST Traversals</vt:lpstr>
      <vt:lpstr>Construct BST with following elements and write traversals. 75, 34, 45, 62, 22, 96, 82,105, 98, 25</vt:lpstr>
      <vt:lpstr>Construct BST with following elements and write traversals. 50, 15, 62, 5, 20, 58, 91, 3, 8, 37, 60, 24</vt:lpstr>
      <vt:lpstr>Construct BST with following traversals Inorder – 3, 5, 8, 15, 20, 24, 37, 50, 58, 60, 62, 91 Postorder – 3, 8, 5, 24, 37, 20, 15, 60, 58, 91, 62, 50</vt:lpstr>
      <vt:lpstr>Construct BST with following traversals Inorder: 3, 5, 8, 15, 20, 24, 37, 50, 58, 60, 62, 91 Preorder:  50, 15, 5, 3, 8, 20, 37, 24, 62, 58, 60, 91</vt:lpstr>
      <vt:lpstr>Construct BST for following data </vt:lpstr>
      <vt:lpstr>PowerPoint Presentation</vt:lpstr>
      <vt:lpstr>AVL Tree (Height Balanced Tree)</vt:lpstr>
      <vt:lpstr>AVL Trees- Balance Factor</vt:lpstr>
      <vt:lpstr>AVL Trees- Balance Factor</vt:lpstr>
      <vt:lpstr>AVL Tree- Rotations</vt:lpstr>
      <vt:lpstr>Left to Left Rotation</vt:lpstr>
      <vt:lpstr>Right to Right Rotation</vt:lpstr>
      <vt:lpstr>Left to Right Rotation</vt:lpstr>
      <vt:lpstr>Right to Left Rotation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MESIMCC</dc:creator>
  <cp:lastModifiedBy>ashwini patil</cp:lastModifiedBy>
  <cp:revision>57</cp:revision>
  <dcterms:created xsi:type="dcterms:W3CDTF">2021-03-20T08:59:06Z</dcterms:created>
  <dcterms:modified xsi:type="dcterms:W3CDTF">2024-10-23T06:31:40Z</dcterms:modified>
</cp:coreProperties>
</file>