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5"/>
  </p:notesMasterIdLst>
  <p:sldIdLst>
    <p:sldId id="256" r:id="rId2"/>
    <p:sldId id="257" r:id="rId3"/>
    <p:sldId id="258" r:id="rId4"/>
    <p:sldId id="259" r:id="rId5"/>
    <p:sldId id="269" r:id="rId6"/>
    <p:sldId id="260" r:id="rId7"/>
    <p:sldId id="261" r:id="rId8"/>
    <p:sldId id="263" r:id="rId9"/>
    <p:sldId id="265" r:id="rId10"/>
    <p:sldId id="266" r:id="rId11"/>
    <p:sldId id="268" r:id="rId12"/>
    <p:sldId id="270" r:id="rId13"/>
    <p:sldId id="271"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autoAdjust="0"/>
    <p:restoredTop sz="95039" autoAdjust="0"/>
  </p:normalViewPr>
  <p:slideViewPr>
    <p:cSldViewPr snapToGrid="0" snapToObjects="1">
      <p:cViewPr varScale="1">
        <p:scale>
          <a:sx n="124" d="100"/>
          <a:sy n="124" d="100"/>
        </p:scale>
        <p:origin x="195"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C389B-80EB-4C84-B1C8-5D6104A3486C}"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B58DA-7CB3-40A8-9659-6B006D1B0E06}" type="slidenum">
              <a:rPr lang="en-US" smtClean="0"/>
              <a:t>‹#›</a:t>
            </a:fld>
            <a:endParaRPr lang="en-US"/>
          </a:p>
        </p:txBody>
      </p:sp>
    </p:spTree>
    <p:extLst>
      <p:ext uri="{BB962C8B-B14F-4D97-AF65-F5344CB8AC3E}">
        <p14:creationId xmlns:p14="http://schemas.microsoft.com/office/powerpoint/2010/main" val="227594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AB58DA-7CB3-40A8-9659-6B006D1B0E06}" type="slidenum">
              <a:rPr lang="en-US" smtClean="0"/>
              <a:t>1</a:t>
            </a:fld>
            <a:endParaRPr lang="en-US"/>
          </a:p>
        </p:txBody>
      </p:sp>
    </p:spTree>
    <p:extLst>
      <p:ext uri="{BB962C8B-B14F-4D97-AF65-F5344CB8AC3E}">
        <p14:creationId xmlns:p14="http://schemas.microsoft.com/office/powerpoint/2010/main" val="2541784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E" dirty="0"/>
            </a:br>
            <a:r>
              <a:rPr lang="en-IE" dirty="0"/>
              <a:t>* Cluster 1 has moderate engagements on average and the best grade distribution</a:t>
            </a:r>
            <a:br>
              <a:rPr lang="en-IE" dirty="0"/>
            </a:br>
            <a:r>
              <a:rPr lang="en-IE" dirty="0"/>
              <a:t>* Cluster 2 has the highest engagements on average but fewer 5 grades and more low grades than cluster 1</a:t>
            </a:r>
            <a:br>
              <a:rPr lang="en-IE" dirty="0"/>
            </a:br>
            <a:r>
              <a:rPr lang="en-IE" dirty="0"/>
              <a:t>* Cluster 3 has the lowest engagements on average and the lowest proportion of 5 grades / highest proportions of low grades.</a:t>
            </a:r>
            <a:br>
              <a:rPr lang="en-IE" dirty="0"/>
            </a:br>
            <a:r>
              <a:rPr lang="en-IE" dirty="0"/>
              <a:t>* Overall, Cluster 1 captures most average-to-good students, Cluster 3 captures that disengaged poor students, and Cluster 2 captures the small number of students who have to work really hard to do well.</a:t>
            </a:r>
            <a:br>
              <a:rPr lang="en-IE" dirty="0"/>
            </a:br>
            <a:endParaRPr lang="en-IE" dirty="0"/>
          </a:p>
        </p:txBody>
      </p:sp>
      <p:sp>
        <p:nvSpPr>
          <p:cNvPr id="4" name="Slide Number Placeholder 3"/>
          <p:cNvSpPr>
            <a:spLocks noGrp="1"/>
          </p:cNvSpPr>
          <p:nvPr>
            <p:ph type="sldNum" sz="quarter" idx="5"/>
          </p:nvPr>
        </p:nvSpPr>
        <p:spPr/>
        <p:txBody>
          <a:bodyPr/>
          <a:lstStyle/>
          <a:p>
            <a:fld id="{49AB58DA-7CB3-40A8-9659-6B006D1B0E06}" type="slidenum">
              <a:rPr lang="en-US" smtClean="0"/>
              <a:t>10</a:t>
            </a:fld>
            <a:endParaRPr lang="en-US"/>
          </a:p>
        </p:txBody>
      </p:sp>
    </p:spTree>
    <p:extLst>
      <p:ext uri="{BB962C8B-B14F-4D97-AF65-F5344CB8AC3E}">
        <p14:creationId xmlns:p14="http://schemas.microsoft.com/office/powerpoint/2010/main" val="306081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i="0" dirty="0"/>
          </a:p>
        </p:txBody>
      </p:sp>
      <p:sp>
        <p:nvSpPr>
          <p:cNvPr id="4" name="Slide Number Placeholder 3"/>
          <p:cNvSpPr>
            <a:spLocks noGrp="1"/>
          </p:cNvSpPr>
          <p:nvPr>
            <p:ph type="sldNum" sz="quarter" idx="5"/>
          </p:nvPr>
        </p:nvSpPr>
        <p:spPr/>
        <p:txBody>
          <a:bodyPr/>
          <a:lstStyle/>
          <a:p>
            <a:fld id="{49AB58DA-7CB3-40A8-9659-6B006D1B0E06}" type="slidenum">
              <a:rPr lang="en-US" smtClean="0"/>
              <a:t>11</a:t>
            </a:fld>
            <a:endParaRPr lang="en-US"/>
          </a:p>
        </p:txBody>
      </p:sp>
    </p:spTree>
    <p:extLst>
      <p:ext uri="{BB962C8B-B14F-4D97-AF65-F5344CB8AC3E}">
        <p14:creationId xmlns:p14="http://schemas.microsoft.com/office/powerpoint/2010/main" val="379144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B58DA-7CB3-40A8-9659-6B006D1B0E06}" type="slidenum">
              <a:rPr lang="en-US" smtClean="0"/>
              <a:t>2</a:t>
            </a:fld>
            <a:endParaRPr lang="en-US"/>
          </a:p>
        </p:txBody>
      </p:sp>
    </p:spTree>
    <p:extLst>
      <p:ext uri="{BB962C8B-B14F-4D97-AF65-F5344CB8AC3E}">
        <p14:creationId xmlns:p14="http://schemas.microsoft.com/office/powerpoint/2010/main" val="379909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AB58DA-7CB3-40A8-9659-6B006D1B0E06}" type="slidenum">
              <a:rPr lang="en-US" smtClean="0"/>
              <a:t>3</a:t>
            </a:fld>
            <a:endParaRPr lang="en-US"/>
          </a:p>
        </p:txBody>
      </p:sp>
    </p:spTree>
    <p:extLst>
      <p:ext uri="{BB962C8B-B14F-4D97-AF65-F5344CB8AC3E}">
        <p14:creationId xmlns:p14="http://schemas.microsoft.com/office/powerpoint/2010/main" val="16906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AB58DA-7CB3-40A8-9659-6B006D1B0E06}" type="slidenum">
              <a:rPr lang="en-US" smtClean="0"/>
              <a:t>4</a:t>
            </a:fld>
            <a:endParaRPr lang="en-US"/>
          </a:p>
        </p:txBody>
      </p:sp>
    </p:spTree>
    <p:extLst>
      <p:ext uri="{BB962C8B-B14F-4D97-AF65-F5344CB8AC3E}">
        <p14:creationId xmlns:p14="http://schemas.microsoft.com/office/powerpoint/2010/main" val="3377952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AB58DA-7CB3-40A8-9659-6B006D1B0E06}" type="slidenum">
              <a:rPr lang="en-US" smtClean="0"/>
              <a:t>5</a:t>
            </a:fld>
            <a:endParaRPr lang="en-US"/>
          </a:p>
        </p:txBody>
      </p:sp>
    </p:spTree>
    <p:extLst>
      <p:ext uri="{BB962C8B-B14F-4D97-AF65-F5344CB8AC3E}">
        <p14:creationId xmlns:p14="http://schemas.microsoft.com/office/powerpoint/2010/main" val="258388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AB58DA-7CB3-40A8-9659-6B006D1B0E06}" type="slidenum">
              <a:rPr lang="en-US" smtClean="0"/>
              <a:t>6</a:t>
            </a:fld>
            <a:endParaRPr lang="en-US"/>
          </a:p>
        </p:txBody>
      </p:sp>
    </p:spTree>
    <p:extLst>
      <p:ext uri="{BB962C8B-B14F-4D97-AF65-F5344CB8AC3E}">
        <p14:creationId xmlns:p14="http://schemas.microsoft.com/office/powerpoint/2010/main" val="1787087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B58DA-7CB3-40A8-9659-6B006D1B0E06}" type="slidenum">
              <a:rPr lang="en-US" smtClean="0"/>
              <a:t>7</a:t>
            </a:fld>
            <a:endParaRPr lang="en-US"/>
          </a:p>
        </p:txBody>
      </p:sp>
    </p:spTree>
    <p:extLst>
      <p:ext uri="{BB962C8B-B14F-4D97-AF65-F5344CB8AC3E}">
        <p14:creationId xmlns:p14="http://schemas.microsoft.com/office/powerpoint/2010/main" val="338403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ui-sans-serif"/>
              </a:rPr>
              <a:t>Incorporating a prior distribution over the mixture parameters proves to be a valuable strategy to mitigate singularities and degeneracies in maximum likelihood estimation. Additionally, this approach aids in preventing overfitting and enhancing model performance. In scenarios like the present one, where the variables of interest are discrete or have a limited number of unique values compared to the overall sample size, integrating a prior distribution helps regularize the model estimation process.</a:t>
            </a:r>
          </a:p>
          <a:p>
            <a:pPr algn="l"/>
            <a:r>
              <a:rPr lang="en-US" b="0" i="0" dirty="0">
                <a:solidFill>
                  <a:srgbClr val="0D0D0D"/>
                </a:solidFill>
                <a:effectLst/>
                <a:latin typeface="ui-sans-serif"/>
              </a:rPr>
              <a:t>Despite the inclusion of priors, the EM algorithm remains suitable for model fitting, albeit with a shift from maximum likelihood estimates (MLEs) to maximum a posteriori (MAP) estimates. A slightly modified version of the Bayesian Information Criterion (BIC) is employed for model selection, with the maximized log-likelihood substituted by the log-likelihood evaluated at the MAP or posterior mode.</a:t>
            </a:r>
          </a:p>
          <a:p>
            <a:pPr algn="l"/>
            <a:r>
              <a:rPr lang="en-US" b="0" i="0" dirty="0">
                <a:solidFill>
                  <a:srgbClr val="0D0D0D"/>
                </a:solidFill>
                <a:effectLst/>
                <a:latin typeface="ui-sans-serif"/>
              </a:rPr>
              <a:t>This approach can be seamlessly implemented within </a:t>
            </a:r>
            <a:r>
              <a:rPr lang="en-US" b="0" i="0" dirty="0" err="1">
                <a:solidFill>
                  <a:srgbClr val="0D0D0D"/>
                </a:solidFill>
                <a:effectLst/>
                <a:latin typeface="ui-sans-serif"/>
              </a:rPr>
              <a:t>mclust</a:t>
            </a:r>
            <a:r>
              <a:rPr lang="en-US" b="0" i="0" dirty="0">
                <a:solidFill>
                  <a:srgbClr val="0D0D0D"/>
                </a:solidFill>
                <a:effectLst/>
                <a:latin typeface="ui-sans-serif"/>
              </a:rPr>
              <a:t>; however, it's worth noting that only 10 out of the 14 available model types can be used in conjunction with priors. For now, we opt for default conjugate priors with corresponding default hyperparameters.</a:t>
            </a:r>
          </a:p>
          <a:p>
            <a:endParaRPr lang="en-US" dirty="0"/>
          </a:p>
        </p:txBody>
      </p:sp>
      <p:sp>
        <p:nvSpPr>
          <p:cNvPr id="4" name="Slide Number Placeholder 3"/>
          <p:cNvSpPr>
            <a:spLocks noGrp="1"/>
          </p:cNvSpPr>
          <p:nvPr>
            <p:ph type="sldNum" sz="quarter" idx="5"/>
          </p:nvPr>
        </p:nvSpPr>
        <p:spPr/>
        <p:txBody>
          <a:bodyPr/>
          <a:lstStyle/>
          <a:p>
            <a:fld id="{49AB58DA-7CB3-40A8-9659-6B006D1B0E06}" type="slidenum">
              <a:rPr lang="en-US" smtClean="0"/>
              <a:t>8</a:t>
            </a:fld>
            <a:endParaRPr lang="en-US"/>
          </a:p>
        </p:txBody>
      </p:sp>
    </p:spTree>
    <p:extLst>
      <p:ext uri="{BB962C8B-B14F-4D97-AF65-F5344CB8AC3E}">
        <p14:creationId xmlns:p14="http://schemas.microsoft.com/office/powerpoint/2010/main" val="233900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 details on the modified hyperparameters.</a:t>
            </a:r>
          </a:p>
        </p:txBody>
      </p:sp>
      <p:sp>
        <p:nvSpPr>
          <p:cNvPr id="4" name="Slide Number Placeholder 3"/>
          <p:cNvSpPr>
            <a:spLocks noGrp="1"/>
          </p:cNvSpPr>
          <p:nvPr>
            <p:ph type="sldNum" sz="quarter" idx="5"/>
          </p:nvPr>
        </p:nvSpPr>
        <p:spPr/>
        <p:txBody>
          <a:bodyPr/>
          <a:lstStyle/>
          <a:p>
            <a:fld id="{49AB58DA-7CB3-40A8-9659-6B006D1B0E06}" type="slidenum">
              <a:rPr lang="en-US" smtClean="0"/>
              <a:t>9</a:t>
            </a:fld>
            <a:endParaRPr lang="en-US"/>
          </a:p>
        </p:txBody>
      </p:sp>
    </p:spTree>
    <p:extLst>
      <p:ext uri="{BB962C8B-B14F-4D97-AF65-F5344CB8AC3E}">
        <p14:creationId xmlns:p14="http://schemas.microsoft.com/office/powerpoint/2010/main" val="94127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96D19B-4FE0-4BBD-9AA1-F55640BDF978}"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0367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A8FCD2-F181-4394-BE1E-F173CD697BC8}"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8399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9BE3C-DCE6-4583-870B-FF786CC28D40}"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01551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BDB8F-8E10-4F68-B12A-8976839930F2}"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9037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1963C-17AA-4C0F-8B7C-E7E0FBC586EA}"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5315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1F132-64AA-4607-ADF6-5C5D4AB06047}"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22094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27B9C-F007-4BFD-B3FB-5CCEB015CD28}"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7264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97A3B-BCCF-4C83-AED6-D5A5BFE104C8}"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1501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5F956-44C8-44F0-9837-FDFD8E2B0B58}"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423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428C18-2500-41CF-BE8D-9B5EAE89FD0E}" type="datetime1">
              <a:rPr lang="en-US" smtClean="0"/>
              <a:t>6/10/2024</a:t>
            </a:fld>
            <a:endParaRPr lang="en-US"/>
          </a:p>
        </p:txBody>
      </p:sp>
      <p:sp>
        <p:nvSpPr>
          <p:cNvPr id="5" name="Footer Placeholder 4"/>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4421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1123B-DBA5-4B75-AA4F-16E248C15186}" type="datetime1">
              <a:rPr lang="en-US" smtClean="0"/>
              <a:t>6/10/2024</a:t>
            </a:fld>
            <a:endParaRPr lang="en-US"/>
          </a:p>
        </p:txBody>
      </p:sp>
      <p:sp>
        <p:nvSpPr>
          <p:cNvPr id="6" name="Footer Placeholder 5"/>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064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966532-35E1-4392-B6BC-39E606A3B9CA}" type="datetime1">
              <a:rPr lang="en-US" smtClean="0"/>
              <a:t>6/10/2024</a:t>
            </a:fld>
            <a:endParaRPr lang="en-US"/>
          </a:p>
        </p:txBody>
      </p:sp>
      <p:sp>
        <p:nvSpPr>
          <p:cNvPr id="8" name="Footer Placeholder 7"/>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186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3DED64-2481-415E-A9B5-0F65A1131E70}" type="datetime1">
              <a:rPr lang="en-US" smtClean="0"/>
              <a:t>6/10/2024</a:t>
            </a:fld>
            <a:endParaRPr lang="en-US"/>
          </a:p>
        </p:txBody>
      </p:sp>
      <p:sp>
        <p:nvSpPr>
          <p:cNvPr id="4" name="Footer Placeholder 3"/>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2795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D70B7-996A-4059-A7E8-667A8DF29E7C}" type="datetime1">
              <a:rPr lang="en-US" smtClean="0"/>
              <a:t>6/10/2024</a:t>
            </a:fld>
            <a:endParaRPr lang="en-US"/>
          </a:p>
        </p:txBody>
      </p:sp>
      <p:sp>
        <p:nvSpPr>
          <p:cNvPr id="3" name="Footer Placeholder 2"/>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4542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59B382-3F64-4359-A348-0CC71A1F3475}" type="datetime1">
              <a:rPr lang="en-US" smtClean="0"/>
              <a:t>6/10/2024</a:t>
            </a:fld>
            <a:endParaRPr lang="en-US"/>
          </a:p>
        </p:txBody>
      </p:sp>
      <p:sp>
        <p:nvSpPr>
          <p:cNvPr id="6" name="Footer Placeholder 5"/>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3822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28F5E5C-A40C-4A6F-92B6-12DDA459468D}" type="datetime1">
              <a:rPr lang="en-US" smtClean="0"/>
              <a:t>6/10/2024</a:t>
            </a:fld>
            <a:endParaRPr lang="en-US"/>
          </a:p>
        </p:txBody>
      </p:sp>
      <p:sp>
        <p:nvSpPr>
          <p:cNvPr id="6" name="Footer Placeholder 5"/>
          <p:cNvSpPr>
            <a:spLocks noGrp="1"/>
          </p:cNvSpPr>
          <p:nvPr>
            <p:ph type="ftr" sz="quarter" idx="11"/>
          </p:nvPr>
        </p:nvSpPr>
        <p:spPr/>
        <p:txBody>
          <a:bodyPr/>
          <a:lstStyle/>
          <a:p>
            <a:r>
              <a:rPr lang="en-US"/>
              <a:t>Estévez I, Rodríguez-Llorente C, Piñeiro I, González-Suárez R, Valle A (2021) School engagement, academic achievement, and self-regulated learning. Sustainability 13(6): 3011 https://doi.org/10.3390/su13063011</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3220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CF2871BF-84C9-4499-BF14-E7A9FC47D683}" type="datetime1">
              <a:rPr lang="en-US" smtClean="0"/>
              <a:t>6/10/2024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Estévez I, Rodríguez-Llorente C, Piñeiro I, González-Suárez R, Valle A (2021) School engagement, academic achievement, and self-regulated learning. Sustainability 13(6): 3011 https://doi.org/10.3390/su13063011</a:t>
            </a:r>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6870332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346" y="1878479"/>
            <a:ext cx="7772400" cy="1673841"/>
          </a:xfrm>
        </p:spPr>
        <p:txBody>
          <a:bodyPr>
            <a:normAutofit fontScale="90000"/>
          </a:bodyPr>
          <a:lstStyle/>
          <a:p>
            <a:pPr marL="0" lvl="0" indent="0" algn="l">
              <a:buNone/>
            </a:pPr>
            <a:r>
              <a:rPr lang="en-IE" b="1" dirty="0"/>
              <a:t>Model-based Clustering of Educational Engagement Measures</a:t>
            </a:r>
            <a:br>
              <a:rPr lang="en-IE" b="1" dirty="0"/>
            </a:br>
            <a:r>
              <a:rPr sz="2200" dirty="0"/>
              <a:t>ST606</a:t>
            </a:r>
            <a:r>
              <a:rPr lang="en-IE" sz="2200" dirty="0"/>
              <a:t> </a:t>
            </a:r>
            <a:r>
              <a:rPr sz="2200" dirty="0"/>
              <a:t>Project </a:t>
            </a:r>
            <a:r>
              <a:rPr lang="en-IE" sz="2200" dirty="0"/>
              <a:t>Presentations – June 12</a:t>
            </a:r>
            <a:r>
              <a:rPr lang="en-IE" sz="2200" baseline="30000" dirty="0"/>
              <a:t>th</a:t>
            </a:r>
            <a:r>
              <a:rPr lang="en-IE" sz="2200" dirty="0"/>
              <a:t> 2024</a:t>
            </a:r>
            <a:endParaRPr dirty="0"/>
          </a:p>
        </p:txBody>
      </p:sp>
      <p:sp>
        <p:nvSpPr>
          <p:cNvPr id="3" name="Subtitle 2"/>
          <p:cNvSpPr>
            <a:spLocks noGrp="1"/>
          </p:cNvSpPr>
          <p:nvPr>
            <p:ph type="subTitle" idx="1"/>
          </p:nvPr>
        </p:nvSpPr>
        <p:spPr>
          <a:xfrm>
            <a:off x="-832363" y="3278337"/>
            <a:ext cx="6400800" cy="1405055"/>
          </a:xfrm>
        </p:spPr>
        <p:txBody>
          <a:bodyPr>
            <a:normAutofit/>
          </a:bodyPr>
          <a:lstStyle/>
          <a:p>
            <a:pPr marL="0" lvl="0" indent="0">
              <a:buNone/>
            </a:pPr>
            <a:br>
              <a:rPr dirty="0"/>
            </a:br>
            <a:br>
              <a:rPr dirty="0"/>
            </a:br>
            <a:r>
              <a:rPr lang="en-IE" dirty="0"/>
              <a:t>      </a:t>
            </a:r>
            <a:r>
              <a:rPr dirty="0"/>
              <a:t>Saad Siddiqui</a:t>
            </a:r>
            <a:r>
              <a:rPr lang="en-IE" dirty="0"/>
              <a:t> -</a:t>
            </a:r>
            <a:r>
              <a:rPr dirty="0"/>
              <a:t> 23250068 </a:t>
            </a:r>
            <a:endParaRPr lang="en-US" dirty="0"/>
          </a:p>
          <a:p>
            <a:pPr marL="0" lvl="0" indent="0">
              <a:buNone/>
            </a:pPr>
            <a:r>
              <a:rPr dirty="0"/>
              <a:t>Supervisor: Dr</a:t>
            </a:r>
            <a:r>
              <a:rPr lang="en-IE" dirty="0"/>
              <a:t>.</a:t>
            </a:r>
            <a:r>
              <a:rPr dirty="0"/>
              <a:t> </a:t>
            </a:r>
            <a:r>
              <a:rPr lang="en-IE" dirty="0"/>
              <a:t>K</a:t>
            </a:r>
            <a:r>
              <a:rPr dirty="0" err="1"/>
              <a:t>eefe</a:t>
            </a:r>
            <a:r>
              <a:rPr dirty="0"/>
              <a:t> Murphy</a:t>
            </a:r>
          </a:p>
        </p:txBody>
      </p:sp>
      <p:pic>
        <p:nvPicPr>
          <p:cNvPr id="5" name="Picture 2">
            <a:extLst>
              <a:ext uri="{FF2B5EF4-FFF2-40B4-BE49-F238E27FC236}">
                <a16:creationId xmlns:a16="http://schemas.microsoft.com/office/drawing/2014/main" id="{EFF7F728-00A0-0B83-544A-81C44B6C8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437" y="357229"/>
            <a:ext cx="3600000" cy="152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679"/>
    </mc:Choice>
    <mc:Fallback xmlns="">
      <p:transition spd="slow" advTm="6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9818" y="408433"/>
            <a:ext cx="2031765" cy="3119771"/>
          </a:xfrm>
        </p:spPr>
        <p:txBody>
          <a:bodyPr>
            <a:noAutofit/>
          </a:bodyPr>
          <a:lstStyle/>
          <a:p>
            <a:pPr marL="0" lvl="1" algn="l"/>
            <a:r>
              <a:rPr lang="en-US" sz="1400" b="0" i="0" dirty="0">
                <a:solidFill>
                  <a:srgbClr val="0D0D0D"/>
                </a:solidFill>
                <a:effectLst/>
                <a:latin typeface="ui-sans-serif"/>
              </a:rPr>
              <a:t>The optimal model maintains a (VVI,3) structure, removes the prior on the means, retains the default priors on the variances and mixing proportions, and incorporates a uniform noise component.</a:t>
            </a:r>
            <a:br>
              <a:rPr lang="en-US" sz="1400" b="0" i="0" dirty="0">
                <a:solidFill>
                  <a:srgbClr val="0D0D0D"/>
                </a:solidFill>
                <a:effectLst/>
                <a:latin typeface="ui-sans-serif"/>
              </a:rPr>
            </a:br>
            <a:br>
              <a:rPr lang="en-US" sz="1400" b="0" i="0" dirty="0">
                <a:solidFill>
                  <a:srgbClr val="0D0D0D"/>
                </a:solidFill>
                <a:effectLst/>
                <a:latin typeface="ui-sans-serif"/>
              </a:rPr>
            </a:br>
            <a:r>
              <a:rPr lang="en-US" sz="1400" b="0" i="0" dirty="0">
                <a:solidFill>
                  <a:srgbClr val="0D0D0D"/>
                </a:solidFill>
                <a:effectLst/>
                <a:latin typeface="ui-sans-serif"/>
              </a:rPr>
              <a:t>49.7%, 15.1%, and 33.1% observations are in Clusters 1, 2, and 3, while 2.2% of observations are designated as noise.</a:t>
            </a:r>
          </a:p>
          <a:p>
            <a:pPr marL="0" lvl="1" algn="l"/>
            <a:r>
              <a:rPr lang="en-US" sz="1400" dirty="0">
                <a:solidFill>
                  <a:srgbClr val="0D0D0D"/>
                </a:solidFill>
                <a:latin typeface="ui-sans-serif"/>
              </a:rPr>
              <a:t>Cluster 2 has higher mean average for all of the engagement variables and cluster 3 has the lowest.</a:t>
            </a:r>
          </a:p>
        </p:txBody>
      </p:sp>
      <p:pic>
        <p:nvPicPr>
          <p:cNvPr id="2" name="Picture 1" descr="saadi_files/figure-pptx/unnamed-chunk-18-1.png"/>
          <p:cNvPicPr>
            <a:picLocks noGrp="1"/>
          </p:cNvPicPr>
          <p:nvPr/>
        </p:nvPicPr>
        <p:blipFill>
          <a:blip r:embed="rId3"/>
          <a:stretch>
            <a:fillRect/>
          </a:stretch>
        </p:blipFill>
        <p:spPr bwMode="auto">
          <a:xfrm>
            <a:off x="5639660" y="2011500"/>
            <a:ext cx="3510000" cy="3132000"/>
          </a:xfrm>
          <a:prstGeom prst="rect">
            <a:avLst/>
          </a:prstGeom>
          <a:noFill/>
          <a:ln w="9525">
            <a:noFill/>
            <a:headEnd/>
            <a:tailEnd/>
          </a:ln>
        </p:spPr>
      </p:pic>
      <p:sp>
        <p:nvSpPr>
          <p:cNvPr id="5" name="Title 1">
            <a:extLst>
              <a:ext uri="{FF2B5EF4-FFF2-40B4-BE49-F238E27FC236}">
                <a16:creationId xmlns:a16="http://schemas.microsoft.com/office/drawing/2014/main" id="{559CCA77-6B8B-0073-917F-DF38052CCF06}"/>
              </a:ext>
            </a:extLst>
          </p:cNvPr>
          <p:cNvSpPr>
            <a:spLocks noGrp="1"/>
          </p:cNvSpPr>
          <p:nvPr>
            <p:ph type="title"/>
          </p:nvPr>
        </p:nvSpPr>
        <p:spPr>
          <a:xfrm>
            <a:off x="69819" y="52834"/>
            <a:ext cx="5391806" cy="355599"/>
          </a:xfrm>
        </p:spPr>
        <p:txBody>
          <a:bodyPr>
            <a:noAutofit/>
          </a:bodyPr>
          <a:lstStyle/>
          <a:p>
            <a:pPr marL="0" lvl="0" indent="0">
              <a:buNone/>
            </a:pPr>
            <a:r>
              <a:rPr lang="en-IE" sz="2400" b="1" dirty="0"/>
              <a:t>Results</a:t>
            </a:r>
            <a:endParaRPr sz="2400" b="1" dirty="0"/>
          </a:p>
        </p:txBody>
      </p:sp>
      <p:pic>
        <p:nvPicPr>
          <p:cNvPr id="6" name="Picture 5" descr="saadi_files/figure-pptx/unnamed-chunk-20-1.png"/>
          <p:cNvPicPr>
            <a:picLocks noGrp="1"/>
          </p:cNvPicPr>
          <p:nvPr/>
        </p:nvPicPr>
        <p:blipFill rotWithShape="1">
          <a:blip r:embed="rId4"/>
          <a:srcRect l="1841" t="4845" r="1642" b="1614"/>
          <a:stretch/>
        </p:blipFill>
        <p:spPr bwMode="auto">
          <a:xfrm>
            <a:off x="2101583" y="2765"/>
            <a:ext cx="3510000" cy="31320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gn="ctr">
              <a:buNone/>
            </a:pPr>
            <a:r>
              <a:rPr lang="en-US" dirty="0"/>
              <a:t>Conclusions &amp; Future Work</a:t>
            </a:r>
          </a:p>
        </p:txBody>
      </p:sp>
      <p:sp>
        <p:nvSpPr>
          <p:cNvPr id="3" name="Content Placeholder 2"/>
          <p:cNvSpPr>
            <a:spLocks noGrp="1"/>
          </p:cNvSpPr>
          <p:nvPr>
            <p:ph idx="1"/>
          </p:nvPr>
        </p:nvSpPr>
        <p:spPr>
          <a:xfrm>
            <a:off x="287442" y="1066800"/>
            <a:ext cx="6968023" cy="3464222"/>
          </a:xfrm>
        </p:spPr>
        <p:txBody>
          <a:bodyPr>
            <a:normAutofit fontScale="85000" lnSpcReduction="10000"/>
          </a:bodyPr>
          <a:lstStyle/>
          <a:p>
            <a:r>
              <a:rPr lang="en-IE" b="1" dirty="0">
                <a:latin typeface="ui-sans-serif"/>
              </a:rPr>
              <a:t>Conclusions</a:t>
            </a:r>
            <a:r>
              <a:rPr lang="en-IE" dirty="0">
                <a:latin typeface="ui-sans-serif"/>
              </a:rPr>
              <a:t>:</a:t>
            </a:r>
          </a:p>
          <a:p>
            <a:pPr>
              <a:buFont typeface="Arial" panose="020B0604020202020204" pitchFamily="34" charset="0"/>
              <a:buChar char="•"/>
            </a:pPr>
            <a:r>
              <a:rPr lang="en-IE" dirty="0">
                <a:latin typeface="ui-sans-serif"/>
              </a:rPr>
              <a:t>Advanced features of </a:t>
            </a:r>
            <a:r>
              <a:rPr lang="en-IE" dirty="0" err="1">
                <a:latin typeface="ui-sans-serif"/>
              </a:rPr>
              <a:t>mclust</a:t>
            </a:r>
            <a:r>
              <a:rPr lang="en-IE" dirty="0">
                <a:latin typeface="ui-sans-serif"/>
              </a:rPr>
              <a:t> led to a superior model, accounting for duplicated and outlying observations through prior distributions and a noise component </a:t>
            </a:r>
          </a:p>
          <a:p>
            <a:pPr>
              <a:buFont typeface="Arial" panose="020B0604020202020204" pitchFamily="34" charset="0"/>
              <a:buChar char="•"/>
            </a:pPr>
            <a:r>
              <a:rPr lang="en-IE" dirty="0">
                <a:latin typeface="ui-sans-serif"/>
              </a:rPr>
              <a:t>The modelling strategies used here uncovered three interpretable clusters of low, medium, and high engagement</a:t>
            </a:r>
          </a:p>
          <a:p>
            <a:pPr>
              <a:buFont typeface="Arial" panose="020B0604020202020204" pitchFamily="34" charset="0"/>
              <a:buChar char="•"/>
            </a:pPr>
            <a:r>
              <a:rPr lang="en-IE" dirty="0">
                <a:latin typeface="ui-sans-serif"/>
              </a:rPr>
              <a:t>On average, students with low, medium, or high engagement in one dimension correspondingly have low, medium, or high engagement in the other two dimensions </a:t>
            </a:r>
          </a:p>
          <a:p>
            <a:pPr>
              <a:buFont typeface="Arial" panose="020B0604020202020204" pitchFamily="34" charset="0"/>
              <a:buChar char="•"/>
            </a:pPr>
            <a:r>
              <a:rPr lang="en-IE" dirty="0">
                <a:latin typeface="ui-sans-serif"/>
              </a:rPr>
              <a:t>In one cluster, low engagement maps to low grades, mostly for males; the other two clusters separate most students who do well despite being averagely engaged from a small group who slightly less well despite being most highly engaged on average</a:t>
            </a:r>
          </a:p>
          <a:p>
            <a:pPr lvl="0"/>
            <a:r>
              <a:rPr lang="en-IE" b="1" dirty="0">
                <a:latin typeface="ui-sans-serif"/>
              </a:rPr>
              <a:t>Future Work</a:t>
            </a:r>
            <a:r>
              <a:rPr lang="en-IE" dirty="0">
                <a:latin typeface="ui-sans-serif"/>
              </a:rPr>
              <a:t>: </a:t>
            </a:r>
          </a:p>
          <a:p>
            <a:pPr lvl="0">
              <a:buFont typeface="Arial" panose="020B0604020202020204" pitchFamily="34" charset="0"/>
              <a:buChar char="•"/>
            </a:pPr>
            <a:r>
              <a:rPr dirty="0">
                <a:latin typeface="ui-sans-serif"/>
              </a:rPr>
              <a:t>Investigate the bootstrap functionalities of </a:t>
            </a:r>
            <a:r>
              <a:rPr dirty="0" err="1">
                <a:latin typeface="ui-sans-serif"/>
              </a:rPr>
              <a:t>mclust</a:t>
            </a:r>
            <a:r>
              <a:rPr lang="en-US" dirty="0">
                <a:latin typeface="ui-sans-serif"/>
              </a:rPr>
              <a:t> </a:t>
            </a:r>
            <a:r>
              <a:rPr lang="en-IE" dirty="0">
                <a:latin typeface="ui-sans-serif"/>
              </a:rPr>
              <a:t>to quantify uncertainty in the uncovered engagement profiles</a:t>
            </a:r>
          </a:p>
          <a:p>
            <a:pPr lvl="0">
              <a:buFont typeface="Arial" panose="020B0604020202020204" pitchFamily="34" charset="0"/>
              <a:buChar char="•"/>
            </a:pPr>
            <a:r>
              <a:rPr dirty="0">
                <a:latin typeface="ui-sans-serif"/>
              </a:rPr>
              <a:t>Quantify the performance of the best model using </a:t>
            </a:r>
            <a:r>
              <a:rPr lang="en-IE" dirty="0">
                <a:latin typeface="ui-sans-serif"/>
              </a:rPr>
              <a:t>the </a:t>
            </a:r>
            <a:r>
              <a:rPr dirty="0">
                <a:latin typeface="ui-sans-serif"/>
              </a:rPr>
              <a:t>entropy and average posterior probability measures</a:t>
            </a:r>
            <a:r>
              <a:rPr lang="en-IE" dirty="0">
                <a:latin typeface="ui-sans-serif"/>
              </a:rPr>
              <a:t> commonly used in Latent Profile </a:t>
            </a:r>
            <a:r>
              <a:rPr lang="en-IE" dirty="0" err="1">
                <a:latin typeface="ui-sans-serif"/>
              </a:rPr>
              <a:t>Analys</a:t>
            </a:r>
            <a:r>
              <a:rPr lang="en-US" dirty="0">
                <a:latin typeface="ui-sans-serif"/>
              </a:rPr>
              <a:t>is</a:t>
            </a:r>
          </a:p>
          <a:p>
            <a:pPr lvl="0">
              <a:buFont typeface="Arial" panose="020B0604020202020204" pitchFamily="34" charset="0"/>
              <a:buChar char="•"/>
            </a:pPr>
            <a:r>
              <a:rPr lang="en-US" dirty="0">
                <a:latin typeface="ui-sans-serif"/>
              </a:rPr>
              <a:t>Conduct a more thorough exploration of the profiles uncovered by the model built on engagement scores in relation to the grades, self-regulation, and demographic covariates</a:t>
            </a:r>
          </a:p>
          <a:p>
            <a:pPr lvl="0">
              <a:buFont typeface="Arial" panose="020B0604020202020204" pitchFamily="34" charset="0"/>
              <a:buChar char="•"/>
            </a:pPr>
            <a:r>
              <a:rPr lang="en-US" dirty="0">
                <a:latin typeface="ui-sans-serif"/>
              </a:rPr>
              <a:t>Thoroughly investigate the backgrounds of the 16 struggling students in the outlying noise component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7C35-66C4-E6EB-0544-27AF4C5C2393}"/>
              </a:ext>
            </a:extLst>
          </p:cNvPr>
          <p:cNvSpPr>
            <a:spLocks noGrp="1"/>
          </p:cNvSpPr>
          <p:nvPr>
            <p:ph type="title"/>
          </p:nvPr>
        </p:nvSpPr>
        <p:spPr>
          <a:xfrm>
            <a:off x="508001" y="1737360"/>
            <a:ext cx="6447501" cy="1280160"/>
          </a:xfrm>
        </p:spPr>
        <p:txBody>
          <a:bodyPr/>
          <a:lstStyle/>
          <a:p>
            <a:pPr algn="ctr"/>
            <a:r>
              <a:rPr lang="en-US" dirty="0"/>
              <a:t>Thank You!!!</a:t>
            </a:r>
          </a:p>
        </p:txBody>
      </p:sp>
    </p:spTree>
    <p:extLst>
      <p:ext uri="{BB962C8B-B14F-4D97-AF65-F5344CB8AC3E}">
        <p14:creationId xmlns:p14="http://schemas.microsoft.com/office/powerpoint/2010/main" val="301303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aadi-1_files/figure-pptx/unnamed-chunk-24-1.png">
            <a:extLst>
              <a:ext uri="{FF2B5EF4-FFF2-40B4-BE49-F238E27FC236}">
                <a16:creationId xmlns:a16="http://schemas.microsoft.com/office/drawing/2014/main" id="{4245C2E7-6520-C9B5-94A2-BFCE0CF65C6D}"/>
              </a:ext>
            </a:extLst>
          </p:cNvPr>
          <p:cNvPicPr>
            <a:picLocks noGrp="1"/>
          </p:cNvPicPr>
          <p:nvPr/>
        </p:nvPicPr>
        <p:blipFill rotWithShape="1">
          <a:blip r:embed="rId2"/>
          <a:srcRect l="2159" r="2338"/>
          <a:stretch/>
        </p:blipFill>
        <p:spPr bwMode="auto">
          <a:xfrm>
            <a:off x="4759155" y="0"/>
            <a:ext cx="4068000" cy="3276000"/>
          </a:xfrm>
          <a:prstGeom prst="rect">
            <a:avLst/>
          </a:prstGeom>
          <a:noFill/>
          <a:ln w="9525">
            <a:noFill/>
            <a:headEnd/>
            <a:tailEnd/>
          </a:ln>
        </p:spPr>
      </p:pic>
      <p:pic>
        <p:nvPicPr>
          <p:cNvPr id="8" name="Picture 1" descr="saadi-1_files/figure-pptx/unnamed-chunk-22-1.png">
            <a:extLst>
              <a:ext uri="{FF2B5EF4-FFF2-40B4-BE49-F238E27FC236}">
                <a16:creationId xmlns:a16="http://schemas.microsoft.com/office/drawing/2014/main" id="{53FE9C27-B847-02E1-0BB4-4AD7C37EACFE}"/>
              </a:ext>
            </a:extLst>
          </p:cNvPr>
          <p:cNvPicPr>
            <a:picLocks noGrp="1" noChangeAspect="1"/>
          </p:cNvPicPr>
          <p:nvPr/>
        </p:nvPicPr>
        <p:blipFill rotWithShape="1">
          <a:blip r:embed="rId3"/>
          <a:srcRect l="1545" r="2802" b="2055"/>
          <a:stretch/>
        </p:blipFill>
        <p:spPr bwMode="auto">
          <a:xfrm>
            <a:off x="315768" y="0"/>
            <a:ext cx="4069078" cy="3276000"/>
          </a:xfrm>
          <a:prstGeom prst="rect">
            <a:avLst/>
          </a:prstGeom>
          <a:noFill/>
          <a:ln w="9525">
            <a:noFill/>
            <a:headEnd/>
            <a:tailEnd/>
          </a:ln>
        </p:spPr>
      </p:pic>
      <p:sp>
        <p:nvSpPr>
          <p:cNvPr id="3" name="TextBox 2">
            <a:extLst>
              <a:ext uri="{FF2B5EF4-FFF2-40B4-BE49-F238E27FC236}">
                <a16:creationId xmlns:a16="http://schemas.microsoft.com/office/drawing/2014/main" id="{F508CC78-6C36-020E-70B0-AC135FC32DC1}"/>
              </a:ext>
            </a:extLst>
          </p:cNvPr>
          <p:cNvSpPr txBox="1"/>
          <p:nvPr/>
        </p:nvSpPr>
        <p:spPr>
          <a:xfrm>
            <a:off x="1607487" y="3355934"/>
            <a:ext cx="5929025" cy="1754326"/>
          </a:xfrm>
          <a:prstGeom prst="rect">
            <a:avLst/>
          </a:prstGeom>
          <a:noFill/>
        </p:spPr>
        <p:txBody>
          <a:bodyPr wrap="square" rtlCol="0">
            <a:spAutoFit/>
          </a:bodyPr>
          <a:lstStyle/>
          <a:p>
            <a:pPr marL="285750" indent="-285750">
              <a:buFont typeface="Arial" panose="020B0604020202020204" pitchFamily="34" charset="0"/>
              <a:buChar char="•"/>
            </a:pPr>
            <a:r>
              <a:rPr lang="en-IE" dirty="0"/>
              <a:t>Females are more numerous in clusters 1 and 2, while males are the majority in cluster 3</a:t>
            </a:r>
            <a:br>
              <a:rPr lang="en-IE" dirty="0"/>
            </a:br>
            <a:endParaRPr lang="en-IE" dirty="0"/>
          </a:p>
          <a:p>
            <a:pPr marL="285750" indent="-285750">
              <a:buFont typeface="Arial" panose="020B0604020202020204" pitchFamily="34" charset="0"/>
              <a:buChar char="•"/>
            </a:pPr>
            <a:r>
              <a:rPr lang="en-IE" dirty="0"/>
              <a:t>In the mathematics module, clusters 1 and 2 have a better grade distribution compared to cluster 3, which has higher proportions of lower grades</a:t>
            </a:r>
          </a:p>
        </p:txBody>
      </p:sp>
    </p:spTree>
    <p:extLst>
      <p:ext uri="{BB962C8B-B14F-4D97-AF65-F5344CB8AC3E}">
        <p14:creationId xmlns:p14="http://schemas.microsoft.com/office/powerpoint/2010/main" val="41020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D008953-9DCD-F343-25FE-32911FCE78E9}"/>
                  </a:ext>
                </a:extLst>
              </p:cNvPr>
              <p:cNvSpPr txBox="1"/>
              <p:nvPr/>
            </p:nvSpPr>
            <p:spPr>
              <a:xfrm>
                <a:off x="508001" y="338634"/>
                <a:ext cx="6050454" cy="4041684"/>
              </a:xfrm>
              <a:prstGeom prst="rect">
                <a:avLst/>
              </a:prstGeom>
              <a:noFill/>
              <a:ln>
                <a:noFill/>
              </a:ln>
            </p:spPr>
            <p:txBody>
              <a:bodyPr wrap="square" rtlCol="0">
                <a:spAutoFit/>
              </a:bodyPr>
              <a:lstStyle/>
              <a:p>
                <a:pPr>
                  <a:buClr>
                    <a:srgbClr val="92D050"/>
                  </a:buClr>
                </a:pPr>
                <a:r>
                  <a:rPr lang="en-US" sz="2400" b="1" i="0" dirty="0">
                    <a:solidFill>
                      <a:srgbClr val="92D050"/>
                    </a:solidFill>
                    <a:effectLst/>
                    <a:latin typeface="ui-sans-serif"/>
                  </a:rPr>
                  <a:t>Background</a:t>
                </a:r>
                <a:endParaRPr lang="en-US" sz="2400" b="0" i="0" dirty="0">
                  <a:solidFill>
                    <a:srgbClr val="92D050"/>
                  </a:solidFill>
                  <a:effectLst/>
                  <a:latin typeface="ui-sans-serif"/>
                </a:endParaRPr>
              </a:p>
              <a:p>
                <a:pPr marL="285750" indent="-285750">
                  <a:buClr>
                    <a:srgbClr val="92D050"/>
                  </a:buClr>
                  <a:buFont typeface="Arial" panose="020B0604020202020204" pitchFamily="34" charset="0"/>
                  <a:buChar char="•"/>
                </a:pPr>
                <a:endParaRPr lang="en-US" sz="1400" b="1" dirty="0">
                  <a:solidFill>
                    <a:srgbClr val="0D0D0D"/>
                  </a:solidFill>
                  <a:latin typeface="Epilogue" panose="020B0604020202020204"/>
                </a:endParaRPr>
              </a:p>
              <a:p>
                <a:pPr marL="418950" indent="-285750">
                  <a:buClr>
                    <a:srgbClr val="92D050"/>
                  </a:buClr>
                  <a:buFont typeface="Arial" panose="020B0604020202020204" pitchFamily="34" charset="0"/>
                  <a:buChar char="•"/>
                </a:pPr>
                <a:r>
                  <a:rPr lang="en-US" sz="1400" i="0" dirty="0">
                    <a:solidFill>
                      <a:srgbClr val="0D0D0D"/>
                    </a:solidFill>
                    <a:effectLst/>
                    <a:latin typeface="Epilogue" panose="020B0604020202020204"/>
                  </a:rPr>
                  <a:t>Our data </a:t>
                </a:r>
                <a:r>
                  <a:rPr lang="en-US" sz="1400" dirty="0">
                    <a:solidFill>
                      <a:srgbClr val="0D0D0D"/>
                    </a:solidFill>
                    <a:latin typeface="Epilogue" panose="020B0604020202020204"/>
                  </a:rPr>
                  <a:t>contains questionnaire responses</a:t>
                </a:r>
                <a:r>
                  <a:rPr lang="en-US" sz="1400" i="0" dirty="0">
                    <a:solidFill>
                      <a:srgbClr val="0D0D0D"/>
                    </a:solidFill>
                    <a:effectLst/>
                    <a:latin typeface="Epilogue" panose="020B0604020202020204"/>
                  </a:rPr>
                  <a:t> from an investigation by Estévez et al. (2021) of </a:t>
                </a:r>
                <a14:m>
                  <m:oMath xmlns:m="http://schemas.openxmlformats.org/officeDocument/2006/math">
                    <m:r>
                      <a:rPr lang="en-IE" sz="1400" b="0" i="1" smtClean="0">
                        <a:solidFill>
                          <a:srgbClr val="0D0D0D"/>
                        </a:solidFill>
                        <a:effectLst/>
                        <a:latin typeface="Cambria Math" panose="02040503050406030204" pitchFamily="18" charset="0"/>
                      </a:rPr>
                      <m:t>𝑁</m:t>
                    </m:r>
                    <m:r>
                      <a:rPr lang="en-IE" sz="1400" b="0" i="1" smtClean="0">
                        <a:solidFill>
                          <a:srgbClr val="0D0D0D"/>
                        </a:solidFill>
                        <a:effectLst/>
                        <a:latin typeface="Cambria Math" panose="02040503050406030204" pitchFamily="18" charset="0"/>
                      </a:rPr>
                      <m:t>=717</m:t>
                    </m:r>
                  </m:oMath>
                </a14:m>
                <a:r>
                  <a:rPr lang="en-US" sz="1400" i="0" dirty="0">
                    <a:solidFill>
                      <a:srgbClr val="0D0D0D"/>
                    </a:solidFill>
                    <a:effectLst/>
                    <a:latin typeface="Epilogue" panose="020B0604020202020204"/>
                  </a:rPr>
                  <a:t> primary school students </a:t>
                </a:r>
                <a:r>
                  <a:rPr lang="en-US" sz="1400" dirty="0">
                    <a:solidFill>
                      <a:srgbClr val="0D0D0D"/>
                    </a:solidFill>
                    <a:latin typeface="Epilogue" panose="020B0604020202020204"/>
                  </a:rPr>
                  <a:t>in</a:t>
                </a:r>
                <a:r>
                  <a:rPr lang="en-US" sz="1400" i="0" dirty="0">
                    <a:solidFill>
                      <a:srgbClr val="0D0D0D"/>
                    </a:solidFill>
                    <a:effectLst/>
                    <a:latin typeface="Epilogue" panose="020B0604020202020204"/>
                  </a:rPr>
                  <a:t> Northern Spain</a:t>
                </a:r>
                <a:br>
                  <a:rPr lang="en-US" sz="1400" i="0" dirty="0">
                    <a:solidFill>
                      <a:srgbClr val="0D0D0D"/>
                    </a:solidFill>
                    <a:effectLst/>
                    <a:latin typeface="Epilogue" panose="020B0604020202020204"/>
                  </a:rPr>
                </a:br>
                <a:endParaRPr lang="en-US" sz="1400" i="0" dirty="0">
                  <a:solidFill>
                    <a:srgbClr val="0D0D0D"/>
                  </a:solidFill>
                  <a:effectLst/>
                  <a:latin typeface="Epilogue" panose="020B0604020202020204"/>
                </a:endParaRPr>
              </a:p>
              <a:p>
                <a:pPr marL="418950" indent="-285750">
                  <a:buClr>
                    <a:srgbClr val="92D050"/>
                  </a:buClr>
                  <a:buFont typeface="Arial" panose="020B0604020202020204" pitchFamily="34" charset="0"/>
                  <a:buChar char="•"/>
                </a:pPr>
                <a:r>
                  <a:rPr lang="en-US" sz="1400" i="0" dirty="0">
                    <a:solidFill>
                      <a:srgbClr val="0D0D0D"/>
                    </a:solidFill>
                    <a:effectLst/>
                    <a:latin typeface="Epilogue" panose="020B0604020202020204"/>
                  </a:rPr>
                  <a:t>The authors aimed to </a:t>
                </a:r>
                <a:r>
                  <a:rPr lang="en-US" sz="1400" i="0" dirty="0" err="1">
                    <a:solidFill>
                      <a:srgbClr val="0D0D0D"/>
                    </a:solidFill>
                    <a:effectLst/>
                    <a:latin typeface="Epilogue" panose="020B0604020202020204"/>
                  </a:rPr>
                  <a:t>characterise</a:t>
                </a:r>
                <a:r>
                  <a:rPr lang="en-US" sz="1400" i="0" dirty="0">
                    <a:solidFill>
                      <a:srgbClr val="0D0D0D"/>
                    </a:solidFill>
                    <a:effectLst/>
                    <a:latin typeface="Epilogue" panose="020B0604020202020204"/>
                  </a:rPr>
                  <a:t> different profiles of school engagement, based on </a:t>
                </a:r>
                <a:r>
                  <a:rPr lang="en-US" sz="1400" i="0" dirty="0" err="1">
                    <a:solidFill>
                      <a:srgbClr val="0D0D0D"/>
                    </a:solidFill>
                    <a:effectLst/>
                    <a:latin typeface="Epilogue" panose="020B0604020202020204"/>
                  </a:rPr>
                  <a:t>behavioural</a:t>
                </a:r>
                <a:r>
                  <a:rPr lang="en-US" sz="1400" i="0" dirty="0">
                    <a:solidFill>
                      <a:srgbClr val="0D0D0D"/>
                    </a:solidFill>
                    <a:effectLst/>
                    <a:latin typeface="Epilogue" panose="020B0604020202020204"/>
                  </a:rPr>
                  <a:t>, emotional, and cognitive dimensions</a:t>
                </a:r>
              </a:p>
              <a:p>
                <a:pPr marL="418950" indent="-285750">
                  <a:buClr>
                    <a:srgbClr val="92D050"/>
                  </a:buClr>
                  <a:buFont typeface="Arial" panose="020B0604020202020204" pitchFamily="34" charset="0"/>
                  <a:buChar char="•"/>
                </a:pPr>
                <a:endParaRPr lang="en-US" sz="1400" dirty="0">
                  <a:solidFill>
                    <a:srgbClr val="0D0D0D"/>
                  </a:solidFill>
                  <a:latin typeface="Epilogue" panose="020B0604020202020204"/>
                </a:endParaRPr>
              </a:p>
              <a:p>
                <a:pPr marL="418950" indent="-285750">
                  <a:buClr>
                    <a:srgbClr val="92D050"/>
                  </a:buClr>
                  <a:buFont typeface="Arial" panose="020B0604020202020204" pitchFamily="34" charset="0"/>
                  <a:buChar char="•"/>
                </a:pPr>
                <a:r>
                  <a:rPr lang="en-US" sz="1400" dirty="0">
                    <a:solidFill>
                      <a:srgbClr val="0D0D0D"/>
                    </a:solidFill>
                    <a:latin typeface="Epilogue" panose="020B0604020202020204"/>
                  </a:rPr>
                  <a:t>T</a:t>
                </a:r>
                <a:r>
                  <a:rPr lang="en-US" sz="1400" i="0" dirty="0">
                    <a:solidFill>
                      <a:srgbClr val="0D0D0D"/>
                    </a:solidFill>
                    <a:effectLst/>
                    <a:latin typeface="Epilogue" panose="020B0604020202020204"/>
                  </a:rPr>
                  <a:t>he authors used Latent Profile Analysis via the </a:t>
                </a:r>
                <a:r>
                  <a:rPr lang="en-US" sz="1400" i="0" dirty="0" err="1">
                    <a:solidFill>
                      <a:srgbClr val="0D0D0D"/>
                    </a:solidFill>
                    <a:effectLst/>
                    <a:latin typeface="Epilogue" panose="020B0604020202020204"/>
                  </a:rPr>
                  <a:t>Mplus</a:t>
                </a:r>
                <a:r>
                  <a:rPr lang="en-US" sz="1400" i="0" dirty="0">
                    <a:solidFill>
                      <a:srgbClr val="0D0D0D"/>
                    </a:solidFill>
                    <a:effectLst/>
                    <a:latin typeface="Epilogue" panose="020B0604020202020204"/>
                  </a:rPr>
                  <a:t> software in an attempt to stratify supports according to different engagement profiles</a:t>
                </a:r>
              </a:p>
              <a:p>
                <a:pPr marL="418950" indent="-285750">
                  <a:buClr>
                    <a:srgbClr val="92D050"/>
                  </a:buClr>
                  <a:buFont typeface="Arial" panose="020B0604020202020204" pitchFamily="34" charset="0"/>
                  <a:buChar char="•"/>
                </a:pPr>
                <a:endParaRPr lang="en-US" sz="1400" dirty="0">
                  <a:solidFill>
                    <a:srgbClr val="0D0D0D"/>
                  </a:solidFill>
                  <a:latin typeface="Epilogue" panose="020B0604020202020204"/>
                </a:endParaRPr>
              </a:p>
              <a:p>
                <a:pPr marL="418950" indent="-285750">
                  <a:buClr>
                    <a:srgbClr val="92D050"/>
                  </a:buClr>
                  <a:buFont typeface="Arial" panose="020B0604020202020204" pitchFamily="34" charset="0"/>
                  <a:buChar char="•"/>
                </a:pPr>
                <a:r>
                  <a:rPr lang="en-US" sz="1400" i="0" dirty="0">
                    <a:solidFill>
                      <a:srgbClr val="0D0D0D"/>
                    </a:solidFill>
                    <a:effectLst/>
                    <a:latin typeface="Epilogue" panose="020B0604020202020204"/>
                  </a:rPr>
                  <a:t>Our primary aim is to address some key shortcomings of their cluster analysis via a model-based approach using the </a:t>
                </a:r>
                <a:r>
                  <a:rPr lang="en-US" sz="1400" i="0" dirty="0" err="1">
                    <a:solidFill>
                      <a:srgbClr val="0D0D0D"/>
                    </a:solidFill>
                    <a:effectLst/>
                    <a:latin typeface="Epilogue" panose="020B0604020202020204"/>
                  </a:rPr>
                  <a:t>mclust</a:t>
                </a:r>
                <a:r>
                  <a:rPr lang="en-US" sz="1400" i="0" dirty="0">
                    <a:solidFill>
                      <a:srgbClr val="0D0D0D"/>
                    </a:solidFill>
                    <a:effectLst/>
                    <a:latin typeface="Epilogue" panose="020B0604020202020204"/>
                  </a:rPr>
                  <a:t> R package</a:t>
                </a:r>
                <a:br>
                  <a:rPr lang="en-US" sz="1400" i="0" dirty="0">
                    <a:solidFill>
                      <a:srgbClr val="0D0D0D"/>
                    </a:solidFill>
                    <a:effectLst/>
                    <a:latin typeface="Epilogue" panose="020B0604020202020204"/>
                  </a:rPr>
                </a:br>
                <a:endParaRPr lang="en-US" sz="1400" i="0" dirty="0">
                  <a:solidFill>
                    <a:srgbClr val="0D0D0D"/>
                  </a:solidFill>
                  <a:effectLst/>
                  <a:latin typeface="Epilogue" panose="020B0604020202020204"/>
                </a:endParaRPr>
              </a:p>
              <a:p>
                <a:pPr marL="418950" indent="-285750">
                  <a:buClr>
                    <a:srgbClr val="92D050"/>
                  </a:buClr>
                  <a:buFont typeface="Arial" panose="020B0604020202020204" pitchFamily="34" charset="0"/>
                  <a:buChar char="•"/>
                </a:pPr>
                <a:r>
                  <a:rPr lang="en-US" sz="1400" i="0" dirty="0">
                    <a:solidFill>
                      <a:srgbClr val="0D0D0D"/>
                    </a:solidFill>
                    <a:effectLst/>
                    <a:latin typeface="Epilogue" panose="020B0604020202020204"/>
                  </a:rPr>
                  <a:t>Secondly, we aim to explore associations and differences in academic achievement and self-regulation across gender, grade level, and the identified engagement profiles</a:t>
                </a:r>
              </a:p>
              <a:p>
                <a:pPr marL="628650" lvl="1" indent="-171450" algn="just">
                  <a:lnSpc>
                    <a:spcPts val="1080"/>
                  </a:lnSpc>
                  <a:buClr>
                    <a:srgbClr val="92D050"/>
                  </a:buClr>
                  <a:buFont typeface="Arial" panose="020B0604020202020204" pitchFamily="34" charset="0"/>
                  <a:buChar char="•"/>
                </a:pPr>
                <a:endParaRPr lang="en-US" sz="800" b="0" i="0" dirty="0">
                  <a:solidFill>
                    <a:srgbClr val="0D0D0D"/>
                  </a:solidFill>
                  <a:effectLst/>
                  <a:latin typeface="ui-sans-serif"/>
                </a:endParaRPr>
              </a:p>
            </p:txBody>
          </p:sp>
        </mc:Choice>
        <mc:Fallback>
          <p:sp>
            <p:nvSpPr>
              <p:cNvPr id="13" name="TextBox 12">
                <a:extLst>
                  <a:ext uri="{FF2B5EF4-FFF2-40B4-BE49-F238E27FC236}">
                    <a16:creationId xmlns:a16="http://schemas.microsoft.com/office/drawing/2014/main" id="{0D008953-9DCD-F343-25FE-32911FCE78E9}"/>
                  </a:ext>
                </a:extLst>
              </p:cNvPr>
              <p:cNvSpPr txBox="1">
                <a:spLocks noRot="1" noChangeAspect="1" noMove="1" noResize="1" noEditPoints="1" noAdjustHandles="1" noChangeArrowheads="1" noChangeShapeType="1" noTextEdit="1"/>
              </p:cNvSpPr>
              <p:nvPr/>
            </p:nvSpPr>
            <p:spPr>
              <a:xfrm>
                <a:off x="508001" y="338634"/>
                <a:ext cx="6050454" cy="4041684"/>
              </a:xfrm>
              <a:prstGeom prst="rect">
                <a:avLst/>
              </a:prstGeom>
              <a:blipFill>
                <a:blip r:embed="rId3"/>
                <a:stretch>
                  <a:fillRect l="-1511" t="-1207" r="-101"/>
                </a:stretch>
              </a:blipFill>
              <a:ln>
                <a:noFill/>
              </a:ln>
            </p:spPr>
            <p:txBody>
              <a:bodyPr/>
              <a:lstStyle/>
              <a:p>
                <a:r>
                  <a:rPr lang="en-IE">
                    <a:noFill/>
                  </a:rPr>
                  <a:t> </a:t>
                </a:r>
              </a:p>
            </p:txBody>
          </p:sp>
        </mc:Fallback>
      </mc:AlternateContent>
      <p:sp>
        <p:nvSpPr>
          <p:cNvPr id="5" name="Footer Placeholder 4">
            <a:extLst>
              <a:ext uri="{FF2B5EF4-FFF2-40B4-BE49-F238E27FC236}">
                <a16:creationId xmlns:a16="http://schemas.microsoft.com/office/drawing/2014/main" id="{2D25787E-8972-F34B-DF2E-4ECF565CF479}"/>
              </a:ext>
            </a:extLst>
          </p:cNvPr>
          <p:cNvSpPr>
            <a:spLocks noGrp="1"/>
          </p:cNvSpPr>
          <p:nvPr>
            <p:ph type="ftr" sz="quarter" idx="11"/>
          </p:nvPr>
        </p:nvSpPr>
        <p:spPr>
          <a:xfrm>
            <a:off x="508001" y="4530584"/>
            <a:ext cx="4723209" cy="273844"/>
          </a:xfrm>
        </p:spPr>
        <p:txBody>
          <a:bodyPr/>
          <a:lstStyle/>
          <a:p>
            <a:r>
              <a:rPr lang="en-US" dirty="0"/>
              <a:t>Estévez I, Rodríguez-</a:t>
            </a:r>
            <a:r>
              <a:rPr lang="en-US" dirty="0" err="1"/>
              <a:t>Llorente</a:t>
            </a:r>
            <a:r>
              <a:rPr lang="en-US" dirty="0"/>
              <a:t> C, </a:t>
            </a:r>
            <a:r>
              <a:rPr lang="en-US" dirty="0" err="1"/>
              <a:t>Piñeiro</a:t>
            </a:r>
            <a:r>
              <a:rPr lang="en-US" dirty="0"/>
              <a:t> I, González-Suárez R, Valle A (2021) School engagement, academic achievement, and self-regulated learning. Sustainability 13(6): 3011 https://doi.org/10.3390/su13063011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045" y="12192"/>
            <a:ext cx="3444469" cy="1905239"/>
          </a:xfrm>
        </p:spPr>
        <p:txBody>
          <a:bodyPr>
            <a:normAutofit fontScale="92500" lnSpcReduction="10000"/>
          </a:bodyPr>
          <a:lstStyle/>
          <a:p>
            <a:pPr marL="0" lvl="0" indent="0">
              <a:spcBef>
                <a:spcPts val="3000"/>
              </a:spcBef>
              <a:buNone/>
            </a:pPr>
            <a:r>
              <a:rPr lang="en-US" sz="2300" b="1" dirty="0">
                <a:solidFill>
                  <a:srgbClr val="92D050"/>
                </a:solidFill>
              </a:rPr>
              <a:t>Exploratory Data Analysis</a:t>
            </a:r>
          </a:p>
          <a:p>
            <a:pPr marL="171450" indent="-171450">
              <a:buFont typeface="Arial" panose="020B0604020202020204" pitchFamily="34" charset="0"/>
              <a:buChar char="•"/>
            </a:pPr>
            <a:r>
              <a:rPr lang="en-US" b="0" i="0" dirty="0">
                <a:solidFill>
                  <a:srgbClr val="0D0D0D"/>
                </a:solidFill>
                <a:effectLst/>
                <a:latin typeface="ui-sans-serif"/>
              </a:rPr>
              <a:t>Behavioral engagement is highest on average</a:t>
            </a:r>
          </a:p>
          <a:p>
            <a:pPr marL="171450" indent="-171450">
              <a:buFont typeface="Arial" panose="020B0604020202020204" pitchFamily="34" charset="0"/>
              <a:buChar char="•"/>
            </a:pPr>
            <a:r>
              <a:rPr lang="en-US" b="0" i="0" dirty="0">
                <a:solidFill>
                  <a:srgbClr val="0D0D0D"/>
                </a:solidFill>
                <a:effectLst/>
                <a:latin typeface="ui-sans-serif"/>
              </a:rPr>
              <a:t>Emotional engagement shows the highest variability</a:t>
            </a:r>
          </a:p>
          <a:p>
            <a:pPr marL="171450" indent="-171450">
              <a:buFont typeface="Arial" panose="020B0604020202020204" pitchFamily="34" charset="0"/>
              <a:buChar char="•"/>
            </a:pPr>
            <a:r>
              <a:rPr lang="en-US" dirty="0">
                <a:solidFill>
                  <a:srgbClr val="0D0D0D"/>
                </a:solidFill>
                <a:latin typeface="ui-sans-serif"/>
              </a:rPr>
              <a:t>There are a small number of outlying students in the behavioral engagement dimension</a:t>
            </a:r>
          </a:p>
          <a:p>
            <a:pPr marL="171450" indent="-171450">
              <a:buFont typeface="Arial" panose="020B0604020202020204" pitchFamily="34" charset="0"/>
              <a:buChar char="•"/>
            </a:pPr>
            <a:r>
              <a:rPr lang="en-US" dirty="0">
                <a:solidFill>
                  <a:srgbClr val="0D0D0D"/>
                </a:solidFill>
                <a:latin typeface="ui-sans-serif"/>
              </a:rPr>
              <a:t>There is significant moderately strong positive correlation among all three variables</a:t>
            </a:r>
          </a:p>
          <a:p>
            <a:pPr marL="171450" indent="-171450">
              <a:buFont typeface="Arial" panose="020B0604020202020204" pitchFamily="34" charset="0"/>
              <a:buChar char="•"/>
            </a:pPr>
            <a:r>
              <a:rPr lang="en-US" b="0" i="0" dirty="0">
                <a:solidFill>
                  <a:srgbClr val="0D0D0D"/>
                </a:solidFill>
                <a:effectLst/>
                <a:latin typeface="ui-sans-serif"/>
              </a:rPr>
              <a:t>There are a large number of duplicated engagement scores</a:t>
            </a:r>
          </a:p>
          <a:p>
            <a:endParaRPr lang="en-US" b="0" i="0" dirty="0">
              <a:solidFill>
                <a:srgbClr val="0D0D0D"/>
              </a:solidFill>
              <a:effectLst/>
              <a:latin typeface="ui-sans-serif"/>
            </a:endParaRPr>
          </a:p>
          <a:p>
            <a:pPr marL="0" lvl="0" indent="0">
              <a:buNone/>
            </a:pPr>
            <a:endParaRPr dirty="0"/>
          </a:p>
        </p:txBody>
      </p:sp>
      <p:pic>
        <p:nvPicPr>
          <p:cNvPr id="2" name="Picture 1" descr="saadi_files/figure-pptx/unnamed-chunk-8-1.png"/>
          <p:cNvPicPr>
            <a:picLocks noGrp="1" noChangeAspect="1"/>
          </p:cNvPicPr>
          <p:nvPr/>
        </p:nvPicPr>
        <p:blipFill>
          <a:blip r:embed="rId3"/>
          <a:stretch>
            <a:fillRect/>
          </a:stretch>
        </p:blipFill>
        <p:spPr bwMode="auto">
          <a:xfrm>
            <a:off x="4634772" y="2661"/>
            <a:ext cx="4509227" cy="3456000"/>
          </a:xfrm>
          <a:prstGeom prst="rect">
            <a:avLst/>
          </a:prstGeom>
          <a:noFill/>
          <a:ln w="9525">
            <a:noFill/>
            <a:headEnd/>
            <a:tailEnd/>
          </a:ln>
        </p:spPr>
      </p:pic>
      <p:pic>
        <p:nvPicPr>
          <p:cNvPr id="3" name="Picture 2" descr="saadi_files/figure-pptx/unnamed-chunk-7-1.png"/>
          <p:cNvPicPr>
            <a:picLocks noGrp="1" noChangeAspect="1"/>
          </p:cNvPicPr>
          <p:nvPr/>
        </p:nvPicPr>
        <p:blipFill>
          <a:blip r:embed="rId4"/>
          <a:stretch>
            <a:fillRect/>
          </a:stretch>
        </p:blipFill>
        <p:spPr bwMode="auto">
          <a:xfrm>
            <a:off x="0" y="1897121"/>
            <a:ext cx="4052934" cy="3246379"/>
          </a:xfrm>
          <a:prstGeom prst="rect">
            <a:avLst/>
          </a:prstGeom>
          <a:noFill/>
          <a:ln w="9525">
            <a:noFill/>
            <a:headEnd/>
            <a:tailEnd/>
          </a:ln>
        </p:spPr>
      </p:pic>
      <p:graphicFrame>
        <p:nvGraphicFramePr>
          <p:cNvPr id="5" name="Table 4">
            <a:extLst>
              <a:ext uri="{FF2B5EF4-FFF2-40B4-BE49-F238E27FC236}">
                <a16:creationId xmlns:a16="http://schemas.microsoft.com/office/drawing/2014/main" id="{BB7B2A37-1CBB-BE4C-C3F8-8378B364C1DD}"/>
              </a:ext>
            </a:extLst>
          </p:cNvPr>
          <p:cNvGraphicFramePr>
            <a:graphicFrameLocks noGrp="1"/>
          </p:cNvGraphicFramePr>
          <p:nvPr>
            <p:extLst>
              <p:ext uri="{D42A27DB-BD31-4B8C-83A1-F6EECF244321}">
                <p14:modId xmlns:p14="http://schemas.microsoft.com/office/powerpoint/2010/main" val="29858209"/>
              </p:ext>
            </p:extLst>
          </p:nvPr>
        </p:nvGraphicFramePr>
        <p:xfrm>
          <a:off x="4042023" y="3459014"/>
          <a:ext cx="5097381" cy="1672294"/>
        </p:xfrm>
        <a:graphic>
          <a:graphicData uri="http://schemas.openxmlformats.org/drawingml/2006/table">
            <a:tbl>
              <a:tblPr firstRow="1" bandRow="1">
                <a:tableStyleId>{5C22544A-7EE6-4342-B048-85BDC9FD1C3A}</a:tableStyleId>
              </a:tblPr>
              <a:tblGrid>
                <a:gridCol w="1134561">
                  <a:extLst>
                    <a:ext uri="{9D8B030D-6E8A-4147-A177-3AD203B41FA5}">
                      <a16:colId xmlns:a16="http://schemas.microsoft.com/office/drawing/2014/main" val="3696810735"/>
                    </a:ext>
                  </a:extLst>
                </a:gridCol>
                <a:gridCol w="662580">
                  <a:extLst>
                    <a:ext uri="{9D8B030D-6E8A-4147-A177-3AD203B41FA5}">
                      <a16:colId xmlns:a16="http://schemas.microsoft.com/office/drawing/2014/main" val="3419475176"/>
                    </a:ext>
                  </a:extLst>
                </a:gridCol>
                <a:gridCol w="760887">
                  <a:extLst>
                    <a:ext uri="{9D8B030D-6E8A-4147-A177-3AD203B41FA5}">
                      <a16:colId xmlns:a16="http://schemas.microsoft.com/office/drawing/2014/main" val="1009715116"/>
                    </a:ext>
                  </a:extLst>
                </a:gridCol>
                <a:gridCol w="710161">
                  <a:extLst>
                    <a:ext uri="{9D8B030D-6E8A-4147-A177-3AD203B41FA5}">
                      <a16:colId xmlns:a16="http://schemas.microsoft.com/office/drawing/2014/main" val="2219760984"/>
                    </a:ext>
                  </a:extLst>
                </a:gridCol>
                <a:gridCol w="601465">
                  <a:extLst>
                    <a:ext uri="{9D8B030D-6E8A-4147-A177-3AD203B41FA5}">
                      <a16:colId xmlns:a16="http://schemas.microsoft.com/office/drawing/2014/main" val="514137584"/>
                    </a:ext>
                  </a:extLst>
                </a:gridCol>
                <a:gridCol w="681176">
                  <a:extLst>
                    <a:ext uri="{9D8B030D-6E8A-4147-A177-3AD203B41FA5}">
                      <a16:colId xmlns:a16="http://schemas.microsoft.com/office/drawing/2014/main" val="3439167065"/>
                    </a:ext>
                  </a:extLst>
                </a:gridCol>
                <a:gridCol w="546551">
                  <a:extLst>
                    <a:ext uri="{9D8B030D-6E8A-4147-A177-3AD203B41FA5}">
                      <a16:colId xmlns:a16="http://schemas.microsoft.com/office/drawing/2014/main" val="1960871268"/>
                    </a:ext>
                  </a:extLst>
                </a:gridCol>
              </a:tblGrid>
              <a:tr h="403657">
                <a:tc>
                  <a:txBody>
                    <a:bodyPr/>
                    <a:lstStyle/>
                    <a:p>
                      <a:pPr algn="ctr"/>
                      <a:r>
                        <a:rPr lang="en-US" dirty="0">
                          <a:effectLst/>
                        </a:rPr>
                        <a:t>Variable</a:t>
                      </a:r>
                    </a:p>
                  </a:txBody>
                  <a:tcPr marL="45720" marR="45720" marB="22860" anchor="ctr"/>
                </a:tc>
                <a:tc>
                  <a:txBody>
                    <a:bodyPr/>
                    <a:lstStyle/>
                    <a:p>
                      <a:pPr algn="ctr"/>
                      <a:r>
                        <a:rPr lang="en-US" dirty="0">
                          <a:effectLst/>
                        </a:rPr>
                        <a:t>Unique</a:t>
                      </a:r>
                    </a:p>
                  </a:txBody>
                  <a:tcPr marL="45720" marR="45720" marB="22860" anchor="ctr"/>
                </a:tc>
                <a:tc>
                  <a:txBody>
                    <a:bodyPr/>
                    <a:lstStyle/>
                    <a:p>
                      <a:pPr algn="ctr"/>
                      <a:r>
                        <a:rPr lang="en-US" dirty="0">
                          <a:effectLst/>
                        </a:rPr>
                        <a:t>Mean</a:t>
                      </a:r>
                    </a:p>
                  </a:txBody>
                  <a:tcPr marL="45720" marR="45720" marB="22860" anchor="ctr"/>
                </a:tc>
                <a:tc>
                  <a:txBody>
                    <a:bodyPr/>
                    <a:lstStyle/>
                    <a:p>
                      <a:pPr algn="ctr"/>
                      <a:r>
                        <a:rPr lang="en-US" dirty="0">
                          <a:effectLst/>
                        </a:rPr>
                        <a:t>Std Dev</a:t>
                      </a:r>
                    </a:p>
                  </a:txBody>
                  <a:tcPr marL="45720" marR="45720" marB="22860" anchor="ctr"/>
                </a:tc>
                <a:tc>
                  <a:txBody>
                    <a:bodyPr/>
                    <a:lstStyle/>
                    <a:p>
                      <a:pPr algn="ctr"/>
                      <a:r>
                        <a:rPr lang="en-US" dirty="0">
                          <a:effectLst/>
                        </a:rPr>
                        <a:t>Min</a:t>
                      </a:r>
                    </a:p>
                  </a:txBody>
                  <a:tcPr marL="45720" marR="45720" marB="22860" anchor="ctr"/>
                </a:tc>
                <a:tc>
                  <a:txBody>
                    <a:bodyPr/>
                    <a:lstStyle/>
                    <a:p>
                      <a:pPr algn="ctr"/>
                      <a:r>
                        <a:rPr lang="en-US" dirty="0">
                          <a:effectLst/>
                        </a:rPr>
                        <a:t>Median</a:t>
                      </a:r>
                    </a:p>
                  </a:txBody>
                  <a:tcPr marL="45720" marR="45720" marB="22860" anchor="ctr"/>
                </a:tc>
                <a:tc>
                  <a:txBody>
                    <a:bodyPr/>
                    <a:lstStyle/>
                    <a:p>
                      <a:pPr algn="ctr"/>
                      <a:r>
                        <a:rPr lang="en-US" dirty="0">
                          <a:effectLst/>
                        </a:rPr>
                        <a:t>Max</a:t>
                      </a:r>
                    </a:p>
                  </a:txBody>
                  <a:tcPr marL="45720" marR="45720" marB="22860" anchor="ctr"/>
                </a:tc>
                <a:extLst>
                  <a:ext uri="{0D108BD9-81ED-4DB2-BD59-A6C34878D82A}">
                    <a16:rowId xmlns:a16="http://schemas.microsoft.com/office/drawing/2014/main" val="389389440"/>
                  </a:ext>
                </a:extLst>
              </a:tr>
              <a:tr h="422879">
                <a:tc>
                  <a:txBody>
                    <a:bodyPr/>
                    <a:lstStyle/>
                    <a:p>
                      <a:r>
                        <a:rPr lang="en-US" sz="1200" b="1" i="0" kern="1200" dirty="0">
                          <a:solidFill>
                            <a:schemeClr val="dk1"/>
                          </a:solidFill>
                          <a:effectLst/>
                          <a:latin typeface="+mn-lt"/>
                          <a:ea typeface="+mn-ea"/>
                          <a:cs typeface="+mn-cs"/>
                        </a:rPr>
                        <a:t>Behavioral</a:t>
                      </a:r>
                      <a:endParaRPr lang="en-US" sz="1200" b="1" dirty="0"/>
                    </a:p>
                  </a:txBody>
                  <a:tcPr/>
                </a:tc>
                <a:tc>
                  <a:txBody>
                    <a:bodyPr/>
                    <a:lstStyle/>
                    <a:p>
                      <a:r>
                        <a:rPr lang="en-US" sz="1350" b="0" i="0" kern="1200" dirty="0">
                          <a:solidFill>
                            <a:schemeClr val="dk1"/>
                          </a:solidFill>
                          <a:effectLst/>
                          <a:latin typeface="+mn-lt"/>
                          <a:ea typeface="+mn-ea"/>
                          <a:cs typeface="+mn-cs"/>
                        </a:rPr>
                        <a:t>17</a:t>
                      </a:r>
                      <a:endParaRPr lang="en-US" dirty="0"/>
                    </a:p>
                  </a:txBody>
                  <a:tcPr/>
                </a:tc>
                <a:tc>
                  <a:txBody>
                    <a:bodyPr/>
                    <a:lstStyle/>
                    <a:p>
                      <a:r>
                        <a:rPr lang="en-US" sz="1350" b="0" i="0" kern="1200" dirty="0">
                          <a:solidFill>
                            <a:schemeClr val="dk1"/>
                          </a:solidFill>
                          <a:effectLst/>
                          <a:latin typeface="+mn-lt"/>
                          <a:ea typeface="+mn-ea"/>
                          <a:cs typeface="+mn-cs"/>
                        </a:rPr>
                        <a:t>4.171</a:t>
                      </a:r>
                      <a:endParaRPr lang="en-US" dirty="0"/>
                    </a:p>
                  </a:txBody>
                  <a:tcPr/>
                </a:tc>
                <a:tc>
                  <a:txBody>
                    <a:bodyPr/>
                    <a:lstStyle/>
                    <a:p>
                      <a:r>
                        <a:rPr lang="en-US" sz="1350" b="0" i="0" kern="1200" dirty="0">
                          <a:solidFill>
                            <a:schemeClr val="dk1"/>
                          </a:solidFill>
                          <a:effectLst/>
                          <a:latin typeface="+mn-lt"/>
                          <a:ea typeface="+mn-ea"/>
                          <a:cs typeface="+mn-cs"/>
                        </a:rPr>
                        <a:t>0.626</a:t>
                      </a:r>
                      <a:endParaRPr lang="en-US" dirty="0"/>
                    </a:p>
                  </a:txBody>
                  <a:tcPr/>
                </a:tc>
                <a:tc>
                  <a:txBody>
                    <a:bodyPr/>
                    <a:lstStyle/>
                    <a:p>
                      <a:r>
                        <a:rPr lang="en-US" dirty="0"/>
                        <a:t>1</a:t>
                      </a:r>
                    </a:p>
                  </a:txBody>
                  <a:tcPr/>
                </a:tc>
                <a:tc>
                  <a:txBody>
                    <a:bodyPr/>
                    <a:lstStyle/>
                    <a:p>
                      <a:r>
                        <a:rPr lang="en-US" sz="1350" b="0" i="0" kern="1200" dirty="0">
                          <a:solidFill>
                            <a:schemeClr val="dk1"/>
                          </a:solidFill>
                          <a:effectLst/>
                          <a:latin typeface="+mn-lt"/>
                          <a:ea typeface="+mn-ea"/>
                          <a:cs typeface="+mn-cs"/>
                        </a:rPr>
                        <a:t>4.250</a:t>
                      </a:r>
                      <a:endParaRPr lang="en-US" dirty="0"/>
                    </a:p>
                  </a:txBody>
                  <a:tcPr/>
                </a:tc>
                <a:tc>
                  <a:txBody>
                    <a:bodyPr/>
                    <a:lstStyle/>
                    <a:p>
                      <a:r>
                        <a:rPr lang="en-US" dirty="0"/>
                        <a:t>5</a:t>
                      </a:r>
                    </a:p>
                  </a:txBody>
                  <a:tcPr/>
                </a:tc>
                <a:extLst>
                  <a:ext uri="{0D108BD9-81ED-4DB2-BD59-A6C34878D82A}">
                    <a16:rowId xmlns:a16="http://schemas.microsoft.com/office/drawing/2014/main" val="2347154988"/>
                  </a:ext>
                </a:extLst>
              </a:tr>
              <a:tr h="422879">
                <a:tc>
                  <a:txBody>
                    <a:bodyPr/>
                    <a:lstStyle/>
                    <a:p>
                      <a:r>
                        <a:rPr lang="en-US" sz="1200" b="1" i="0" kern="1200" dirty="0">
                          <a:solidFill>
                            <a:schemeClr val="dk1"/>
                          </a:solidFill>
                          <a:effectLst/>
                          <a:latin typeface="+mn-lt"/>
                          <a:ea typeface="+mn-ea"/>
                          <a:cs typeface="+mn-cs"/>
                        </a:rPr>
                        <a:t>Cognitive</a:t>
                      </a:r>
                      <a:endParaRPr lang="en-US" sz="1200" b="1" dirty="0"/>
                    </a:p>
                  </a:txBody>
                  <a:tcPr/>
                </a:tc>
                <a:tc>
                  <a:txBody>
                    <a:bodyPr/>
                    <a:lstStyle/>
                    <a:p>
                      <a:r>
                        <a:rPr lang="en-US" dirty="0"/>
                        <a:t>30</a:t>
                      </a:r>
                    </a:p>
                  </a:txBody>
                  <a:tcPr/>
                </a:tc>
                <a:tc>
                  <a:txBody>
                    <a:bodyPr/>
                    <a:lstStyle/>
                    <a:p>
                      <a:r>
                        <a:rPr lang="en-US" sz="1350" b="0" i="0" kern="1200" dirty="0">
                          <a:solidFill>
                            <a:schemeClr val="dk1"/>
                          </a:solidFill>
                          <a:effectLst/>
                          <a:latin typeface="+mn-lt"/>
                          <a:ea typeface="+mn-ea"/>
                          <a:cs typeface="+mn-cs"/>
                        </a:rPr>
                        <a:t>2.916</a:t>
                      </a:r>
                      <a:endParaRPr lang="en-US" dirty="0"/>
                    </a:p>
                  </a:txBody>
                  <a:tcPr/>
                </a:tc>
                <a:tc>
                  <a:txBody>
                    <a:bodyPr/>
                    <a:lstStyle/>
                    <a:p>
                      <a:r>
                        <a:rPr lang="en-US" sz="1350" b="0" i="0" kern="1200" dirty="0">
                          <a:solidFill>
                            <a:schemeClr val="dk1"/>
                          </a:solidFill>
                          <a:effectLst/>
                          <a:latin typeface="+mn-lt"/>
                          <a:ea typeface="+mn-ea"/>
                          <a:cs typeface="+mn-cs"/>
                        </a:rPr>
                        <a:t>0.771</a:t>
                      </a:r>
                      <a:endParaRPr lang="en-US" dirty="0"/>
                    </a:p>
                  </a:txBody>
                  <a:tcPr/>
                </a:tc>
                <a:tc>
                  <a:txBody>
                    <a:bodyPr/>
                    <a:lstStyle/>
                    <a:p>
                      <a:r>
                        <a:rPr lang="en-US" dirty="0"/>
                        <a:t>1</a:t>
                      </a:r>
                    </a:p>
                  </a:txBody>
                  <a:tcPr/>
                </a:tc>
                <a:tc>
                  <a:txBody>
                    <a:bodyPr/>
                    <a:lstStyle/>
                    <a:p>
                      <a:r>
                        <a:rPr lang="en-US" sz="1350" b="0" i="0" kern="1200" dirty="0">
                          <a:solidFill>
                            <a:schemeClr val="dk1"/>
                          </a:solidFill>
                          <a:effectLst/>
                          <a:latin typeface="+mn-lt"/>
                          <a:ea typeface="+mn-ea"/>
                          <a:cs typeface="+mn-cs"/>
                        </a:rPr>
                        <a:t>2.916</a:t>
                      </a:r>
                      <a:endParaRPr lang="en-US" dirty="0"/>
                    </a:p>
                  </a:txBody>
                  <a:tcPr/>
                </a:tc>
                <a:tc>
                  <a:txBody>
                    <a:bodyPr/>
                    <a:lstStyle/>
                    <a:p>
                      <a:r>
                        <a:rPr lang="en-US" dirty="0"/>
                        <a:t>5</a:t>
                      </a:r>
                    </a:p>
                  </a:txBody>
                  <a:tcPr/>
                </a:tc>
                <a:extLst>
                  <a:ext uri="{0D108BD9-81ED-4DB2-BD59-A6C34878D82A}">
                    <a16:rowId xmlns:a16="http://schemas.microsoft.com/office/drawing/2014/main" val="1810533809"/>
                  </a:ext>
                </a:extLst>
              </a:tr>
              <a:tr h="422879">
                <a:tc>
                  <a:txBody>
                    <a:bodyPr/>
                    <a:lstStyle/>
                    <a:p>
                      <a:r>
                        <a:rPr lang="en-US" sz="1200" b="1" i="0" kern="1200" dirty="0">
                          <a:solidFill>
                            <a:schemeClr val="dk1"/>
                          </a:solidFill>
                          <a:effectLst/>
                          <a:latin typeface="+mn-lt"/>
                          <a:ea typeface="+mn-ea"/>
                          <a:cs typeface="+mn-cs"/>
                        </a:rPr>
                        <a:t>Emotional</a:t>
                      </a:r>
                      <a:endParaRPr lang="en-US" sz="1200" b="1" dirty="0"/>
                    </a:p>
                  </a:txBody>
                  <a:tcPr/>
                </a:tc>
                <a:tc>
                  <a:txBody>
                    <a:bodyPr/>
                    <a:lstStyle/>
                    <a:p>
                      <a:r>
                        <a:rPr lang="en-US" dirty="0"/>
                        <a:t>22</a:t>
                      </a:r>
                    </a:p>
                  </a:txBody>
                  <a:tcPr/>
                </a:tc>
                <a:tc>
                  <a:txBody>
                    <a:bodyPr/>
                    <a:lstStyle/>
                    <a:p>
                      <a:r>
                        <a:rPr lang="en-US" sz="1350" b="0" i="0" kern="1200" dirty="0">
                          <a:solidFill>
                            <a:schemeClr val="dk1"/>
                          </a:solidFill>
                          <a:effectLst/>
                          <a:latin typeface="+mn-lt"/>
                          <a:ea typeface="+mn-ea"/>
                          <a:cs typeface="+mn-cs"/>
                        </a:rPr>
                        <a:t>3.609</a:t>
                      </a:r>
                      <a:endParaRPr lang="en-US" dirty="0"/>
                    </a:p>
                  </a:txBody>
                  <a:tcPr/>
                </a:tc>
                <a:tc>
                  <a:txBody>
                    <a:bodyPr/>
                    <a:lstStyle/>
                    <a:p>
                      <a:r>
                        <a:rPr lang="en-US" sz="1350" b="0" i="0" kern="1200" dirty="0">
                          <a:solidFill>
                            <a:schemeClr val="dk1"/>
                          </a:solidFill>
                          <a:effectLst/>
                          <a:latin typeface="+mn-lt"/>
                          <a:ea typeface="+mn-ea"/>
                          <a:cs typeface="+mn-cs"/>
                        </a:rPr>
                        <a:t>0.911</a:t>
                      </a:r>
                      <a:endParaRPr lang="en-US" dirty="0"/>
                    </a:p>
                  </a:txBody>
                  <a:tcPr/>
                </a:tc>
                <a:tc>
                  <a:txBody>
                    <a:bodyPr/>
                    <a:lstStyle/>
                    <a:p>
                      <a:r>
                        <a:rPr lang="en-US" dirty="0"/>
                        <a:t>1</a:t>
                      </a:r>
                    </a:p>
                  </a:txBody>
                  <a:tcPr/>
                </a:tc>
                <a:tc>
                  <a:txBody>
                    <a:bodyPr/>
                    <a:lstStyle/>
                    <a:p>
                      <a:r>
                        <a:rPr lang="en-US" sz="1350" b="0" i="0" kern="1200" dirty="0">
                          <a:solidFill>
                            <a:schemeClr val="dk1"/>
                          </a:solidFill>
                          <a:effectLst/>
                          <a:latin typeface="+mn-lt"/>
                          <a:ea typeface="+mn-ea"/>
                          <a:cs typeface="+mn-cs"/>
                        </a:rPr>
                        <a:t>3.609</a:t>
                      </a:r>
                      <a:endParaRPr lang="en-US" dirty="0"/>
                    </a:p>
                  </a:txBody>
                  <a:tcPr/>
                </a:tc>
                <a:tc>
                  <a:txBody>
                    <a:bodyPr/>
                    <a:lstStyle/>
                    <a:p>
                      <a:r>
                        <a:rPr lang="en-US" dirty="0"/>
                        <a:t>5</a:t>
                      </a:r>
                    </a:p>
                  </a:txBody>
                  <a:tcPr/>
                </a:tc>
                <a:extLst>
                  <a:ext uri="{0D108BD9-81ED-4DB2-BD59-A6C34878D82A}">
                    <a16:rowId xmlns:a16="http://schemas.microsoft.com/office/drawing/2014/main" val="121219298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260195"/>
                <a:ext cx="6299449" cy="4609171"/>
              </a:xfrm>
            </p:spPr>
            <p:txBody>
              <a:bodyPr>
                <a:normAutofit fontScale="32500" lnSpcReduction="20000"/>
              </a:bodyPr>
              <a:lstStyle/>
              <a:p>
                <a:pPr algn="ctr"/>
                <a:r>
                  <a:rPr lang="en-US" sz="7400" b="1" i="0" dirty="0">
                    <a:solidFill>
                      <a:srgbClr val="92D050"/>
                    </a:solidFill>
                    <a:effectLst/>
                    <a:latin typeface="ui-sans-serif"/>
                  </a:rPr>
                  <a:t>What is Model-based Clustering?</a:t>
                </a:r>
                <a:endParaRPr lang="en-US" sz="7400" b="0" i="0" dirty="0">
                  <a:solidFill>
                    <a:srgbClr val="92D050"/>
                  </a:solidFill>
                  <a:effectLst/>
                  <a:latin typeface="ui-sans-serif"/>
                </a:endParaRPr>
              </a:p>
              <a:p>
                <a:pPr algn="l"/>
                <a:endParaRPr lang="en-US" sz="2400" i="0" dirty="0">
                  <a:solidFill>
                    <a:srgbClr val="0D0D0D"/>
                  </a:solidFill>
                  <a:effectLst/>
                  <a:latin typeface="Bierstadt Display" panose="020F0502020204030204" pitchFamily="34" charset="0"/>
                </a:endParaRPr>
              </a:p>
              <a:p>
                <a:pPr algn="l"/>
                <a:r>
                  <a:rPr lang="en-US" sz="4400" b="1" i="0" dirty="0">
                    <a:solidFill>
                      <a:srgbClr val="0D0D0D"/>
                    </a:solidFill>
                    <a:effectLst/>
                    <a:latin typeface="ui-sans-serif"/>
                  </a:rPr>
                  <a:t>Model-Based Clustering (MBC)</a:t>
                </a:r>
              </a:p>
              <a:p>
                <a:pPr marL="571500" indent="-571500" algn="l">
                  <a:buFont typeface="Arial" panose="020B0604020202020204" pitchFamily="34" charset="0"/>
                  <a:buChar char="•"/>
                </a:pPr>
                <a:r>
                  <a:rPr lang="en-US" sz="4400" b="1" i="0" dirty="0">
                    <a:solidFill>
                      <a:srgbClr val="0D0D0D"/>
                    </a:solidFill>
                    <a:effectLst/>
                    <a:latin typeface="ui-sans-serif"/>
                  </a:rPr>
                  <a:t>Definition</a:t>
                </a:r>
                <a:r>
                  <a:rPr lang="en-US" sz="4400" b="0" i="0" dirty="0">
                    <a:solidFill>
                      <a:srgbClr val="0D0D0D"/>
                    </a:solidFill>
                    <a:effectLst/>
                    <a:latin typeface="ui-sans-serif"/>
                  </a:rPr>
                  <a:t>: Statistical methods to identify groups in data, assuming data come from a finite mixture of </a:t>
                </a:r>
                <a14:m>
                  <m:oMath xmlns:m="http://schemas.openxmlformats.org/officeDocument/2006/math">
                    <m:r>
                      <a:rPr lang="en-IE" sz="4400" b="0" i="1" smtClean="0">
                        <a:solidFill>
                          <a:srgbClr val="0D0D0D"/>
                        </a:solidFill>
                        <a:effectLst/>
                        <a:latin typeface="Cambria Math" panose="02040503050406030204" pitchFamily="18" charset="0"/>
                      </a:rPr>
                      <m:t>𝐺</m:t>
                    </m:r>
                  </m:oMath>
                </a14:m>
                <a:r>
                  <a:rPr lang="en-US" sz="4400" b="0" i="0" dirty="0">
                    <a:solidFill>
                      <a:srgbClr val="0D0D0D"/>
                    </a:solidFill>
                    <a:effectLst/>
                    <a:latin typeface="ui-sans-serif"/>
                  </a:rPr>
                  <a:t>probability distributions</a:t>
                </a:r>
              </a:p>
              <a:p>
                <a:pPr algn="l"/>
                <a:r>
                  <a:rPr lang="en-US" sz="4400" b="1" i="0" dirty="0">
                    <a:solidFill>
                      <a:srgbClr val="0D0D0D"/>
                    </a:solidFill>
                    <a:effectLst/>
                    <a:latin typeface="ui-sans-serif"/>
                  </a:rPr>
                  <a:t>Challenges in MBC</a:t>
                </a:r>
              </a:p>
              <a:p>
                <a:pPr marL="571500" indent="-571500" algn="l">
                  <a:buFont typeface="Arial" panose="020B0604020202020204" pitchFamily="34" charset="0"/>
                  <a:buChar char="•"/>
                </a:pPr>
                <a:r>
                  <a:rPr lang="en-US" sz="4400" b="1" i="0" dirty="0">
                    <a:solidFill>
                      <a:srgbClr val="0D0D0D"/>
                    </a:solidFill>
                    <a:effectLst/>
                    <a:latin typeface="ui-sans-serif"/>
                  </a:rPr>
                  <a:t>Unknown </a:t>
                </a:r>
                <a14:m>
                  <m:oMath xmlns:m="http://schemas.openxmlformats.org/officeDocument/2006/math">
                    <m:r>
                      <a:rPr lang="en-IE" sz="4400" b="1" i="1" smtClean="0">
                        <a:solidFill>
                          <a:srgbClr val="0D0D0D"/>
                        </a:solidFill>
                        <a:effectLst/>
                        <a:latin typeface="Cambria Math" panose="02040503050406030204" pitchFamily="18" charset="0"/>
                      </a:rPr>
                      <m:t>𝑮</m:t>
                    </m:r>
                  </m:oMath>
                </a14:m>
                <a:r>
                  <a:rPr lang="en-US" sz="4400" b="0" i="0" dirty="0">
                    <a:solidFill>
                      <a:srgbClr val="0D0D0D"/>
                    </a:solidFill>
                    <a:effectLst/>
                    <a:latin typeface="ui-sans-serif"/>
                  </a:rPr>
                  <a:t>: Determining the number of components</a:t>
                </a:r>
              </a:p>
              <a:p>
                <a:pPr marL="571500" indent="-571500" algn="l">
                  <a:buFont typeface="Arial" panose="020B0604020202020204" pitchFamily="34" charset="0"/>
                  <a:buChar char="•"/>
                </a:pPr>
                <a:r>
                  <a:rPr lang="en-US" sz="4400" b="1" i="0" dirty="0">
                    <a:solidFill>
                      <a:srgbClr val="0D0D0D"/>
                    </a:solidFill>
                    <a:effectLst/>
                    <a:latin typeface="ui-sans-serif"/>
                  </a:rPr>
                  <a:t>Multiple Component Distributions</a:t>
                </a:r>
                <a:r>
                  <a:rPr lang="en-US" sz="4400" b="0" i="0" dirty="0">
                    <a:solidFill>
                      <a:srgbClr val="0D0D0D"/>
                    </a:solidFill>
                    <a:effectLst/>
                    <a:latin typeface="ui-sans-serif"/>
                  </a:rPr>
                  <a:t>: Many possible choices for component distributions</a:t>
                </a:r>
              </a:p>
              <a:p>
                <a:pPr algn="l"/>
                <a:r>
                  <a:rPr lang="en-US" sz="4400" b="1" i="0" dirty="0">
                    <a:solidFill>
                      <a:srgbClr val="0D0D0D"/>
                    </a:solidFill>
                    <a:effectLst/>
                    <a:latin typeface="ui-sans-serif"/>
                  </a:rPr>
                  <a:t>Gaussian Finite Mixture Models (GPCMs)</a:t>
                </a:r>
              </a:p>
              <a:p>
                <a:pPr marL="571500" indent="-571500" algn="l">
                  <a:buFont typeface="Arial" panose="020B0604020202020204" pitchFamily="34" charset="0"/>
                  <a:buChar char="•"/>
                </a:pPr>
                <a:r>
                  <a:rPr lang="en-US" sz="4400" b="1" i="0" dirty="0">
                    <a:solidFill>
                      <a:srgbClr val="0D0D0D"/>
                    </a:solidFill>
                    <a:effectLst/>
                    <a:latin typeface="ui-sans-serif"/>
                  </a:rPr>
                  <a:t>Popularity</a:t>
                </a:r>
                <a:r>
                  <a:rPr lang="en-US" sz="4400" b="0" i="0" dirty="0">
                    <a:solidFill>
                      <a:srgbClr val="0D0D0D"/>
                    </a:solidFill>
                    <a:effectLst/>
                    <a:latin typeface="ui-sans-serif"/>
                  </a:rPr>
                  <a:t>: Most widely used MBC method (e.g., </a:t>
                </a:r>
                <a:r>
                  <a:rPr lang="en-US" sz="4400" b="0" i="0" dirty="0" err="1">
                    <a:solidFill>
                      <a:srgbClr val="0D0D0D"/>
                    </a:solidFill>
                    <a:effectLst/>
                    <a:latin typeface="ui-sans-serif"/>
                  </a:rPr>
                  <a:t>mclust</a:t>
                </a:r>
                <a:r>
                  <a:rPr lang="en-US" sz="4400" b="0" i="0" dirty="0">
                    <a:solidFill>
                      <a:srgbClr val="0D0D0D"/>
                    </a:solidFill>
                    <a:effectLst/>
                    <a:latin typeface="ui-sans-serif"/>
                  </a:rPr>
                  <a:t>)</a:t>
                </a:r>
              </a:p>
              <a:p>
                <a:pPr marL="571500" indent="-571500" algn="l">
                  <a:buFont typeface="Arial" panose="020B0604020202020204" pitchFamily="34" charset="0"/>
                  <a:buChar char="•"/>
                </a:pPr>
                <a:r>
                  <a:rPr lang="en-US" sz="4400" b="1" i="0" dirty="0">
                    <a:solidFill>
                      <a:srgbClr val="0D0D0D"/>
                    </a:solidFill>
                    <a:effectLst/>
                    <a:latin typeface="ui-sans-serif"/>
                  </a:rPr>
                  <a:t>Assumptions</a:t>
                </a:r>
                <a:r>
                  <a:rPr lang="en-US" sz="4400" b="0" i="0" dirty="0">
                    <a:solidFill>
                      <a:srgbClr val="0D0D0D"/>
                    </a:solidFill>
                    <a:effectLst/>
                    <a:latin typeface="ui-sans-serif"/>
                  </a:rPr>
                  <a:t>: Each component follows an elliptical multivariate normal distribution</a:t>
                </a:r>
              </a:p>
              <a:p>
                <a:pPr marL="571500" indent="-571500" algn="l">
                  <a:buFont typeface="Arial" panose="020B0604020202020204" pitchFamily="34" charset="0"/>
                  <a:buChar char="•"/>
                </a:pPr>
                <a:r>
                  <a:rPr lang="en-US" sz="4400" b="1" i="0" dirty="0" err="1">
                    <a:solidFill>
                      <a:srgbClr val="0D0D0D"/>
                    </a:solidFill>
                    <a:effectLst/>
                    <a:latin typeface="ui-sans-serif"/>
                  </a:rPr>
                  <a:t>Parameterisation</a:t>
                </a:r>
                <a:r>
                  <a:rPr lang="en-US" sz="4400" b="0" i="0" dirty="0">
                    <a:solidFill>
                      <a:srgbClr val="0D0D0D"/>
                    </a:solidFill>
                    <a:effectLst/>
                    <a:latin typeface="ui-sans-serif"/>
                  </a:rPr>
                  <a:t>: Parsimonious </a:t>
                </a:r>
                <a:r>
                  <a:rPr lang="en-US" sz="4400" b="0" i="0" dirty="0" err="1">
                    <a:solidFill>
                      <a:srgbClr val="0D0D0D"/>
                    </a:solidFill>
                    <a:effectLst/>
                    <a:latin typeface="ui-sans-serif"/>
                  </a:rPr>
                  <a:t>parameterisations</a:t>
                </a:r>
                <a:r>
                  <a:rPr lang="en-US" sz="4400" b="0" i="0" dirty="0">
                    <a:solidFill>
                      <a:srgbClr val="0D0D0D"/>
                    </a:solidFill>
                    <a:effectLst/>
                    <a:latin typeface="ui-sans-serif"/>
                  </a:rPr>
                  <a:t> control shape, volume, and orientation of covariance matrices</a:t>
                </a:r>
              </a:p>
              <a:p>
                <a:pPr algn="l"/>
                <a:r>
                  <a:rPr lang="en-US" sz="4400" b="1" i="0" dirty="0">
                    <a:solidFill>
                      <a:srgbClr val="0D0D0D"/>
                    </a:solidFill>
                    <a:effectLst/>
                    <a:latin typeface="ui-sans-serif"/>
                  </a:rPr>
                  <a:t>Model Selection</a:t>
                </a:r>
              </a:p>
              <a:p>
                <a:pPr marL="571500" indent="-571500" algn="l">
                  <a:buFont typeface="Arial" panose="020B0604020202020204" pitchFamily="34" charset="0"/>
                  <a:buChar char="•"/>
                </a:pPr>
                <a:r>
                  <a:rPr lang="en-US" sz="4400" b="1" i="0" dirty="0">
                    <a:solidFill>
                      <a:srgbClr val="0D0D0D"/>
                    </a:solidFill>
                    <a:effectLst/>
                    <a:latin typeface="ui-sans-serif"/>
                  </a:rPr>
                  <a:t>Typical Approach</a:t>
                </a:r>
                <a:r>
                  <a:rPr lang="en-US" sz="4400" b="0" i="0" dirty="0">
                    <a:solidFill>
                      <a:srgbClr val="0D0D0D"/>
                    </a:solidFill>
                    <a:effectLst/>
                    <a:latin typeface="ui-sans-serif"/>
                  </a:rPr>
                  <a:t>: Use Bayesian Information Criterion (BIC) to identify the optimal </a:t>
                </a:r>
                <a14:m>
                  <m:oMath xmlns:m="http://schemas.openxmlformats.org/officeDocument/2006/math">
                    <m:r>
                      <a:rPr lang="en-IE" sz="4400" b="0" i="1" smtClean="0">
                        <a:solidFill>
                          <a:srgbClr val="0D0D0D"/>
                        </a:solidFill>
                        <a:effectLst/>
                        <a:latin typeface="Cambria Math" panose="02040503050406030204" pitchFamily="18" charset="0"/>
                      </a:rPr>
                      <m:t>𝐺</m:t>
                    </m:r>
                  </m:oMath>
                </a14:m>
                <a:r>
                  <a:rPr lang="en-US" sz="4400" b="0" i="0" dirty="0">
                    <a:solidFill>
                      <a:srgbClr val="0D0D0D"/>
                    </a:solidFill>
                    <a:effectLst/>
                    <a:latin typeface="ui-sans-serif"/>
                  </a:rPr>
                  <a:t> and covariance type</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260195"/>
                <a:ext cx="6299449" cy="4609171"/>
              </a:xfrm>
              <a:blipFill>
                <a:blip r:embed="rId3"/>
                <a:stretch>
                  <a:fillRect l="-290" t="-2513"/>
                </a:stretch>
              </a:blipFill>
            </p:spPr>
            <p:txBody>
              <a:bodyPr/>
              <a:lstStyle/>
              <a:p>
                <a:r>
                  <a:rPr lang="en-IE">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DB29FA-8CCF-4117-34E8-79CBEB26D6FD}"/>
                  </a:ext>
                </a:extLst>
              </p:cNvPr>
              <p:cNvSpPr txBox="1"/>
              <p:nvPr/>
            </p:nvSpPr>
            <p:spPr>
              <a:xfrm>
                <a:off x="67566" y="111035"/>
                <a:ext cx="7518464" cy="5076133"/>
              </a:xfrm>
              <a:prstGeom prst="rect">
                <a:avLst/>
              </a:prstGeom>
              <a:noFill/>
            </p:spPr>
            <p:txBody>
              <a:bodyPr wrap="square" rtlCol="0">
                <a:spAutoFit/>
              </a:bodyPr>
              <a:lstStyle/>
              <a:p>
                <a:pPr marL="419100" indent="-285750">
                  <a:buClr>
                    <a:srgbClr val="92D050"/>
                  </a:buClr>
                  <a:buFont typeface="Arial" panose="020B0604020202020204" pitchFamily="34" charset="0"/>
                  <a:buChar char="•"/>
                </a:pPr>
                <a:r>
                  <a:rPr lang="en-US" sz="1400" dirty="0">
                    <a:latin typeface="Epilogue" panose="020B0604020202020204" charset="0"/>
                  </a:rPr>
                  <a:t>For Gaussian mixture models, the mixture density is given by: </a:t>
                </a:r>
                <a:br>
                  <a:rPr lang="en-US" sz="1400" dirty="0">
                    <a:latin typeface="Epilogue" panose="020B0604020202020204" charset="0"/>
                  </a:rPr>
                </a:br>
                <a14:m>
                  <m:oMath xmlns:m="http://schemas.openxmlformats.org/officeDocument/2006/math">
                    <m:r>
                      <a:rPr lang="en-US" sz="1400" i="1" dirty="0" smtClean="0">
                        <a:latin typeface="Cambria Math" panose="02040503050406030204" pitchFamily="18" charset="0"/>
                      </a:rPr>
                      <m:t>𝑓</m:t>
                    </m:r>
                    <m:d>
                      <m:dPr>
                        <m:ctrlPr>
                          <a:rPr lang="en-US" sz="1400" i="1" dirty="0" smtClean="0">
                            <a:solidFill>
                              <a:srgbClr val="836967"/>
                            </a:solidFill>
                            <a:latin typeface="Cambria Math" panose="02040503050406030204" pitchFamily="18" charset="0"/>
                          </a:rPr>
                        </m:ctrlPr>
                      </m:dPr>
                      <m:e>
                        <m:sSub>
                          <m:sSubPr>
                            <m:ctrlPr>
                              <a:rPr lang="en-US" sz="1400" i="1" dirty="0" smtClean="0">
                                <a:solidFill>
                                  <a:srgbClr val="836967"/>
                                </a:solidFill>
                                <a:latin typeface="Cambria Math" panose="02040503050406030204" pitchFamily="18" charset="0"/>
                              </a:rPr>
                            </m:ctrlPr>
                          </m:sSubPr>
                          <m:e>
                            <m:r>
                              <a:rPr lang="en-US" sz="1400" i="1" dirty="0" smtClean="0">
                                <a:latin typeface="Cambria Math" panose="02040503050406030204" pitchFamily="18" charset="0"/>
                              </a:rPr>
                              <m:t>𝑦</m:t>
                            </m:r>
                          </m:e>
                          <m:sub>
                            <m:r>
                              <a:rPr lang="en-US" sz="1400" i="1" dirty="0" smtClean="0">
                                <a:latin typeface="Cambria Math" panose="02040503050406030204" pitchFamily="18" charset="0"/>
                              </a:rPr>
                              <m:t>𝑖</m:t>
                            </m:r>
                          </m:sub>
                        </m:sSub>
                      </m:e>
                    </m:d>
                    <m:r>
                      <a:rPr lang="en-US" sz="1400" i="0" dirty="0" smtClean="0">
                        <a:latin typeface="Cambria Math" panose="02040503050406030204" pitchFamily="18" charset="0"/>
                      </a:rPr>
                      <m:t>=</m:t>
                    </m:r>
                    <m:nary>
                      <m:naryPr>
                        <m:chr m:val="∑"/>
                        <m:limLoc m:val="undOvr"/>
                        <m:grow m:val="on"/>
                        <m:ctrlPr>
                          <a:rPr lang="en-US" sz="1400" i="1" dirty="0" smtClean="0">
                            <a:latin typeface="Cambria Math" panose="02040503050406030204" pitchFamily="18" charset="0"/>
                          </a:rPr>
                        </m:ctrlPr>
                      </m:naryPr>
                      <m:sub>
                        <m:r>
                          <a:rPr lang="en-US" sz="1400" i="1" dirty="0" smtClean="0">
                            <a:latin typeface="Cambria Math" panose="02040503050406030204" pitchFamily="18" charset="0"/>
                          </a:rPr>
                          <m:t>𝑔</m:t>
                        </m:r>
                        <m:r>
                          <a:rPr lang="en-US" sz="1400" i="0" dirty="0" smtClean="0">
                            <a:latin typeface="Cambria Math" panose="02040503050406030204" pitchFamily="18" charset="0"/>
                          </a:rPr>
                          <m:t>=1</m:t>
                        </m:r>
                      </m:sub>
                      <m:sup>
                        <m:r>
                          <a:rPr lang="en-US" sz="1400" i="1" dirty="0" smtClean="0">
                            <a:latin typeface="Cambria Math" panose="02040503050406030204" pitchFamily="18" charset="0"/>
                          </a:rPr>
                          <m:t>𝐺</m:t>
                        </m:r>
                      </m:sup>
                      <m:e>
                        <m:sSub>
                          <m:sSubPr>
                            <m:ctrlPr>
                              <a:rPr lang="en-US" sz="1400" i="1" dirty="0" smtClean="0">
                                <a:solidFill>
                                  <a:srgbClr val="836967"/>
                                </a:solidFill>
                                <a:latin typeface="Cambria Math" panose="02040503050406030204" pitchFamily="18" charset="0"/>
                              </a:rPr>
                            </m:ctrlPr>
                          </m:sSubPr>
                          <m:e>
                            <m:r>
                              <a:rPr lang="en-US" sz="1400" i="1" dirty="0" smtClean="0">
                                <a:latin typeface="Cambria Math" panose="02040503050406030204" pitchFamily="18" charset="0"/>
                              </a:rPr>
                              <m:t>𝛱</m:t>
                            </m:r>
                          </m:e>
                          <m:sub>
                            <m:r>
                              <a:rPr lang="en-US" sz="1400" i="1" dirty="0" smtClean="0">
                                <a:latin typeface="Cambria Math" panose="02040503050406030204" pitchFamily="18" charset="0"/>
                              </a:rPr>
                              <m:t>𝑔</m:t>
                            </m:r>
                          </m:sub>
                        </m:sSub>
                        <m:sSub>
                          <m:sSubPr>
                            <m:ctrlPr>
                              <a:rPr lang="en-US" sz="1400" i="1" dirty="0" smtClean="0">
                                <a:latin typeface="Cambria Math" panose="02040503050406030204" pitchFamily="18" charset="0"/>
                              </a:rPr>
                            </m:ctrlPr>
                          </m:sSubPr>
                          <m:e>
                            <m:r>
                              <a:rPr lang="en-US" sz="1400" i="1" dirty="0">
                                <a:latin typeface="Cambria Math" panose="02040503050406030204" pitchFamily="18" charset="0"/>
                              </a:rPr>
                              <m:t>𝜙</m:t>
                            </m:r>
                          </m:e>
                          <m:sub>
                            <m:r>
                              <a:rPr lang="en-IE" sz="1400" b="0" i="1" dirty="0" smtClean="0">
                                <a:latin typeface="Cambria Math" panose="02040503050406030204" pitchFamily="18" charset="0"/>
                              </a:rPr>
                              <m:t>𝑝</m:t>
                            </m:r>
                          </m:sub>
                        </m:sSub>
                        <m:d>
                          <m:dPr>
                            <m:ctrlPr>
                              <a:rPr lang="en-US" sz="1400" i="1" dirty="0" smtClean="0">
                                <a:solidFill>
                                  <a:srgbClr val="836967"/>
                                </a:solidFill>
                                <a:latin typeface="Cambria Math" panose="02040503050406030204" pitchFamily="18" charset="0"/>
                              </a:rPr>
                            </m:ctrlPr>
                          </m:dPr>
                          <m:e>
                            <m:sSub>
                              <m:sSubPr>
                                <m:ctrlPr>
                                  <a:rPr lang="en-US" sz="1400" i="1" dirty="0" smtClean="0">
                                    <a:solidFill>
                                      <a:srgbClr val="836967"/>
                                    </a:solidFill>
                                    <a:latin typeface="Cambria Math" panose="02040503050406030204" pitchFamily="18" charset="0"/>
                                  </a:rPr>
                                </m:ctrlPr>
                              </m:sSubPr>
                              <m:e>
                                <m:r>
                                  <a:rPr lang="en-US" sz="1400" i="1" dirty="0" smtClean="0">
                                    <a:latin typeface="Cambria Math" panose="02040503050406030204" pitchFamily="18" charset="0"/>
                                  </a:rPr>
                                  <m:t>𝑦</m:t>
                                </m:r>
                              </m:e>
                              <m:sub>
                                <m:r>
                                  <a:rPr lang="en-IE" sz="1400" b="0" i="1" dirty="0" smtClean="0">
                                    <a:latin typeface="Cambria Math" panose="02040503050406030204" pitchFamily="18" charset="0"/>
                                  </a:rPr>
                                  <m:t>𝑖</m:t>
                                </m:r>
                              </m:sub>
                            </m:sSub>
                            <m:r>
                              <a:rPr lang="en-US" sz="1400" i="0" dirty="0" smtClean="0">
                                <a:latin typeface="Cambria Math" panose="02040503050406030204" pitchFamily="18" charset="0"/>
                              </a:rPr>
                              <m:t>;</m:t>
                            </m:r>
                            <m:sSub>
                              <m:sSubPr>
                                <m:ctrlPr>
                                  <a:rPr lang="en-US" sz="1400" i="1" dirty="0" smtClean="0">
                                    <a:solidFill>
                                      <a:srgbClr val="836967"/>
                                    </a:solidFill>
                                    <a:latin typeface="Cambria Math" panose="02040503050406030204" pitchFamily="18" charset="0"/>
                                  </a:rPr>
                                </m:ctrlPr>
                              </m:sSubPr>
                              <m:e>
                                <m:r>
                                  <a:rPr lang="en-US" sz="1400" i="1" dirty="0" smtClean="0">
                                    <a:latin typeface="Cambria Math" panose="02040503050406030204" pitchFamily="18" charset="0"/>
                                  </a:rPr>
                                  <m:t>𝜇</m:t>
                                </m:r>
                              </m:e>
                              <m:sub>
                                <m:r>
                                  <a:rPr lang="en-US" sz="1400" i="1" dirty="0" smtClean="0">
                                    <a:latin typeface="Cambria Math" panose="02040503050406030204" pitchFamily="18" charset="0"/>
                                  </a:rPr>
                                  <m:t>𝑔</m:t>
                                </m:r>
                              </m:sub>
                            </m:sSub>
                            <m:r>
                              <a:rPr lang="en-US" sz="1400" i="0" dirty="0" smtClean="0">
                                <a:latin typeface="Cambria Math" panose="02040503050406030204" pitchFamily="18" charset="0"/>
                              </a:rPr>
                              <m:t>,</m:t>
                            </m:r>
                            <m:sSub>
                              <m:sSubPr>
                                <m:ctrlPr>
                                  <a:rPr lang="en-US" sz="1400" i="1" dirty="0" smtClean="0">
                                    <a:solidFill>
                                      <a:srgbClr val="836967"/>
                                    </a:solidFill>
                                    <a:latin typeface="Cambria Math" panose="02040503050406030204" pitchFamily="18" charset="0"/>
                                  </a:rPr>
                                </m:ctrlPr>
                              </m:sSubPr>
                              <m:e>
                                <m:r>
                                  <a:rPr lang="en-US" sz="1400" b="1" i="1" dirty="0" smtClean="0">
                                    <a:latin typeface="Cambria Math" panose="02040503050406030204" pitchFamily="18" charset="0"/>
                                  </a:rPr>
                                  <m:t>𝜮</m:t>
                                </m:r>
                              </m:e>
                              <m:sub>
                                <m:r>
                                  <a:rPr lang="en-US" sz="1400" i="1" dirty="0" smtClean="0">
                                    <a:latin typeface="Cambria Math" panose="02040503050406030204" pitchFamily="18" charset="0"/>
                                  </a:rPr>
                                  <m:t>𝑔</m:t>
                                </m:r>
                              </m:sub>
                            </m:sSub>
                          </m:e>
                        </m:d>
                      </m:e>
                    </m:nary>
                  </m:oMath>
                </a14:m>
                <a:br>
                  <a:rPr lang="en-IE" sz="1400" dirty="0">
                    <a:latin typeface="Epilogue" panose="020B0604020202020204" charset="0"/>
                  </a:rPr>
                </a:br>
                <a:r>
                  <a:rPr lang="en-IE" sz="1400" dirty="0">
                    <a:latin typeface="Epilogue" panose="020B0604020202020204" charset="0"/>
                  </a:rPr>
                  <a:t>where </a:t>
                </a:r>
                <a14:m>
                  <m:oMath xmlns:m="http://schemas.openxmlformats.org/officeDocument/2006/math">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rPr>
                          <m:t>𝑖</m:t>
                        </m:r>
                      </m:sub>
                    </m:sSub>
                  </m:oMath>
                </a14:m>
                <a:r>
                  <a:rPr lang="en-US" sz="1400" dirty="0">
                    <a:latin typeface="Epilogue" panose="020B0604020202020204" charset="0"/>
                  </a:rPr>
                  <a:t> represents the engagement scores for student</a:t>
                </a:r>
                <a14:m>
                  <m:oMath xmlns:m="http://schemas.openxmlformats.org/officeDocument/2006/math">
                    <m:r>
                      <a:rPr lang="en-IE" sz="1400" b="0" i="0" smtClean="0">
                        <a:latin typeface="Cambria Math" panose="02040503050406030204" pitchFamily="18" charset="0"/>
                      </a:rPr>
                      <m:t> </m:t>
                    </m:r>
                    <m:r>
                      <a:rPr lang="en-IE" sz="1400" b="0" i="1" smtClean="0">
                        <a:latin typeface="Cambria Math" panose="02040503050406030204" pitchFamily="18" charset="0"/>
                      </a:rPr>
                      <m:t>𝑖</m:t>
                    </m:r>
                    <m:r>
                      <a:rPr lang="en-IE" sz="1400" b="0" i="1" smtClean="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𝜙</m:t>
                        </m:r>
                      </m:e>
                      <m:sub>
                        <m:r>
                          <a:rPr lang="en-IE" sz="1400" i="1" dirty="0">
                            <a:latin typeface="Cambria Math" panose="02040503050406030204" pitchFamily="18" charset="0"/>
                          </a:rPr>
                          <m:t>𝑝</m:t>
                        </m:r>
                      </m:sub>
                    </m:sSub>
                  </m:oMath>
                </a14:m>
                <a:r>
                  <a:rPr lang="en-US" sz="1400" dirty="0">
                    <a:latin typeface="Epilogue" panose="020B0604020202020204" charset="0"/>
                  </a:rPr>
                  <a:t> denotes a </a:t>
                </a:r>
                <a14:m>
                  <m:oMath xmlns:m="http://schemas.openxmlformats.org/officeDocument/2006/math">
                    <m:r>
                      <a:rPr lang="en-IE" sz="1400" b="0" i="1" smtClean="0">
                        <a:latin typeface="Cambria Math" panose="02040503050406030204" pitchFamily="18" charset="0"/>
                      </a:rPr>
                      <m:t>𝑝</m:t>
                    </m:r>
                  </m:oMath>
                </a14:m>
                <a:r>
                  <a:rPr lang="en-US" sz="1400" dirty="0">
                    <a:latin typeface="Epilogue" panose="020B0604020202020204" charset="0"/>
                  </a:rPr>
                  <a:t>-dimensional MVN distribution, and </a:t>
                </a:r>
                <a14:m>
                  <m:oMath xmlns:m="http://schemas.openxmlformats.org/officeDocument/2006/math">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𝛱</m:t>
                        </m:r>
                      </m:e>
                      <m:sub>
                        <m:r>
                          <a:rPr lang="en-US" sz="1400" i="1" dirty="0">
                            <a:latin typeface="Cambria Math" panose="02040503050406030204" pitchFamily="18" charset="0"/>
                          </a:rPr>
                          <m:t>𝑔</m:t>
                        </m:r>
                      </m:sub>
                    </m:sSub>
                  </m:oMath>
                </a14:m>
                <a:r>
                  <a:rPr lang="en-US" sz="1400" dirty="0">
                    <a:latin typeface="Epilogue" panose="020B0604020202020204" charset="0"/>
                  </a:rPr>
                  <a:t>, </a:t>
                </a:r>
                <a14:m>
                  <m:oMath xmlns:m="http://schemas.openxmlformats.org/officeDocument/2006/math">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𝜇</m:t>
                        </m:r>
                      </m:e>
                      <m:sub>
                        <m:r>
                          <a:rPr lang="en-US" sz="1400" i="1" dirty="0">
                            <a:latin typeface="Cambria Math" panose="02040503050406030204" pitchFamily="18" charset="0"/>
                          </a:rPr>
                          <m:t>𝑔</m:t>
                        </m:r>
                      </m:sub>
                    </m:sSub>
                  </m:oMath>
                </a14:m>
                <a:r>
                  <a:rPr lang="en-US" sz="1400" dirty="0">
                    <a:latin typeface="Epilogue" panose="020B0604020202020204" charset="0"/>
                  </a:rPr>
                  <a:t>, and </a:t>
                </a:r>
                <a14:m>
                  <m:oMath xmlns:m="http://schemas.openxmlformats.org/officeDocument/2006/math">
                    <m:sSub>
                      <m:sSubPr>
                        <m:ctrlPr>
                          <a:rPr lang="en-US" sz="1400" i="1" dirty="0">
                            <a:solidFill>
                              <a:srgbClr val="836967"/>
                            </a:solidFill>
                            <a:latin typeface="Cambria Math" panose="02040503050406030204" pitchFamily="18" charset="0"/>
                          </a:rPr>
                        </m:ctrlPr>
                      </m:sSubPr>
                      <m:e>
                        <m:r>
                          <a:rPr lang="en-US" sz="1400" b="1" i="1" dirty="0">
                            <a:latin typeface="Cambria Math" panose="02040503050406030204" pitchFamily="18" charset="0"/>
                          </a:rPr>
                          <m:t>𝜮</m:t>
                        </m:r>
                      </m:e>
                      <m:sub>
                        <m:r>
                          <a:rPr lang="en-US" sz="1400" i="1" dirty="0">
                            <a:latin typeface="Cambria Math" panose="02040503050406030204" pitchFamily="18" charset="0"/>
                          </a:rPr>
                          <m:t>𝑔</m:t>
                        </m:r>
                      </m:sub>
                    </m:sSub>
                  </m:oMath>
                </a14:m>
                <a:r>
                  <a:rPr lang="en-US" sz="1400" dirty="0">
                    <a:latin typeface="Epilogue" panose="020B0604020202020204" charset="0"/>
                  </a:rPr>
                  <a:t>are the cluster-specific mixing proportion, mean vector, and covariance parameters</a:t>
                </a:r>
                <a:br>
                  <a:rPr lang="en-US" sz="1400" dirty="0">
                    <a:latin typeface="Epilogue" panose="020B0604020202020204" charset="0"/>
                  </a:rPr>
                </a:br>
                <a:endParaRPr lang="en-US" sz="1400" dirty="0">
                  <a:latin typeface="Epilogue" panose="020B0604020202020204" charset="0"/>
                </a:endParaRPr>
              </a:p>
              <a:p>
                <a:pPr marL="419100" indent="-285750" algn="l">
                  <a:buClr>
                    <a:srgbClr val="92D050"/>
                  </a:buClr>
                  <a:buFont typeface="Arial" panose="020B0604020202020204" pitchFamily="34" charset="0"/>
                  <a:buChar char="•"/>
                </a:pPr>
                <a:r>
                  <a:rPr lang="en-US" sz="1400" dirty="0">
                    <a:latin typeface="Epilogue" panose="020B0604020202020204" charset="0"/>
                  </a:rPr>
                  <a:t>MLE parameter estimates are obtained via the EM algorithm, which iteratively </a:t>
                </a:r>
                <a:r>
                  <a:rPr lang="en-US" sz="1400" dirty="0" err="1">
                    <a:latin typeface="Epilogue" panose="020B0604020202020204" charset="0"/>
                  </a:rPr>
                  <a:t>maximises</a:t>
                </a:r>
                <a:r>
                  <a:rPr lang="en-US" sz="1400" dirty="0">
                    <a:latin typeface="Epilogue" panose="020B0604020202020204" charset="0"/>
                  </a:rPr>
                  <a:t> the complete log-likelihood</a:t>
                </a:r>
              </a:p>
              <a:p>
                <a:pPr marL="133350" algn="l">
                  <a:buClr>
                    <a:srgbClr val="92D050"/>
                  </a:buClr>
                </a:pPr>
                <a14:m>
                  <m:oMathPara xmlns:m="http://schemas.openxmlformats.org/officeDocument/2006/math">
                    <m:oMathParaPr>
                      <m:jc m:val="centerGroup"/>
                    </m:oMathParaPr>
                    <m:oMath xmlns:m="http://schemas.openxmlformats.org/officeDocument/2006/math">
                      <m:r>
                        <a:rPr lang="en-IE" sz="1400" b="0" i="1" smtClean="0">
                          <a:latin typeface="Cambria Math" panose="02040503050406030204" pitchFamily="18" charset="0"/>
                        </a:rPr>
                        <m:t>𝑙</m:t>
                      </m:r>
                      <m:r>
                        <a:rPr lang="en-IE" sz="1400" b="0" i="1" smtClean="0">
                          <a:latin typeface="Cambria Math" panose="02040503050406030204" pitchFamily="18" charset="0"/>
                        </a:rPr>
                        <m:t>=</m:t>
                      </m:r>
                      <m:nary>
                        <m:naryPr>
                          <m:chr m:val="∑"/>
                          <m:ctrlPr>
                            <a:rPr lang="en-US" sz="1400" i="1" smtClean="0">
                              <a:latin typeface="Cambria Math" panose="02040503050406030204" pitchFamily="18" charset="0"/>
                            </a:rPr>
                          </m:ctrlPr>
                        </m:naryPr>
                        <m:sub>
                          <m:r>
                            <m:rPr>
                              <m:brk m:alnAt="23"/>
                            </m:rPr>
                            <a:rPr lang="en-IE" sz="1400" b="0" i="1" smtClean="0">
                              <a:latin typeface="Cambria Math" panose="02040503050406030204" pitchFamily="18" charset="0"/>
                            </a:rPr>
                            <m:t>𝑖</m:t>
                          </m:r>
                          <m:r>
                            <a:rPr lang="en-IE" sz="1400" b="0" i="1" smtClean="0">
                              <a:latin typeface="Cambria Math" panose="02040503050406030204" pitchFamily="18" charset="0"/>
                            </a:rPr>
                            <m:t>=1</m:t>
                          </m:r>
                        </m:sub>
                        <m:sup>
                          <m:r>
                            <a:rPr lang="en-IE" sz="1400" b="0" i="1" smtClean="0">
                              <a:latin typeface="Cambria Math" panose="02040503050406030204" pitchFamily="18" charset="0"/>
                            </a:rPr>
                            <m:t>𝑁</m:t>
                          </m:r>
                        </m:sup>
                        <m:e>
                          <m:nary>
                            <m:naryPr>
                              <m:chr m:val="∑"/>
                              <m:limLoc m:val="undOvr"/>
                              <m:grow m:val="on"/>
                              <m:ctrlPr>
                                <a:rPr lang="en-US" sz="1400" i="1" dirty="0">
                                  <a:latin typeface="Cambria Math" panose="02040503050406030204" pitchFamily="18" charset="0"/>
                                </a:rPr>
                              </m:ctrlPr>
                            </m:naryPr>
                            <m:sub>
                              <m:r>
                                <a:rPr lang="en-US" sz="1400" i="1" dirty="0">
                                  <a:latin typeface="Cambria Math" panose="02040503050406030204" pitchFamily="18" charset="0"/>
                                </a:rPr>
                                <m:t>𝑔</m:t>
                              </m:r>
                              <m:r>
                                <a:rPr lang="en-US" sz="1400" dirty="0">
                                  <a:latin typeface="Cambria Math" panose="02040503050406030204" pitchFamily="18" charset="0"/>
                                </a:rPr>
                                <m:t>=1</m:t>
                              </m:r>
                            </m:sub>
                            <m:sup>
                              <m:r>
                                <a:rPr lang="en-US" sz="1400" i="1" dirty="0">
                                  <a:latin typeface="Cambria Math" panose="02040503050406030204" pitchFamily="18" charset="0"/>
                                </a:rPr>
                                <m:t>𝐺</m:t>
                              </m:r>
                            </m:sup>
                            <m:e>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𝑧</m:t>
                                  </m:r>
                                </m:e>
                                <m:sub>
                                  <m:r>
                                    <a:rPr lang="en-US" sz="1400" i="1" dirty="0">
                                      <a:latin typeface="Cambria Math" panose="02040503050406030204" pitchFamily="18" charset="0"/>
                                    </a:rPr>
                                    <m:t>𝑖𝑔</m:t>
                                  </m:r>
                                </m:sub>
                              </m:sSub>
                              <m:d>
                                <m:dPr>
                                  <m:begChr m:val="["/>
                                  <m:endChr m:val="]"/>
                                  <m:ctrlPr>
                                    <a:rPr lang="en-US" sz="1400" i="1" dirty="0">
                                      <a:solidFill>
                                        <a:srgbClr val="836967"/>
                                      </a:solidFill>
                                      <a:latin typeface="Cambria Math" panose="02040503050406030204" pitchFamily="18" charset="0"/>
                                    </a:rPr>
                                  </m:ctrlPr>
                                </m:dPr>
                                <m:e>
                                  <m:func>
                                    <m:funcPr>
                                      <m:ctrlPr>
                                        <a:rPr lang="en-US" sz="1400" i="1" dirty="0">
                                          <a:latin typeface="Cambria Math" panose="02040503050406030204" pitchFamily="18" charset="0"/>
                                        </a:rPr>
                                      </m:ctrlPr>
                                    </m:funcPr>
                                    <m:fName>
                                      <m:r>
                                        <m:rPr>
                                          <m:sty m:val="p"/>
                                        </m:rPr>
                                        <a:rPr lang="en-US" sz="1400" dirty="0">
                                          <a:latin typeface="Cambria Math" panose="02040503050406030204" pitchFamily="18" charset="0"/>
                                        </a:rPr>
                                        <m:t>log</m:t>
                                      </m:r>
                                    </m:fName>
                                    <m:e>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𝜋</m:t>
                                          </m:r>
                                        </m:e>
                                        <m:sub>
                                          <m:r>
                                            <a:rPr lang="en-US" sz="1400" i="1" dirty="0">
                                              <a:latin typeface="Cambria Math" panose="02040503050406030204" pitchFamily="18" charset="0"/>
                                            </a:rPr>
                                            <m:t>𝑔</m:t>
                                          </m:r>
                                        </m:sub>
                                      </m:sSub>
                                    </m:e>
                                  </m:func>
                                  <m:r>
                                    <a:rPr lang="en-US" sz="1400" dirty="0">
                                      <a:latin typeface="Cambria Math" panose="02040503050406030204" pitchFamily="18" charset="0"/>
                                    </a:rPr>
                                    <m:t>+</m:t>
                                  </m:r>
                                  <m:func>
                                    <m:funcPr>
                                      <m:ctrlPr>
                                        <a:rPr lang="en-US" sz="1400" i="1" dirty="0">
                                          <a:latin typeface="Cambria Math" panose="02040503050406030204" pitchFamily="18" charset="0"/>
                                        </a:rPr>
                                      </m:ctrlPr>
                                    </m:funcPr>
                                    <m:fName>
                                      <m:r>
                                        <m:rPr>
                                          <m:sty m:val="p"/>
                                        </m:rPr>
                                        <a:rPr lang="en-US" sz="1400" dirty="0">
                                          <a:latin typeface="Cambria Math" panose="02040503050406030204" pitchFamily="18" charset="0"/>
                                        </a:rPr>
                                        <m:t>log</m:t>
                                      </m:r>
                                    </m:fName>
                                    <m:e>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𝜙</m:t>
                                          </m:r>
                                        </m:e>
                                        <m:sub>
                                          <m:r>
                                            <a:rPr lang="en-US" sz="1400" i="1" dirty="0">
                                              <a:latin typeface="Cambria Math" panose="02040503050406030204" pitchFamily="18" charset="0"/>
                                            </a:rPr>
                                            <m:t>𝑝</m:t>
                                          </m:r>
                                        </m:sub>
                                      </m:sSub>
                                      <m:d>
                                        <m:dPr>
                                          <m:ctrlPr>
                                            <a:rPr lang="en-US" sz="1400" i="1" dirty="0">
                                              <a:solidFill>
                                                <a:srgbClr val="836967"/>
                                              </a:solidFill>
                                              <a:latin typeface="Cambria Math" panose="02040503050406030204" pitchFamily="18" charset="0"/>
                                            </a:rPr>
                                          </m:ctrlPr>
                                        </m:dPr>
                                        <m:e>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rPr>
                                                <m:t>𝑖</m:t>
                                              </m:r>
                                            </m:sub>
                                          </m:sSub>
                                          <m:r>
                                            <a:rPr lang="en-US" sz="1400" dirty="0">
                                              <a:latin typeface="Cambria Math" panose="02040503050406030204" pitchFamily="18" charset="0"/>
                                            </a:rPr>
                                            <m:t>;</m:t>
                                          </m:r>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𝜇</m:t>
                                              </m:r>
                                            </m:e>
                                            <m:sub>
                                              <m:r>
                                                <a:rPr lang="en-US" sz="1400" i="1" dirty="0">
                                                  <a:latin typeface="Cambria Math" panose="02040503050406030204" pitchFamily="18" charset="0"/>
                                                </a:rPr>
                                                <m:t>𝑔</m:t>
                                              </m:r>
                                            </m:sub>
                                          </m:sSub>
                                          <m:r>
                                            <a:rPr lang="en-US" sz="1400" dirty="0">
                                              <a:latin typeface="Cambria Math" panose="02040503050406030204" pitchFamily="18" charset="0"/>
                                            </a:rPr>
                                            <m:t>,</m:t>
                                          </m:r>
                                          <m:sSub>
                                            <m:sSubPr>
                                              <m:ctrlPr>
                                                <a:rPr lang="en-US" sz="1400" i="1" dirty="0">
                                                  <a:solidFill>
                                                    <a:srgbClr val="836967"/>
                                                  </a:solidFill>
                                                  <a:latin typeface="Cambria Math" panose="02040503050406030204" pitchFamily="18" charset="0"/>
                                                </a:rPr>
                                              </m:ctrlPr>
                                            </m:sSubPr>
                                            <m:e>
                                              <m:r>
                                                <a:rPr lang="en-US" sz="1400" b="1" i="1" dirty="0">
                                                  <a:latin typeface="Cambria Math" panose="02040503050406030204" pitchFamily="18" charset="0"/>
                                                </a:rPr>
                                                <m:t>𝜮</m:t>
                                              </m:r>
                                            </m:e>
                                            <m:sub>
                                              <m:r>
                                                <a:rPr lang="en-US" sz="1400" i="1" dirty="0">
                                                  <a:latin typeface="Cambria Math" panose="02040503050406030204" pitchFamily="18" charset="0"/>
                                                </a:rPr>
                                                <m:t>𝑔</m:t>
                                              </m:r>
                                            </m:sub>
                                          </m:sSub>
                                        </m:e>
                                      </m:d>
                                    </m:e>
                                  </m:func>
                                </m:e>
                              </m:d>
                            </m:e>
                          </m:nary>
                        </m:e>
                      </m:nary>
                    </m:oMath>
                  </m:oMathPara>
                </a14:m>
                <a:endParaRPr lang="en-US" sz="1400" dirty="0">
                  <a:latin typeface="Epilogue" panose="020B0604020202020204" charset="0"/>
                </a:endParaRPr>
              </a:p>
              <a:p>
                <a:pPr marL="133350" algn="l">
                  <a:buClr>
                    <a:srgbClr val="92D050"/>
                  </a:buClr>
                </a:pPr>
                <a:r>
                  <a:rPr lang="en-US" sz="1400" dirty="0">
                    <a:latin typeface="Epilogue" panose="020B0604020202020204" charset="0"/>
                  </a:rPr>
                  <a:t>	</a:t>
                </a:r>
                <a:br>
                  <a:rPr lang="en-US" sz="1000" dirty="0">
                    <a:latin typeface="Epilogue" panose="020B0604020202020204" charset="0"/>
                  </a:rPr>
                </a:br>
                <a:r>
                  <a:rPr lang="en-US" sz="1400" dirty="0">
                    <a:latin typeface="Epilogue" panose="020B0604020202020204" charset="0"/>
                  </a:rPr>
                  <a:t>	where   </a:t>
                </a:r>
                <a14:m>
                  <m:oMath xmlns:m="http://schemas.openxmlformats.org/officeDocument/2006/math">
                    <m:sSub>
                      <m:sSubPr>
                        <m:ctrlPr>
                          <a:rPr lang="en-US" sz="1400" i="1" dirty="0" smtClean="0">
                            <a:solidFill>
                              <a:srgbClr val="836967"/>
                            </a:solidFill>
                            <a:latin typeface="Cambria Math" panose="02040503050406030204" pitchFamily="18" charset="0"/>
                          </a:rPr>
                        </m:ctrlPr>
                      </m:sSubPr>
                      <m:e>
                        <m:r>
                          <a:rPr lang="en-US" sz="1400" b="0" i="1" dirty="0" smtClean="0">
                            <a:solidFill>
                              <a:srgbClr val="836967"/>
                            </a:solidFill>
                            <a:latin typeface="Cambria Math" panose="02040503050406030204" pitchFamily="18" charset="0"/>
                          </a:rPr>
                          <m:t> </m:t>
                        </m:r>
                        <m:r>
                          <a:rPr lang="en-US" sz="1400" i="1" dirty="0" smtClean="0">
                            <a:latin typeface="Cambria Math" panose="02040503050406030204" pitchFamily="18" charset="0"/>
                          </a:rPr>
                          <m:t>𝑧</m:t>
                        </m:r>
                      </m:e>
                      <m:sub>
                        <m:r>
                          <a:rPr lang="en-US" sz="1400" i="1" dirty="0" smtClean="0">
                            <a:latin typeface="Cambria Math" panose="02040503050406030204" pitchFamily="18" charset="0"/>
                          </a:rPr>
                          <m:t>𝑖𝑔</m:t>
                        </m:r>
                      </m:sub>
                    </m:sSub>
                  </m:oMath>
                </a14:m>
                <a:r>
                  <a:rPr lang="en-US" sz="1400" dirty="0">
                    <a:latin typeface="Epilogue" panose="020B0604020202020204" charset="0"/>
                  </a:rPr>
                  <a:t> = 1; if the observation </a:t>
                </a:r>
                <a14:m>
                  <m:oMath xmlns:m="http://schemas.openxmlformats.org/officeDocument/2006/math">
                    <m:r>
                      <a:rPr lang="en-US" sz="1400" i="1" dirty="0">
                        <a:latin typeface="Cambria Math" panose="02040503050406030204" pitchFamily="18" charset="0"/>
                      </a:rPr>
                      <m:t>𝑖</m:t>
                    </m:r>
                  </m:oMath>
                </a14:m>
                <a:r>
                  <a:rPr lang="en-US" sz="1400" dirty="0">
                    <a:latin typeface="Epilogue" panose="020B0604020202020204" charset="0"/>
                  </a:rPr>
                  <a:t> is in cluster </a:t>
                </a:r>
                <a14:m>
                  <m:oMath xmlns:m="http://schemas.openxmlformats.org/officeDocument/2006/math">
                    <m:r>
                      <a:rPr lang="en-US" sz="1400" i="1" dirty="0">
                        <a:latin typeface="Cambria Math" panose="02040503050406030204" pitchFamily="18" charset="0"/>
                      </a:rPr>
                      <m:t>𝑔</m:t>
                    </m:r>
                  </m:oMath>
                </a14:m>
                <a:r>
                  <a:rPr lang="en-US" sz="1400" dirty="0">
                    <a:latin typeface="Epilogue" panose="020B0604020202020204" charset="0"/>
                  </a:rPr>
                  <a:t> </a:t>
                </a:r>
                <a:br>
                  <a:rPr lang="en-US" sz="1400" dirty="0">
                    <a:latin typeface="Epilogue" panose="020B0604020202020204" charset="0"/>
                  </a:rPr>
                </a:br>
                <a:r>
                  <a:rPr lang="en-US" sz="1400" dirty="0">
                    <a:latin typeface="Epilogue" panose="020B0604020202020204" charset="0"/>
                  </a:rPr>
                  <a:t>	and</a:t>
                </a:r>
                <a14:m>
                  <m:oMath xmlns:m="http://schemas.openxmlformats.org/officeDocument/2006/math">
                    <m:r>
                      <a:rPr lang="en-US" sz="1400" b="0" i="0" dirty="0" smtClean="0">
                        <a:solidFill>
                          <a:srgbClr val="836967"/>
                        </a:solidFill>
                        <a:latin typeface="Cambria Math" panose="02040503050406030204" pitchFamily="18" charset="0"/>
                      </a:rPr>
                      <m:t> </m:t>
                    </m:r>
                    <m:r>
                      <a:rPr lang="en-IE" sz="1400" b="0" i="0" dirty="0" smtClean="0">
                        <a:solidFill>
                          <a:srgbClr val="836967"/>
                        </a:solidFill>
                        <a:latin typeface="Cambria Math" panose="02040503050406030204" pitchFamily="18" charset="0"/>
                      </a:rPr>
                      <m:t> </m:t>
                    </m:r>
                    <m:r>
                      <a:rPr lang="en-US" sz="1400" b="0" i="0" dirty="0" smtClean="0">
                        <a:solidFill>
                          <a:srgbClr val="836967"/>
                        </a:solidFill>
                        <a:latin typeface="Cambria Math" panose="02040503050406030204" pitchFamily="18" charset="0"/>
                      </a:rPr>
                      <m:t>     </m:t>
                    </m:r>
                    <m:sSub>
                      <m:sSubPr>
                        <m:ctrlPr>
                          <a:rPr lang="en-US" sz="1400" i="1" dirty="0" smtClean="0">
                            <a:solidFill>
                              <a:srgbClr val="836967"/>
                            </a:solidFill>
                            <a:latin typeface="Cambria Math" panose="02040503050406030204" pitchFamily="18" charset="0"/>
                          </a:rPr>
                        </m:ctrlPr>
                      </m:sSubPr>
                      <m:e>
                        <m:r>
                          <a:rPr lang="en-IE" sz="1400" b="0" i="1" dirty="0" smtClean="0">
                            <a:solidFill>
                              <a:srgbClr val="836967"/>
                            </a:solidFill>
                            <a:latin typeface="Cambria Math" panose="02040503050406030204" pitchFamily="18" charset="0"/>
                          </a:rPr>
                          <m:t> </m:t>
                        </m:r>
                        <m:r>
                          <a:rPr lang="en-US" sz="1400" b="0" i="1" dirty="0" smtClean="0">
                            <a:solidFill>
                              <a:srgbClr val="836967"/>
                            </a:solidFill>
                            <a:latin typeface="Cambria Math" panose="02040503050406030204" pitchFamily="18" charset="0"/>
                          </a:rPr>
                          <m:t> </m:t>
                        </m:r>
                        <m:r>
                          <a:rPr lang="en-US" sz="1400" i="1" dirty="0" smtClean="0">
                            <a:latin typeface="Cambria Math" panose="02040503050406030204" pitchFamily="18" charset="0"/>
                          </a:rPr>
                          <m:t>𝑧</m:t>
                        </m:r>
                      </m:e>
                      <m:sub>
                        <m:r>
                          <a:rPr lang="en-US" sz="1400" i="1" dirty="0" smtClean="0">
                            <a:latin typeface="Cambria Math" panose="02040503050406030204" pitchFamily="18" charset="0"/>
                          </a:rPr>
                          <m:t>𝑖𝑔</m:t>
                        </m:r>
                      </m:sub>
                    </m:sSub>
                  </m:oMath>
                </a14:m>
                <a:r>
                  <a:rPr lang="en-US" sz="1400" dirty="0">
                    <a:latin typeface="Epilogue" panose="020B0604020202020204" charset="0"/>
                  </a:rPr>
                  <a:t> = 0; otherwise</a:t>
                </a:r>
                <a:br>
                  <a:rPr lang="en-US" sz="1400" dirty="0">
                    <a:latin typeface="Epilogue" panose="020B0604020202020204" charset="0"/>
                  </a:rPr>
                </a:br>
                <a:endParaRPr lang="en-US" sz="1050" dirty="0">
                  <a:latin typeface="Epilogue" panose="020B0604020202020204" charset="0"/>
                </a:endParaRPr>
              </a:p>
              <a:p>
                <a:pPr marL="179388" indent="-457200" algn="just">
                  <a:buClr>
                    <a:srgbClr val="92D050"/>
                  </a:buClr>
                </a:pPr>
                <a:r>
                  <a:rPr lang="en-US" sz="1400" dirty="0">
                    <a:latin typeface="Epilogue" panose="020B0604020202020204" charset="0"/>
                  </a:rPr>
                  <a:t>		to produce maximum likelihood estimates of parameters and posterior probabilities of 	component-membership </a:t>
                </a:r>
                <a14:m>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IE" sz="1400" b="0" i="1" smtClean="0">
                                <a:latin typeface="Cambria Math" panose="02040503050406030204" pitchFamily="18" charset="0"/>
                              </a:rPr>
                              <m:t>𝑧</m:t>
                            </m:r>
                          </m:e>
                        </m:acc>
                      </m:e>
                      <m:sub>
                        <m:r>
                          <a:rPr lang="en-IE" sz="1400" b="0" i="1" smtClean="0">
                            <a:latin typeface="Cambria Math" panose="02040503050406030204" pitchFamily="18" charset="0"/>
                          </a:rPr>
                          <m:t>𝑖𝑔</m:t>
                        </m:r>
                      </m:sub>
                    </m:sSub>
                  </m:oMath>
                </a14:m>
                <a:endParaRPr lang="en-US" sz="1400" dirty="0">
                  <a:latin typeface="Epilogue" panose="020B0604020202020204" charset="0"/>
                </a:endParaRPr>
              </a:p>
              <a:p>
                <a:pPr marL="419100" indent="-285750" algn="l">
                  <a:buClr>
                    <a:srgbClr val="92D050"/>
                  </a:buClr>
                  <a:buFont typeface="Arial" panose="020B0604020202020204" pitchFamily="34" charset="0"/>
                  <a:buChar char="•"/>
                </a:pPr>
                <a:endParaRPr lang="en-US" sz="1400" dirty="0">
                  <a:latin typeface="Epilogue" panose="020B0604020202020204" charset="0"/>
                </a:endParaRPr>
              </a:p>
              <a:p>
                <a:pPr marL="419100" indent="-285750">
                  <a:buClr>
                    <a:srgbClr val="92D050"/>
                  </a:buClr>
                  <a:buFont typeface="Arial" panose="020B0604020202020204" pitchFamily="34" charset="0"/>
                  <a:buChar char="•"/>
                </a:pPr>
                <a:r>
                  <a:rPr lang="en-US" sz="1400" dirty="0">
                    <a:latin typeface="Epilogue" panose="020B0604020202020204" charset="0"/>
                  </a:rPr>
                  <a:t>The clustering partition is obtained by assigning observations to their most-probable cluster using </a:t>
                </a:r>
                <a14:m>
                  <m:oMath xmlns:m="http://schemas.openxmlformats.org/officeDocument/2006/math">
                    <m:sSubSup>
                      <m:sSubSupPr>
                        <m:ctrlPr>
                          <a:rPr lang="en-US" sz="1400" i="1" dirty="0" smtClean="0">
                            <a:solidFill>
                              <a:schemeClr val="bg1">
                                <a:lumMod val="10000"/>
                              </a:schemeClr>
                            </a:solidFill>
                            <a:latin typeface="Cambria Math" panose="02040503050406030204" pitchFamily="18" charset="0"/>
                            <a:ea typeface="Cambria Math" panose="02040503050406030204" pitchFamily="18" charset="0"/>
                          </a:rPr>
                        </m:ctrlPr>
                      </m:sSubSupPr>
                      <m:e>
                        <m:acc>
                          <m:accPr>
                            <m:chr m:val="̂"/>
                            <m:ctrlPr>
                              <a:rPr lang="en-US" sz="1400" i="1" dirty="0">
                                <a:solidFill>
                                  <a:schemeClr val="bg1">
                                    <a:lumMod val="10000"/>
                                  </a:schemeClr>
                                </a:solidFill>
                                <a:latin typeface="Cambria Math" panose="02040503050406030204" pitchFamily="18" charset="0"/>
                                <a:ea typeface="Cambria Math" panose="02040503050406030204" pitchFamily="18" charset="0"/>
                              </a:rPr>
                            </m:ctrlPr>
                          </m:accPr>
                          <m:e>
                            <m:r>
                              <a:rPr lang="en-US" sz="1400" i="1" dirty="0">
                                <a:solidFill>
                                  <a:schemeClr val="bg1">
                                    <a:lumMod val="10000"/>
                                  </a:schemeClr>
                                </a:solidFill>
                                <a:latin typeface="Cambria Math" panose="02040503050406030204" pitchFamily="18" charset="0"/>
                                <a:ea typeface="Cambria Math" panose="02040503050406030204" pitchFamily="18" charset="0"/>
                              </a:rPr>
                              <m:t>𝑧</m:t>
                            </m:r>
                          </m:e>
                        </m:acc>
                      </m:e>
                      <m:sub>
                        <m:r>
                          <a:rPr lang="en-US" sz="1400" i="1" dirty="0">
                            <a:solidFill>
                              <a:schemeClr val="bg1">
                                <a:lumMod val="10000"/>
                              </a:schemeClr>
                            </a:solidFill>
                            <a:latin typeface="Cambria Math" panose="02040503050406030204" pitchFamily="18" charset="0"/>
                            <a:ea typeface="Cambria Math" panose="02040503050406030204" pitchFamily="18" charset="0"/>
                          </a:rPr>
                          <m:t>𝑗𝑔</m:t>
                        </m:r>
                      </m:sub>
                      <m:sup>
                        <m:r>
                          <a:rPr lang="en-US" sz="1400" i="1" dirty="0" smtClean="0">
                            <a:solidFill>
                              <a:schemeClr val="bg1">
                                <a:lumMod val="10000"/>
                              </a:schemeClr>
                            </a:solidFill>
                            <a:latin typeface="Cambria Math" panose="02040503050406030204" pitchFamily="18" charset="0"/>
                            <a:ea typeface="Cambria Math" panose="02040503050406030204" pitchFamily="18" charset="0"/>
                          </a:rPr>
                          <m:t>𝑚</m:t>
                        </m:r>
                      </m:sup>
                    </m:sSubSup>
                  </m:oMath>
                </a14:m>
                <a:r>
                  <a:rPr lang="en-US" sz="1400" dirty="0">
                    <a:latin typeface="Epilogue" panose="020B0604020202020204" charset="0"/>
                  </a:rPr>
                  <a:t> obtained at convergence of model </a:t>
                </a:r>
                <a14:m>
                  <m:oMath xmlns:m="http://schemas.openxmlformats.org/officeDocument/2006/math">
                    <m:r>
                      <a:rPr lang="en-IE" sz="1400" b="0" i="1" smtClean="0">
                        <a:latin typeface="Cambria Math" panose="02040503050406030204" pitchFamily="18" charset="0"/>
                      </a:rPr>
                      <m:t>𝑚</m:t>
                    </m:r>
                  </m:oMath>
                </a14:m>
                <a:r>
                  <a:rPr lang="en-US" sz="1400" dirty="0">
                    <a:latin typeface="Epilogue" panose="020B0604020202020204" charset="0"/>
                  </a:rPr>
                  <a:t> with highest BIC</a:t>
                </a:r>
                <a14:m>
                  <m:oMath xmlns:m="http://schemas.openxmlformats.org/officeDocument/2006/math">
                    <m:r>
                      <a:rPr lang="en-IE" sz="1400" b="0" i="1" baseline="-25000" smtClean="0">
                        <a:latin typeface="Cambria Math" panose="02040503050406030204" pitchFamily="18" charset="0"/>
                      </a:rPr>
                      <m:t>𝑚</m:t>
                    </m:r>
                    <m:r>
                      <a:rPr lang="en-IE" sz="1400" b="0" i="0" smtClean="0">
                        <a:latin typeface="Cambria Math" panose="02040503050406030204" pitchFamily="18" charset="0"/>
                      </a:rPr>
                      <m:t>=</m:t>
                    </m:r>
                  </m:oMath>
                </a14:m>
                <a:r>
                  <a:rPr lang="en-US" sz="1400" dirty="0">
                    <a:latin typeface="Epilogue" panose="020B0604020202020204" charset="0"/>
                  </a:rPr>
                  <a:t> 2</a:t>
                </a:r>
                <a14:m>
                  <m:oMath xmlns:m="http://schemas.openxmlformats.org/officeDocument/2006/math">
                    <m:acc>
                      <m:accPr>
                        <m:chr m:val="̂"/>
                        <m:ctrlPr>
                          <a:rPr lang="en-US" sz="1400" i="1" dirty="0" smtClean="0">
                            <a:latin typeface="Cambria Math" panose="02040503050406030204" pitchFamily="18" charset="0"/>
                          </a:rPr>
                        </m:ctrlPr>
                      </m:accPr>
                      <m:e>
                        <m:r>
                          <a:rPr lang="en-IE" sz="1400" b="0" i="1" dirty="0" smtClean="0">
                            <a:latin typeface="Cambria Math" panose="02040503050406030204" pitchFamily="18" charset="0"/>
                          </a:rPr>
                          <m:t>𝑙</m:t>
                        </m:r>
                      </m:e>
                    </m:acc>
                  </m:oMath>
                </a14:m>
                <a:r>
                  <a:rPr lang="en-US" sz="1400" dirty="0">
                    <a:latin typeface="Epilogue" panose="020B0604020202020204" charset="0"/>
                  </a:rPr>
                  <a:t> - </a:t>
                </a:r>
                <a14:m>
                  <m:oMath xmlns:m="http://schemas.openxmlformats.org/officeDocument/2006/math">
                    <m:sSub>
                      <m:sSubPr>
                        <m:ctrlPr>
                          <a:rPr lang="en-US" sz="1400" i="1" dirty="0" smtClean="0">
                            <a:latin typeface="Cambria Math" panose="02040503050406030204" pitchFamily="18" charset="0"/>
                          </a:rPr>
                        </m:ctrlPr>
                      </m:sSubPr>
                      <m:e>
                        <m:r>
                          <m:rPr>
                            <m:sty m:val="p"/>
                          </m:rPr>
                          <a:rPr lang="el-GR" sz="1400" i="1" dirty="0">
                            <a:latin typeface="Cambria Math" panose="02040503050406030204" pitchFamily="18" charset="0"/>
                            <a:ea typeface="Cambria Math" panose="02040503050406030204" pitchFamily="18" charset="0"/>
                          </a:rPr>
                          <m:t>κ</m:t>
                        </m:r>
                      </m:e>
                      <m:sub>
                        <m:r>
                          <a:rPr lang="en-IE" sz="1400" b="0" i="1" dirty="0" smtClean="0">
                            <a:latin typeface="Cambria Math" panose="02040503050406030204" pitchFamily="18" charset="0"/>
                          </a:rPr>
                          <m:t>𝑚</m:t>
                        </m:r>
                      </m:sub>
                    </m:sSub>
                    <m:r>
                      <m:rPr>
                        <m:sty m:val="p"/>
                      </m:rPr>
                      <a:rPr lang="en-IE" sz="1400" b="0" i="0" dirty="0" smtClean="0">
                        <a:latin typeface="Cambria Math" panose="02040503050406030204" pitchFamily="18" charset="0"/>
                      </a:rPr>
                      <m:t>log</m:t>
                    </m:r>
                    <m:r>
                      <a:rPr lang="en-IE" sz="1400" b="0" i="1" dirty="0" smtClean="0">
                        <a:latin typeface="Cambria Math" panose="02040503050406030204" pitchFamily="18" charset="0"/>
                      </a:rPr>
                      <m:t>⁡(</m:t>
                    </m:r>
                    <m:r>
                      <a:rPr lang="en-IE" sz="1400" b="0" i="1" dirty="0" smtClean="0">
                        <a:latin typeface="Cambria Math" panose="02040503050406030204" pitchFamily="18" charset="0"/>
                      </a:rPr>
                      <m:t>𝑁</m:t>
                    </m:r>
                    <m:r>
                      <a:rPr lang="en-IE" sz="1400" b="0" i="1" dirty="0" smtClean="0">
                        <a:latin typeface="Cambria Math" panose="02040503050406030204" pitchFamily="18" charset="0"/>
                      </a:rPr>
                      <m:t>)</m:t>
                    </m:r>
                  </m:oMath>
                </a14:m>
                <a:endParaRPr lang="en-US" sz="1400" dirty="0">
                  <a:latin typeface="Epilogue" panose="020B0604020202020204" charset="0"/>
                </a:endParaRPr>
              </a:p>
              <a:p>
                <a:pPr marL="285750" indent="-285750">
                  <a:buClr>
                    <a:srgbClr val="92D050"/>
                  </a:buClr>
                  <a:buFont typeface="Arial" panose="020B0604020202020204" pitchFamily="34" charset="0"/>
                  <a:buChar char="•"/>
                </a:pPr>
                <a:endParaRPr lang="en-US" sz="1400" dirty="0"/>
              </a:p>
            </p:txBody>
          </p:sp>
        </mc:Choice>
        <mc:Fallback xmlns="">
          <p:sp>
            <p:nvSpPr>
              <p:cNvPr id="5" name="TextBox 4">
                <a:extLst>
                  <a:ext uri="{FF2B5EF4-FFF2-40B4-BE49-F238E27FC236}">
                    <a16:creationId xmlns:a16="http://schemas.microsoft.com/office/drawing/2014/main" id="{6CDB29FA-8CCF-4117-34E8-79CBEB26D6FD}"/>
                  </a:ext>
                </a:extLst>
              </p:cNvPr>
              <p:cNvSpPr txBox="1">
                <a:spLocks noRot="1" noChangeAspect="1" noMove="1" noResize="1" noEditPoints="1" noAdjustHandles="1" noChangeArrowheads="1" noChangeShapeType="1" noTextEdit="1"/>
              </p:cNvSpPr>
              <p:nvPr/>
            </p:nvSpPr>
            <p:spPr>
              <a:xfrm>
                <a:off x="67566" y="111035"/>
                <a:ext cx="7518464" cy="5076133"/>
              </a:xfrm>
              <a:prstGeom prst="rect">
                <a:avLst/>
              </a:prstGeom>
              <a:blipFill>
                <a:blip r:embed="rId3"/>
                <a:stretch>
                  <a:fillRect t="-240" r="-243"/>
                </a:stretch>
              </a:blipFill>
            </p:spPr>
            <p:txBody>
              <a:bodyPr/>
              <a:lstStyle/>
              <a:p>
                <a:r>
                  <a:rPr lang="en-US">
                    <a:noFill/>
                  </a:rPr>
                  <a:t> </a:t>
                </a:r>
              </a:p>
            </p:txBody>
          </p:sp>
        </mc:Fallback>
      </mc:AlternateContent>
    </p:spTree>
    <p:extLst>
      <p:ext uri="{BB962C8B-B14F-4D97-AF65-F5344CB8AC3E}">
        <p14:creationId xmlns:p14="http://schemas.microsoft.com/office/powerpoint/2010/main" val="49732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27D5AEC5-EA9F-012D-F663-2C8401E1391A}"/>
                  </a:ext>
                </a:extLst>
              </p:cNvPr>
              <p:cNvSpPr txBox="1">
                <a:spLocks/>
              </p:cNvSpPr>
              <p:nvPr/>
            </p:nvSpPr>
            <p:spPr>
              <a:xfrm>
                <a:off x="234364" y="251449"/>
                <a:ext cx="7883911" cy="4609171"/>
              </a:xfrm>
              <a:prstGeom prst="rect">
                <a:avLst/>
              </a:prstGeom>
            </p:spPr>
            <p:txBody>
              <a:bodyPr>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lgn="ctr">
                  <a:buNone/>
                </a:pPr>
                <a:r>
                  <a:rPr lang="en-US" sz="2000" b="1" dirty="0">
                    <a:solidFill>
                      <a:srgbClr val="92D050"/>
                    </a:solidFill>
                    <a:latin typeface="ui-sans-serif"/>
                  </a:rPr>
                  <a:t>Gaussian Parsimonious Clustering Models</a:t>
                </a:r>
                <a:endParaRPr lang="en-US" sz="1400" dirty="0">
                  <a:solidFill>
                    <a:srgbClr val="0D0D0D"/>
                  </a:solidFill>
                  <a:latin typeface="ui-sans-serif"/>
                </a:endParaRPr>
              </a:p>
              <a:p>
                <a14:m>
                  <m:oMath xmlns:m="http://schemas.openxmlformats.org/officeDocument/2006/math">
                    <m:sSub>
                      <m:sSubPr>
                        <m:ctrlPr>
                          <a:rPr lang="en-US" sz="1400" i="1" dirty="0" smtClean="0">
                            <a:solidFill>
                              <a:srgbClr val="836967"/>
                            </a:solidFill>
                            <a:latin typeface="Cambria Math" panose="02040503050406030204" pitchFamily="18" charset="0"/>
                          </a:rPr>
                        </m:ctrlPr>
                      </m:sSubPr>
                      <m:e>
                        <m:r>
                          <a:rPr lang="en-US" sz="1400" b="1" i="1" dirty="0">
                            <a:latin typeface="Cambria Math" panose="02040503050406030204" pitchFamily="18" charset="0"/>
                          </a:rPr>
                          <m:t>𝜮</m:t>
                        </m:r>
                      </m:e>
                      <m:sub>
                        <m:r>
                          <a:rPr lang="en-US" sz="1400" i="1" dirty="0">
                            <a:latin typeface="Cambria Math" panose="02040503050406030204" pitchFamily="18" charset="0"/>
                          </a:rPr>
                          <m:t>𝑔</m:t>
                        </m:r>
                      </m:sub>
                    </m:sSub>
                    <m:r>
                      <a:rPr lang="en-IE" sz="1400" b="0" i="0" dirty="0" smtClean="0">
                        <a:latin typeface="Cambria Math" panose="02040503050406030204" pitchFamily="18" charset="0"/>
                      </a:rPr>
                      <m:t>= </m:t>
                    </m:r>
                    <m:sSub>
                      <m:sSubPr>
                        <m:ctrlPr>
                          <a:rPr lang="en-IE" sz="1400" b="0" i="1" dirty="0" smtClean="0">
                            <a:latin typeface="Cambria Math" panose="02040503050406030204" pitchFamily="18" charset="0"/>
                          </a:rPr>
                        </m:ctrlPr>
                      </m:sSubPr>
                      <m:e>
                        <m:r>
                          <a:rPr lang="el-GR" sz="1400" i="1" dirty="0">
                            <a:latin typeface="Cambria Math" panose="02040503050406030204" pitchFamily="18" charset="0"/>
                          </a:rPr>
                          <m:t>𝜆</m:t>
                        </m:r>
                      </m:e>
                      <m:sub>
                        <m:r>
                          <a:rPr lang="en-IE" sz="1400" b="0" i="1" dirty="0" smtClean="0">
                            <a:latin typeface="Cambria Math" panose="02040503050406030204" pitchFamily="18" charset="0"/>
                          </a:rPr>
                          <m:t>𝑔</m:t>
                        </m:r>
                      </m:sub>
                    </m:sSub>
                    <m:sSub>
                      <m:sSubPr>
                        <m:ctrlPr>
                          <a:rPr lang="en-IE" sz="1400" b="0" i="1" dirty="0" smtClean="0">
                            <a:latin typeface="Cambria Math" panose="02040503050406030204" pitchFamily="18" charset="0"/>
                          </a:rPr>
                        </m:ctrlPr>
                      </m:sSubPr>
                      <m:e>
                        <m:r>
                          <a:rPr lang="en-IE" sz="1400" b="1" i="1" dirty="0" smtClean="0">
                            <a:latin typeface="Cambria Math" panose="02040503050406030204" pitchFamily="18" charset="0"/>
                          </a:rPr>
                          <m:t>𝑫</m:t>
                        </m:r>
                      </m:e>
                      <m:sub>
                        <m:r>
                          <a:rPr lang="en-IE" sz="1400" b="0" i="1" dirty="0" smtClean="0">
                            <a:latin typeface="Cambria Math" panose="02040503050406030204" pitchFamily="18" charset="0"/>
                          </a:rPr>
                          <m:t>𝑔</m:t>
                        </m:r>
                      </m:sub>
                    </m:sSub>
                    <m:sSub>
                      <m:sSubPr>
                        <m:ctrlPr>
                          <a:rPr lang="en-IE" sz="1400" b="0" i="1" dirty="0" smtClean="0">
                            <a:latin typeface="Cambria Math" panose="02040503050406030204" pitchFamily="18" charset="0"/>
                          </a:rPr>
                        </m:ctrlPr>
                      </m:sSubPr>
                      <m:e>
                        <m:r>
                          <a:rPr lang="en-IE" sz="1400" b="1" i="1" dirty="0" smtClean="0">
                            <a:latin typeface="Cambria Math" panose="02040503050406030204" pitchFamily="18" charset="0"/>
                          </a:rPr>
                          <m:t>𝑨</m:t>
                        </m:r>
                      </m:e>
                      <m:sub>
                        <m:r>
                          <a:rPr lang="en-IE" sz="1400" b="0" i="1" dirty="0" smtClean="0">
                            <a:latin typeface="Cambria Math" panose="02040503050406030204" pitchFamily="18" charset="0"/>
                          </a:rPr>
                          <m:t>𝑔</m:t>
                        </m:r>
                      </m:sub>
                    </m:sSub>
                    <m:sSubSup>
                      <m:sSubSupPr>
                        <m:ctrlPr>
                          <a:rPr lang="en-IE" sz="1400" b="0" i="1" dirty="0" smtClean="0">
                            <a:latin typeface="Cambria Math" panose="02040503050406030204" pitchFamily="18" charset="0"/>
                          </a:rPr>
                        </m:ctrlPr>
                      </m:sSubSupPr>
                      <m:e>
                        <m:r>
                          <a:rPr lang="en-IE" sz="1400" b="1" i="1" dirty="0" smtClean="0">
                            <a:latin typeface="Cambria Math" panose="02040503050406030204" pitchFamily="18" charset="0"/>
                          </a:rPr>
                          <m:t>𝑫</m:t>
                        </m:r>
                      </m:e>
                      <m:sub>
                        <m:r>
                          <a:rPr lang="en-IE" sz="1400" b="0" i="1" dirty="0" smtClean="0">
                            <a:latin typeface="Cambria Math" panose="02040503050406030204" pitchFamily="18" charset="0"/>
                          </a:rPr>
                          <m:t>𝑔</m:t>
                        </m:r>
                      </m:sub>
                      <m:sup>
                        <m:r>
                          <a:rPr lang="en-IE" sz="1400" b="0" i="1" dirty="0" smtClean="0">
                            <a:latin typeface="Cambria Math" panose="02040503050406030204" pitchFamily="18" charset="0"/>
                          </a:rPr>
                          <m:t>𝑇</m:t>
                        </m:r>
                      </m:sup>
                    </m:sSubSup>
                    <m:r>
                      <a:rPr lang="en-IE" sz="1400" b="0" i="1" dirty="0" smtClean="0">
                        <a:latin typeface="Cambria Math" panose="02040503050406030204" pitchFamily="18" charset="0"/>
                      </a:rPr>
                      <m:t> </m:t>
                    </m:r>
                  </m:oMath>
                </a14:m>
                <a:endParaRPr lang="en-US" sz="1400" b="1" dirty="0">
                  <a:solidFill>
                    <a:srgbClr val="0D0D0D"/>
                  </a:solidFill>
                  <a:latin typeface="ui-sans-serif"/>
                </a:endParaRPr>
              </a:p>
              <a:p>
                <a:pPr marL="540000" lvl="1" indent="-252000">
                  <a:buFont typeface="Arial" panose="020B0604020202020204" pitchFamily="34" charset="0"/>
                  <a:buChar char="•"/>
                </a:pPr>
                <a14:m>
                  <m:oMath xmlns:m="http://schemas.openxmlformats.org/officeDocument/2006/math">
                    <m:sSub>
                      <m:sSubPr>
                        <m:ctrlPr>
                          <a:rPr lang="en-IE" b="0" i="1" dirty="0" smtClean="0">
                            <a:latin typeface="Cambria Math" panose="02040503050406030204" pitchFamily="18" charset="0"/>
                          </a:rPr>
                        </m:ctrlPr>
                      </m:sSubPr>
                      <m:e>
                        <m:r>
                          <a:rPr lang="el-GR" i="1" dirty="0">
                            <a:latin typeface="Cambria Math" panose="02040503050406030204" pitchFamily="18" charset="0"/>
                          </a:rPr>
                          <m:t>𝜆</m:t>
                        </m:r>
                      </m:e>
                      <m:sub>
                        <m:r>
                          <a:rPr lang="en-IE" b="0" i="1" dirty="0" smtClean="0">
                            <a:latin typeface="Cambria Math" panose="02040503050406030204" pitchFamily="18" charset="0"/>
                          </a:rPr>
                          <m:t>𝑔</m:t>
                        </m:r>
                      </m:sub>
                    </m:sSub>
                    <m:r>
                      <a:rPr lang="en-IE" b="0" i="1" dirty="0" smtClean="0">
                        <a:latin typeface="Cambria Math" panose="02040503050406030204" pitchFamily="18" charset="0"/>
                      </a:rPr>
                      <m:t> </m:t>
                    </m:r>
                  </m:oMath>
                </a14:m>
                <a:r>
                  <a:rPr lang="en-US" dirty="0">
                    <a:solidFill>
                      <a:srgbClr val="0D0D0D"/>
                    </a:solidFill>
                    <a:latin typeface="ui-sans-serif"/>
                  </a:rPr>
                  <a:t>is a constant which controls cluster </a:t>
                </a:r>
                <a:r>
                  <a:rPr lang="en-US" b="1" dirty="0">
                    <a:solidFill>
                      <a:srgbClr val="0D0D0D"/>
                    </a:solidFill>
                    <a:latin typeface="ui-sans-serif"/>
                  </a:rPr>
                  <a:t>volume</a:t>
                </a:r>
              </a:p>
              <a:p>
                <a:pPr marL="540000" lvl="1" indent="-252000">
                  <a:buFont typeface="Arial" panose="020B0604020202020204" pitchFamily="34" charset="0"/>
                  <a:buChar char="•"/>
                </a:pPr>
                <a14:m>
                  <m:oMath xmlns:m="http://schemas.openxmlformats.org/officeDocument/2006/math">
                    <m:sSub>
                      <m:sSubPr>
                        <m:ctrlPr>
                          <a:rPr lang="en-IE" b="0" i="1" dirty="0" smtClean="0">
                            <a:latin typeface="Cambria Math" panose="02040503050406030204" pitchFamily="18" charset="0"/>
                          </a:rPr>
                        </m:ctrlPr>
                      </m:sSubPr>
                      <m:e>
                        <m:r>
                          <a:rPr lang="en-IE" b="1" i="1" dirty="0" smtClean="0">
                            <a:latin typeface="Cambria Math" panose="02040503050406030204" pitchFamily="18" charset="0"/>
                          </a:rPr>
                          <m:t>𝑨</m:t>
                        </m:r>
                      </m:e>
                      <m:sub>
                        <m:r>
                          <a:rPr lang="en-IE" b="0" i="1" dirty="0" smtClean="0">
                            <a:latin typeface="Cambria Math" panose="02040503050406030204" pitchFamily="18" charset="0"/>
                          </a:rPr>
                          <m:t>𝑔</m:t>
                        </m:r>
                      </m:sub>
                    </m:sSub>
                  </m:oMath>
                </a14:m>
                <a:r>
                  <a:rPr lang="en-US" dirty="0">
                    <a:solidFill>
                      <a:srgbClr val="0D0D0D"/>
                    </a:solidFill>
                    <a:latin typeface="ui-sans-serif"/>
                  </a:rPr>
                  <a:t> is a diagonal matrix which controls cluster </a:t>
                </a:r>
                <a:r>
                  <a:rPr lang="en-US" b="1" dirty="0">
                    <a:solidFill>
                      <a:srgbClr val="0D0D0D"/>
                    </a:solidFill>
                    <a:latin typeface="ui-sans-serif"/>
                  </a:rPr>
                  <a:t>shape</a:t>
                </a:r>
              </a:p>
              <a:p>
                <a:pPr marL="540000" lvl="1" indent="-252000">
                  <a:buFont typeface="Arial" panose="020B0604020202020204" pitchFamily="34" charset="0"/>
                  <a:buChar char="•"/>
                </a:pPr>
                <a14:m>
                  <m:oMath xmlns:m="http://schemas.openxmlformats.org/officeDocument/2006/math">
                    <m:sSub>
                      <m:sSubPr>
                        <m:ctrlPr>
                          <a:rPr lang="en-IE" b="0" i="1" dirty="0" smtClean="0">
                            <a:latin typeface="Cambria Math" panose="02040503050406030204" pitchFamily="18" charset="0"/>
                          </a:rPr>
                        </m:ctrlPr>
                      </m:sSubPr>
                      <m:e>
                        <m:r>
                          <a:rPr lang="en-IE" b="1" i="1" dirty="0" smtClean="0">
                            <a:latin typeface="Cambria Math" panose="02040503050406030204" pitchFamily="18" charset="0"/>
                          </a:rPr>
                          <m:t>𝑫</m:t>
                        </m:r>
                      </m:e>
                      <m:sub>
                        <m:r>
                          <a:rPr lang="en-IE" b="0" i="1" dirty="0" smtClean="0">
                            <a:latin typeface="Cambria Math" panose="02040503050406030204" pitchFamily="18" charset="0"/>
                          </a:rPr>
                          <m:t>𝑔</m:t>
                        </m:r>
                      </m:sub>
                    </m:sSub>
                  </m:oMath>
                </a14:m>
                <a:r>
                  <a:rPr lang="en-US" dirty="0">
                    <a:solidFill>
                      <a:srgbClr val="0D0D0D"/>
                    </a:solidFill>
                    <a:latin typeface="ui-sans-serif"/>
                  </a:rPr>
                  <a:t> is an orthogonal matrix of eigenvectors which control cluster </a:t>
                </a:r>
                <a:r>
                  <a:rPr lang="en-US" b="1" dirty="0">
                    <a:solidFill>
                      <a:srgbClr val="0D0D0D"/>
                    </a:solidFill>
                    <a:latin typeface="ui-sans-serif"/>
                  </a:rPr>
                  <a:t>orientation</a:t>
                </a:r>
              </a:p>
              <a:p>
                <a:r>
                  <a:rPr lang="en-US" sz="1400" dirty="0">
                    <a:solidFill>
                      <a:srgbClr val="0D0D0D"/>
                    </a:solidFill>
                    <a:latin typeface="ui-sans-serif"/>
                  </a:rPr>
                  <a:t>Imposing restrictions across </a:t>
                </a:r>
                <a14:m>
                  <m:oMath xmlns:m="http://schemas.openxmlformats.org/officeDocument/2006/math">
                    <m:r>
                      <a:rPr lang="en-IE" sz="1400" b="0" i="1" smtClean="0">
                        <a:solidFill>
                          <a:srgbClr val="0D0D0D"/>
                        </a:solidFill>
                        <a:latin typeface="Cambria Math" panose="02040503050406030204" pitchFamily="18" charset="0"/>
                      </a:rPr>
                      <m:t>𝑔</m:t>
                    </m:r>
                  </m:oMath>
                </a14:m>
                <a:r>
                  <a:rPr lang="en-US" sz="1400" dirty="0">
                    <a:solidFill>
                      <a:srgbClr val="0D0D0D"/>
                    </a:solidFill>
                    <a:latin typeface="ui-sans-serif"/>
                  </a:rPr>
                  <a:t> on these properties leads to 14 possible models</a:t>
                </a:r>
                <a:endParaRPr lang="en-US" sz="1400" b="1" dirty="0">
                  <a:solidFill>
                    <a:srgbClr val="0D0D0D"/>
                  </a:solidFill>
                  <a:latin typeface="ui-sans-serif"/>
                </a:endParaRPr>
              </a:p>
              <a:p>
                <a:pPr marL="540000" lvl="1" indent="-252000">
                  <a:buFont typeface="Arial" panose="020B0604020202020204" pitchFamily="34" charset="0"/>
                  <a:buChar char="•"/>
                </a:pPr>
                <a:r>
                  <a:rPr lang="en-US" dirty="0">
                    <a:solidFill>
                      <a:srgbClr val="0D0D0D"/>
                    </a:solidFill>
                    <a:latin typeface="ui-sans-serif"/>
                  </a:rPr>
                  <a:t>e.g. the EEV model: each cluster has the same volume and same shape, but orientations may differ</a:t>
                </a:r>
                <a:endParaRPr lang="en-US" sz="1400" dirty="0">
                  <a:solidFill>
                    <a:srgbClr val="0D0D0D"/>
                  </a:solidFill>
                  <a:latin typeface="ui-sans-serif"/>
                </a:endParaRPr>
              </a:p>
              <a:p>
                <a:r>
                  <a:rPr lang="en-US" sz="1400" dirty="0">
                    <a:solidFill>
                      <a:srgbClr val="0D0D0D"/>
                    </a:solidFill>
                    <a:latin typeface="ui-sans-serif"/>
                  </a:rPr>
                  <a:t>Each model type has a different number of parameters:</a:t>
                </a:r>
                <a:endParaRPr lang="en-US" sz="1400" b="1" dirty="0">
                  <a:solidFill>
                    <a:srgbClr val="0D0D0D"/>
                  </a:solidFill>
                  <a:latin typeface="ui-sans-serif"/>
                </a:endParaRPr>
              </a:p>
              <a:p>
                <a:pPr marL="540000" lvl="1" indent="-252000">
                  <a:buFont typeface="Arial" panose="020B0604020202020204" pitchFamily="34" charset="0"/>
                  <a:buChar char="•"/>
                </a:pPr>
                <a:r>
                  <a:rPr lang="en-US" dirty="0">
                    <a:solidFill>
                      <a:srgbClr val="0D0D0D"/>
                    </a:solidFill>
                    <a:latin typeface="ui-sans-serif"/>
                  </a:rPr>
                  <a:t>EII has </a:t>
                </a:r>
                <a14:m>
                  <m:oMath xmlns:m="http://schemas.openxmlformats.org/officeDocument/2006/math">
                    <m:sSub>
                      <m:sSubPr>
                        <m:ctrlPr>
                          <a:rPr lang="en-US" sz="1400" i="1" dirty="0" smtClean="0">
                            <a:latin typeface="Cambria Math" panose="02040503050406030204" pitchFamily="18" charset="0"/>
                          </a:rPr>
                        </m:ctrlPr>
                      </m:sSubPr>
                      <m:e>
                        <m:r>
                          <m:rPr>
                            <m:sty m:val="p"/>
                          </m:rPr>
                          <a:rPr lang="el-GR" sz="1400" i="1" dirty="0">
                            <a:latin typeface="Cambria Math" panose="02040503050406030204" pitchFamily="18" charset="0"/>
                            <a:ea typeface="Cambria Math" panose="02040503050406030204" pitchFamily="18" charset="0"/>
                          </a:rPr>
                          <m:t>κ</m:t>
                        </m:r>
                      </m:e>
                      <m:sub>
                        <m:r>
                          <a:rPr lang="en-IE" sz="1400" b="0" i="1" dirty="0" smtClean="0">
                            <a:latin typeface="Cambria Math" panose="02040503050406030204" pitchFamily="18" charset="0"/>
                          </a:rPr>
                          <m:t>𝑚</m:t>
                        </m:r>
                      </m:sub>
                    </m:sSub>
                    <m:r>
                      <a:rPr lang="en-IE" sz="1400" b="0" i="0" dirty="0" smtClean="0">
                        <a:latin typeface="Cambria Math" panose="02040503050406030204" pitchFamily="18" charset="0"/>
                      </a:rPr>
                      <m:t>=1</m:t>
                    </m:r>
                  </m:oMath>
                </a14:m>
                <a:r>
                  <a:rPr lang="en-US" sz="1400" dirty="0">
                    <a:solidFill>
                      <a:srgbClr val="0D0D0D"/>
                    </a:solidFill>
                    <a:latin typeface="ui-sans-serif"/>
                  </a:rPr>
                  <a:t>; VVV has </a:t>
                </a:r>
                <a14:m>
                  <m:oMath xmlns:m="http://schemas.openxmlformats.org/officeDocument/2006/math">
                    <m:sSub>
                      <m:sSubPr>
                        <m:ctrlPr>
                          <a:rPr lang="en-US" sz="1400" i="1" dirty="0">
                            <a:latin typeface="Cambria Math" panose="02040503050406030204" pitchFamily="18" charset="0"/>
                          </a:rPr>
                        </m:ctrlPr>
                      </m:sSubPr>
                      <m:e>
                        <m:r>
                          <m:rPr>
                            <m:sty m:val="p"/>
                          </m:rPr>
                          <a:rPr lang="el-GR" sz="1400" i="1" dirty="0">
                            <a:latin typeface="Cambria Math" panose="02040503050406030204" pitchFamily="18" charset="0"/>
                            <a:ea typeface="Cambria Math" panose="02040503050406030204" pitchFamily="18" charset="0"/>
                          </a:rPr>
                          <m:t>κ</m:t>
                        </m:r>
                      </m:e>
                      <m:sub>
                        <m:r>
                          <a:rPr lang="en-IE" sz="1400" i="1" dirty="0">
                            <a:latin typeface="Cambria Math" panose="02040503050406030204" pitchFamily="18" charset="0"/>
                          </a:rPr>
                          <m:t>𝑚</m:t>
                        </m:r>
                      </m:sub>
                    </m:sSub>
                    <m:r>
                      <a:rPr lang="en-IE" sz="1400" dirty="0">
                        <a:latin typeface="Cambria Math" panose="02040503050406030204" pitchFamily="18" charset="0"/>
                      </a:rPr>
                      <m:t>=</m:t>
                    </m:r>
                    <m:r>
                      <m:rPr>
                        <m:sty m:val="p"/>
                      </m:rPr>
                      <a:rPr lang="en-IE" sz="1400" b="0" i="0" dirty="0" smtClean="0">
                        <a:latin typeface="Cambria Math" panose="02040503050406030204" pitchFamily="18" charset="0"/>
                      </a:rPr>
                      <m:t>Gp</m:t>
                    </m:r>
                    <m:r>
                      <a:rPr lang="en-IE" sz="1400" b="0" i="0" dirty="0" smtClean="0">
                        <a:latin typeface="Cambria Math" panose="02040503050406030204" pitchFamily="18" charset="0"/>
                      </a:rPr>
                      <m:t>(</m:t>
                    </m:r>
                    <m:r>
                      <m:rPr>
                        <m:sty m:val="p"/>
                      </m:rPr>
                      <a:rPr lang="en-IE" sz="1400" b="0" i="0" dirty="0" smtClean="0">
                        <a:latin typeface="Cambria Math" panose="02040503050406030204" pitchFamily="18" charset="0"/>
                      </a:rPr>
                      <m:t>p</m:t>
                    </m:r>
                    <m:r>
                      <a:rPr lang="en-IE" sz="1400" b="0" i="0" dirty="0" smtClean="0">
                        <a:latin typeface="Cambria Math" panose="02040503050406030204" pitchFamily="18" charset="0"/>
                      </a:rPr>
                      <m:t>+1)/2</m:t>
                    </m:r>
                  </m:oMath>
                </a14:m>
                <a:endParaRPr lang="en-US" sz="1400" dirty="0">
                  <a:solidFill>
                    <a:srgbClr val="0D0D0D"/>
                  </a:solidFill>
                  <a:latin typeface="ui-sans-serif"/>
                </a:endParaRPr>
              </a:p>
            </p:txBody>
          </p:sp>
        </mc:Choice>
        <mc:Fallback xmlns="">
          <p:sp>
            <p:nvSpPr>
              <p:cNvPr id="7" name="Text Placeholder 3">
                <a:extLst>
                  <a:ext uri="{FF2B5EF4-FFF2-40B4-BE49-F238E27FC236}">
                    <a16:creationId xmlns:a16="http://schemas.microsoft.com/office/drawing/2014/main" id="{27D5AEC5-EA9F-012D-F663-2C8401E1391A}"/>
                  </a:ext>
                </a:extLst>
              </p:cNvPr>
              <p:cNvSpPr txBox="1">
                <a:spLocks noRot="1" noChangeAspect="1" noMove="1" noResize="1" noEditPoints="1" noAdjustHandles="1" noChangeArrowheads="1" noChangeShapeType="1" noTextEdit="1"/>
              </p:cNvSpPr>
              <p:nvPr/>
            </p:nvSpPr>
            <p:spPr>
              <a:xfrm>
                <a:off x="234364" y="251449"/>
                <a:ext cx="7883911" cy="4609171"/>
              </a:xfrm>
              <a:prstGeom prst="rect">
                <a:avLst/>
              </a:prstGeom>
              <a:blipFill>
                <a:blip r:embed="rId3"/>
                <a:stretch>
                  <a:fillRect t="-661"/>
                </a:stretch>
              </a:blipFill>
            </p:spPr>
            <p:txBody>
              <a:bodyPr/>
              <a:lstStyle/>
              <a:p>
                <a:r>
                  <a:rPr lang="en-IE">
                    <a:noFill/>
                  </a:rPr>
                  <a:t> </a:t>
                </a:r>
              </a:p>
            </p:txBody>
          </p:sp>
        </mc:Fallback>
      </mc:AlternateContent>
      <p:pic>
        <p:nvPicPr>
          <p:cNvPr id="9" name="Picture 8">
            <a:extLst>
              <a:ext uri="{FF2B5EF4-FFF2-40B4-BE49-F238E27FC236}">
                <a16:creationId xmlns:a16="http://schemas.microsoft.com/office/drawing/2014/main" id="{405921E2-1AAD-370F-DE2A-53392E001189}"/>
              </a:ext>
            </a:extLst>
          </p:cNvPr>
          <p:cNvPicPr>
            <a:picLocks noChangeAspect="1"/>
          </p:cNvPicPr>
          <p:nvPr/>
        </p:nvPicPr>
        <p:blipFill>
          <a:blip r:embed="rId4"/>
          <a:stretch>
            <a:fillRect/>
          </a:stretch>
        </p:blipFill>
        <p:spPr>
          <a:xfrm>
            <a:off x="599091" y="3195673"/>
            <a:ext cx="6203981" cy="180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344090"/>
          </a:xfrm>
        </p:spPr>
        <p:txBody>
          <a:bodyPr>
            <a:normAutofit/>
          </a:bodyPr>
          <a:lstStyle/>
          <a:p>
            <a:pPr marL="0" lvl="0" indent="0">
              <a:buNone/>
            </a:pPr>
            <a:r>
              <a:rPr b="1" dirty="0"/>
              <a:t>Preliminary Clustering Results</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173421" y="596502"/>
                <a:ext cx="4978399" cy="1451372"/>
              </a:xfrm>
            </p:spPr>
            <p:txBody>
              <a:bodyPr>
                <a:noAutofit/>
              </a:bodyPr>
              <a:lstStyle/>
              <a:p>
                <a:pPr marL="285750" lvl="0" indent="-285750">
                  <a:buFont typeface="Arial" panose="020B0604020202020204" pitchFamily="34" charset="0"/>
                  <a:buChar char="•"/>
                </a:pPr>
                <a:r>
                  <a:rPr lang="en-US" sz="1400" dirty="0">
                    <a:solidFill>
                      <a:srgbClr val="0D0D0D"/>
                    </a:solidFill>
                    <a:latin typeface="ui-sans-serif"/>
                  </a:rPr>
                  <a:t>For our initial modeling endeavor, we opt for the optimal Gaussian parsimonious clustering model based on the Bayesian Information Criterion</a:t>
                </a:r>
              </a:p>
              <a:p>
                <a:pPr marL="285750" lvl="0" indent="-285750">
                  <a:buFont typeface="Arial" panose="020B0604020202020204" pitchFamily="34" charset="0"/>
                  <a:buChar char="•"/>
                </a:pPr>
                <a:r>
                  <a:rPr lang="en-US" sz="1400" dirty="0">
                    <a:solidFill>
                      <a:srgbClr val="0D0D0D"/>
                    </a:solidFill>
                    <a:latin typeface="ui-sans-serif"/>
                  </a:rPr>
                  <a:t>We utilize the </a:t>
                </a:r>
                <a:r>
                  <a:rPr lang="en-US" sz="1400" dirty="0" err="1">
                    <a:solidFill>
                      <a:srgbClr val="0D0D0D"/>
                    </a:solidFill>
                    <a:latin typeface="ui-sans-serif"/>
                  </a:rPr>
                  <a:t>mclustBIC</a:t>
                </a:r>
                <a:r>
                  <a:rPr lang="en-US" sz="1400" dirty="0">
                    <a:solidFill>
                      <a:srgbClr val="0D0D0D"/>
                    </a:solidFill>
                    <a:latin typeface="ui-sans-serif"/>
                  </a:rPr>
                  <a:t>() function with default settings, exploring a range of </a:t>
                </a:r>
                <a14:m>
                  <m:oMath xmlns:m="http://schemas.openxmlformats.org/officeDocument/2006/math">
                    <m:r>
                      <a:rPr lang="en-IE" sz="1400" b="0" i="1" smtClean="0">
                        <a:solidFill>
                          <a:srgbClr val="0D0D0D"/>
                        </a:solidFill>
                        <a:latin typeface="Cambria Math" panose="02040503050406030204" pitchFamily="18" charset="0"/>
                      </a:rPr>
                      <m:t>𝐺</m:t>
                    </m:r>
                    <m:r>
                      <a:rPr lang="en-IE" sz="1400" b="0" i="1" smtClean="0">
                        <a:solidFill>
                          <a:srgbClr val="0D0D0D"/>
                        </a:solidFill>
                        <a:latin typeface="Cambria Math" panose="02040503050406030204" pitchFamily="18" charset="0"/>
                      </a:rPr>
                      <m:t>=1, …, 9</m:t>
                    </m:r>
                  </m:oMath>
                </a14:m>
                <a:r>
                  <a:rPr lang="en-US" sz="1400" dirty="0">
                    <a:solidFill>
                      <a:srgbClr val="0D0D0D"/>
                    </a:solidFill>
                    <a:latin typeface="ui-sans-serif"/>
                  </a:rPr>
                  <a:t> clusters and all 14 available covariance </a:t>
                </a:r>
                <a:r>
                  <a:rPr lang="en-US" sz="1400" dirty="0" err="1">
                    <a:solidFill>
                      <a:srgbClr val="0D0D0D"/>
                    </a:solidFill>
                    <a:latin typeface="ui-sans-serif"/>
                  </a:rPr>
                  <a:t>parameterisations</a:t>
                </a:r>
                <a:endParaRPr lang="en-US" sz="1400" dirty="0">
                  <a:solidFill>
                    <a:srgbClr val="0D0D0D"/>
                  </a:solidFill>
                  <a:latin typeface="ui-sans-serif"/>
                </a:endParaRPr>
              </a:p>
              <a:p>
                <a:pPr marL="285750" lvl="0" indent="-285750">
                  <a:buFont typeface="Arial" panose="020B0604020202020204" pitchFamily="34" charset="0"/>
                  <a:buChar char="•"/>
                </a:pPr>
                <a:r>
                  <a:rPr lang="en-US" sz="1400" dirty="0">
                    <a:solidFill>
                      <a:srgbClr val="0D0D0D"/>
                    </a:solidFill>
                    <a:latin typeface="ui-sans-serif"/>
                  </a:rPr>
                  <a:t>This selection criterion evaluates both the covariance decomposition and the number of mixture components simultaneously</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173421" y="596502"/>
                <a:ext cx="4978399" cy="1451372"/>
              </a:xfrm>
              <a:blipFill>
                <a:blip r:embed="rId3"/>
                <a:stretch>
                  <a:fillRect t="-840" b="-57143"/>
                </a:stretch>
              </a:blipFill>
            </p:spPr>
            <p:txBody>
              <a:bodyPr/>
              <a:lstStyle/>
              <a:p>
                <a:r>
                  <a:rPr lang="en-IE">
                    <a:noFill/>
                  </a:rPr>
                  <a:t> </a:t>
                </a:r>
              </a:p>
            </p:txBody>
          </p:sp>
        </mc:Fallback>
      </mc:AlternateContent>
      <p:pic>
        <p:nvPicPr>
          <p:cNvPr id="5" name="Picture 4" descr="saadi_files/figure-pptx/unnamed-chunk-12-1.png"/>
          <p:cNvPicPr>
            <a:picLocks noGrp="1" noChangeAspect="1"/>
          </p:cNvPicPr>
          <p:nvPr/>
        </p:nvPicPr>
        <p:blipFill>
          <a:blip r:embed="rId4"/>
          <a:stretch>
            <a:fillRect/>
          </a:stretch>
        </p:blipFill>
        <p:spPr bwMode="auto">
          <a:xfrm>
            <a:off x="5099032" y="0"/>
            <a:ext cx="4044968" cy="3240000"/>
          </a:xfrm>
          <a:prstGeom prst="rect">
            <a:avLst/>
          </a:prstGeom>
          <a:noFill/>
          <a:ln w="9525">
            <a:noFill/>
            <a:headEnd/>
            <a:tailEnd/>
          </a:ln>
        </p:spPr>
      </p:pic>
      <p:sp>
        <p:nvSpPr>
          <p:cNvPr id="6" name="TextBox 5">
            <a:extLst>
              <a:ext uri="{FF2B5EF4-FFF2-40B4-BE49-F238E27FC236}">
                <a16:creationId xmlns:a16="http://schemas.microsoft.com/office/drawing/2014/main" id="{4680E374-2B56-7072-8CEF-5B51569D172A}"/>
              </a:ext>
            </a:extLst>
          </p:cNvPr>
          <p:cNvSpPr txBox="1"/>
          <p:nvPr/>
        </p:nvSpPr>
        <p:spPr>
          <a:xfrm>
            <a:off x="4708230" y="3238425"/>
            <a:ext cx="1510392" cy="307777"/>
          </a:xfrm>
          <a:prstGeom prst="rect">
            <a:avLst/>
          </a:prstGeom>
          <a:noFill/>
        </p:spPr>
        <p:txBody>
          <a:bodyPr wrap="square" rtlCol="0">
            <a:spAutoFit/>
          </a:bodyPr>
          <a:lstStyle/>
          <a:p>
            <a:pPr lvl="0"/>
            <a:r>
              <a:rPr lang="en-US" sz="1400" dirty="0">
                <a:latin typeface="ui-sans-serif"/>
              </a:rPr>
              <a:t>Best BIC values:</a:t>
            </a:r>
          </a:p>
        </p:txBody>
      </p:sp>
      <p:graphicFrame>
        <p:nvGraphicFramePr>
          <p:cNvPr id="7" name="Table 6">
            <a:extLst>
              <a:ext uri="{FF2B5EF4-FFF2-40B4-BE49-F238E27FC236}">
                <a16:creationId xmlns:a16="http://schemas.microsoft.com/office/drawing/2014/main" id="{14BEA69B-3941-F247-DE07-316756B51502}"/>
              </a:ext>
            </a:extLst>
          </p:cNvPr>
          <p:cNvGraphicFramePr>
            <a:graphicFrameLocks noGrp="1"/>
          </p:cNvGraphicFramePr>
          <p:nvPr>
            <p:extLst>
              <p:ext uri="{D42A27DB-BD31-4B8C-83A1-F6EECF244321}">
                <p14:modId xmlns:p14="http://schemas.microsoft.com/office/powerpoint/2010/main" val="166289950"/>
              </p:ext>
            </p:extLst>
          </p:nvPr>
        </p:nvGraphicFramePr>
        <p:xfrm>
          <a:off x="4810046" y="3588640"/>
          <a:ext cx="4183756" cy="939165"/>
        </p:xfrm>
        <a:graphic>
          <a:graphicData uri="http://schemas.openxmlformats.org/drawingml/2006/table">
            <a:tbl>
              <a:tblPr firstRow="1" bandRow="1">
                <a:tableStyleId>{5C22544A-7EE6-4342-B048-85BDC9FD1C3A}</a:tableStyleId>
              </a:tblPr>
              <a:tblGrid>
                <a:gridCol w="1045939">
                  <a:extLst>
                    <a:ext uri="{9D8B030D-6E8A-4147-A177-3AD203B41FA5}">
                      <a16:colId xmlns:a16="http://schemas.microsoft.com/office/drawing/2014/main" val="80567440"/>
                    </a:ext>
                  </a:extLst>
                </a:gridCol>
                <a:gridCol w="1045939">
                  <a:extLst>
                    <a:ext uri="{9D8B030D-6E8A-4147-A177-3AD203B41FA5}">
                      <a16:colId xmlns:a16="http://schemas.microsoft.com/office/drawing/2014/main" val="4212824626"/>
                    </a:ext>
                  </a:extLst>
                </a:gridCol>
                <a:gridCol w="1045939">
                  <a:extLst>
                    <a:ext uri="{9D8B030D-6E8A-4147-A177-3AD203B41FA5}">
                      <a16:colId xmlns:a16="http://schemas.microsoft.com/office/drawing/2014/main" val="3592430342"/>
                    </a:ext>
                  </a:extLst>
                </a:gridCol>
                <a:gridCol w="1045939">
                  <a:extLst>
                    <a:ext uri="{9D8B030D-6E8A-4147-A177-3AD203B41FA5}">
                      <a16:colId xmlns:a16="http://schemas.microsoft.com/office/drawing/2014/main" val="3093036243"/>
                    </a:ext>
                  </a:extLst>
                </a:gridCol>
              </a:tblGrid>
              <a:tr h="313055">
                <a:tc>
                  <a:txBody>
                    <a:bodyPr/>
                    <a:lstStyle/>
                    <a:p>
                      <a:endParaRPr lang="en-US" dirty="0"/>
                    </a:p>
                  </a:txBody>
                  <a:tcPr/>
                </a:tc>
                <a:tc>
                  <a:txBody>
                    <a:bodyPr/>
                    <a:lstStyle/>
                    <a:p>
                      <a:r>
                        <a:rPr lang="en-US" dirty="0"/>
                        <a:t>VVV,9</a:t>
                      </a:r>
                    </a:p>
                  </a:txBody>
                  <a:tcPr/>
                </a:tc>
                <a:tc>
                  <a:txBody>
                    <a:bodyPr/>
                    <a:lstStyle/>
                    <a:p>
                      <a:r>
                        <a:rPr lang="en-US" dirty="0"/>
                        <a:t>VVI,3</a:t>
                      </a:r>
                    </a:p>
                  </a:txBody>
                  <a:tcPr/>
                </a:tc>
                <a:tc>
                  <a:txBody>
                    <a:bodyPr/>
                    <a:lstStyle/>
                    <a:p>
                      <a:r>
                        <a:rPr lang="en-US" dirty="0"/>
                        <a:t>VVI,4</a:t>
                      </a:r>
                    </a:p>
                  </a:txBody>
                  <a:tcPr/>
                </a:tc>
                <a:extLst>
                  <a:ext uri="{0D108BD9-81ED-4DB2-BD59-A6C34878D82A}">
                    <a16:rowId xmlns:a16="http://schemas.microsoft.com/office/drawing/2014/main" val="2916719913"/>
                  </a:ext>
                </a:extLst>
              </a:tr>
              <a:tr h="313055">
                <a:tc>
                  <a:txBody>
                    <a:bodyPr/>
                    <a:lstStyle/>
                    <a:p>
                      <a:r>
                        <a:rPr lang="en-US" dirty="0"/>
                        <a:t>BIC</a:t>
                      </a:r>
                    </a:p>
                  </a:txBody>
                  <a:tcPr/>
                </a:tc>
                <a:tc>
                  <a:txBody>
                    <a:bodyPr/>
                    <a:lstStyle/>
                    <a:p>
                      <a:r>
                        <a:rPr lang="en-US" dirty="0"/>
                        <a:t>-4453.309</a:t>
                      </a:r>
                    </a:p>
                  </a:txBody>
                  <a:tcPr/>
                </a:tc>
                <a:tc>
                  <a:txBody>
                    <a:bodyPr/>
                    <a:lstStyle/>
                    <a:p>
                      <a:r>
                        <a:rPr lang="en-US" dirty="0"/>
                        <a:t>-4520.169</a:t>
                      </a:r>
                    </a:p>
                  </a:txBody>
                  <a:tcPr/>
                </a:tc>
                <a:tc>
                  <a:txBody>
                    <a:bodyPr/>
                    <a:lstStyle/>
                    <a:p>
                      <a:r>
                        <a:rPr lang="en-US" dirty="0"/>
                        <a:t>-4525.757</a:t>
                      </a:r>
                    </a:p>
                  </a:txBody>
                  <a:tcPr/>
                </a:tc>
                <a:extLst>
                  <a:ext uri="{0D108BD9-81ED-4DB2-BD59-A6C34878D82A}">
                    <a16:rowId xmlns:a16="http://schemas.microsoft.com/office/drawing/2014/main" val="3666073173"/>
                  </a:ext>
                </a:extLst>
              </a:tr>
              <a:tr h="313055">
                <a:tc>
                  <a:txBody>
                    <a:bodyPr/>
                    <a:lstStyle/>
                    <a:p>
                      <a:r>
                        <a:rPr lang="en-US" dirty="0"/>
                        <a:t>BIC DIFF</a:t>
                      </a:r>
                    </a:p>
                  </a:txBody>
                  <a:tcPr/>
                </a:tc>
                <a:tc>
                  <a:txBody>
                    <a:bodyPr/>
                    <a:lstStyle/>
                    <a:p>
                      <a:r>
                        <a:rPr lang="en-US" dirty="0"/>
                        <a:t>0.000</a:t>
                      </a:r>
                    </a:p>
                  </a:txBody>
                  <a:tcPr/>
                </a:tc>
                <a:tc>
                  <a:txBody>
                    <a:bodyPr/>
                    <a:lstStyle/>
                    <a:p>
                      <a:r>
                        <a:rPr lang="en-US" dirty="0"/>
                        <a:t>-66.859</a:t>
                      </a:r>
                    </a:p>
                  </a:txBody>
                  <a:tcPr/>
                </a:tc>
                <a:tc>
                  <a:txBody>
                    <a:bodyPr/>
                    <a:lstStyle/>
                    <a:p>
                      <a:r>
                        <a:rPr lang="en-US" dirty="0"/>
                        <a:t>-72.448</a:t>
                      </a:r>
                    </a:p>
                  </a:txBody>
                  <a:tcPr/>
                </a:tc>
                <a:extLst>
                  <a:ext uri="{0D108BD9-81ED-4DB2-BD59-A6C34878D82A}">
                    <a16:rowId xmlns:a16="http://schemas.microsoft.com/office/drawing/2014/main" val="4194057426"/>
                  </a:ext>
                </a:extLst>
              </a:tr>
            </a:tbl>
          </a:graphicData>
        </a:graphic>
      </p:graphicFrame>
      <p:sp>
        <p:nvSpPr>
          <p:cNvPr id="12" name="TextBox 11">
            <a:extLst>
              <a:ext uri="{FF2B5EF4-FFF2-40B4-BE49-F238E27FC236}">
                <a16:creationId xmlns:a16="http://schemas.microsoft.com/office/drawing/2014/main" id="{A8DAF0E8-FD69-6DE7-3555-4268562A48A7}"/>
              </a:ext>
            </a:extLst>
          </p:cNvPr>
          <p:cNvSpPr txBox="1"/>
          <p:nvPr/>
        </p:nvSpPr>
        <p:spPr>
          <a:xfrm>
            <a:off x="4810046" y="4546998"/>
            <a:ext cx="4121683" cy="523220"/>
          </a:xfrm>
          <a:prstGeom prst="rect">
            <a:avLst/>
          </a:prstGeom>
          <a:noFill/>
        </p:spPr>
        <p:txBody>
          <a:bodyPr wrap="square" rtlCol="0">
            <a:spAutoFit/>
          </a:bodyPr>
          <a:lstStyle/>
          <a:p>
            <a:r>
              <a:rPr kumimoji="0" lang="en-US" sz="1400" b="0" i="0" u="none" strike="noStrike" kern="1200" cap="none" spc="0" normalizeH="0" baseline="0" noProof="0" dirty="0" err="1">
                <a:ln>
                  <a:noFill/>
                </a:ln>
                <a:solidFill>
                  <a:prstClr val="black"/>
                </a:solidFill>
                <a:effectLst/>
                <a:uLnTx/>
                <a:uFillTx/>
                <a:latin typeface="ui-sans-serif"/>
              </a:rPr>
              <a:t>Mclust</a:t>
            </a:r>
            <a:r>
              <a:rPr kumimoji="0" lang="en-US" sz="1400" b="0" i="0" u="none" strike="noStrike" kern="1200" cap="none" spc="0" normalizeH="0" baseline="0" noProof="0" dirty="0">
                <a:ln>
                  <a:noFill/>
                </a:ln>
                <a:solidFill>
                  <a:prstClr val="black"/>
                </a:solidFill>
                <a:effectLst/>
                <a:uLnTx/>
                <a:uFillTx/>
                <a:latin typeface="ui-sans-serif"/>
              </a:rPr>
              <a:t> VVV (ellipsoidal, varying volume, shape, and  orientation) model with 9 components</a:t>
            </a:r>
            <a:endParaRPr lang="en-US" sz="1400" dirty="0">
              <a:latin typeface="ui-sans-serif"/>
            </a:endParaRPr>
          </a:p>
        </p:txBody>
      </p:sp>
      <p:pic>
        <p:nvPicPr>
          <p:cNvPr id="8" name="Picture 1" descr="saadi-1_files/figure-pptx/unnamed-chunk-11-1.png">
            <a:extLst>
              <a:ext uri="{FF2B5EF4-FFF2-40B4-BE49-F238E27FC236}">
                <a16:creationId xmlns:a16="http://schemas.microsoft.com/office/drawing/2014/main" id="{73661848-9B71-CF26-CCB2-847143FDACC9}"/>
              </a:ext>
            </a:extLst>
          </p:cNvPr>
          <p:cNvPicPr>
            <a:picLocks noGrp="1" noChangeAspect="1"/>
          </p:cNvPicPr>
          <p:nvPr/>
        </p:nvPicPr>
        <p:blipFill rotWithShape="1">
          <a:blip r:embed="rId5"/>
          <a:srcRect t="20050" r="8505" b="4959"/>
          <a:stretch/>
        </p:blipFill>
        <p:spPr bwMode="auto">
          <a:xfrm>
            <a:off x="0" y="2995448"/>
            <a:ext cx="4572000" cy="2174215"/>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aadi_files/figure-pptx/unnamed-chunk-14-1.png"/>
          <p:cNvPicPr>
            <a:picLocks noGrp="1" noChangeAspect="1"/>
          </p:cNvPicPr>
          <p:nvPr/>
        </p:nvPicPr>
        <p:blipFill rotWithShape="1">
          <a:blip r:embed="rId3"/>
          <a:srcRect l="3634" t="3484" r="3318" b="3439"/>
          <a:stretch/>
        </p:blipFill>
        <p:spPr bwMode="auto">
          <a:xfrm>
            <a:off x="5552768" y="2581245"/>
            <a:ext cx="3591232" cy="2562255"/>
          </a:xfrm>
          <a:prstGeom prst="rect">
            <a:avLst/>
          </a:prstGeom>
          <a:noFill/>
          <a:ln w="9525">
            <a:noFill/>
            <a:headEnd/>
            <a:tailEnd/>
          </a:ln>
        </p:spPr>
      </p:pic>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3D4C711C-CEC6-3708-931B-407975893032}"/>
                  </a:ext>
                </a:extLst>
              </p:cNvPr>
              <p:cNvSpPr txBox="1">
                <a:spLocks/>
              </p:cNvSpPr>
              <p:nvPr/>
            </p:nvSpPr>
            <p:spPr>
              <a:xfrm>
                <a:off x="59058" y="83886"/>
                <a:ext cx="5324103" cy="4609171"/>
              </a:xfrm>
              <a:prstGeom prst="rect">
                <a:avLst/>
              </a:prstGeom>
            </p:spPr>
            <p:txBody>
              <a:bodyPr>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None/>
                </a:pPr>
                <a:r>
                  <a:rPr lang="en-US" sz="2000" b="1" dirty="0">
                    <a:solidFill>
                      <a:srgbClr val="92D050"/>
                    </a:solidFill>
                    <a:latin typeface="ui-sans-serif"/>
                  </a:rPr>
                  <a:t>     Adding prior distributions</a:t>
                </a:r>
                <a:endParaRPr lang="en-US" sz="1400" dirty="0">
                  <a:solidFill>
                    <a:srgbClr val="0D0D0D"/>
                  </a:solidFill>
                  <a:latin typeface="ui-sans-serif"/>
                </a:endParaRPr>
              </a:p>
              <a:p>
                <a:r>
                  <a:rPr lang="en-US" sz="1300" dirty="0">
                    <a:solidFill>
                      <a:schemeClr val="tx1"/>
                    </a:solidFill>
                  </a:rPr>
                  <a:t>We incorporate a prior distribution strategy to mitigate singularities and degeneracies in maximum likelihood estimation due to non-uniqueness of the engagement scores to prevent overfitting and enhance model performance</a:t>
                </a:r>
                <a14:m>
                  <m:oMath xmlns:m="http://schemas.openxmlformats.org/officeDocument/2006/math">
                    <m:r>
                      <a:rPr lang="en-IE" sz="1300" b="0" i="1" dirty="0" smtClean="0">
                        <a:solidFill>
                          <a:schemeClr val="tx1"/>
                        </a:solidFill>
                        <a:latin typeface="Cambria Math" panose="02040503050406030204" pitchFamily="18" charset="0"/>
                      </a:rPr>
                      <m:t> </m:t>
                    </m:r>
                  </m:oMath>
                </a14:m>
                <a:endParaRPr lang="en-US" sz="1300" b="1" dirty="0">
                  <a:solidFill>
                    <a:schemeClr val="tx1"/>
                  </a:solidFill>
                  <a:latin typeface="ui-sans-serif"/>
                </a:endParaRPr>
              </a:p>
              <a:p>
                <a:r>
                  <a:rPr lang="en-US" sz="1300" dirty="0">
                    <a:solidFill>
                      <a:schemeClr val="tx1"/>
                    </a:solidFill>
                    <a:latin typeface="+mj-lt"/>
                  </a:rPr>
                  <a:t>The default priors in </a:t>
                </a:r>
                <a:r>
                  <a:rPr lang="en-US" sz="1300" dirty="0" err="1">
                    <a:solidFill>
                      <a:schemeClr val="tx1"/>
                    </a:solidFill>
                    <a:latin typeface="+mj-lt"/>
                  </a:rPr>
                  <a:t>mclust</a:t>
                </a:r>
                <a:r>
                  <a:rPr lang="en-US" sz="1300" dirty="0">
                    <a:solidFill>
                      <a:schemeClr val="tx1"/>
                    </a:solidFill>
                    <a:latin typeface="+mj-lt"/>
                  </a:rPr>
                  <a:t> are:</a:t>
                </a:r>
                <a:endParaRPr lang="en-US" sz="1300" b="1" dirty="0">
                  <a:solidFill>
                    <a:schemeClr val="tx1"/>
                  </a:solidFill>
                  <a:latin typeface="ui-sans-serif"/>
                </a:endParaRPr>
              </a:p>
              <a:p>
                <a:pPr marL="540000" lvl="1" indent="-252000">
                  <a:buFont typeface="Arial" panose="020B0604020202020204" pitchFamily="34" charset="0"/>
                  <a:buChar char="•"/>
                </a:pPr>
                <a:r>
                  <a:rPr lang="en-US" sz="1300" dirty="0">
                    <a:solidFill>
                      <a:schemeClr val="tx1"/>
                    </a:solidFill>
                    <a:latin typeface="ui-sans-serif"/>
                  </a:rPr>
                  <a:t>a Dirichlet prior on the mixing proportions: </a:t>
                </a:r>
                <a14:m>
                  <m:oMath xmlns:m="http://schemas.openxmlformats.org/officeDocument/2006/math">
                    <m:sSub>
                      <m:sSubPr>
                        <m:ctrlPr>
                          <a:rPr lang="en-US" sz="1300" i="1" smtClean="0">
                            <a:solidFill>
                              <a:schemeClr val="tx1"/>
                            </a:solidFill>
                            <a:latin typeface="Cambria Math" panose="02040503050406030204" pitchFamily="18" charset="0"/>
                          </a:rPr>
                        </m:ctrlPr>
                      </m:sSubPr>
                      <m:e>
                        <m:r>
                          <m:rPr>
                            <m:sty m:val="p"/>
                          </m:rPr>
                          <a:rPr lang="el-GR" sz="1300" i="1" smtClean="0">
                            <a:solidFill>
                              <a:schemeClr val="tx1"/>
                            </a:solidFill>
                            <a:latin typeface="Cambria Math" panose="02040503050406030204" pitchFamily="18" charset="0"/>
                          </a:rPr>
                          <m:t>π</m:t>
                        </m:r>
                      </m:e>
                      <m:sub>
                        <m:r>
                          <a:rPr lang="en-IE" sz="1300" b="0" i="1" smtClean="0">
                            <a:solidFill>
                              <a:schemeClr val="tx1"/>
                            </a:solidFill>
                            <a:latin typeface="Cambria Math" panose="02040503050406030204" pitchFamily="18" charset="0"/>
                          </a:rPr>
                          <m:t>1</m:t>
                        </m:r>
                      </m:sub>
                    </m:sSub>
                    <m:r>
                      <a:rPr lang="en-IE" sz="1300" b="0" i="1" smtClean="0">
                        <a:solidFill>
                          <a:schemeClr val="tx1"/>
                        </a:solidFill>
                        <a:latin typeface="Cambria Math" panose="02040503050406030204" pitchFamily="18" charset="0"/>
                      </a:rPr>
                      <m:t>,…,</m:t>
                    </m:r>
                    <m:sSub>
                      <m:sSubPr>
                        <m:ctrlPr>
                          <a:rPr lang="en-IE" sz="1300" b="0" i="1" smtClean="0">
                            <a:solidFill>
                              <a:schemeClr val="tx1"/>
                            </a:solidFill>
                            <a:latin typeface="Cambria Math" panose="02040503050406030204" pitchFamily="18" charset="0"/>
                          </a:rPr>
                        </m:ctrlPr>
                      </m:sSubPr>
                      <m:e>
                        <m:r>
                          <m:rPr>
                            <m:sty m:val="p"/>
                          </m:rPr>
                          <a:rPr lang="el-GR" sz="1300" i="1">
                            <a:solidFill>
                              <a:schemeClr val="tx1"/>
                            </a:solidFill>
                            <a:latin typeface="Cambria Math" panose="02040503050406030204" pitchFamily="18" charset="0"/>
                          </a:rPr>
                          <m:t>π</m:t>
                        </m:r>
                      </m:e>
                      <m:sub>
                        <m:r>
                          <a:rPr lang="en-IE" sz="1300" b="0" i="1" smtClean="0">
                            <a:solidFill>
                              <a:schemeClr val="tx1"/>
                            </a:solidFill>
                            <a:latin typeface="Cambria Math" panose="02040503050406030204" pitchFamily="18" charset="0"/>
                          </a:rPr>
                          <m:t>𝐺</m:t>
                        </m:r>
                      </m:sub>
                    </m:sSub>
                  </m:oMath>
                </a14:m>
                <a:r>
                  <a:rPr lang="en-US" sz="1300" dirty="0">
                    <a:solidFill>
                      <a:schemeClr val="tx1"/>
                    </a:solidFill>
                    <a:latin typeface="ui-sans-serif"/>
                  </a:rPr>
                  <a:t> </a:t>
                </a:r>
                <a:r>
                  <a:rPr lang="en-IE" sz="1300" dirty="0"/>
                  <a:t>~ </a:t>
                </a:r>
                <a14:m>
                  <m:oMath xmlns:m="http://schemas.openxmlformats.org/officeDocument/2006/math">
                    <m:r>
                      <a:rPr lang="en-IE" sz="1300" b="0" i="1" smtClean="0">
                        <a:latin typeface="Cambria Math" panose="02040503050406030204" pitchFamily="18" charset="0"/>
                      </a:rPr>
                      <m:t>𝐷𝑖𝑟</m:t>
                    </m:r>
                    <m:r>
                      <a:rPr lang="en-IE" sz="1300" b="0" i="1" smtClean="0">
                        <a:latin typeface="Cambria Math" panose="02040503050406030204" pitchFamily="18" charset="0"/>
                      </a:rPr>
                      <m:t>(1,…,1)</m:t>
                    </m:r>
                  </m:oMath>
                </a14:m>
                <a:endParaRPr lang="en-US" sz="1300" dirty="0">
                  <a:solidFill>
                    <a:schemeClr val="tx1"/>
                  </a:solidFill>
                  <a:latin typeface="ui-sans-serif"/>
                </a:endParaRPr>
              </a:p>
              <a:p>
                <a:pPr marL="540000" lvl="1" indent="-252000">
                  <a:buFont typeface="Arial" panose="020B0604020202020204" pitchFamily="34" charset="0"/>
                  <a:buChar char="•"/>
                </a:pPr>
                <a:r>
                  <a:rPr lang="en-US" sz="1300" dirty="0">
                    <a:solidFill>
                      <a:schemeClr val="tx1"/>
                    </a:solidFill>
                    <a:latin typeface="ui-sans-serif"/>
                  </a:rPr>
                  <a:t>a Gaussian prior on the mean vector: </a:t>
                </a:r>
                <a14:m>
                  <m:oMath xmlns:m="http://schemas.openxmlformats.org/officeDocument/2006/math">
                    <m:r>
                      <a:rPr lang="el-GR" sz="1300" b="1" i="1" smtClean="0">
                        <a:solidFill>
                          <a:schemeClr val="tx1"/>
                        </a:solidFill>
                        <a:latin typeface="Cambria Math" panose="02040503050406030204" pitchFamily="18" charset="0"/>
                        <a:ea typeface="Cambria Math" panose="02040503050406030204" pitchFamily="18" charset="0"/>
                      </a:rPr>
                      <m:t>𝝁</m:t>
                    </m:r>
                    <m:r>
                      <a:rPr lang="en-IE" sz="1300" b="0" i="1" smtClean="0">
                        <a:solidFill>
                          <a:schemeClr val="tx1"/>
                        </a:solidFill>
                        <a:latin typeface="Cambria Math" panose="02040503050406030204" pitchFamily="18" charset="0"/>
                        <a:ea typeface="Cambria Math" panose="02040503050406030204" pitchFamily="18" charset="0"/>
                      </a:rPr>
                      <m:t> | </m:t>
                    </m:r>
                    <m:r>
                      <a:rPr lang="el-GR" sz="1300" b="1" i="1" smtClean="0">
                        <a:solidFill>
                          <a:schemeClr val="tx1"/>
                        </a:solidFill>
                        <a:latin typeface="Cambria Math" panose="02040503050406030204" pitchFamily="18" charset="0"/>
                        <a:ea typeface="Cambria Math" panose="02040503050406030204" pitchFamily="18" charset="0"/>
                      </a:rPr>
                      <m:t>𝜮</m:t>
                    </m:r>
                  </m:oMath>
                </a14:m>
                <a:r>
                  <a:rPr lang="en-US" sz="1300" dirty="0">
                    <a:solidFill>
                      <a:schemeClr val="tx1"/>
                    </a:solidFill>
                    <a:latin typeface="ui-sans-serif"/>
                  </a:rPr>
                  <a:t> </a:t>
                </a:r>
                <a:r>
                  <a:rPr lang="en-IE" sz="1300" dirty="0"/>
                  <a:t>~</a:t>
                </a:r>
                <a:r>
                  <a:rPr lang="en-US" sz="1300" dirty="0"/>
                  <a:t> </a:t>
                </a:r>
                <a14:m>
                  <m:oMath xmlns:m="http://schemas.openxmlformats.org/officeDocument/2006/math">
                    <m:sSub>
                      <m:sSubPr>
                        <m:ctrlPr>
                          <a:rPr lang="en-US" sz="1300" i="1" dirty="0">
                            <a:latin typeface="Cambria Math" panose="02040503050406030204" pitchFamily="18" charset="0"/>
                          </a:rPr>
                        </m:ctrlPr>
                      </m:sSubPr>
                      <m:e>
                        <m:r>
                          <a:rPr lang="en-US" sz="1300" i="1" dirty="0">
                            <a:latin typeface="Cambria Math" panose="02040503050406030204" pitchFamily="18" charset="0"/>
                          </a:rPr>
                          <m:t>𝜙</m:t>
                        </m:r>
                      </m:e>
                      <m:sub>
                        <m:r>
                          <a:rPr lang="en-IE" sz="1300" i="1" dirty="0">
                            <a:latin typeface="Cambria Math" panose="02040503050406030204" pitchFamily="18" charset="0"/>
                          </a:rPr>
                          <m:t>𝑝</m:t>
                        </m:r>
                      </m:sub>
                    </m:sSub>
                    <m:d>
                      <m:dPr>
                        <m:ctrlPr>
                          <a:rPr lang="en-IE" sz="1300" i="1" dirty="0" smtClean="0">
                            <a:latin typeface="Cambria Math" panose="02040503050406030204" pitchFamily="18" charset="0"/>
                          </a:rPr>
                        </m:ctrlPr>
                      </m:dPr>
                      <m:e>
                        <m:acc>
                          <m:accPr>
                            <m:chr m:val="̅"/>
                            <m:ctrlPr>
                              <a:rPr lang="en-IE" sz="1300" i="1" dirty="0" smtClean="0">
                                <a:latin typeface="Cambria Math" panose="02040503050406030204" pitchFamily="18" charset="0"/>
                              </a:rPr>
                            </m:ctrlPr>
                          </m:accPr>
                          <m:e>
                            <m:r>
                              <a:rPr lang="en-IE" sz="1300" b="1" i="1" dirty="0" smtClean="0">
                                <a:latin typeface="Cambria Math" panose="02040503050406030204" pitchFamily="18" charset="0"/>
                              </a:rPr>
                              <m:t>𝒚</m:t>
                            </m:r>
                          </m:e>
                        </m:acc>
                        <m:r>
                          <a:rPr lang="en-IE" sz="1300" b="0" i="1" dirty="0" smtClean="0">
                            <a:latin typeface="Cambria Math" panose="02040503050406030204" pitchFamily="18" charset="0"/>
                          </a:rPr>
                          <m:t>,</m:t>
                        </m:r>
                        <m:sSub>
                          <m:sSubPr>
                            <m:ctrlPr>
                              <a:rPr lang="en-US" sz="1300" i="1" dirty="0">
                                <a:solidFill>
                                  <a:srgbClr val="836967"/>
                                </a:solidFill>
                                <a:latin typeface="Cambria Math" panose="02040503050406030204" pitchFamily="18" charset="0"/>
                              </a:rPr>
                            </m:ctrlPr>
                          </m:sSubPr>
                          <m:e>
                            <m:r>
                              <a:rPr lang="en-US" sz="1300" b="1" i="1" dirty="0">
                                <a:latin typeface="Cambria Math" panose="02040503050406030204" pitchFamily="18" charset="0"/>
                              </a:rPr>
                              <m:t>𝜮</m:t>
                            </m:r>
                          </m:e>
                          <m:sub>
                            <m:r>
                              <a:rPr lang="en-US" sz="1300" i="1" dirty="0">
                                <a:latin typeface="Cambria Math" panose="02040503050406030204" pitchFamily="18" charset="0"/>
                              </a:rPr>
                              <m:t>𝑔</m:t>
                            </m:r>
                          </m:sub>
                        </m:sSub>
                        <m:r>
                          <a:rPr lang="en-IE" sz="1300" b="0" i="1" dirty="0" smtClean="0">
                            <a:latin typeface="Cambria Math" panose="02040503050406030204" pitchFamily="18" charset="0"/>
                          </a:rPr>
                          <m:t>/</m:t>
                        </m:r>
                        <m:r>
                          <m:rPr>
                            <m:sty m:val="p"/>
                          </m:rPr>
                          <a:rPr lang="el-GR" sz="1300" b="0" i="1" dirty="0" smtClean="0">
                            <a:latin typeface="Cambria Math" panose="02040503050406030204" pitchFamily="18" charset="0"/>
                            <a:ea typeface="Cambria Math" panose="02040503050406030204" pitchFamily="18" charset="0"/>
                          </a:rPr>
                          <m:t>δ</m:t>
                        </m:r>
                      </m:e>
                    </m:d>
                  </m:oMath>
                </a14:m>
                <a:r>
                  <a:rPr lang="en-US" sz="1300" dirty="0">
                    <a:solidFill>
                      <a:schemeClr val="tx1"/>
                    </a:solidFill>
                    <a:latin typeface="ui-sans-serif"/>
                  </a:rPr>
                  <a:t>,</a:t>
                </a:r>
                <a:br>
                  <a:rPr lang="en-US" sz="1300" dirty="0">
                    <a:solidFill>
                      <a:schemeClr val="tx1"/>
                    </a:solidFill>
                    <a:latin typeface="ui-sans-serif"/>
                  </a:rPr>
                </a:br>
                <a:r>
                  <a:rPr lang="en-US" sz="1300" dirty="0">
                    <a:solidFill>
                      <a:schemeClr val="tx1"/>
                    </a:solidFill>
                    <a:latin typeface="ui-sans-serif"/>
                  </a:rPr>
                  <a:t>where </a:t>
                </a:r>
                <a14:m>
                  <m:oMath xmlns:m="http://schemas.openxmlformats.org/officeDocument/2006/math">
                    <m:r>
                      <m:rPr>
                        <m:sty m:val="p"/>
                      </m:rPr>
                      <a:rPr lang="el-GR" sz="1300" i="1" dirty="0">
                        <a:latin typeface="Cambria Math" panose="02040503050406030204" pitchFamily="18" charset="0"/>
                        <a:ea typeface="Cambria Math" panose="02040503050406030204" pitchFamily="18" charset="0"/>
                      </a:rPr>
                      <m:t>δ</m:t>
                    </m:r>
                    <m:r>
                      <a:rPr lang="en-IE" sz="1300" b="0" i="1" dirty="0" smtClean="0">
                        <a:latin typeface="Cambria Math" panose="02040503050406030204" pitchFamily="18" charset="0"/>
                        <a:ea typeface="Cambria Math" panose="02040503050406030204" pitchFamily="18" charset="0"/>
                      </a:rPr>
                      <m:t>=0.1</m:t>
                    </m:r>
                  </m:oMath>
                </a14:m>
                <a:r>
                  <a:rPr lang="en-US" sz="1300" dirty="0">
                    <a:solidFill>
                      <a:schemeClr val="tx1"/>
                    </a:solidFill>
                    <a:latin typeface="ui-sans-serif"/>
                  </a:rPr>
                  <a:t> controls the degree of shrinkage to the sample mean </a:t>
                </a:r>
                <a14:m>
                  <m:oMath xmlns:m="http://schemas.openxmlformats.org/officeDocument/2006/math">
                    <m:acc>
                      <m:accPr>
                        <m:chr m:val="̅"/>
                        <m:ctrlPr>
                          <a:rPr lang="en-IE" sz="1300" i="1" dirty="0">
                            <a:latin typeface="Cambria Math" panose="02040503050406030204" pitchFamily="18" charset="0"/>
                          </a:rPr>
                        </m:ctrlPr>
                      </m:accPr>
                      <m:e>
                        <m:r>
                          <a:rPr lang="en-IE" sz="1300" b="1" i="1" dirty="0">
                            <a:latin typeface="Cambria Math" panose="02040503050406030204" pitchFamily="18" charset="0"/>
                          </a:rPr>
                          <m:t>𝒚</m:t>
                        </m:r>
                      </m:e>
                    </m:acc>
                  </m:oMath>
                </a14:m>
                <a:endParaRPr lang="en-US" sz="1300" dirty="0">
                  <a:solidFill>
                    <a:schemeClr val="tx1"/>
                  </a:solidFill>
                  <a:latin typeface="ui-sans-serif"/>
                </a:endParaRPr>
              </a:p>
              <a:p>
                <a:pPr marL="540000" lvl="1" indent="-252000">
                  <a:buFont typeface="Arial" panose="020B0604020202020204" pitchFamily="34" charset="0"/>
                  <a:buChar char="•"/>
                </a:pPr>
                <a:r>
                  <a:rPr lang="en-US" sz="1300" dirty="0">
                    <a:solidFill>
                      <a:schemeClr val="tx1"/>
                    </a:solidFill>
                    <a:latin typeface="ui-sans-serif"/>
                  </a:rPr>
                  <a:t>an inverse Wishart prior on the covariance matrices: </a:t>
                </a:r>
                <a14:m>
                  <m:oMath xmlns:m="http://schemas.openxmlformats.org/officeDocument/2006/math">
                    <m:r>
                      <a:rPr lang="el-GR" sz="1300" b="1" i="1" smtClean="0">
                        <a:solidFill>
                          <a:schemeClr val="tx1"/>
                        </a:solidFill>
                        <a:latin typeface="Cambria Math" panose="02040503050406030204" pitchFamily="18" charset="0"/>
                        <a:ea typeface="Cambria Math" panose="02040503050406030204" pitchFamily="18" charset="0"/>
                      </a:rPr>
                      <m:t>𝜮</m:t>
                    </m:r>
                  </m:oMath>
                </a14:m>
                <a:r>
                  <a:rPr lang="en-US" sz="1300" dirty="0">
                    <a:solidFill>
                      <a:schemeClr val="tx1"/>
                    </a:solidFill>
                    <a:latin typeface="ui-sans-serif"/>
                  </a:rPr>
                  <a:t> </a:t>
                </a:r>
                <a:r>
                  <a:rPr lang="en-IE" sz="1300" dirty="0"/>
                  <a:t>~</a:t>
                </a:r>
                <a:r>
                  <a:rPr lang="en-US" sz="1300" dirty="0"/>
                  <a:t> </a:t>
                </a:r>
                <a14:m>
                  <m:oMath xmlns:m="http://schemas.openxmlformats.org/officeDocument/2006/math">
                    <m:r>
                      <a:rPr lang="en-IE" sz="1300" b="0" i="1" smtClean="0">
                        <a:latin typeface="Cambria Math" panose="02040503050406030204" pitchFamily="18" charset="0"/>
                      </a:rPr>
                      <m:t>𝐼𝑊</m:t>
                    </m:r>
                    <m:d>
                      <m:dPr>
                        <m:ctrlPr>
                          <a:rPr lang="en-IE" sz="1300" b="0" i="1" smtClean="0">
                            <a:latin typeface="Cambria Math" panose="02040503050406030204" pitchFamily="18" charset="0"/>
                          </a:rPr>
                        </m:ctrlPr>
                      </m:dPr>
                      <m:e>
                        <m:sSub>
                          <m:sSubPr>
                            <m:ctrlPr>
                              <a:rPr lang="en-IE" sz="1300" b="0" i="1" smtClean="0">
                                <a:latin typeface="Cambria Math" panose="02040503050406030204" pitchFamily="18" charset="0"/>
                              </a:rPr>
                            </m:ctrlPr>
                          </m:sSubPr>
                          <m:e>
                            <m:r>
                              <m:rPr>
                                <m:sty m:val="p"/>
                              </m:rPr>
                              <a:rPr lang="el-GR" sz="1300" b="0" i="1" smtClean="0">
                                <a:latin typeface="Cambria Math" panose="02040503050406030204" pitchFamily="18" charset="0"/>
                                <a:ea typeface="Cambria Math" panose="02040503050406030204" pitchFamily="18" charset="0"/>
                              </a:rPr>
                              <m:t>ν</m:t>
                            </m:r>
                          </m:e>
                          <m:sub>
                            <m:r>
                              <a:rPr lang="en-IE" sz="1300" b="0" i="1" smtClean="0">
                                <a:latin typeface="Cambria Math" panose="02040503050406030204" pitchFamily="18" charset="0"/>
                              </a:rPr>
                              <m:t>𝑝</m:t>
                            </m:r>
                          </m:sub>
                        </m:sSub>
                        <m:r>
                          <a:rPr lang="en-IE" sz="1300" b="0" i="1" smtClean="0">
                            <a:latin typeface="Cambria Math" panose="02040503050406030204" pitchFamily="18" charset="0"/>
                          </a:rPr>
                          <m:t>, </m:t>
                        </m:r>
                        <m:sSub>
                          <m:sSubPr>
                            <m:ctrlPr>
                              <a:rPr lang="el-GR" sz="1300" b="1" i="1" smtClean="0">
                                <a:latin typeface="Cambria Math" panose="02040503050406030204" pitchFamily="18" charset="0"/>
                                <a:ea typeface="Cambria Math" panose="02040503050406030204" pitchFamily="18" charset="0"/>
                              </a:rPr>
                            </m:ctrlPr>
                          </m:sSubPr>
                          <m:e>
                            <m:r>
                              <a:rPr lang="el-GR" sz="1300" b="1" i="1">
                                <a:latin typeface="Cambria Math" panose="02040503050406030204" pitchFamily="18" charset="0"/>
                                <a:ea typeface="Cambria Math" panose="02040503050406030204" pitchFamily="18" charset="0"/>
                              </a:rPr>
                              <m:t>𝜦</m:t>
                            </m:r>
                          </m:e>
                          <m:sub>
                            <m:r>
                              <a:rPr lang="en-IE" sz="1300" b="0" i="1" smtClean="0">
                                <a:latin typeface="Cambria Math" panose="02040503050406030204" pitchFamily="18" charset="0"/>
                                <a:ea typeface="Cambria Math" panose="02040503050406030204" pitchFamily="18" charset="0"/>
                              </a:rPr>
                              <m:t>𝑝</m:t>
                            </m:r>
                          </m:sub>
                        </m:sSub>
                      </m:e>
                    </m:d>
                  </m:oMath>
                </a14:m>
                <a:r>
                  <a:rPr lang="en-US" sz="1300" dirty="0">
                    <a:solidFill>
                      <a:schemeClr val="tx1"/>
                    </a:solidFill>
                    <a:latin typeface="ui-sans-serif"/>
                  </a:rPr>
                  <a:t>,</a:t>
                </a:r>
                <a:br>
                  <a:rPr lang="en-US" sz="1300" dirty="0">
                    <a:solidFill>
                      <a:schemeClr val="tx1"/>
                    </a:solidFill>
                    <a:latin typeface="ui-sans-serif"/>
                  </a:rPr>
                </a:br>
                <a:r>
                  <a:rPr lang="en-US" sz="1300" dirty="0">
                    <a:solidFill>
                      <a:schemeClr val="tx1"/>
                    </a:solidFill>
                    <a:latin typeface="ui-sans-serif"/>
                  </a:rPr>
                  <a:t>where the degrees of freedom </a:t>
                </a:r>
                <a14:m>
                  <m:oMath xmlns:m="http://schemas.openxmlformats.org/officeDocument/2006/math">
                    <m:sSub>
                      <m:sSubPr>
                        <m:ctrlPr>
                          <a:rPr lang="en-IE" sz="1300" i="1">
                            <a:latin typeface="Cambria Math" panose="02040503050406030204" pitchFamily="18" charset="0"/>
                          </a:rPr>
                        </m:ctrlPr>
                      </m:sSubPr>
                      <m:e>
                        <m:r>
                          <m:rPr>
                            <m:sty m:val="p"/>
                          </m:rPr>
                          <a:rPr lang="el-GR" sz="1300" i="1">
                            <a:latin typeface="Cambria Math" panose="02040503050406030204" pitchFamily="18" charset="0"/>
                            <a:ea typeface="Cambria Math" panose="02040503050406030204" pitchFamily="18" charset="0"/>
                          </a:rPr>
                          <m:t>ν</m:t>
                        </m:r>
                      </m:e>
                      <m:sub>
                        <m:r>
                          <a:rPr lang="en-IE" sz="1300" i="1">
                            <a:latin typeface="Cambria Math" panose="02040503050406030204" pitchFamily="18" charset="0"/>
                          </a:rPr>
                          <m:t>𝑝</m:t>
                        </m:r>
                      </m:sub>
                    </m:sSub>
                    <m:r>
                      <a:rPr lang="en-IE" sz="1300" b="0" i="0" smtClean="0">
                        <a:latin typeface="Cambria Math" panose="02040503050406030204" pitchFamily="18" charset="0"/>
                      </a:rPr>
                      <m:t>=</m:t>
                    </m:r>
                    <m:r>
                      <m:rPr>
                        <m:sty m:val="p"/>
                      </m:rPr>
                      <a:rPr lang="en-IE" sz="1300" b="0" i="0" smtClean="0">
                        <a:latin typeface="Cambria Math" panose="02040503050406030204" pitchFamily="18" charset="0"/>
                      </a:rPr>
                      <m:t>d</m:t>
                    </m:r>
                    <m:r>
                      <a:rPr lang="en-IE" sz="1300" b="0" i="0" smtClean="0">
                        <a:latin typeface="Cambria Math" panose="02040503050406030204" pitchFamily="18" charset="0"/>
                      </a:rPr>
                      <m:t>+2</m:t>
                    </m:r>
                  </m:oMath>
                </a14:m>
                <a:r>
                  <a:rPr lang="en-US" sz="1300" dirty="0">
                    <a:solidFill>
                      <a:schemeClr val="tx1"/>
                    </a:solidFill>
                    <a:latin typeface="ui-sans-serif"/>
                  </a:rPr>
                  <a:t> and the scale matrix </a:t>
                </a:r>
                <a14:m>
                  <m:oMath xmlns:m="http://schemas.openxmlformats.org/officeDocument/2006/math">
                    <m:sSub>
                      <m:sSubPr>
                        <m:ctrlPr>
                          <a:rPr lang="el-GR" sz="1300" b="1" i="1">
                            <a:latin typeface="Cambria Math" panose="02040503050406030204" pitchFamily="18" charset="0"/>
                            <a:ea typeface="Cambria Math" panose="02040503050406030204" pitchFamily="18" charset="0"/>
                          </a:rPr>
                        </m:ctrlPr>
                      </m:sSubPr>
                      <m:e>
                        <m:r>
                          <a:rPr lang="el-GR" sz="1300" b="1" i="1">
                            <a:latin typeface="Cambria Math" panose="02040503050406030204" pitchFamily="18" charset="0"/>
                            <a:ea typeface="Cambria Math" panose="02040503050406030204" pitchFamily="18" charset="0"/>
                          </a:rPr>
                          <m:t>𝜦</m:t>
                        </m:r>
                      </m:e>
                      <m:sub>
                        <m:r>
                          <a:rPr lang="en-IE" sz="1300" i="1">
                            <a:latin typeface="Cambria Math" panose="02040503050406030204" pitchFamily="18" charset="0"/>
                            <a:ea typeface="Cambria Math" panose="02040503050406030204" pitchFamily="18" charset="0"/>
                          </a:rPr>
                          <m:t>𝑝</m:t>
                        </m:r>
                      </m:sub>
                    </m:sSub>
                    <m:r>
                      <a:rPr lang="en-IE" sz="1300" b="1" i="1" smtClean="0">
                        <a:latin typeface="Cambria Math" panose="02040503050406030204" pitchFamily="18" charset="0"/>
                        <a:ea typeface="Cambria Math" panose="02040503050406030204" pitchFamily="18" charset="0"/>
                      </a:rPr>
                      <m:t>=</m:t>
                    </m:r>
                    <m:r>
                      <a:rPr lang="en-IE" sz="1300" b="1" i="1" smtClean="0">
                        <a:latin typeface="Cambria Math" panose="02040503050406030204" pitchFamily="18" charset="0"/>
                        <a:ea typeface="Cambria Math" panose="02040503050406030204" pitchFamily="18" charset="0"/>
                      </a:rPr>
                      <m:t>𝑺</m:t>
                    </m:r>
                    <m:r>
                      <a:rPr lang="en-IE" sz="1300" b="1" i="1" smtClean="0">
                        <a:latin typeface="Cambria Math" panose="02040503050406030204" pitchFamily="18" charset="0"/>
                        <a:ea typeface="Cambria Math" panose="02040503050406030204" pitchFamily="18" charset="0"/>
                      </a:rPr>
                      <m:t>/</m:t>
                    </m:r>
                    <m:r>
                      <a:rPr lang="en-IE" sz="1300" b="0" i="1" smtClean="0">
                        <a:latin typeface="Cambria Math" panose="02040503050406030204" pitchFamily="18" charset="0"/>
                        <a:ea typeface="Cambria Math" panose="02040503050406030204" pitchFamily="18" charset="0"/>
                      </a:rPr>
                      <m:t>(</m:t>
                    </m:r>
                    <m:sSup>
                      <m:sSupPr>
                        <m:ctrlPr>
                          <a:rPr lang="en-IE" sz="1300" i="1" smtClean="0">
                            <a:latin typeface="Cambria Math" panose="02040503050406030204" pitchFamily="18" charset="0"/>
                            <a:ea typeface="Cambria Math" panose="02040503050406030204" pitchFamily="18" charset="0"/>
                          </a:rPr>
                        </m:ctrlPr>
                      </m:sSupPr>
                      <m:e>
                        <m:r>
                          <a:rPr lang="en-IE" sz="1300" b="0" i="1" smtClean="0">
                            <a:latin typeface="Cambria Math" panose="02040503050406030204" pitchFamily="18" charset="0"/>
                            <a:ea typeface="Cambria Math" panose="02040503050406030204" pitchFamily="18" charset="0"/>
                          </a:rPr>
                          <m:t>𝐺</m:t>
                        </m:r>
                      </m:e>
                      <m:sup>
                        <m:r>
                          <a:rPr lang="en-IE" sz="1300" b="0" i="1" smtClean="0">
                            <a:latin typeface="Cambria Math" panose="02040503050406030204" pitchFamily="18" charset="0"/>
                            <a:ea typeface="Cambria Math" panose="02040503050406030204" pitchFamily="18" charset="0"/>
                          </a:rPr>
                          <m:t>2/</m:t>
                        </m:r>
                        <m:r>
                          <a:rPr lang="en-IE" sz="1300" b="0" i="1" smtClean="0">
                            <a:latin typeface="Cambria Math" panose="02040503050406030204" pitchFamily="18" charset="0"/>
                            <a:ea typeface="Cambria Math" panose="02040503050406030204" pitchFamily="18" charset="0"/>
                          </a:rPr>
                          <m:t>𝑑</m:t>
                        </m:r>
                      </m:sup>
                    </m:sSup>
                  </m:oMath>
                </a14:m>
                <a:r>
                  <a:rPr lang="en-US" sz="1300" dirty="0">
                    <a:solidFill>
                      <a:schemeClr val="tx1"/>
                    </a:solidFill>
                    <a:latin typeface="ui-sans-serif"/>
                  </a:rPr>
                  <a:t>) uses the sample covariance matrix </a:t>
                </a:r>
                <a14:m>
                  <m:oMath xmlns:m="http://schemas.openxmlformats.org/officeDocument/2006/math">
                    <m:r>
                      <a:rPr lang="en-IE" sz="1300" b="1" i="1">
                        <a:latin typeface="Cambria Math" panose="02040503050406030204" pitchFamily="18" charset="0"/>
                        <a:ea typeface="Cambria Math" panose="02040503050406030204" pitchFamily="18" charset="0"/>
                      </a:rPr>
                      <m:t>𝑺</m:t>
                    </m:r>
                  </m:oMath>
                </a14:m>
                <a:endParaRPr lang="en-US" sz="1300" dirty="0">
                  <a:solidFill>
                    <a:schemeClr val="tx1"/>
                  </a:solidFill>
                  <a:latin typeface="ui-sans-serif"/>
                </a:endParaRPr>
              </a:p>
              <a:p>
                <a:r>
                  <a:rPr lang="en-US" sz="1300" dirty="0">
                    <a:solidFill>
                      <a:schemeClr val="tx1"/>
                    </a:solidFill>
                  </a:rPr>
                  <a:t>We obtain a three-component GMM featuring diagonal covariance matrices of differing volume and shape, with axis-aligned orientation, denoted as (VVI,3); within each cluster, the variables are independent</a:t>
                </a:r>
              </a:p>
              <a:p>
                <a:r>
                  <a:rPr lang="en-US" sz="1300" b="0" i="0" dirty="0">
                    <a:solidFill>
                      <a:schemeClr val="tx1"/>
                    </a:solidFill>
                    <a:effectLst/>
                    <a:latin typeface="+mj-lt"/>
                  </a:rPr>
                  <a:t>Despite the added complexity stemming from the incorporation of prior hyperparameters, this model surpasses the previous best model in terms of BIC</a:t>
                </a:r>
                <a:endParaRPr lang="en-US" sz="1300" b="1" dirty="0">
                  <a:solidFill>
                    <a:schemeClr val="tx1"/>
                  </a:solidFill>
                  <a:latin typeface="ui-sans-serif"/>
                </a:endParaRPr>
              </a:p>
            </p:txBody>
          </p:sp>
        </mc:Choice>
        <mc:Fallback xmlns="">
          <p:sp>
            <p:nvSpPr>
              <p:cNvPr id="7" name="Text Placeholder 3">
                <a:extLst>
                  <a:ext uri="{FF2B5EF4-FFF2-40B4-BE49-F238E27FC236}">
                    <a16:creationId xmlns:a16="http://schemas.microsoft.com/office/drawing/2014/main" id="{3D4C711C-CEC6-3708-931B-407975893032}"/>
                  </a:ext>
                </a:extLst>
              </p:cNvPr>
              <p:cNvSpPr txBox="1">
                <a:spLocks noRot="1" noChangeAspect="1" noMove="1" noResize="1" noEditPoints="1" noAdjustHandles="1" noChangeArrowheads="1" noChangeShapeType="1" noTextEdit="1"/>
              </p:cNvSpPr>
              <p:nvPr/>
            </p:nvSpPr>
            <p:spPr>
              <a:xfrm>
                <a:off x="59058" y="83886"/>
                <a:ext cx="5324103" cy="4609171"/>
              </a:xfrm>
              <a:prstGeom prst="rect">
                <a:avLst/>
              </a:prstGeom>
              <a:blipFill>
                <a:blip r:embed="rId5"/>
                <a:stretch>
                  <a:fillRect t="-661"/>
                </a:stretch>
              </a:blipFill>
            </p:spPr>
            <p:txBody>
              <a:bodyPr/>
              <a:lstStyle/>
              <a:p>
                <a:r>
                  <a:rPr lang="en-IE">
                    <a:noFill/>
                  </a:rPr>
                  <a:t> </a:t>
                </a:r>
              </a:p>
            </p:txBody>
          </p:sp>
        </mc:Fallback>
      </mc:AlternateContent>
      <p:pic>
        <p:nvPicPr>
          <p:cNvPr id="4" name="Picture 3" descr="saadi-1_files/figure-pptx/unnamed-chunk-13-1.png">
            <a:extLst>
              <a:ext uri="{FF2B5EF4-FFF2-40B4-BE49-F238E27FC236}">
                <a16:creationId xmlns:a16="http://schemas.microsoft.com/office/drawing/2014/main" id="{A7FEEA11-6498-D671-E4E6-005D25CD22BD}"/>
              </a:ext>
            </a:extLst>
          </p:cNvPr>
          <p:cNvPicPr>
            <a:picLocks noGrp="1" noChangeAspect="1"/>
          </p:cNvPicPr>
          <p:nvPr/>
        </p:nvPicPr>
        <p:blipFill rotWithShape="1">
          <a:blip r:embed="rId6"/>
          <a:srcRect t="19833" r="8089" b="5954"/>
          <a:stretch/>
        </p:blipFill>
        <p:spPr bwMode="auto">
          <a:xfrm>
            <a:off x="5136311" y="0"/>
            <a:ext cx="4007689" cy="25920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4" y="27028"/>
            <a:ext cx="5391806" cy="355599"/>
          </a:xfrm>
        </p:spPr>
        <p:txBody>
          <a:bodyPr>
            <a:noAutofit/>
          </a:bodyPr>
          <a:lstStyle/>
          <a:p>
            <a:pPr marL="0" lvl="0" indent="0">
              <a:buNone/>
            </a:pPr>
            <a:r>
              <a:rPr sz="2400" b="1" dirty="0"/>
              <a:t>Advanced cluster modelling</a:t>
            </a:r>
          </a:p>
        </p:txBody>
      </p:sp>
      <p:sp>
        <p:nvSpPr>
          <p:cNvPr id="4" name="Text Placeholder 3"/>
          <p:cNvSpPr>
            <a:spLocks noGrp="1"/>
          </p:cNvSpPr>
          <p:nvPr>
            <p:ph type="body" sz="half" idx="2"/>
          </p:nvPr>
        </p:nvSpPr>
        <p:spPr>
          <a:xfrm>
            <a:off x="409904" y="505224"/>
            <a:ext cx="3923972" cy="3692908"/>
          </a:xfrm>
        </p:spPr>
        <p:txBody>
          <a:bodyPr>
            <a:normAutofit fontScale="92500" lnSpcReduction="10000"/>
          </a:bodyPr>
          <a:lstStyle/>
          <a:p>
            <a:r>
              <a:rPr lang="en-US" dirty="0"/>
              <a:t>To ensure the optimal model is identified, we explore combinations of the following alternative approaches:</a:t>
            </a:r>
            <a:br>
              <a:rPr lang="en-US" dirty="0"/>
            </a:br>
            <a:endParaRPr lang="en-US" dirty="0"/>
          </a:p>
          <a:p>
            <a:r>
              <a:rPr lang="en-US" b="1" dirty="0"/>
              <a:t>Modifying Hyperparameters</a:t>
            </a:r>
            <a:r>
              <a:rPr lang="en-US" dirty="0"/>
              <a:t>:</a:t>
            </a:r>
          </a:p>
          <a:p>
            <a:pPr marL="514247" lvl="1" indent="-171450">
              <a:buFont typeface="Arial" panose="020B0604020202020204" pitchFamily="34" charset="0"/>
              <a:buChar char="•"/>
            </a:pPr>
            <a:r>
              <a:rPr lang="en-US" dirty="0"/>
              <a:t>Adjust some hyperparameters of the priors:</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571397" lvl="1" indent="-228600">
              <a:buFont typeface="+mj-lt"/>
              <a:buAutoNum type="arabicPeriod"/>
            </a:pPr>
            <a:r>
              <a:rPr lang="en-US" sz="1050" kern="100" dirty="0">
                <a:effectLst/>
                <a:ea typeface="Aptos" panose="020B0004020202020204" pitchFamily="34" charset="0"/>
                <a:cs typeface="Times New Roman" panose="02020603050405020304" pitchFamily="18" charset="0"/>
              </a:rPr>
              <a:t>assume diagonal scale parameter for prior on the covariance, </a:t>
            </a:r>
          </a:p>
          <a:p>
            <a:pPr marL="571397" lvl="1" indent="-228600">
              <a:buFont typeface="+mj-lt"/>
              <a:buAutoNum type="arabicPeriod"/>
            </a:pPr>
            <a:r>
              <a:rPr lang="en-US" sz="1050" kern="100" dirty="0">
                <a:effectLst/>
                <a:ea typeface="Aptos" panose="020B0004020202020204" pitchFamily="34" charset="0"/>
                <a:cs typeface="Times New Roman" panose="02020603050405020304" pitchFamily="18" charset="0"/>
              </a:rPr>
              <a:t>remove shrinkage prior on the mean but assume default covariance prior </a:t>
            </a:r>
          </a:p>
          <a:p>
            <a:pPr marL="571397" lvl="1" indent="-228600">
              <a:buFont typeface="+mj-lt"/>
              <a:buAutoNum type="arabicPeriod"/>
            </a:pPr>
            <a:r>
              <a:rPr lang="en-US" sz="1050" kern="100" dirty="0">
                <a:effectLst/>
                <a:ea typeface="Aptos" panose="020B0004020202020204" pitchFamily="34" charset="0"/>
                <a:cs typeface="Times New Roman" panose="02020603050405020304" pitchFamily="18" charset="0"/>
              </a:rPr>
              <a:t>remove shrinkage prior on the mean and assuming diagonal scale parameter for prior on th</a:t>
            </a:r>
            <a:r>
              <a:rPr lang="en-US" kern="100" dirty="0">
                <a:ea typeface="Aptos" panose="020B0004020202020204" pitchFamily="34" charset="0"/>
                <a:cs typeface="Times New Roman" panose="02020603050405020304" pitchFamily="18" charset="0"/>
              </a:rPr>
              <a:t>e covariance</a:t>
            </a:r>
            <a:endParaRPr lang="en-US" dirty="0"/>
          </a:p>
          <a:p>
            <a:r>
              <a:rPr lang="en-US" b="1" dirty="0"/>
              <a:t>Adding a Uniform Noise Component</a:t>
            </a:r>
            <a:r>
              <a:rPr lang="en-US" dirty="0"/>
              <a:t>:</a:t>
            </a:r>
          </a:p>
          <a:p>
            <a:pPr marL="514247" lvl="1" indent="-171450">
              <a:buFont typeface="Arial" panose="020B0604020202020204" pitchFamily="34" charset="0"/>
              <a:buChar char="•"/>
            </a:pPr>
            <a:r>
              <a:rPr lang="en-US" dirty="0"/>
              <a:t>Introduce a uniform noise component to account for outlying observations, reducing their impact on the defined Gaussian clusters</a:t>
            </a:r>
          </a:p>
          <a:p>
            <a:pPr marL="514247" lvl="1" indent="-171450">
              <a:buFont typeface="Arial" panose="020B0604020202020204" pitchFamily="34" charset="0"/>
              <a:buChar char="•"/>
            </a:pPr>
            <a:r>
              <a:rPr lang="en-US" dirty="0"/>
              <a:t>This requires an initial guess of which observations are outliers, which we obtain through calculating the </a:t>
            </a:r>
            <a:r>
              <a:rPr lang="en-US" dirty="0" err="1"/>
              <a:t>Mahalanobis</a:t>
            </a:r>
            <a:r>
              <a:rPr lang="en-US" dirty="0"/>
              <a:t> distance with the sample mean and sample covariance matrix</a:t>
            </a:r>
            <a:endParaRPr dirty="0"/>
          </a:p>
        </p:txBody>
      </p:sp>
      <p:pic>
        <p:nvPicPr>
          <p:cNvPr id="3" name="Picture 1" descr="saadi_files/figure-pptx/unnamed-chunk-17-1.png"/>
          <p:cNvPicPr>
            <a:picLocks noGrp="1" noChangeAspect="1"/>
          </p:cNvPicPr>
          <p:nvPr/>
        </p:nvPicPr>
        <p:blipFill>
          <a:blip r:embed="rId3"/>
          <a:stretch>
            <a:fillRect/>
          </a:stretch>
        </p:blipFill>
        <p:spPr bwMode="auto">
          <a:xfrm>
            <a:off x="4284000" y="1250665"/>
            <a:ext cx="4860000" cy="3892835"/>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4110</TotalTime>
  <Words>1687</Words>
  <Application>Microsoft Office PowerPoint</Application>
  <PresentationFormat>On-screen Show (16:9)</PresentationFormat>
  <Paragraphs>144</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Bierstadt Display</vt:lpstr>
      <vt:lpstr>Cambria Math</vt:lpstr>
      <vt:lpstr>Epilogue</vt:lpstr>
      <vt:lpstr>Trebuchet MS</vt:lpstr>
      <vt:lpstr>ui-sans-serif</vt:lpstr>
      <vt:lpstr>Wingdings 3</vt:lpstr>
      <vt:lpstr>Facet</vt:lpstr>
      <vt:lpstr>Model-based Clustering of Educational Engagement Measures ST606 Project Presentations – June 12th 2024</vt:lpstr>
      <vt:lpstr>PowerPoint Presentation</vt:lpstr>
      <vt:lpstr>PowerPoint Presentation</vt:lpstr>
      <vt:lpstr>PowerPoint Presentation</vt:lpstr>
      <vt:lpstr>PowerPoint Presentation</vt:lpstr>
      <vt:lpstr>PowerPoint Presentation</vt:lpstr>
      <vt:lpstr>Preliminary Clustering Results</vt:lpstr>
      <vt:lpstr>PowerPoint Presentation</vt:lpstr>
      <vt:lpstr>Advanced cluster modelling</vt:lpstr>
      <vt:lpstr>Results</vt:lpstr>
      <vt:lpstr>Conclusions &amp; Future Work</vt:lpstr>
      <vt:lpstr>Thank You!!!</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ST606[A] — Msc in Data Science and Analytics-Project &amp; Dissertation (2023-24:Summer)</dc:title>
  <dc:creator>Saad Siddiqui 23250068 Supervisor: Dr keefe Murphy</dc:creator>
  <cp:keywords/>
  <cp:lastModifiedBy>Keefe</cp:lastModifiedBy>
  <cp:revision>27</cp:revision>
  <dcterms:created xsi:type="dcterms:W3CDTF">2024-06-02T00:44:47Z</dcterms:created>
  <dcterms:modified xsi:type="dcterms:W3CDTF">2024-06-10T17:31:32Z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2024-05-17</vt:lpwstr>
  </property>
  <property fmtid="{D5CDD505-2E9C-101B-9397-08002B2CF9AE}" pid="3" name="output">
    <vt:lpwstr>powerpoint_presentation</vt:lpwstr>
  </property>
</Properties>
</file>