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Corben" charset="1" panose="020F0503020000020004"/>
      <p:regular r:id="rId27"/>
    </p:embeddedFont>
    <p:embeddedFont>
      <p:font typeface="Open Sans" charset="1" panose="00000000000000000000"/>
      <p:regular r:id="rId28"/>
    </p:embeddedFont>
    <p:embeddedFont>
      <p:font typeface="Open Sans Bold" charset="1" panose="000000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https://github.com/SaaemaW/DataAnalystAssignments/blob/main/IBM%20Final%20Capsotne.pdf" TargetMode="External" Type="http://schemas.openxmlformats.org/officeDocument/2006/relationships/hyperlink"/><Relationship Id="rId3" Target="https://github.com/SaaemaW/DataAnalystAssignments/blob/main/Data_Analysis_Capstone_Project.pdf" TargetMode="External" Type="http://schemas.openxmlformats.org/officeDocument/2006/relationships/hyperlink"/></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png" Type="http://schemas.openxmlformats.org/officeDocument/2006/relationships/image"/><Relationship Id="rId4" Target="../media/image2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929649" y="0"/>
            <a:ext cx="4367876" cy="10287000"/>
            <a:chOff x="0" y="0"/>
            <a:chExt cx="1150387" cy="2709333"/>
          </a:xfrm>
        </p:grpSpPr>
        <p:sp>
          <p:nvSpPr>
            <p:cNvPr name="Freeform 3" id="3"/>
            <p:cNvSpPr/>
            <p:nvPr/>
          </p:nvSpPr>
          <p:spPr>
            <a:xfrm flipH="false" flipV="false" rot="0">
              <a:off x="0" y="0"/>
              <a:ext cx="1150387" cy="2709333"/>
            </a:xfrm>
            <a:custGeom>
              <a:avLst/>
              <a:gdLst/>
              <a:ahLst/>
              <a:cxnLst/>
              <a:rect r="r" b="b" t="t" l="l"/>
              <a:pathLst>
                <a:path h="2709333" w="1150387">
                  <a:moveTo>
                    <a:pt x="0" y="0"/>
                  </a:moveTo>
                  <a:lnTo>
                    <a:pt x="1150387" y="0"/>
                  </a:lnTo>
                  <a:lnTo>
                    <a:pt x="1150387" y="2709333"/>
                  </a:lnTo>
                  <a:lnTo>
                    <a:pt x="0" y="2709333"/>
                  </a:lnTo>
                  <a:close/>
                </a:path>
              </a:pathLst>
            </a:custGeom>
            <a:solidFill>
              <a:srgbClr val="41A3A6"/>
            </a:solidFill>
          </p:spPr>
        </p:sp>
        <p:sp>
          <p:nvSpPr>
            <p:cNvPr name="TextBox 4" id="4"/>
            <p:cNvSpPr txBox="true"/>
            <p:nvPr/>
          </p:nvSpPr>
          <p:spPr>
            <a:xfrm>
              <a:off x="0" y="-38100"/>
              <a:ext cx="1150387" cy="2747433"/>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flipH="true">
            <a:off x="2130055" y="3782821"/>
            <a:ext cx="0" cy="4876948"/>
          </a:xfrm>
          <a:prstGeom prst="line">
            <a:avLst/>
          </a:prstGeom>
          <a:ln cap="rnd" w="95250">
            <a:solidFill>
              <a:srgbClr val="F25426"/>
            </a:solidFill>
            <a:prstDash val="solid"/>
            <a:headEnd type="none" len="sm" w="sm"/>
            <a:tailEnd type="none" len="sm" w="sm"/>
          </a:ln>
        </p:spPr>
      </p:sp>
      <p:sp>
        <p:nvSpPr>
          <p:cNvPr name="AutoShape 6" id="6"/>
          <p:cNvSpPr/>
          <p:nvPr/>
        </p:nvSpPr>
        <p:spPr>
          <a:xfrm>
            <a:off x="2130055" y="1627231"/>
            <a:ext cx="0" cy="1423759"/>
          </a:xfrm>
          <a:prstGeom prst="line">
            <a:avLst/>
          </a:prstGeom>
          <a:ln cap="rnd" w="95250">
            <a:solidFill>
              <a:srgbClr val="F25426"/>
            </a:solidFill>
            <a:prstDash val="solid"/>
            <a:headEnd type="none" len="sm" w="sm"/>
            <a:tailEnd type="none" len="sm" w="sm"/>
          </a:ln>
        </p:spPr>
      </p:sp>
      <p:grpSp>
        <p:nvGrpSpPr>
          <p:cNvPr name="Group 7" id="7"/>
          <p:cNvGrpSpPr/>
          <p:nvPr/>
        </p:nvGrpSpPr>
        <p:grpSpPr>
          <a:xfrm rot="0">
            <a:off x="0" y="0"/>
            <a:ext cx="1028700" cy="10287000"/>
            <a:chOff x="0" y="0"/>
            <a:chExt cx="270933" cy="2709333"/>
          </a:xfrm>
        </p:grpSpPr>
        <p:sp>
          <p:nvSpPr>
            <p:cNvPr name="Freeform 8" id="8"/>
            <p:cNvSpPr/>
            <p:nvPr/>
          </p:nvSpPr>
          <p:spPr>
            <a:xfrm flipH="false" flipV="false" rot="0">
              <a:off x="0" y="0"/>
              <a:ext cx="270933" cy="2709333"/>
            </a:xfrm>
            <a:custGeom>
              <a:avLst/>
              <a:gdLst/>
              <a:ahLst/>
              <a:cxnLst/>
              <a:rect r="r" b="b" t="t" l="l"/>
              <a:pathLst>
                <a:path h="2709333" w="270933">
                  <a:moveTo>
                    <a:pt x="0" y="0"/>
                  </a:moveTo>
                  <a:lnTo>
                    <a:pt x="270933" y="0"/>
                  </a:lnTo>
                  <a:lnTo>
                    <a:pt x="270933" y="2709333"/>
                  </a:lnTo>
                  <a:lnTo>
                    <a:pt x="0" y="2709333"/>
                  </a:lnTo>
                  <a:close/>
                </a:path>
              </a:pathLst>
            </a:custGeom>
            <a:solidFill>
              <a:srgbClr val="41A3A6"/>
            </a:solidFill>
          </p:spPr>
        </p:sp>
        <p:sp>
          <p:nvSpPr>
            <p:cNvPr name="TextBox 9" id="9"/>
            <p:cNvSpPr txBox="true"/>
            <p:nvPr/>
          </p:nvSpPr>
          <p:spPr>
            <a:xfrm>
              <a:off x="0" y="-38100"/>
              <a:ext cx="270933" cy="2747433"/>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14658531" y="8509934"/>
            <a:ext cx="2948212" cy="748366"/>
          </a:xfrm>
          <a:custGeom>
            <a:avLst/>
            <a:gdLst/>
            <a:ahLst/>
            <a:cxnLst/>
            <a:rect r="r" b="b" t="t" l="l"/>
            <a:pathLst>
              <a:path h="748366" w="2948212">
                <a:moveTo>
                  <a:pt x="0" y="0"/>
                </a:moveTo>
                <a:lnTo>
                  <a:pt x="2948212" y="0"/>
                </a:lnTo>
                <a:lnTo>
                  <a:pt x="2948212" y="748366"/>
                </a:lnTo>
                <a:lnTo>
                  <a:pt x="0" y="7483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4610906" y="1087264"/>
            <a:ext cx="2948212" cy="748366"/>
          </a:xfrm>
          <a:custGeom>
            <a:avLst/>
            <a:gdLst/>
            <a:ahLst/>
            <a:cxnLst/>
            <a:rect r="r" b="b" t="t" l="l"/>
            <a:pathLst>
              <a:path h="748366" w="2948212">
                <a:moveTo>
                  <a:pt x="0" y="0"/>
                </a:moveTo>
                <a:lnTo>
                  <a:pt x="2948212" y="0"/>
                </a:lnTo>
                <a:lnTo>
                  <a:pt x="2948212" y="748366"/>
                </a:lnTo>
                <a:lnTo>
                  <a:pt x="0" y="7483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2652796" y="1958151"/>
            <a:ext cx="7794075" cy="3525516"/>
          </a:xfrm>
          <a:prstGeom prst="rect">
            <a:avLst/>
          </a:prstGeom>
        </p:spPr>
        <p:txBody>
          <a:bodyPr anchor="t" rtlCol="false" tIns="0" lIns="0" bIns="0" rIns="0">
            <a:spAutoFit/>
          </a:bodyPr>
          <a:lstStyle/>
          <a:p>
            <a:pPr algn="l" marL="0" indent="0" lvl="0">
              <a:lnSpc>
                <a:spcPts val="9380"/>
              </a:lnSpc>
            </a:pPr>
            <a:r>
              <a:rPr lang="en-US" sz="6700">
                <a:solidFill>
                  <a:srgbClr val="F25426"/>
                </a:solidFill>
                <a:latin typeface="Corben"/>
                <a:ea typeface="Corben"/>
                <a:cs typeface="Corben"/>
                <a:sym typeface="Corben"/>
              </a:rPr>
              <a:t>ANALYSIS ON EMERGING TECHNOLOGIES</a:t>
            </a:r>
          </a:p>
        </p:txBody>
      </p:sp>
      <p:sp>
        <p:nvSpPr>
          <p:cNvPr name="TextBox 13" id="13"/>
          <p:cNvSpPr txBox="true"/>
          <p:nvPr/>
        </p:nvSpPr>
        <p:spPr>
          <a:xfrm rot="0">
            <a:off x="3127912" y="7458149"/>
            <a:ext cx="6226527" cy="537845"/>
          </a:xfrm>
          <a:prstGeom prst="rect">
            <a:avLst/>
          </a:prstGeom>
        </p:spPr>
        <p:txBody>
          <a:bodyPr anchor="t" rtlCol="false" tIns="0" lIns="0" bIns="0" rIns="0">
            <a:spAutoFit/>
          </a:bodyPr>
          <a:lstStyle/>
          <a:p>
            <a:pPr algn="l" marL="0" indent="0" lvl="0">
              <a:lnSpc>
                <a:spcPts val="4480"/>
              </a:lnSpc>
              <a:spcBef>
                <a:spcPct val="0"/>
              </a:spcBef>
            </a:pPr>
            <a:r>
              <a:rPr lang="en-US" sz="3200" spc="640">
                <a:solidFill>
                  <a:srgbClr val="4B4545"/>
                </a:solidFill>
                <a:latin typeface="Open Sans"/>
                <a:ea typeface="Open Sans"/>
                <a:cs typeface="Open Sans"/>
                <a:sym typeface="Open Sans"/>
              </a:rPr>
              <a:t>28 July, 2024</a:t>
            </a:r>
          </a:p>
        </p:txBody>
      </p:sp>
      <p:sp>
        <p:nvSpPr>
          <p:cNvPr name="AutoShape 14" id="14"/>
          <p:cNvSpPr/>
          <p:nvPr/>
        </p:nvSpPr>
        <p:spPr>
          <a:xfrm>
            <a:off x="17530762" y="2705026"/>
            <a:ext cx="0" cy="4876948"/>
          </a:xfrm>
          <a:prstGeom prst="line">
            <a:avLst/>
          </a:prstGeom>
          <a:ln cap="rnd" w="123825">
            <a:solidFill>
              <a:srgbClr val="FFFFFF"/>
            </a:solidFill>
            <a:prstDash val="sysDot"/>
            <a:headEnd type="none" len="sm" w="sm"/>
            <a:tailEnd type="none" len="sm" w="sm"/>
          </a:ln>
        </p:spPr>
      </p:sp>
      <p:sp>
        <p:nvSpPr>
          <p:cNvPr name="TextBox 15" id="15"/>
          <p:cNvSpPr txBox="true"/>
          <p:nvPr/>
        </p:nvSpPr>
        <p:spPr>
          <a:xfrm rot="0">
            <a:off x="2652796" y="6072015"/>
            <a:ext cx="7794075" cy="573406"/>
          </a:xfrm>
          <a:prstGeom prst="rect">
            <a:avLst/>
          </a:prstGeom>
        </p:spPr>
        <p:txBody>
          <a:bodyPr anchor="t" rtlCol="false" tIns="0" lIns="0" bIns="0" rIns="0">
            <a:spAutoFit/>
          </a:bodyPr>
          <a:lstStyle/>
          <a:p>
            <a:pPr algn="l" marL="0" indent="0" lvl="0">
              <a:lnSpc>
                <a:spcPts val="4200"/>
              </a:lnSpc>
            </a:pPr>
            <a:r>
              <a:rPr lang="en-US" sz="4200">
                <a:solidFill>
                  <a:srgbClr val="0C4E50"/>
                </a:solidFill>
                <a:latin typeface="Corben"/>
                <a:ea typeface="Corben"/>
                <a:cs typeface="Corben"/>
                <a:sym typeface="Corben"/>
              </a:rPr>
              <a:t>SAAEMA ASLAM WADKAR</a:t>
            </a:r>
          </a:p>
        </p:txBody>
      </p:sp>
      <p:grpSp>
        <p:nvGrpSpPr>
          <p:cNvPr name="Group 16" id="16"/>
          <p:cNvGrpSpPr/>
          <p:nvPr/>
        </p:nvGrpSpPr>
        <p:grpSpPr>
          <a:xfrm rot="0">
            <a:off x="10921987" y="2878300"/>
            <a:ext cx="6337313" cy="4511340"/>
            <a:chOff x="0" y="0"/>
            <a:chExt cx="4127513" cy="2938251"/>
          </a:xfrm>
        </p:grpSpPr>
        <p:sp>
          <p:nvSpPr>
            <p:cNvPr name="Freeform 17" id="17"/>
            <p:cNvSpPr/>
            <p:nvPr/>
          </p:nvSpPr>
          <p:spPr>
            <a:xfrm flipH="false" flipV="false" rot="0">
              <a:off x="0" y="0"/>
              <a:ext cx="4127513" cy="2938251"/>
            </a:xfrm>
            <a:custGeom>
              <a:avLst/>
              <a:gdLst/>
              <a:ahLst/>
              <a:cxnLst/>
              <a:rect r="r" b="b" t="t" l="l"/>
              <a:pathLst>
                <a:path h="2938251" w="4127513">
                  <a:moveTo>
                    <a:pt x="74014" y="0"/>
                  </a:moveTo>
                  <a:lnTo>
                    <a:pt x="3183854" y="0"/>
                  </a:lnTo>
                  <a:cubicBezTo>
                    <a:pt x="3704383" y="0"/>
                    <a:pt x="4127513" y="301213"/>
                    <a:pt x="4127513" y="671763"/>
                  </a:cubicBezTo>
                  <a:lnTo>
                    <a:pt x="4127513" y="2864237"/>
                  </a:lnTo>
                  <a:cubicBezTo>
                    <a:pt x="4127513" y="2905114"/>
                    <a:pt x="4094376" y="2938251"/>
                    <a:pt x="4053499" y="2938251"/>
                  </a:cubicBezTo>
                  <a:lnTo>
                    <a:pt x="74014" y="2938251"/>
                  </a:lnTo>
                  <a:cubicBezTo>
                    <a:pt x="54384" y="2938251"/>
                    <a:pt x="35559" y="2930453"/>
                    <a:pt x="21678" y="2916573"/>
                  </a:cubicBezTo>
                  <a:cubicBezTo>
                    <a:pt x="7798" y="2902692"/>
                    <a:pt x="0" y="2883867"/>
                    <a:pt x="0" y="2864237"/>
                  </a:cubicBezTo>
                  <a:lnTo>
                    <a:pt x="0" y="74014"/>
                  </a:lnTo>
                  <a:cubicBezTo>
                    <a:pt x="0" y="33137"/>
                    <a:pt x="33137" y="0"/>
                    <a:pt x="74014" y="0"/>
                  </a:cubicBezTo>
                  <a:close/>
                </a:path>
              </a:pathLst>
            </a:custGeom>
            <a:blipFill>
              <a:blip r:embed="rId4"/>
              <a:stretch>
                <a:fillRect l="0" t="-14105" r="0" b="-14105"/>
              </a:stretch>
            </a:blipFill>
            <a:ln w="47625" cap="sq">
              <a:solidFill>
                <a:srgbClr val="FFFDF8"/>
              </a:solidFill>
              <a:prstDash val="solid"/>
              <a:miter/>
            </a:ln>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198141" y="0"/>
            <a:ext cx="1089859" cy="10287000"/>
            <a:chOff x="0" y="0"/>
            <a:chExt cx="287041" cy="2709333"/>
          </a:xfrm>
        </p:grpSpPr>
        <p:sp>
          <p:nvSpPr>
            <p:cNvPr name="Freeform 3" id="3"/>
            <p:cNvSpPr/>
            <p:nvPr/>
          </p:nvSpPr>
          <p:spPr>
            <a:xfrm flipH="false" flipV="false" rot="0">
              <a:off x="0" y="0"/>
              <a:ext cx="287041" cy="2709333"/>
            </a:xfrm>
            <a:custGeom>
              <a:avLst/>
              <a:gdLst/>
              <a:ahLst/>
              <a:cxnLst/>
              <a:rect r="r" b="b" t="t" l="l"/>
              <a:pathLst>
                <a:path h="2709333" w="287041">
                  <a:moveTo>
                    <a:pt x="0" y="0"/>
                  </a:moveTo>
                  <a:lnTo>
                    <a:pt x="287041" y="0"/>
                  </a:lnTo>
                  <a:lnTo>
                    <a:pt x="287041" y="2709333"/>
                  </a:lnTo>
                  <a:lnTo>
                    <a:pt x="0" y="2709333"/>
                  </a:lnTo>
                  <a:close/>
                </a:path>
              </a:pathLst>
            </a:custGeom>
            <a:solidFill>
              <a:srgbClr val="D7E9EB"/>
            </a:solidFill>
          </p:spPr>
        </p:sp>
        <p:sp>
          <p:nvSpPr>
            <p:cNvPr name="TextBox 4" id="4"/>
            <p:cNvSpPr txBox="true"/>
            <p:nvPr/>
          </p:nvSpPr>
          <p:spPr>
            <a:xfrm>
              <a:off x="0" y="-38100"/>
              <a:ext cx="287041" cy="2747433"/>
            </a:xfrm>
            <a:prstGeom prst="rect">
              <a:avLst/>
            </a:prstGeom>
          </p:spPr>
          <p:txBody>
            <a:bodyPr anchor="ctr" rtlCol="false" tIns="50800" lIns="50800" bIns="50800" rIns="50800"/>
            <a:lstStyle/>
            <a:p>
              <a:pPr algn="ctr">
                <a:lnSpc>
                  <a:spcPts val="3359"/>
                </a:lnSpc>
              </a:pPr>
            </a:p>
          </p:txBody>
        </p:sp>
      </p:grpSp>
      <p:sp>
        <p:nvSpPr>
          <p:cNvPr name="Freeform 5" id="5"/>
          <p:cNvSpPr/>
          <p:nvPr/>
        </p:nvSpPr>
        <p:spPr>
          <a:xfrm flipH="false" flipV="false" rot="0">
            <a:off x="13849879" y="654517"/>
            <a:ext cx="2948212" cy="748366"/>
          </a:xfrm>
          <a:custGeom>
            <a:avLst/>
            <a:gdLst/>
            <a:ahLst/>
            <a:cxnLst/>
            <a:rect r="r" b="b" t="t" l="l"/>
            <a:pathLst>
              <a:path h="748366" w="2948212">
                <a:moveTo>
                  <a:pt x="0" y="0"/>
                </a:moveTo>
                <a:lnTo>
                  <a:pt x="2948212" y="0"/>
                </a:lnTo>
                <a:lnTo>
                  <a:pt x="2948212" y="748366"/>
                </a:lnTo>
                <a:lnTo>
                  <a:pt x="0" y="7483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473594" y="312140"/>
            <a:ext cx="13376285" cy="1778251"/>
          </a:xfrm>
          <a:prstGeom prst="rect">
            <a:avLst/>
          </a:prstGeom>
        </p:spPr>
        <p:txBody>
          <a:bodyPr anchor="t" rtlCol="false" tIns="0" lIns="0" bIns="0" rIns="0">
            <a:spAutoFit/>
          </a:bodyPr>
          <a:lstStyle/>
          <a:p>
            <a:pPr algn="l" marL="0" indent="0" lvl="0">
              <a:lnSpc>
                <a:spcPts val="7238"/>
              </a:lnSpc>
            </a:pPr>
            <a:r>
              <a:rPr lang="en-US" sz="4700">
                <a:solidFill>
                  <a:srgbClr val="4B4545"/>
                </a:solidFill>
                <a:latin typeface="Corben"/>
                <a:ea typeface="Corben"/>
                <a:cs typeface="Corben"/>
                <a:sym typeface="Corben"/>
              </a:rPr>
              <a:t>DATABASE  TRENDS - FINDINGS &amp; IMPLICATIONS</a:t>
            </a:r>
          </a:p>
        </p:txBody>
      </p:sp>
      <p:sp>
        <p:nvSpPr>
          <p:cNvPr name="TextBox 7" id="7"/>
          <p:cNvSpPr txBox="true"/>
          <p:nvPr/>
        </p:nvSpPr>
        <p:spPr>
          <a:xfrm rot="0">
            <a:off x="473594" y="3486150"/>
            <a:ext cx="7275272" cy="5772150"/>
          </a:xfrm>
          <a:prstGeom prst="rect">
            <a:avLst/>
          </a:prstGeom>
        </p:spPr>
        <p:txBody>
          <a:bodyPr anchor="t" rtlCol="false" tIns="0" lIns="0" bIns="0" rIns="0">
            <a:spAutoFit/>
          </a:bodyPr>
          <a:lstStyle/>
          <a:p>
            <a:pPr algn="l" marL="582928" indent="-291464" lvl="1">
              <a:lnSpc>
                <a:spcPts val="4589"/>
              </a:lnSpc>
              <a:buFont typeface="Arial"/>
              <a:buChar char="•"/>
            </a:pPr>
            <a:r>
              <a:rPr lang="en-US" sz="2699">
                <a:solidFill>
                  <a:srgbClr val="4B4545"/>
                </a:solidFill>
                <a:latin typeface="Open Sans"/>
                <a:ea typeface="Open Sans"/>
                <a:cs typeface="Open Sans"/>
                <a:sym typeface="Open Sans"/>
              </a:rPr>
              <a:t>MySQL, Microsoft SQL server, Postgre SQL, SQLite and MongoDB are the top 5 most used databases at the moment.</a:t>
            </a:r>
          </a:p>
          <a:p>
            <a:pPr algn="l" marL="582928" indent="-291464" lvl="1">
              <a:lnSpc>
                <a:spcPts val="4589"/>
              </a:lnSpc>
              <a:buFont typeface="Arial"/>
              <a:buChar char="•"/>
            </a:pPr>
            <a:r>
              <a:rPr lang="en-US" sz="2699">
                <a:solidFill>
                  <a:srgbClr val="4B4545"/>
                </a:solidFill>
                <a:latin typeface="Open Sans"/>
                <a:ea typeface="Open Sans"/>
                <a:cs typeface="Open Sans"/>
                <a:sym typeface="Open Sans"/>
              </a:rPr>
              <a:t>However, Postgre SQL, MongoDB, Redis, MySQL and Elasticsense are projected to become more popular in the future.  </a:t>
            </a:r>
          </a:p>
          <a:p>
            <a:pPr algn="l" marL="582928" indent="-291464" lvl="1">
              <a:lnSpc>
                <a:spcPts val="4589"/>
              </a:lnSpc>
              <a:buFont typeface="Arial"/>
              <a:buChar char="•"/>
            </a:pPr>
            <a:r>
              <a:rPr lang="en-US" sz="2699">
                <a:solidFill>
                  <a:srgbClr val="4B4545"/>
                </a:solidFill>
                <a:latin typeface="Open Sans"/>
                <a:ea typeface="Open Sans"/>
                <a:cs typeface="Open Sans"/>
                <a:sym typeface="Open Sans"/>
              </a:rPr>
              <a:t>Redis and Elasticsense are relaatively new tools and are set to gain more traction in the IT space.</a:t>
            </a:r>
          </a:p>
          <a:p>
            <a:pPr algn="l">
              <a:lnSpc>
                <a:spcPts val="4589"/>
              </a:lnSpc>
            </a:pPr>
          </a:p>
        </p:txBody>
      </p:sp>
      <p:sp>
        <p:nvSpPr>
          <p:cNvPr name="TextBox 8" id="8"/>
          <p:cNvSpPr txBox="true"/>
          <p:nvPr/>
        </p:nvSpPr>
        <p:spPr>
          <a:xfrm rot="0">
            <a:off x="473594" y="2724227"/>
            <a:ext cx="8618591" cy="481330"/>
          </a:xfrm>
          <a:prstGeom prst="rect">
            <a:avLst/>
          </a:prstGeom>
        </p:spPr>
        <p:txBody>
          <a:bodyPr anchor="t" rtlCol="false" tIns="0" lIns="0" bIns="0" rIns="0">
            <a:spAutoFit/>
          </a:bodyPr>
          <a:lstStyle/>
          <a:p>
            <a:pPr algn="l" marL="0" indent="0" lvl="0">
              <a:lnSpc>
                <a:spcPts val="3919"/>
              </a:lnSpc>
              <a:spcBef>
                <a:spcPct val="0"/>
              </a:spcBef>
            </a:pPr>
            <a:r>
              <a:rPr lang="en-US" sz="2799">
                <a:solidFill>
                  <a:srgbClr val="4B4545"/>
                </a:solidFill>
                <a:latin typeface="Open Sans Bold"/>
                <a:ea typeface="Open Sans Bold"/>
                <a:cs typeface="Open Sans Bold"/>
                <a:sym typeface="Open Sans Bold"/>
              </a:rPr>
              <a:t>Findings</a:t>
            </a:r>
          </a:p>
        </p:txBody>
      </p:sp>
      <p:sp>
        <p:nvSpPr>
          <p:cNvPr name="Freeform 9" id="9"/>
          <p:cNvSpPr/>
          <p:nvPr/>
        </p:nvSpPr>
        <p:spPr>
          <a:xfrm flipH="false" flipV="false" rot="5400000">
            <a:off x="-626329" y="7410011"/>
            <a:ext cx="2948212" cy="748366"/>
          </a:xfrm>
          <a:custGeom>
            <a:avLst/>
            <a:gdLst/>
            <a:ahLst/>
            <a:cxnLst/>
            <a:rect r="r" b="b" t="t" l="l"/>
            <a:pathLst>
              <a:path h="748366" w="2948212">
                <a:moveTo>
                  <a:pt x="0" y="0"/>
                </a:moveTo>
                <a:lnTo>
                  <a:pt x="2948212" y="0"/>
                </a:lnTo>
                <a:lnTo>
                  <a:pt x="2948212" y="748366"/>
                </a:lnTo>
                <a:lnTo>
                  <a:pt x="0" y="748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0" id="10"/>
          <p:cNvSpPr/>
          <p:nvPr/>
        </p:nvSpPr>
        <p:spPr>
          <a:xfrm flipH="true">
            <a:off x="8433305" y="5188476"/>
            <a:ext cx="0" cy="4559715"/>
          </a:xfrm>
          <a:prstGeom prst="line">
            <a:avLst/>
          </a:prstGeom>
          <a:ln cap="rnd" w="114300">
            <a:solidFill>
              <a:srgbClr val="F25426"/>
            </a:solidFill>
            <a:prstDash val="solid"/>
            <a:headEnd type="none" len="sm" w="sm"/>
            <a:tailEnd type="none" len="sm" w="sm"/>
          </a:ln>
        </p:spPr>
      </p:sp>
      <p:sp>
        <p:nvSpPr>
          <p:cNvPr name="AutoShape 11" id="11"/>
          <p:cNvSpPr/>
          <p:nvPr/>
        </p:nvSpPr>
        <p:spPr>
          <a:xfrm>
            <a:off x="8433305" y="2593637"/>
            <a:ext cx="0" cy="1770240"/>
          </a:xfrm>
          <a:prstGeom prst="line">
            <a:avLst/>
          </a:prstGeom>
          <a:ln cap="rnd" w="114300">
            <a:solidFill>
              <a:srgbClr val="F25426"/>
            </a:solidFill>
            <a:prstDash val="solid"/>
            <a:headEnd type="none" len="sm" w="sm"/>
            <a:tailEnd type="none" len="sm" w="sm"/>
          </a:ln>
        </p:spPr>
      </p:sp>
      <p:sp>
        <p:nvSpPr>
          <p:cNvPr name="TextBox 12" id="12"/>
          <p:cNvSpPr txBox="true"/>
          <p:nvPr/>
        </p:nvSpPr>
        <p:spPr>
          <a:xfrm rot="0">
            <a:off x="9764659" y="2600402"/>
            <a:ext cx="8618591" cy="481330"/>
          </a:xfrm>
          <a:prstGeom prst="rect">
            <a:avLst/>
          </a:prstGeom>
        </p:spPr>
        <p:txBody>
          <a:bodyPr anchor="t" rtlCol="false" tIns="0" lIns="0" bIns="0" rIns="0">
            <a:spAutoFit/>
          </a:bodyPr>
          <a:lstStyle/>
          <a:p>
            <a:pPr algn="l" marL="0" indent="0" lvl="0">
              <a:lnSpc>
                <a:spcPts val="3919"/>
              </a:lnSpc>
              <a:spcBef>
                <a:spcPct val="0"/>
              </a:spcBef>
            </a:pPr>
            <a:r>
              <a:rPr lang="en-US" sz="2799">
                <a:solidFill>
                  <a:srgbClr val="4B4545"/>
                </a:solidFill>
                <a:latin typeface="Open Sans Bold"/>
                <a:ea typeface="Open Sans Bold"/>
                <a:cs typeface="Open Sans Bold"/>
                <a:sym typeface="Open Sans Bold"/>
              </a:rPr>
              <a:t>Implications</a:t>
            </a:r>
          </a:p>
        </p:txBody>
      </p:sp>
      <p:sp>
        <p:nvSpPr>
          <p:cNvPr name="TextBox 13" id="13"/>
          <p:cNvSpPr txBox="true"/>
          <p:nvPr/>
        </p:nvSpPr>
        <p:spPr>
          <a:xfrm rot="0">
            <a:off x="8490455" y="3416826"/>
            <a:ext cx="8364786" cy="3448050"/>
          </a:xfrm>
          <a:prstGeom prst="rect">
            <a:avLst/>
          </a:prstGeom>
        </p:spPr>
        <p:txBody>
          <a:bodyPr anchor="t" rtlCol="false" tIns="0" lIns="0" bIns="0" rIns="0">
            <a:spAutoFit/>
          </a:bodyPr>
          <a:lstStyle/>
          <a:p>
            <a:pPr algn="l" marL="582928" indent="-291464" lvl="1">
              <a:lnSpc>
                <a:spcPts val="4589"/>
              </a:lnSpc>
              <a:buFont typeface="Arial"/>
              <a:buChar char="•"/>
            </a:pPr>
            <a:r>
              <a:rPr lang="en-US" sz="2699">
                <a:solidFill>
                  <a:srgbClr val="4B4545"/>
                </a:solidFill>
                <a:latin typeface="Open Sans"/>
                <a:ea typeface="Open Sans"/>
                <a:cs typeface="Open Sans"/>
                <a:sym typeface="Open Sans"/>
              </a:rPr>
              <a:t>SQL is still a top tool to watch out for in data specialists.</a:t>
            </a:r>
          </a:p>
          <a:p>
            <a:pPr algn="l" marL="582928" indent="-291464" lvl="1">
              <a:lnSpc>
                <a:spcPts val="4589"/>
              </a:lnSpc>
              <a:buFont typeface="Arial"/>
              <a:buChar char="•"/>
            </a:pPr>
            <a:r>
              <a:rPr lang="en-US" sz="2699">
                <a:solidFill>
                  <a:srgbClr val="4B4545"/>
                </a:solidFill>
                <a:latin typeface="Open Sans"/>
                <a:ea typeface="Open Sans"/>
                <a:cs typeface="Open Sans"/>
                <a:sym typeface="Open Sans"/>
              </a:rPr>
              <a:t>Companies still prefer Open source databases.</a:t>
            </a:r>
          </a:p>
          <a:p>
            <a:pPr algn="l" marL="582928" indent="-291464" lvl="1">
              <a:lnSpc>
                <a:spcPts val="4589"/>
              </a:lnSpc>
              <a:buFont typeface="Arial"/>
              <a:buChar char="•"/>
            </a:pPr>
            <a:r>
              <a:rPr lang="en-US" sz="2699">
                <a:solidFill>
                  <a:srgbClr val="4B4545"/>
                </a:solidFill>
                <a:latin typeface="Open Sans"/>
                <a:ea typeface="Open Sans"/>
                <a:cs typeface="Open Sans"/>
                <a:sym typeface="Open Sans"/>
              </a:rPr>
              <a:t>Oracle SQL was not among the top 5. It is losing relevance as time passes.</a:t>
            </a:r>
          </a:p>
          <a:p>
            <a:pPr algn="l">
              <a:lnSpc>
                <a:spcPts val="458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E7476"/>
        </a:solidFill>
      </p:bgPr>
    </p:bg>
    <p:spTree>
      <p:nvGrpSpPr>
        <p:cNvPr id="1" name=""/>
        <p:cNvGrpSpPr/>
        <p:nvPr/>
      </p:nvGrpSpPr>
      <p:grpSpPr>
        <a:xfrm>
          <a:off x="0" y="0"/>
          <a:ext cx="0" cy="0"/>
          <a:chOff x="0" y="0"/>
          <a:chExt cx="0" cy="0"/>
        </a:xfrm>
      </p:grpSpPr>
      <p:grpSp>
        <p:nvGrpSpPr>
          <p:cNvPr name="Group 2" id="2"/>
          <p:cNvGrpSpPr/>
          <p:nvPr/>
        </p:nvGrpSpPr>
        <p:grpSpPr>
          <a:xfrm rot="0">
            <a:off x="14173200" y="14960"/>
            <a:ext cx="3086100" cy="3771090"/>
            <a:chOff x="0" y="0"/>
            <a:chExt cx="812800" cy="993209"/>
          </a:xfrm>
        </p:grpSpPr>
        <p:sp>
          <p:nvSpPr>
            <p:cNvPr name="Freeform 3" id="3"/>
            <p:cNvSpPr/>
            <p:nvPr/>
          </p:nvSpPr>
          <p:spPr>
            <a:xfrm flipH="false" flipV="false" rot="0">
              <a:off x="0" y="0"/>
              <a:ext cx="812800" cy="993209"/>
            </a:xfrm>
            <a:custGeom>
              <a:avLst/>
              <a:gdLst/>
              <a:ahLst/>
              <a:cxnLst/>
              <a:rect r="r" b="b" t="t" l="l"/>
              <a:pathLst>
                <a:path h="993209" w="812800">
                  <a:moveTo>
                    <a:pt x="0" y="0"/>
                  </a:moveTo>
                  <a:lnTo>
                    <a:pt x="812800" y="0"/>
                  </a:lnTo>
                  <a:lnTo>
                    <a:pt x="812800" y="993209"/>
                  </a:lnTo>
                  <a:lnTo>
                    <a:pt x="0" y="993209"/>
                  </a:lnTo>
                  <a:close/>
                </a:path>
              </a:pathLst>
            </a:custGeom>
            <a:solidFill>
              <a:srgbClr val="D7E9EB"/>
            </a:solidFill>
          </p:spPr>
        </p:sp>
        <p:sp>
          <p:nvSpPr>
            <p:cNvPr name="TextBox 4" id="4"/>
            <p:cNvSpPr txBox="true"/>
            <p:nvPr/>
          </p:nvSpPr>
          <p:spPr>
            <a:xfrm>
              <a:off x="0" y="-38100"/>
              <a:ext cx="812800" cy="1031309"/>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9300951" y="6515910"/>
            <a:ext cx="3086100" cy="3771090"/>
            <a:chOff x="0" y="0"/>
            <a:chExt cx="812800" cy="993209"/>
          </a:xfrm>
        </p:grpSpPr>
        <p:sp>
          <p:nvSpPr>
            <p:cNvPr name="Freeform 6" id="6"/>
            <p:cNvSpPr/>
            <p:nvPr/>
          </p:nvSpPr>
          <p:spPr>
            <a:xfrm flipH="false" flipV="false" rot="0">
              <a:off x="0" y="0"/>
              <a:ext cx="812800" cy="993209"/>
            </a:xfrm>
            <a:custGeom>
              <a:avLst/>
              <a:gdLst/>
              <a:ahLst/>
              <a:cxnLst/>
              <a:rect r="r" b="b" t="t" l="l"/>
              <a:pathLst>
                <a:path h="993209" w="812800">
                  <a:moveTo>
                    <a:pt x="0" y="0"/>
                  </a:moveTo>
                  <a:lnTo>
                    <a:pt x="812800" y="0"/>
                  </a:lnTo>
                  <a:lnTo>
                    <a:pt x="812800" y="993209"/>
                  </a:lnTo>
                  <a:lnTo>
                    <a:pt x="0" y="993209"/>
                  </a:lnTo>
                  <a:close/>
                </a:path>
              </a:pathLst>
            </a:custGeom>
            <a:solidFill>
              <a:srgbClr val="0C4E50"/>
            </a:solidFill>
          </p:spPr>
        </p:sp>
        <p:sp>
          <p:nvSpPr>
            <p:cNvPr name="TextBox 7" id="7"/>
            <p:cNvSpPr txBox="true"/>
            <p:nvPr/>
          </p:nvSpPr>
          <p:spPr>
            <a:xfrm>
              <a:off x="0" y="-38100"/>
              <a:ext cx="812800" cy="1031309"/>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7259300" y="14960"/>
            <a:ext cx="1028700" cy="10272040"/>
            <a:chOff x="0" y="0"/>
            <a:chExt cx="270933" cy="2705393"/>
          </a:xfrm>
        </p:grpSpPr>
        <p:sp>
          <p:nvSpPr>
            <p:cNvPr name="Freeform 9" id="9"/>
            <p:cNvSpPr/>
            <p:nvPr/>
          </p:nvSpPr>
          <p:spPr>
            <a:xfrm flipH="false" flipV="false" rot="0">
              <a:off x="0" y="0"/>
              <a:ext cx="270933" cy="2705393"/>
            </a:xfrm>
            <a:custGeom>
              <a:avLst/>
              <a:gdLst/>
              <a:ahLst/>
              <a:cxnLst/>
              <a:rect r="r" b="b" t="t" l="l"/>
              <a:pathLst>
                <a:path h="2705393" w="270933">
                  <a:moveTo>
                    <a:pt x="0" y="0"/>
                  </a:moveTo>
                  <a:lnTo>
                    <a:pt x="270933" y="0"/>
                  </a:lnTo>
                  <a:lnTo>
                    <a:pt x="270933" y="2705393"/>
                  </a:lnTo>
                  <a:lnTo>
                    <a:pt x="0" y="2705393"/>
                  </a:lnTo>
                  <a:close/>
                </a:path>
              </a:pathLst>
            </a:custGeom>
            <a:solidFill>
              <a:srgbClr val="41A3A6"/>
            </a:solidFill>
          </p:spPr>
        </p:sp>
        <p:sp>
          <p:nvSpPr>
            <p:cNvPr name="TextBox 10" id="10"/>
            <p:cNvSpPr txBox="true"/>
            <p:nvPr/>
          </p:nvSpPr>
          <p:spPr>
            <a:xfrm>
              <a:off x="0" y="-38100"/>
              <a:ext cx="270933" cy="2743493"/>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0" y="-9945"/>
            <a:ext cx="1028700" cy="10272040"/>
            <a:chOff x="0" y="0"/>
            <a:chExt cx="270933" cy="2705393"/>
          </a:xfrm>
        </p:grpSpPr>
        <p:sp>
          <p:nvSpPr>
            <p:cNvPr name="Freeform 12" id="12"/>
            <p:cNvSpPr/>
            <p:nvPr/>
          </p:nvSpPr>
          <p:spPr>
            <a:xfrm flipH="false" flipV="false" rot="0">
              <a:off x="0" y="0"/>
              <a:ext cx="270933" cy="2705393"/>
            </a:xfrm>
            <a:custGeom>
              <a:avLst/>
              <a:gdLst/>
              <a:ahLst/>
              <a:cxnLst/>
              <a:rect r="r" b="b" t="t" l="l"/>
              <a:pathLst>
                <a:path h="2705393" w="270933">
                  <a:moveTo>
                    <a:pt x="0" y="0"/>
                  </a:moveTo>
                  <a:lnTo>
                    <a:pt x="270933" y="0"/>
                  </a:lnTo>
                  <a:lnTo>
                    <a:pt x="270933" y="2705393"/>
                  </a:lnTo>
                  <a:lnTo>
                    <a:pt x="0" y="2705393"/>
                  </a:lnTo>
                  <a:close/>
                </a:path>
              </a:pathLst>
            </a:custGeom>
            <a:solidFill>
              <a:srgbClr val="41A3A6"/>
            </a:solidFill>
          </p:spPr>
        </p:sp>
        <p:sp>
          <p:nvSpPr>
            <p:cNvPr name="TextBox 13" id="13"/>
            <p:cNvSpPr txBox="true"/>
            <p:nvPr/>
          </p:nvSpPr>
          <p:spPr>
            <a:xfrm>
              <a:off x="0" y="-38100"/>
              <a:ext cx="270933" cy="2743493"/>
            </a:xfrm>
            <a:prstGeom prst="rect">
              <a:avLst/>
            </a:prstGeom>
          </p:spPr>
          <p:txBody>
            <a:bodyPr anchor="ctr" rtlCol="false" tIns="50800" lIns="50800" bIns="50800" rIns="50800"/>
            <a:lstStyle/>
            <a:p>
              <a:pPr algn="ctr">
                <a:lnSpc>
                  <a:spcPts val="3359"/>
                </a:lnSpc>
              </a:pPr>
            </a:p>
          </p:txBody>
        </p:sp>
      </p:grpSp>
      <p:sp>
        <p:nvSpPr>
          <p:cNvPr name="TextBox 14" id="14"/>
          <p:cNvSpPr txBox="true"/>
          <p:nvPr/>
        </p:nvSpPr>
        <p:spPr>
          <a:xfrm rot="0">
            <a:off x="1497574" y="862281"/>
            <a:ext cx="8670406" cy="3171824"/>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FFFFFF"/>
                </a:solidFill>
                <a:latin typeface="Corben"/>
                <a:ea typeface="Corben"/>
                <a:cs typeface="Corben"/>
                <a:sym typeface="Corben"/>
              </a:rPr>
              <a:t>Dashboards made with IBM Cognos Analytics &amp; Google Looker Studio</a:t>
            </a:r>
          </a:p>
        </p:txBody>
      </p:sp>
      <p:sp>
        <p:nvSpPr>
          <p:cNvPr name="TextBox 15" id="15"/>
          <p:cNvSpPr txBox="true"/>
          <p:nvPr/>
        </p:nvSpPr>
        <p:spPr>
          <a:xfrm rot="0">
            <a:off x="1854910" y="5059400"/>
            <a:ext cx="12775303" cy="1251586"/>
          </a:xfrm>
          <a:prstGeom prst="rect">
            <a:avLst/>
          </a:prstGeom>
        </p:spPr>
        <p:txBody>
          <a:bodyPr anchor="t" rtlCol="false" tIns="0" lIns="0" bIns="0" rIns="0">
            <a:spAutoFit/>
          </a:bodyPr>
          <a:lstStyle/>
          <a:p>
            <a:pPr algn="l" marL="777234" indent="-388617" lvl="1">
              <a:lnSpc>
                <a:spcPts val="5039"/>
              </a:lnSpc>
              <a:buFont typeface="Arial"/>
              <a:buChar char="•"/>
            </a:pPr>
            <a:r>
              <a:rPr lang="en-US" sz="3599">
                <a:solidFill>
                  <a:srgbClr val="FFFFFF"/>
                </a:solidFill>
                <a:latin typeface="Open Sans Bold"/>
                <a:ea typeface="Open Sans Bold"/>
                <a:cs typeface="Open Sans Bold"/>
                <a:sym typeface="Open Sans Bold"/>
              </a:rPr>
              <a:t>IBM COGNOS ANALYTICS- </a:t>
            </a:r>
            <a:r>
              <a:rPr lang="en-US" sz="3599" u="sng">
                <a:solidFill>
                  <a:srgbClr val="FFFFFF"/>
                </a:solidFill>
                <a:latin typeface="Open Sans Bold"/>
                <a:ea typeface="Open Sans Bold"/>
                <a:cs typeface="Open Sans Bold"/>
                <a:sym typeface="Open Sans Bold"/>
                <a:hlinkClick r:id="rId2" tooltip="https://github.com/SaaemaW/DataAnalystAssignments/blob/main/IBM%20Final%20Capsotne.pdf"/>
              </a:rPr>
              <a:t>Link</a:t>
            </a:r>
          </a:p>
          <a:p>
            <a:pPr algn="l" marL="777234" indent="-388617" lvl="1">
              <a:lnSpc>
                <a:spcPts val="5039"/>
              </a:lnSpc>
              <a:buFont typeface="Arial"/>
              <a:buChar char="•"/>
            </a:pPr>
            <a:r>
              <a:rPr lang="en-US" sz="3599">
                <a:solidFill>
                  <a:srgbClr val="FFFFFF"/>
                </a:solidFill>
                <a:latin typeface="Open Sans Bold"/>
                <a:ea typeface="Open Sans Bold"/>
                <a:cs typeface="Open Sans Bold"/>
                <a:sym typeface="Open Sans Bold"/>
              </a:rPr>
              <a:t>GOOGLE LOOKER STUDIO- </a:t>
            </a:r>
            <a:r>
              <a:rPr lang="en-US" sz="3599" u="sng">
                <a:solidFill>
                  <a:srgbClr val="FFFFFF"/>
                </a:solidFill>
                <a:latin typeface="Open Sans Bold"/>
                <a:ea typeface="Open Sans Bold"/>
                <a:cs typeface="Open Sans Bold"/>
                <a:sym typeface="Open Sans Bold"/>
                <a:hlinkClick r:id="rId3" tooltip="https://github.com/SaaemaW/DataAnalystAssignments/blob/main/Data_Analysis_Capstone_Project.pdf"/>
              </a:rPr>
              <a:t>Link</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E7476"/>
        </a:solidFill>
      </p:bgPr>
    </p:bg>
    <p:spTree>
      <p:nvGrpSpPr>
        <p:cNvPr id="1" name=""/>
        <p:cNvGrpSpPr/>
        <p:nvPr/>
      </p:nvGrpSpPr>
      <p:grpSpPr>
        <a:xfrm>
          <a:off x="0" y="0"/>
          <a:ext cx="0" cy="0"/>
          <a:chOff x="0" y="0"/>
          <a:chExt cx="0" cy="0"/>
        </a:xfrm>
      </p:grpSpPr>
      <p:grpSp>
        <p:nvGrpSpPr>
          <p:cNvPr name="Group 2" id="2"/>
          <p:cNvGrpSpPr/>
          <p:nvPr/>
        </p:nvGrpSpPr>
        <p:grpSpPr>
          <a:xfrm rot="0">
            <a:off x="14173200" y="14960"/>
            <a:ext cx="3086100" cy="3771090"/>
            <a:chOff x="0" y="0"/>
            <a:chExt cx="812800" cy="993209"/>
          </a:xfrm>
        </p:grpSpPr>
        <p:sp>
          <p:nvSpPr>
            <p:cNvPr name="Freeform 3" id="3"/>
            <p:cNvSpPr/>
            <p:nvPr/>
          </p:nvSpPr>
          <p:spPr>
            <a:xfrm flipH="false" flipV="false" rot="0">
              <a:off x="0" y="0"/>
              <a:ext cx="812800" cy="993209"/>
            </a:xfrm>
            <a:custGeom>
              <a:avLst/>
              <a:gdLst/>
              <a:ahLst/>
              <a:cxnLst/>
              <a:rect r="r" b="b" t="t" l="l"/>
              <a:pathLst>
                <a:path h="993209" w="812800">
                  <a:moveTo>
                    <a:pt x="0" y="0"/>
                  </a:moveTo>
                  <a:lnTo>
                    <a:pt x="812800" y="0"/>
                  </a:lnTo>
                  <a:lnTo>
                    <a:pt x="812800" y="993209"/>
                  </a:lnTo>
                  <a:lnTo>
                    <a:pt x="0" y="993209"/>
                  </a:lnTo>
                  <a:close/>
                </a:path>
              </a:pathLst>
            </a:custGeom>
            <a:solidFill>
              <a:srgbClr val="D7E9EB"/>
            </a:solidFill>
          </p:spPr>
        </p:sp>
        <p:sp>
          <p:nvSpPr>
            <p:cNvPr name="TextBox 4" id="4"/>
            <p:cNvSpPr txBox="true"/>
            <p:nvPr/>
          </p:nvSpPr>
          <p:spPr>
            <a:xfrm>
              <a:off x="0" y="-38100"/>
              <a:ext cx="812800" cy="1031309"/>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9300951" y="6515910"/>
            <a:ext cx="3086100" cy="3771090"/>
            <a:chOff x="0" y="0"/>
            <a:chExt cx="812800" cy="993209"/>
          </a:xfrm>
        </p:grpSpPr>
        <p:sp>
          <p:nvSpPr>
            <p:cNvPr name="Freeform 6" id="6"/>
            <p:cNvSpPr/>
            <p:nvPr/>
          </p:nvSpPr>
          <p:spPr>
            <a:xfrm flipH="false" flipV="false" rot="0">
              <a:off x="0" y="0"/>
              <a:ext cx="812800" cy="993209"/>
            </a:xfrm>
            <a:custGeom>
              <a:avLst/>
              <a:gdLst/>
              <a:ahLst/>
              <a:cxnLst/>
              <a:rect r="r" b="b" t="t" l="l"/>
              <a:pathLst>
                <a:path h="993209" w="812800">
                  <a:moveTo>
                    <a:pt x="0" y="0"/>
                  </a:moveTo>
                  <a:lnTo>
                    <a:pt x="812800" y="0"/>
                  </a:lnTo>
                  <a:lnTo>
                    <a:pt x="812800" y="993209"/>
                  </a:lnTo>
                  <a:lnTo>
                    <a:pt x="0" y="993209"/>
                  </a:lnTo>
                  <a:close/>
                </a:path>
              </a:pathLst>
            </a:custGeom>
            <a:solidFill>
              <a:srgbClr val="0C4E50"/>
            </a:solidFill>
          </p:spPr>
        </p:sp>
        <p:sp>
          <p:nvSpPr>
            <p:cNvPr name="TextBox 7" id="7"/>
            <p:cNvSpPr txBox="true"/>
            <p:nvPr/>
          </p:nvSpPr>
          <p:spPr>
            <a:xfrm>
              <a:off x="0" y="-38100"/>
              <a:ext cx="812800" cy="1031309"/>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7259300" y="14960"/>
            <a:ext cx="1028700" cy="10272040"/>
            <a:chOff x="0" y="0"/>
            <a:chExt cx="270933" cy="2705393"/>
          </a:xfrm>
        </p:grpSpPr>
        <p:sp>
          <p:nvSpPr>
            <p:cNvPr name="Freeform 9" id="9"/>
            <p:cNvSpPr/>
            <p:nvPr/>
          </p:nvSpPr>
          <p:spPr>
            <a:xfrm flipH="false" flipV="false" rot="0">
              <a:off x="0" y="0"/>
              <a:ext cx="270933" cy="2705393"/>
            </a:xfrm>
            <a:custGeom>
              <a:avLst/>
              <a:gdLst/>
              <a:ahLst/>
              <a:cxnLst/>
              <a:rect r="r" b="b" t="t" l="l"/>
              <a:pathLst>
                <a:path h="2705393" w="270933">
                  <a:moveTo>
                    <a:pt x="0" y="0"/>
                  </a:moveTo>
                  <a:lnTo>
                    <a:pt x="270933" y="0"/>
                  </a:lnTo>
                  <a:lnTo>
                    <a:pt x="270933" y="2705393"/>
                  </a:lnTo>
                  <a:lnTo>
                    <a:pt x="0" y="2705393"/>
                  </a:lnTo>
                  <a:close/>
                </a:path>
              </a:pathLst>
            </a:custGeom>
            <a:solidFill>
              <a:srgbClr val="41A3A6"/>
            </a:solidFill>
          </p:spPr>
        </p:sp>
        <p:sp>
          <p:nvSpPr>
            <p:cNvPr name="TextBox 10" id="10"/>
            <p:cNvSpPr txBox="true"/>
            <p:nvPr/>
          </p:nvSpPr>
          <p:spPr>
            <a:xfrm>
              <a:off x="0" y="-38100"/>
              <a:ext cx="270933" cy="2743493"/>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0" y="-9945"/>
            <a:ext cx="1028700" cy="10272040"/>
            <a:chOff x="0" y="0"/>
            <a:chExt cx="270933" cy="2705393"/>
          </a:xfrm>
        </p:grpSpPr>
        <p:sp>
          <p:nvSpPr>
            <p:cNvPr name="Freeform 12" id="12"/>
            <p:cNvSpPr/>
            <p:nvPr/>
          </p:nvSpPr>
          <p:spPr>
            <a:xfrm flipH="false" flipV="false" rot="0">
              <a:off x="0" y="0"/>
              <a:ext cx="270933" cy="2705393"/>
            </a:xfrm>
            <a:custGeom>
              <a:avLst/>
              <a:gdLst/>
              <a:ahLst/>
              <a:cxnLst/>
              <a:rect r="r" b="b" t="t" l="l"/>
              <a:pathLst>
                <a:path h="2705393" w="270933">
                  <a:moveTo>
                    <a:pt x="0" y="0"/>
                  </a:moveTo>
                  <a:lnTo>
                    <a:pt x="270933" y="0"/>
                  </a:lnTo>
                  <a:lnTo>
                    <a:pt x="270933" y="2705393"/>
                  </a:lnTo>
                  <a:lnTo>
                    <a:pt x="0" y="2705393"/>
                  </a:lnTo>
                  <a:close/>
                </a:path>
              </a:pathLst>
            </a:custGeom>
            <a:solidFill>
              <a:srgbClr val="41A3A6"/>
            </a:solidFill>
          </p:spPr>
        </p:sp>
        <p:sp>
          <p:nvSpPr>
            <p:cNvPr name="TextBox 13" id="13"/>
            <p:cNvSpPr txBox="true"/>
            <p:nvPr/>
          </p:nvSpPr>
          <p:spPr>
            <a:xfrm>
              <a:off x="0" y="-38100"/>
              <a:ext cx="270933" cy="2743493"/>
            </a:xfrm>
            <a:prstGeom prst="rect">
              <a:avLst/>
            </a:prstGeom>
          </p:spPr>
          <p:txBody>
            <a:bodyPr anchor="ctr" rtlCol="false" tIns="50800" lIns="50800" bIns="50800" rIns="50800"/>
            <a:lstStyle/>
            <a:p>
              <a:pPr algn="ctr">
                <a:lnSpc>
                  <a:spcPts val="3359"/>
                </a:lnSpc>
              </a:pPr>
            </a:p>
          </p:txBody>
        </p:sp>
      </p:grpSp>
      <p:sp>
        <p:nvSpPr>
          <p:cNvPr name="Freeform 14" id="14"/>
          <p:cNvSpPr/>
          <p:nvPr/>
        </p:nvSpPr>
        <p:spPr>
          <a:xfrm flipH="false" flipV="false" rot="0">
            <a:off x="2363466" y="1028700"/>
            <a:ext cx="15215162" cy="9233395"/>
          </a:xfrm>
          <a:custGeom>
            <a:avLst/>
            <a:gdLst/>
            <a:ahLst/>
            <a:cxnLst/>
            <a:rect r="r" b="b" t="t" l="l"/>
            <a:pathLst>
              <a:path h="9233395" w="15215162">
                <a:moveTo>
                  <a:pt x="0" y="0"/>
                </a:moveTo>
                <a:lnTo>
                  <a:pt x="15215162" y="0"/>
                </a:lnTo>
                <a:lnTo>
                  <a:pt x="15215162" y="9233395"/>
                </a:lnTo>
                <a:lnTo>
                  <a:pt x="0" y="9233395"/>
                </a:lnTo>
                <a:lnTo>
                  <a:pt x="0" y="0"/>
                </a:lnTo>
                <a:close/>
              </a:path>
            </a:pathLst>
          </a:custGeom>
          <a:blipFill>
            <a:blip r:embed="rId2"/>
            <a:stretch>
              <a:fillRect l="0" t="0" r="0" b="0"/>
            </a:stretch>
          </a:blipFill>
        </p:spPr>
      </p:sp>
      <p:sp>
        <p:nvSpPr>
          <p:cNvPr name="TextBox 15" id="15"/>
          <p:cNvSpPr txBox="true"/>
          <p:nvPr/>
        </p:nvSpPr>
        <p:spPr>
          <a:xfrm rot="0">
            <a:off x="1568275" y="-108865"/>
            <a:ext cx="8670406" cy="1038224"/>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FFFFFF"/>
                </a:solidFill>
                <a:latin typeface="Corben"/>
                <a:ea typeface="Corben"/>
                <a:cs typeface="Corben"/>
                <a:sym typeface="Corben"/>
              </a:rPr>
              <a:t>Dashboard Tab 1</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E7476"/>
        </a:solidFill>
      </p:bgPr>
    </p:bg>
    <p:spTree>
      <p:nvGrpSpPr>
        <p:cNvPr id="1" name=""/>
        <p:cNvGrpSpPr/>
        <p:nvPr/>
      </p:nvGrpSpPr>
      <p:grpSpPr>
        <a:xfrm>
          <a:off x="0" y="0"/>
          <a:ext cx="0" cy="0"/>
          <a:chOff x="0" y="0"/>
          <a:chExt cx="0" cy="0"/>
        </a:xfrm>
      </p:grpSpPr>
      <p:grpSp>
        <p:nvGrpSpPr>
          <p:cNvPr name="Group 2" id="2"/>
          <p:cNvGrpSpPr/>
          <p:nvPr/>
        </p:nvGrpSpPr>
        <p:grpSpPr>
          <a:xfrm rot="0">
            <a:off x="1659119" y="114301"/>
            <a:ext cx="3086100" cy="3771090"/>
            <a:chOff x="0" y="0"/>
            <a:chExt cx="812800" cy="993209"/>
          </a:xfrm>
        </p:grpSpPr>
        <p:sp>
          <p:nvSpPr>
            <p:cNvPr name="Freeform 3" id="3"/>
            <p:cNvSpPr/>
            <p:nvPr/>
          </p:nvSpPr>
          <p:spPr>
            <a:xfrm flipH="false" flipV="false" rot="0">
              <a:off x="0" y="0"/>
              <a:ext cx="812800" cy="993209"/>
            </a:xfrm>
            <a:custGeom>
              <a:avLst/>
              <a:gdLst/>
              <a:ahLst/>
              <a:cxnLst/>
              <a:rect r="r" b="b" t="t" l="l"/>
              <a:pathLst>
                <a:path h="993209" w="812800">
                  <a:moveTo>
                    <a:pt x="0" y="0"/>
                  </a:moveTo>
                  <a:lnTo>
                    <a:pt x="812800" y="0"/>
                  </a:lnTo>
                  <a:lnTo>
                    <a:pt x="812800" y="993209"/>
                  </a:lnTo>
                  <a:lnTo>
                    <a:pt x="0" y="993209"/>
                  </a:lnTo>
                  <a:close/>
                </a:path>
              </a:pathLst>
            </a:custGeom>
            <a:solidFill>
              <a:srgbClr val="D7E9EB"/>
            </a:solidFill>
          </p:spPr>
        </p:sp>
        <p:sp>
          <p:nvSpPr>
            <p:cNvPr name="TextBox 4" id="4"/>
            <p:cNvSpPr txBox="true"/>
            <p:nvPr/>
          </p:nvSpPr>
          <p:spPr>
            <a:xfrm>
              <a:off x="0" y="-38100"/>
              <a:ext cx="812800" cy="1031309"/>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3202169" y="5977101"/>
            <a:ext cx="3086100" cy="3771090"/>
            <a:chOff x="0" y="0"/>
            <a:chExt cx="812800" cy="993209"/>
          </a:xfrm>
        </p:grpSpPr>
        <p:sp>
          <p:nvSpPr>
            <p:cNvPr name="Freeform 6" id="6"/>
            <p:cNvSpPr/>
            <p:nvPr/>
          </p:nvSpPr>
          <p:spPr>
            <a:xfrm flipH="false" flipV="false" rot="0">
              <a:off x="0" y="0"/>
              <a:ext cx="812800" cy="993209"/>
            </a:xfrm>
            <a:custGeom>
              <a:avLst/>
              <a:gdLst/>
              <a:ahLst/>
              <a:cxnLst/>
              <a:rect r="r" b="b" t="t" l="l"/>
              <a:pathLst>
                <a:path h="993209" w="812800">
                  <a:moveTo>
                    <a:pt x="0" y="0"/>
                  </a:moveTo>
                  <a:lnTo>
                    <a:pt x="812800" y="0"/>
                  </a:lnTo>
                  <a:lnTo>
                    <a:pt x="812800" y="993209"/>
                  </a:lnTo>
                  <a:lnTo>
                    <a:pt x="0" y="993209"/>
                  </a:lnTo>
                  <a:close/>
                </a:path>
              </a:pathLst>
            </a:custGeom>
            <a:solidFill>
              <a:srgbClr val="0C4E50"/>
            </a:solidFill>
          </p:spPr>
        </p:sp>
        <p:sp>
          <p:nvSpPr>
            <p:cNvPr name="TextBox 7" id="7"/>
            <p:cNvSpPr txBox="true"/>
            <p:nvPr/>
          </p:nvSpPr>
          <p:spPr>
            <a:xfrm>
              <a:off x="0" y="-38100"/>
              <a:ext cx="812800" cy="1031309"/>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7259300" y="14960"/>
            <a:ext cx="1028700" cy="10272040"/>
            <a:chOff x="0" y="0"/>
            <a:chExt cx="270933" cy="2705393"/>
          </a:xfrm>
        </p:grpSpPr>
        <p:sp>
          <p:nvSpPr>
            <p:cNvPr name="Freeform 9" id="9"/>
            <p:cNvSpPr/>
            <p:nvPr/>
          </p:nvSpPr>
          <p:spPr>
            <a:xfrm flipH="false" flipV="false" rot="0">
              <a:off x="0" y="0"/>
              <a:ext cx="270933" cy="2705393"/>
            </a:xfrm>
            <a:custGeom>
              <a:avLst/>
              <a:gdLst/>
              <a:ahLst/>
              <a:cxnLst/>
              <a:rect r="r" b="b" t="t" l="l"/>
              <a:pathLst>
                <a:path h="2705393" w="270933">
                  <a:moveTo>
                    <a:pt x="0" y="0"/>
                  </a:moveTo>
                  <a:lnTo>
                    <a:pt x="270933" y="0"/>
                  </a:lnTo>
                  <a:lnTo>
                    <a:pt x="270933" y="2705393"/>
                  </a:lnTo>
                  <a:lnTo>
                    <a:pt x="0" y="2705393"/>
                  </a:lnTo>
                  <a:close/>
                </a:path>
              </a:pathLst>
            </a:custGeom>
            <a:solidFill>
              <a:srgbClr val="41A3A6"/>
            </a:solidFill>
          </p:spPr>
        </p:sp>
        <p:sp>
          <p:nvSpPr>
            <p:cNvPr name="TextBox 10" id="10"/>
            <p:cNvSpPr txBox="true"/>
            <p:nvPr/>
          </p:nvSpPr>
          <p:spPr>
            <a:xfrm>
              <a:off x="0" y="-38100"/>
              <a:ext cx="270933" cy="2743493"/>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0" y="-9945"/>
            <a:ext cx="1028700" cy="10272040"/>
            <a:chOff x="0" y="0"/>
            <a:chExt cx="270933" cy="2705393"/>
          </a:xfrm>
        </p:grpSpPr>
        <p:sp>
          <p:nvSpPr>
            <p:cNvPr name="Freeform 12" id="12"/>
            <p:cNvSpPr/>
            <p:nvPr/>
          </p:nvSpPr>
          <p:spPr>
            <a:xfrm flipH="false" flipV="false" rot="0">
              <a:off x="0" y="0"/>
              <a:ext cx="270933" cy="2705393"/>
            </a:xfrm>
            <a:custGeom>
              <a:avLst/>
              <a:gdLst/>
              <a:ahLst/>
              <a:cxnLst/>
              <a:rect r="r" b="b" t="t" l="l"/>
              <a:pathLst>
                <a:path h="2705393" w="270933">
                  <a:moveTo>
                    <a:pt x="0" y="0"/>
                  </a:moveTo>
                  <a:lnTo>
                    <a:pt x="270933" y="0"/>
                  </a:lnTo>
                  <a:lnTo>
                    <a:pt x="270933" y="2705393"/>
                  </a:lnTo>
                  <a:lnTo>
                    <a:pt x="0" y="2705393"/>
                  </a:lnTo>
                  <a:close/>
                </a:path>
              </a:pathLst>
            </a:custGeom>
            <a:solidFill>
              <a:srgbClr val="41A3A6"/>
            </a:solidFill>
          </p:spPr>
        </p:sp>
        <p:sp>
          <p:nvSpPr>
            <p:cNvPr name="TextBox 13" id="13"/>
            <p:cNvSpPr txBox="true"/>
            <p:nvPr/>
          </p:nvSpPr>
          <p:spPr>
            <a:xfrm>
              <a:off x="0" y="-38100"/>
              <a:ext cx="270933" cy="2743493"/>
            </a:xfrm>
            <a:prstGeom prst="rect">
              <a:avLst/>
            </a:prstGeom>
          </p:spPr>
          <p:txBody>
            <a:bodyPr anchor="ctr" rtlCol="false" tIns="50800" lIns="50800" bIns="50800" rIns="50800"/>
            <a:lstStyle/>
            <a:p>
              <a:pPr algn="ctr">
                <a:lnSpc>
                  <a:spcPts val="3359"/>
                </a:lnSpc>
              </a:pPr>
            </a:p>
          </p:txBody>
        </p:sp>
      </p:grpSp>
      <p:sp>
        <p:nvSpPr>
          <p:cNvPr name="Freeform 14" id="14"/>
          <p:cNvSpPr/>
          <p:nvPr/>
        </p:nvSpPr>
        <p:spPr>
          <a:xfrm flipH="false" flipV="false" rot="0">
            <a:off x="2308133" y="1198448"/>
            <a:ext cx="14951167" cy="9088552"/>
          </a:xfrm>
          <a:custGeom>
            <a:avLst/>
            <a:gdLst/>
            <a:ahLst/>
            <a:cxnLst/>
            <a:rect r="r" b="b" t="t" l="l"/>
            <a:pathLst>
              <a:path h="9088552" w="14951167">
                <a:moveTo>
                  <a:pt x="0" y="0"/>
                </a:moveTo>
                <a:lnTo>
                  <a:pt x="14951167" y="0"/>
                </a:lnTo>
                <a:lnTo>
                  <a:pt x="14951167" y="9088552"/>
                </a:lnTo>
                <a:lnTo>
                  <a:pt x="0" y="9088552"/>
                </a:lnTo>
                <a:lnTo>
                  <a:pt x="0" y="0"/>
                </a:lnTo>
                <a:close/>
              </a:path>
            </a:pathLst>
          </a:custGeom>
          <a:blipFill>
            <a:blip r:embed="rId2"/>
            <a:stretch>
              <a:fillRect l="0" t="0" r="0" b="0"/>
            </a:stretch>
          </a:blipFill>
        </p:spPr>
      </p:sp>
      <p:sp>
        <p:nvSpPr>
          <p:cNvPr name="TextBox 15" id="15"/>
          <p:cNvSpPr txBox="true"/>
          <p:nvPr/>
        </p:nvSpPr>
        <p:spPr>
          <a:xfrm rot="0">
            <a:off x="8832610" y="-9524"/>
            <a:ext cx="8670406" cy="1038224"/>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FFFFFF"/>
                </a:solidFill>
                <a:latin typeface="Corben"/>
                <a:ea typeface="Corben"/>
                <a:cs typeface="Corben"/>
                <a:sym typeface="Corben"/>
              </a:rPr>
              <a:t>Dashboard Tab 2</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E7476"/>
        </a:solidFill>
      </p:bgPr>
    </p:bg>
    <p:spTree>
      <p:nvGrpSpPr>
        <p:cNvPr id="1" name=""/>
        <p:cNvGrpSpPr/>
        <p:nvPr/>
      </p:nvGrpSpPr>
      <p:grpSpPr>
        <a:xfrm>
          <a:off x="0" y="0"/>
          <a:ext cx="0" cy="0"/>
          <a:chOff x="0" y="0"/>
          <a:chExt cx="0" cy="0"/>
        </a:xfrm>
      </p:grpSpPr>
      <p:grpSp>
        <p:nvGrpSpPr>
          <p:cNvPr name="Group 2" id="2"/>
          <p:cNvGrpSpPr/>
          <p:nvPr/>
        </p:nvGrpSpPr>
        <p:grpSpPr>
          <a:xfrm rot="0">
            <a:off x="14173200" y="14960"/>
            <a:ext cx="3086100" cy="3771090"/>
            <a:chOff x="0" y="0"/>
            <a:chExt cx="812800" cy="993209"/>
          </a:xfrm>
        </p:grpSpPr>
        <p:sp>
          <p:nvSpPr>
            <p:cNvPr name="Freeform 3" id="3"/>
            <p:cNvSpPr/>
            <p:nvPr/>
          </p:nvSpPr>
          <p:spPr>
            <a:xfrm flipH="false" flipV="false" rot="0">
              <a:off x="0" y="0"/>
              <a:ext cx="812800" cy="993209"/>
            </a:xfrm>
            <a:custGeom>
              <a:avLst/>
              <a:gdLst/>
              <a:ahLst/>
              <a:cxnLst/>
              <a:rect r="r" b="b" t="t" l="l"/>
              <a:pathLst>
                <a:path h="993209" w="812800">
                  <a:moveTo>
                    <a:pt x="0" y="0"/>
                  </a:moveTo>
                  <a:lnTo>
                    <a:pt x="812800" y="0"/>
                  </a:lnTo>
                  <a:lnTo>
                    <a:pt x="812800" y="993209"/>
                  </a:lnTo>
                  <a:lnTo>
                    <a:pt x="0" y="993209"/>
                  </a:lnTo>
                  <a:close/>
                </a:path>
              </a:pathLst>
            </a:custGeom>
            <a:solidFill>
              <a:srgbClr val="D7E9EB"/>
            </a:solidFill>
          </p:spPr>
        </p:sp>
        <p:sp>
          <p:nvSpPr>
            <p:cNvPr name="TextBox 4" id="4"/>
            <p:cNvSpPr txBox="true"/>
            <p:nvPr/>
          </p:nvSpPr>
          <p:spPr>
            <a:xfrm>
              <a:off x="0" y="-38100"/>
              <a:ext cx="812800" cy="1031309"/>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9300951" y="6515910"/>
            <a:ext cx="3086100" cy="3771090"/>
            <a:chOff x="0" y="0"/>
            <a:chExt cx="812800" cy="993209"/>
          </a:xfrm>
        </p:grpSpPr>
        <p:sp>
          <p:nvSpPr>
            <p:cNvPr name="Freeform 6" id="6"/>
            <p:cNvSpPr/>
            <p:nvPr/>
          </p:nvSpPr>
          <p:spPr>
            <a:xfrm flipH="false" flipV="false" rot="0">
              <a:off x="0" y="0"/>
              <a:ext cx="812800" cy="993209"/>
            </a:xfrm>
            <a:custGeom>
              <a:avLst/>
              <a:gdLst/>
              <a:ahLst/>
              <a:cxnLst/>
              <a:rect r="r" b="b" t="t" l="l"/>
              <a:pathLst>
                <a:path h="993209" w="812800">
                  <a:moveTo>
                    <a:pt x="0" y="0"/>
                  </a:moveTo>
                  <a:lnTo>
                    <a:pt x="812800" y="0"/>
                  </a:lnTo>
                  <a:lnTo>
                    <a:pt x="812800" y="993209"/>
                  </a:lnTo>
                  <a:lnTo>
                    <a:pt x="0" y="993209"/>
                  </a:lnTo>
                  <a:close/>
                </a:path>
              </a:pathLst>
            </a:custGeom>
            <a:solidFill>
              <a:srgbClr val="0C4E50"/>
            </a:solidFill>
          </p:spPr>
        </p:sp>
        <p:sp>
          <p:nvSpPr>
            <p:cNvPr name="TextBox 7" id="7"/>
            <p:cNvSpPr txBox="true"/>
            <p:nvPr/>
          </p:nvSpPr>
          <p:spPr>
            <a:xfrm>
              <a:off x="0" y="-38100"/>
              <a:ext cx="812800" cy="1031309"/>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7259300" y="14960"/>
            <a:ext cx="1028700" cy="10272040"/>
            <a:chOff x="0" y="0"/>
            <a:chExt cx="270933" cy="2705393"/>
          </a:xfrm>
        </p:grpSpPr>
        <p:sp>
          <p:nvSpPr>
            <p:cNvPr name="Freeform 9" id="9"/>
            <p:cNvSpPr/>
            <p:nvPr/>
          </p:nvSpPr>
          <p:spPr>
            <a:xfrm flipH="false" flipV="false" rot="0">
              <a:off x="0" y="0"/>
              <a:ext cx="270933" cy="2705393"/>
            </a:xfrm>
            <a:custGeom>
              <a:avLst/>
              <a:gdLst/>
              <a:ahLst/>
              <a:cxnLst/>
              <a:rect r="r" b="b" t="t" l="l"/>
              <a:pathLst>
                <a:path h="2705393" w="270933">
                  <a:moveTo>
                    <a:pt x="0" y="0"/>
                  </a:moveTo>
                  <a:lnTo>
                    <a:pt x="270933" y="0"/>
                  </a:lnTo>
                  <a:lnTo>
                    <a:pt x="270933" y="2705393"/>
                  </a:lnTo>
                  <a:lnTo>
                    <a:pt x="0" y="2705393"/>
                  </a:lnTo>
                  <a:close/>
                </a:path>
              </a:pathLst>
            </a:custGeom>
            <a:solidFill>
              <a:srgbClr val="41A3A6"/>
            </a:solidFill>
          </p:spPr>
        </p:sp>
        <p:sp>
          <p:nvSpPr>
            <p:cNvPr name="TextBox 10" id="10"/>
            <p:cNvSpPr txBox="true"/>
            <p:nvPr/>
          </p:nvSpPr>
          <p:spPr>
            <a:xfrm>
              <a:off x="0" y="-38100"/>
              <a:ext cx="270933" cy="2743493"/>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0" y="-9945"/>
            <a:ext cx="1028700" cy="10272040"/>
            <a:chOff x="0" y="0"/>
            <a:chExt cx="270933" cy="2705393"/>
          </a:xfrm>
        </p:grpSpPr>
        <p:sp>
          <p:nvSpPr>
            <p:cNvPr name="Freeform 12" id="12"/>
            <p:cNvSpPr/>
            <p:nvPr/>
          </p:nvSpPr>
          <p:spPr>
            <a:xfrm flipH="false" flipV="false" rot="0">
              <a:off x="0" y="0"/>
              <a:ext cx="270933" cy="2705393"/>
            </a:xfrm>
            <a:custGeom>
              <a:avLst/>
              <a:gdLst/>
              <a:ahLst/>
              <a:cxnLst/>
              <a:rect r="r" b="b" t="t" l="l"/>
              <a:pathLst>
                <a:path h="2705393" w="270933">
                  <a:moveTo>
                    <a:pt x="0" y="0"/>
                  </a:moveTo>
                  <a:lnTo>
                    <a:pt x="270933" y="0"/>
                  </a:lnTo>
                  <a:lnTo>
                    <a:pt x="270933" y="2705393"/>
                  </a:lnTo>
                  <a:lnTo>
                    <a:pt x="0" y="2705393"/>
                  </a:lnTo>
                  <a:close/>
                </a:path>
              </a:pathLst>
            </a:custGeom>
            <a:solidFill>
              <a:srgbClr val="41A3A6"/>
            </a:solidFill>
          </p:spPr>
        </p:sp>
        <p:sp>
          <p:nvSpPr>
            <p:cNvPr name="TextBox 13" id="13"/>
            <p:cNvSpPr txBox="true"/>
            <p:nvPr/>
          </p:nvSpPr>
          <p:spPr>
            <a:xfrm>
              <a:off x="0" y="-38100"/>
              <a:ext cx="270933" cy="2743493"/>
            </a:xfrm>
            <a:prstGeom prst="rect">
              <a:avLst/>
            </a:prstGeom>
          </p:spPr>
          <p:txBody>
            <a:bodyPr anchor="ctr" rtlCol="false" tIns="50800" lIns="50800" bIns="50800" rIns="50800"/>
            <a:lstStyle/>
            <a:p>
              <a:pPr algn="ctr">
                <a:lnSpc>
                  <a:spcPts val="3359"/>
                </a:lnSpc>
              </a:pPr>
            </a:p>
          </p:txBody>
        </p:sp>
      </p:grpSp>
      <p:sp>
        <p:nvSpPr>
          <p:cNvPr name="Freeform 14" id="14"/>
          <p:cNvSpPr/>
          <p:nvPr/>
        </p:nvSpPr>
        <p:spPr>
          <a:xfrm flipH="false" flipV="false" rot="0">
            <a:off x="1568275" y="1212497"/>
            <a:ext cx="15187851" cy="9049598"/>
          </a:xfrm>
          <a:custGeom>
            <a:avLst/>
            <a:gdLst/>
            <a:ahLst/>
            <a:cxnLst/>
            <a:rect r="r" b="b" t="t" l="l"/>
            <a:pathLst>
              <a:path h="9049598" w="15187851">
                <a:moveTo>
                  <a:pt x="0" y="0"/>
                </a:moveTo>
                <a:lnTo>
                  <a:pt x="15187852" y="0"/>
                </a:lnTo>
                <a:lnTo>
                  <a:pt x="15187852" y="9049598"/>
                </a:lnTo>
                <a:lnTo>
                  <a:pt x="0" y="9049598"/>
                </a:lnTo>
                <a:lnTo>
                  <a:pt x="0" y="0"/>
                </a:lnTo>
                <a:close/>
              </a:path>
            </a:pathLst>
          </a:custGeom>
          <a:blipFill>
            <a:blip r:embed="rId2"/>
            <a:stretch>
              <a:fillRect l="0" t="0" r="0" b="0"/>
            </a:stretch>
          </a:blipFill>
        </p:spPr>
      </p:sp>
      <p:sp>
        <p:nvSpPr>
          <p:cNvPr name="TextBox 15" id="15"/>
          <p:cNvSpPr txBox="true"/>
          <p:nvPr/>
        </p:nvSpPr>
        <p:spPr>
          <a:xfrm rot="0">
            <a:off x="1568275" y="-108865"/>
            <a:ext cx="8670406" cy="1038224"/>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FFFFFF"/>
                </a:solidFill>
                <a:latin typeface="Corben"/>
                <a:ea typeface="Corben"/>
                <a:cs typeface="Corben"/>
                <a:sym typeface="Corben"/>
              </a:rPr>
              <a:t>Dashboard Tab 3</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20664" y="2113565"/>
            <a:ext cx="3662611" cy="7144735"/>
            <a:chOff x="0" y="0"/>
            <a:chExt cx="964638" cy="1881741"/>
          </a:xfrm>
        </p:grpSpPr>
        <p:sp>
          <p:nvSpPr>
            <p:cNvPr name="Freeform 3" id="3"/>
            <p:cNvSpPr/>
            <p:nvPr/>
          </p:nvSpPr>
          <p:spPr>
            <a:xfrm flipH="false" flipV="false" rot="0">
              <a:off x="0" y="0"/>
              <a:ext cx="964638" cy="1881741"/>
            </a:xfrm>
            <a:custGeom>
              <a:avLst/>
              <a:gdLst/>
              <a:ahLst/>
              <a:cxnLst/>
              <a:rect r="r" b="b" t="t" l="l"/>
              <a:pathLst>
                <a:path h="1881741" w="964638">
                  <a:moveTo>
                    <a:pt x="0" y="0"/>
                  </a:moveTo>
                  <a:lnTo>
                    <a:pt x="964638" y="0"/>
                  </a:lnTo>
                  <a:lnTo>
                    <a:pt x="964638" y="1881741"/>
                  </a:lnTo>
                  <a:lnTo>
                    <a:pt x="0" y="1881741"/>
                  </a:lnTo>
                  <a:close/>
                </a:path>
              </a:pathLst>
            </a:custGeom>
            <a:solidFill>
              <a:srgbClr val="41A3A6"/>
            </a:solidFill>
          </p:spPr>
        </p:sp>
        <p:sp>
          <p:nvSpPr>
            <p:cNvPr name="TextBox 4" id="4"/>
            <p:cNvSpPr txBox="true"/>
            <p:nvPr/>
          </p:nvSpPr>
          <p:spPr>
            <a:xfrm>
              <a:off x="0" y="-38100"/>
              <a:ext cx="964638" cy="1919841"/>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5483275" y="2113565"/>
            <a:ext cx="11351408" cy="7144735"/>
            <a:chOff x="0" y="0"/>
            <a:chExt cx="2989671" cy="1881741"/>
          </a:xfrm>
        </p:grpSpPr>
        <p:sp>
          <p:nvSpPr>
            <p:cNvPr name="Freeform 6" id="6"/>
            <p:cNvSpPr/>
            <p:nvPr/>
          </p:nvSpPr>
          <p:spPr>
            <a:xfrm flipH="false" flipV="false" rot="0">
              <a:off x="0" y="0"/>
              <a:ext cx="2989671" cy="1881741"/>
            </a:xfrm>
            <a:custGeom>
              <a:avLst/>
              <a:gdLst/>
              <a:ahLst/>
              <a:cxnLst/>
              <a:rect r="r" b="b" t="t" l="l"/>
              <a:pathLst>
                <a:path h="1881741" w="2989671">
                  <a:moveTo>
                    <a:pt x="0" y="0"/>
                  </a:moveTo>
                  <a:lnTo>
                    <a:pt x="2989671" y="0"/>
                  </a:lnTo>
                  <a:lnTo>
                    <a:pt x="2989671" y="1881741"/>
                  </a:lnTo>
                  <a:lnTo>
                    <a:pt x="0" y="1881741"/>
                  </a:lnTo>
                  <a:close/>
                </a:path>
              </a:pathLst>
            </a:custGeom>
            <a:solidFill>
              <a:srgbClr val="1E7476"/>
            </a:solidFill>
          </p:spPr>
        </p:sp>
        <p:sp>
          <p:nvSpPr>
            <p:cNvPr name="TextBox 7" id="7"/>
            <p:cNvSpPr txBox="true"/>
            <p:nvPr/>
          </p:nvSpPr>
          <p:spPr>
            <a:xfrm>
              <a:off x="0" y="-38100"/>
              <a:ext cx="2989671" cy="1919841"/>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0" y="0"/>
            <a:ext cx="1028700" cy="10287000"/>
            <a:chOff x="0" y="0"/>
            <a:chExt cx="270933" cy="2709333"/>
          </a:xfrm>
        </p:grpSpPr>
        <p:sp>
          <p:nvSpPr>
            <p:cNvPr name="Freeform 9" id="9"/>
            <p:cNvSpPr/>
            <p:nvPr/>
          </p:nvSpPr>
          <p:spPr>
            <a:xfrm flipH="false" flipV="false" rot="0">
              <a:off x="0" y="0"/>
              <a:ext cx="270933" cy="2709333"/>
            </a:xfrm>
            <a:custGeom>
              <a:avLst/>
              <a:gdLst/>
              <a:ahLst/>
              <a:cxnLst/>
              <a:rect r="r" b="b" t="t" l="l"/>
              <a:pathLst>
                <a:path h="2709333" w="270933">
                  <a:moveTo>
                    <a:pt x="0" y="0"/>
                  </a:moveTo>
                  <a:lnTo>
                    <a:pt x="270933" y="0"/>
                  </a:lnTo>
                  <a:lnTo>
                    <a:pt x="270933" y="2709333"/>
                  </a:lnTo>
                  <a:lnTo>
                    <a:pt x="0" y="2709333"/>
                  </a:lnTo>
                  <a:close/>
                </a:path>
              </a:pathLst>
            </a:custGeom>
            <a:solidFill>
              <a:srgbClr val="D7E9EB"/>
            </a:solidFill>
          </p:spPr>
        </p:sp>
        <p:sp>
          <p:nvSpPr>
            <p:cNvPr name="TextBox 10" id="10"/>
            <p:cNvSpPr txBox="true"/>
            <p:nvPr/>
          </p:nvSpPr>
          <p:spPr>
            <a:xfrm>
              <a:off x="0" y="-38100"/>
              <a:ext cx="270933" cy="2747433"/>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7257911" y="0"/>
            <a:ext cx="1028700" cy="10287000"/>
            <a:chOff x="0" y="0"/>
            <a:chExt cx="270933" cy="2709333"/>
          </a:xfrm>
        </p:grpSpPr>
        <p:sp>
          <p:nvSpPr>
            <p:cNvPr name="Freeform 12" id="12"/>
            <p:cNvSpPr/>
            <p:nvPr/>
          </p:nvSpPr>
          <p:spPr>
            <a:xfrm flipH="false" flipV="false" rot="0">
              <a:off x="0" y="0"/>
              <a:ext cx="270933" cy="2709333"/>
            </a:xfrm>
            <a:custGeom>
              <a:avLst/>
              <a:gdLst/>
              <a:ahLst/>
              <a:cxnLst/>
              <a:rect r="r" b="b" t="t" l="l"/>
              <a:pathLst>
                <a:path h="2709333" w="270933">
                  <a:moveTo>
                    <a:pt x="0" y="0"/>
                  </a:moveTo>
                  <a:lnTo>
                    <a:pt x="270933" y="0"/>
                  </a:lnTo>
                  <a:lnTo>
                    <a:pt x="270933" y="2709333"/>
                  </a:lnTo>
                  <a:lnTo>
                    <a:pt x="0" y="2709333"/>
                  </a:lnTo>
                  <a:close/>
                </a:path>
              </a:pathLst>
            </a:custGeom>
            <a:solidFill>
              <a:srgbClr val="D7E9EB"/>
            </a:solidFill>
          </p:spPr>
        </p:sp>
        <p:sp>
          <p:nvSpPr>
            <p:cNvPr name="TextBox 13" id="13"/>
            <p:cNvSpPr txBox="true"/>
            <p:nvPr/>
          </p:nvSpPr>
          <p:spPr>
            <a:xfrm>
              <a:off x="0" y="-38100"/>
              <a:ext cx="270933" cy="2747433"/>
            </a:xfrm>
            <a:prstGeom prst="rect">
              <a:avLst/>
            </a:prstGeom>
          </p:spPr>
          <p:txBody>
            <a:bodyPr anchor="ctr" rtlCol="false" tIns="50800" lIns="50800" bIns="50800" rIns="50800"/>
            <a:lstStyle/>
            <a:p>
              <a:pPr algn="ctr">
                <a:lnSpc>
                  <a:spcPts val="3359"/>
                </a:lnSpc>
              </a:pPr>
            </a:p>
          </p:txBody>
        </p:sp>
      </p:grpSp>
      <p:sp>
        <p:nvSpPr>
          <p:cNvPr name="Freeform 14" id="14"/>
          <p:cNvSpPr/>
          <p:nvPr/>
        </p:nvSpPr>
        <p:spPr>
          <a:xfrm flipH="false" flipV="false" rot="0">
            <a:off x="2484901" y="2884007"/>
            <a:ext cx="2207799" cy="2027161"/>
          </a:xfrm>
          <a:custGeom>
            <a:avLst/>
            <a:gdLst/>
            <a:ahLst/>
            <a:cxnLst/>
            <a:rect r="r" b="b" t="t" l="l"/>
            <a:pathLst>
              <a:path h="2027161" w="2207799">
                <a:moveTo>
                  <a:pt x="0" y="0"/>
                </a:moveTo>
                <a:lnTo>
                  <a:pt x="2207799" y="0"/>
                </a:lnTo>
                <a:lnTo>
                  <a:pt x="2207799" y="2027161"/>
                </a:lnTo>
                <a:lnTo>
                  <a:pt x="0" y="20271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2414439" y="6080149"/>
            <a:ext cx="2649737" cy="2169472"/>
          </a:xfrm>
          <a:custGeom>
            <a:avLst/>
            <a:gdLst/>
            <a:ahLst/>
            <a:cxnLst/>
            <a:rect r="r" b="b" t="t" l="l"/>
            <a:pathLst>
              <a:path h="2169472" w="2649737">
                <a:moveTo>
                  <a:pt x="0" y="0"/>
                </a:moveTo>
                <a:lnTo>
                  <a:pt x="2649736" y="0"/>
                </a:lnTo>
                <a:lnTo>
                  <a:pt x="2649736" y="2169472"/>
                </a:lnTo>
                <a:lnTo>
                  <a:pt x="0" y="21694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6" id="16"/>
          <p:cNvSpPr txBox="true"/>
          <p:nvPr/>
        </p:nvSpPr>
        <p:spPr>
          <a:xfrm rot="0">
            <a:off x="6017464" y="3063197"/>
            <a:ext cx="8709994" cy="5477510"/>
          </a:xfrm>
          <a:prstGeom prst="rect">
            <a:avLst/>
          </a:prstGeom>
        </p:spPr>
        <p:txBody>
          <a:bodyPr anchor="t" rtlCol="false" tIns="0" lIns="0" bIns="0" rIns="0">
            <a:spAutoFit/>
          </a:bodyPr>
          <a:lstStyle/>
          <a:p>
            <a:pPr algn="l" marL="561339" indent="-280669" lvl="1">
              <a:lnSpc>
                <a:spcPts val="3639"/>
              </a:lnSpc>
              <a:buFont typeface="Arial"/>
              <a:buChar char="•"/>
            </a:pPr>
            <a:r>
              <a:rPr lang="en-US" sz="2599">
                <a:solidFill>
                  <a:srgbClr val="FFFFFF"/>
                </a:solidFill>
                <a:latin typeface="Open Sans Bold"/>
                <a:ea typeface="Open Sans Bold"/>
                <a:cs typeface="Open Sans Bold"/>
                <a:sym typeface="Open Sans Bold"/>
              </a:rPr>
              <a:t>Upskilling in the Technology sector.</a:t>
            </a:r>
          </a:p>
          <a:p>
            <a:pPr algn="l" marL="561339" indent="-280669" lvl="1">
              <a:lnSpc>
                <a:spcPts val="3639"/>
              </a:lnSpc>
              <a:buFont typeface="Arial"/>
              <a:buChar char="•"/>
            </a:pPr>
            <a:r>
              <a:rPr lang="en-US" sz="2599">
                <a:solidFill>
                  <a:srgbClr val="FFFFFF"/>
                </a:solidFill>
                <a:latin typeface="Open Sans Bold"/>
                <a:ea typeface="Open Sans Bold"/>
                <a:cs typeface="Open Sans Bold"/>
                <a:sym typeface="Open Sans Bold"/>
              </a:rPr>
              <a:t>How do we close the wide gender gap in the Technology sector?</a:t>
            </a:r>
          </a:p>
          <a:p>
            <a:pPr algn="l" marL="561339" indent="-280669" lvl="1">
              <a:lnSpc>
                <a:spcPts val="3639"/>
              </a:lnSpc>
              <a:buFont typeface="Arial"/>
              <a:buChar char="•"/>
            </a:pPr>
            <a:r>
              <a:rPr lang="en-US" sz="2599">
                <a:solidFill>
                  <a:srgbClr val="FFFFFF"/>
                </a:solidFill>
                <a:latin typeface="Open Sans"/>
                <a:ea typeface="Open Sans"/>
                <a:cs typeface="Open Sans"/>
                <a:sym typeface="Open Sans"/>
              </a:rPr>
              <a:t>I</a:t>
            </a:r>
            <a:r>
              <a:rPr lang="en-US" sz="2599">
                <a:solidFill>
                  <a:srgbClr val="FFFFFF"/>
                </a:solidFill>
                <a:latin typeface="Open Sans Bold"/>
                <a:ea typeface="Open Sans Bold"/>
                <a:cs typeface="Open Sans Bold"/>
                <a:sym typeface="Open Sans Bold"/>
              </a:rPr>
              <a:t>s completing a masters or doctorate degree really a requirement?</a:t>
            </a:r>
          </a:p>
          <a:p>
            <a:pPr algn="l" marL="561339" indent="-280669" lvl="1">
              <a:lnSpc>
                <a:spcPts val="3639"/>
              </a:lnSpc>
              <a:buFont typeface="Arial"/>
              <a:buChar char="•"/>
            </a:pPr>
            <a:r>
              <a:rPr lang="en-US" sz="2599">
                <a:solidFill>
                  <a:srgbClr val="FFFFFF"/>
                </a:solidFill>
                <a:latin typeface="Open Sans Bold"/>
                <a:ea typeface="Open Sans Bold"/>
                <a:cs typeface="Open Sans Bold"/>
                <a:sym typeface="Open Sans Bold"/>
              </a:rPr>
              <a:t>The increasing demand for mobile development as Kotlin is getting popular.</a:t>
            </a:r>
          </a:p>
          <a:p>
            <a:pPr algn="l" marL="561339" indent="-280669" lvl="1">
              <a:lnSpc>
                <a:spcPts val="3639"/>
              </a:lnSpc>
              <a:buFont typeface="Arial"/>
              <a:buChar char="•"/>
            </a:pPr>
            <a:r>
              <a:rPr lang="en-US" sz="2599">
                <a:solidFill>
                  <a:srgbClr val="FFFFFF"/>
                </a:solidFill>
                <a:latin typeface="Open Sans Bold"/>
                <a:ea typeface="Open Sans Bold"/>
                <a:cs typeface="Open Sans Bold"/>
                <a:sym typeface="Open Sans Bold"/>
              </a:rPr>
              <a:t>More tech education, access and development in less developed regions in South east Asia, South America, Africa and some parts of Europe.</a:t>
            </a:r>
          </a:p>
          <a:p>
            <a:pPr algn="l" marL="561339" indent="-280669" lvl="1">
              <a:lnSpc>
                <a:spcPts val="3639"/>
              </a:lnSpc>
              <a:buFont typeface="Arial"/>
              <a:buChar char="•"/>
            </a:pPr>
            <a:r>
              <a:rPr lang="en-US" sz="2599">
                <a:solidFill>
                  <a:srgbClr val="FFFFFF"/>
                </a:solidFill>
                <a:latin typeface="Open Sans Bold"/>
                <a:ea typeface="Open Sans Bold"/>
                <a:cs typeface="Open Sans Bold"/>
                <a:sym typeface="Open Sans Bold"/>
              </a:rPr>
              <a:t>How relevant will Oracle SQL still be in the future?</a:t>
            </a:r>
          </a:p>
        </p:txBody>
      </p:sp>
      <p:sp>
        <p:nvSpPr>
          <p:cNvPr name="TextBox 17" id="17"/>
          <p:cNvSpPr txBox="true"/>
          <p:nvPr/>
        </p:nvSpPr>
        <p:spPr>
          <a:xfrm rot="0">
            <a:off x="1820664" y="348615"/>
            <a:ext cx="14646671" cy="1226820"/>
          </a:xfrm>
          <a:prstGeom prst="rect">
            <a:avLst/>
          </a:prstGeom>
        </p:spPr>
        <p:txBody>
          <a:bodyPr anchor="t" rtlCol="false" tIns="0" lIns="0" bIns="0" rIns="0">
            <a:spAutoFit/>
          </a:bodyPr>
          <a:lstStyle/>
          <a:p>
            <a:pPr algn="ctr" marL="0" indent="0" lvl="0">
              <a:lnSpc>
                <a:spcPts val="10080"/>
              </a:lnSpc>
              <a:spcBef>
                <a:spcPct val="0"/>
              </a:spcBef>
            </a:pPr>
            <a:r>
              <a:rPr lang="en-US" sz="7200">
                <a:solidFill>
                  <a:srgbClr val="0C4E50"/>
                </a:solidFill>
                <a:latin typeface="Corben"/>
                <a:ea typeface="Corben"/>
                <a:cs typeface="Corben"/>
                <a:sym typeface="Corben"/>
              </a:rPr>
              <a:t>Discussions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198141" y="0"/>
            <a:ext cx="1089859" cy="10287000"/>
            <a:chOff x="0" y="0"/>
            <a:chExt cx="287041" cy="2709333"/>
          </a:xfrm>
        </p:grpSpPr>
        <p:sp>
          <p:nvSpPr>
            <p:cNvPr name="Freeform 3" id="3"/>
            <p:cNvSpPr/>
            <p:nvPr/>
          </p:nvSpPr>
          <p:spPr>
            <a:xfrm flipH="false" flipV="false" rot="0">
              <a:off x="0" y="0"/>
              <a:ext cx="287041" cy="2709333"/>
            </a:xfrm>
            <a:custGeom>
              <a:avLst/>
              <a:gdLst/>
              <a:ahLst/>
              <a:cxnLst/>
              <a:rect r="r" b="b" t="t" l="l"/>
              <a:pathLst>
                <a:path h="2709333" w="287041">
                  <a:moveTo>
                    <a:pt x="0" y="0"/>
                  </a:moveTo>
                  <a:lnTo>
                    <a:pt x="287041" y="0"/>
                  </a:lnTo>
                  <a:lnTo>
                    <a:pt x="287041" y="2709333"/>
                  </a:lnTo>
                  <a:lnTo>
                    <a:pt x="0" y="2709333"/>
                  </a:lnTo>
                  <a:close/>
                </a:path>
              </a:pathLst>
            </a:custGeom>
            <a:solidFill>
              <a:srgbClr val="D7E9EB"/>
            </a:solidFill>
          </p:spPr>
        </p:sp>
        <p:sp>
          <p:nvSpPr>
            <p:cNvPr name="TextBox 4" id="4"/>
            <p:cNvSpPr txBox="true"/>
            <p:nvPr/>
          </p:nvSpPr>
          <p:spPr>
            <a:xfrm>
              <a:off x="0" y="-38100"/>
              <a:ext cx="287041" cy="2747433"/>
            </a:xfrm>
            <a:prstGeom prst="rect">
              <a:avLst/>
            </a:prstGeom>
          </p:spPr>
          <p:txBody>
            <a:bodyPr anchor="ctr" rtlCol="false" tIns="50800" lIns="50800" bIns="50800" rIns="50800"/>
            <a:lstStyle/>
            <a:p>
              <a:pPr algn="ctr">
                <a:lnSpc>
                  <a:spcPts val="3359"/>
                </a:lnSpc>
              </a:pPr>
            </a:p>
          </p:txBody>
        </p:sp>
      </p:grpSp>
      <p:sp>
        <p:nvSpPr>
          <p:cNvPr name="Freeform 5" id="5"/>
          <p:cNvSpPr/>
          <p:nvPr/>
        </p:nvSpPr>
        <p:spPr>
          <a:xfrm flipH="false" flipV="false" rot="0">
            <a:off x="13849879" y="654517"/>
            <a:ext cx="2948212" cy="748366"/>
          </a:xfrm>
          <a:custGeom>
            <a:avLst/>
            <a:gdLst/>
            <a:ahLst/>
            <a:cxnLst/>
            <a:rect r="r" b="b" t="t" l="l"/>
            <a:pathLst>
              <a:path h="748366" w="2948212">
                <a:moveTo>
                  <a:pt x="0" y="0"/>
                </a:moveTo>
                <a:lnTo>
                  <a:pt x="2948212" y="0"/>
                </a:lnTo>
                <a:lnTo>
                  <a:pt x="2948212" y="748366"/>
                </a:lnTo>
                <a:lnTo>
                  <a:pt x="0" y="7483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473594" y="312140"/>
            <a:ext cx="13376285" cy="863851"/>
          </a:xfrm>
          <a:prstGeom prst="rect">
            <a:avLst/>
          </a:prstGeom>
        </p:spPr>
        <p:txBody>
          <a:bodyPr anchor="t" rtlCol="false" tIns="0" lIns="0" bIns="0" rIns="0">
            <a:spAutoFit/>
          </a:bodyPr>
          <a:lstStyle/>
          <a:p>
            <a:pPr algn="l" marL="0" indent="0" lvl="0">
              <a:lnSpc>
                <a:spcPts val="7238"/>
              </a:lnSpc>
            </a:pPr>
            <a:r>
              <a:rPr lang="en-US" sz="4700">
                <a:solidFill>
                  <a:srgbClr val="4B4545"/>
                </a:solidFill>
                <a:latin typeface="Corben"/>
                <a:ea typeface="Corben"/>
                <a:cs typeface="Corben"/>
                <a:sym typeface="Corben"/>
              </a:rPr>
              <a:t>Overall Findings &amp; Implications</a:t>
            </a:r>
          </a:p>
        </p:txBody>
      </p:sp>
      <p:sp>
        <p:nvSpPr>
          <p:cNvPr name="TextBox 7" id="7"/>
          <p:cNvSpPr txBox="true"/>
          <p:nvPr/>
        </p:nvSpPr>
        <p:spPr>
          <a:xfrm rot="0">
            <a:off x="473594" y="3486150"/>
            <a:ext cx="7275272" cy="5772150"/>
          </a:xfrm>
          <a:prstGeom prst="rect">
            <a:avLst/>
          </a:prstGeom>
        </p:spPr>
        <p:txBody>
          <a:bodyPr anchor="t" rtlCol="false" tIns="0" lIns="0" bIns="0" rIns="0">
            <a:spAutoFit/>
          </a:bodyPr>
          <a:lstStyle/>
          <a:p>
            <a:pPr algn="l" marL="582928" indent="-291464" lvl="1">
              <a:lnSpc>
                <a:spcPts val="4589"/>
              </a:lnSpc>
              <a:buFont typeface="Arial"/>
              <a:buChar char="•"/>
            </a:pPr>
            <a:r>
              <a:rPr lang="en-US" sz="2699">
                <a:solidFill>
                  <a:srgbClr val="4B4545"/>
                </a:solidFill>
                <a:latin typeface="Open Sans"/>
                <a:ea typeface="Open Sans"/>
                <a:cs typeface="Open Sans"/>
                <a:sym typeface="Open Sans"/>
              </a:rPr>
              <a:t>Most people in the IT field have a Bachelors' degree. </a:t>
            </a:r>
          </a:p>
          <a:p>
            <a:pPr algn="l" marL="582928" indent="-291464" lvl="1">
              <a:lnSpc>
                <a:spcPts val="4589"/>
              </a:lnSpc>
              <a:buFont typeface="Arial"/>
              <a:buChar char="•"/>
            </a:pPr>
            <a:r>
              <a:rPr lang="en-US" sz="2699">
                <a:solidFill>
                  <a:srgbClr val="4B4545"/>
                </a:solidFill>
                <a:latin typeface="Open Sans"/>
                <a:ea typeface="Open Sans"/>
                <a:cs typeface="Open Sans"/>
                <a:sym typeface="Open Sans"/>
              </a:rPr>
              <a:t>Web development languages are the most popular and on-demand tools in the IT field currently.</a:t>
            </a:r>
          </a:p>
          <a:p>
            <a:pPr algn="l" marL="582928" indent="-291464" lvl="1">
              <a:lnSpc>
                <a:spcPts val="4589"/>
              </a:lnSpc>
              <a:buFont typeface="Arial"/>
              <a:buChar char="•"/>
            </a:pPr>
            <a:r>
              <a:rPr lang="en-US" sz="2699">
                <a:solidFill>
                  <a:srgbClr val="4B4545"/>
                </a:solidFill>
                <a:latin typeface="Open Sans"/>
                <a:ea typeface="Open Sans"/>
                <a:cs typeface="Open Sans"/>
                <a:sym typeface="Open Sans"/>
              </a:rPr>
              <a:t>The Tech sector is filled with majorly young people under 40 years of age.</a:t>
            </a:r>
          </a:p>
          <a:p>
            <a:pPr algn="l" marL="582928" indent="-291464" lvl="1">
              <a:lnSpc>
                <a:spcPts val="4589"/>
              </a:lnSpc>
              <a:buFont typeface="Arial"/>
              <a:buChar char="•"/>
            </a:pPr>
            <a:r>
              <a:rPr lang="en-US" sz="2699">
                <a:solidFill>
                  <a:srgbClr val="4B4545"/>
                </a:solidFill>
                <a:latin typeface="Open Sans"/>
                <a:ea typeface="Open Sans"/>
                <a:cs typeface="Open Sans"/>
                <a:sym typeface="Open Sans"/>
              </a:rPr>
              <a:t>Most respondents want to learn Postgre SQL and React JS next year.</a:t>
            </a:r>
          </a:p>
          <a:p>
            <a:pPr algn="l">
              <a:lnSpc>
                <a:spcPts val="4589"/>
              </a:lnSpc>
            </a:pPr>
          </a:p>
        </p:txBody>
      </p:sp>
      <p:sp>
        <p:nvSpPr>
          <p:cNvPr name="TextBox 8" id="8"/>
          <p:cNvSpPr txBox="true"/>
          <p:nvPr/>
        </p:nvSpPr>
        <p:spPr>
          <a:xfrm rot="0">
            <a:off x="473594" y="2724227"/>
            <a:ext cx="8618591" cy="481330"/>
          </a:xfrm>
          <a:prstGeom prst="rect">
            <a:avLst/>
          </a:prstGeom>
        </p:spPr>
        <p:txBody>
          <a:bodyPr anchor="t" rtlCol="false" tIns="0" lIns="0" bIns="0" rIns="0">
            <a:spAutoFit/>
          </a:bodyPr>
          <a:lstStyle/>
          <a:p>
            <a:pPr algn="l" marL="0" indent="0" lvl="0">
              <a:lnSpc>
                <a:spcPts val="3919"/>
              </a:lnSpc>
              <a:spcBef>
                <a:spcPct val="0"/>
              </a:spcBef>
            </a:pPr>
            <a:r>
              <a:rPr lang="en-US" sz="2799">
                <a:solidFill>
                  <a:srgbClr val="4B4545"/>
                </a:solidFill>
                <a:latin typeface="Open Sans Bold"/>
                <a:ea typeface="Open Sans Bold"/>
                <a:cs typeface="Open Sans Bold"/>
                <a:sym typeface="Open Sans Bold"/>
              </a:rPr>
              <a:t>Findings</a:t>
            </a:r>
          </a:p>
        </p:txBody>
      </p:sp>
      <p:sp>
        <p:nvSpPr>
          <p:cNvPr name="Freeform 9" id="9"/>
          <p:cNvSpPr/>
          <p:nvPr/>
        </p:nvSpPr>
        <p:spPr>
          <a:xfrm flipH="false" flipV="false" rot="5400000">
            <a:off x="-626329" y="7410011"/>
            <a:ext cx="2948212" cy="748366"/>
          </a:xfrm>
          <a:custGeom>
            <a:avLst/>
            <a:gdLst/>
            <a:ahLst/>
            <a:cxnLst/>
            <a:rect r="r" b="b" t="t" l="l"/>
            <a:pathLst>
              <a:path h="748366" w="2948212">
                <a:moveTo>
                  <a:pt x="0" y="0"/>
                </a:moveTo>
                <a:lnTo>
                  <a:pt x="2948212" y="0"/>
                </a:lnTo>
                <a:lnTo>
                  <a:pt x="2948212" y="748366"/>
                </a:lnTo>
                <a:lnTo>
                  <a:pt x="0" y="748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0" id="10"/>
          <p:cNvSpPr/>
          <p:nvPr/>
        </p:nvSpPr>
        <p:spPr>
          <a:xfrm flipH="true">
            <a:off x="8433305" y="5188476"/>
            <a:ext cx="0" cy="4559715"/>
          </a:xfrm>
          <a:prstGeom prst="line">
            <a:avLst/>
          </a:prstGeom>
          <a:ln cap="rnd" w="114300">
            <a:solidFill>
              <a:srgbClr val="F25426"/>
            </a:solidFill>
            <a:prstDash val="solid"/>
            <a:headEnd type="none" len="sm" w="sm"/>
            <a:tailEnd type="none" len="sm" w="sm"/>
          </a:ln>
        </p:spPr>
      </p:sp>
      <p:sp>
        <p:nvSpPr>
          <p:cNvPr name="AutoShape 11" id="11"/>
          <p:cNvSpPr/>
          <p:nvPr/>
        </p:nvSpPr>
        <p:spPr>
          <a:xfrm>
            <a:off x="8433305" y="2593637"/>
            <a:ext cx="0" cy="1770240"/>
          </a:xfrm>
          <a:prstGeom prst="line">
            <a:avLst/>
          </a:prstGeom>
          <a:ln cap="rnd" w="114300">
            <a:solidFill>
              <a:srgbClr val="F25426"/>
            </a:solidFill>
            <a:prstDash val="solid"/>
            <a:headEnd type="none" len="sm" w="sm"/>
            <a:tailEnd type="none" len="sm" w="sm"/>
          </a:ln>
        </p:spPr>
      </p:sp>
      <p:sp>
        <p:nvSpPr>
          <p:cNvPr name="TextBox 12" id="12"/>
          <p:cNvSpPr txBox="true"/>
          <p:nvPr/>
        </p:nvSpPr>
        <p:spPr>
          <a:xfrm rot="0">
            <a:off x="9764659" y="2600402"/>
            <a:ext cx="8618591" cy="481330"/>
          </a:xfrm>
          <a:prstGeom prst="rect">
            <a:avLst/>
          </a:prstGeom>
        </p:spPr>
        <p:txBody>
          <a:bodyPr anchor="t" rtlCol="false" tIns="0" lIns="0" bIns="0" rIns="0">
            <a:spAutoFit/>
          </a:bodyPr>
          <a:lstStyle/>
          <a:p>
            <a:pPr algn="l" marL="0" indent="0" lvl="0">
              <a:lnSpc>
                <a:spcPts val="3919"/>
              </a:lnSpc>
              <a:spcBef>
                <a:spcPct val="0"/>
              </a:spcBef>
            </a:pPr>
            <a:r>
              <a:rPr lang="en-US" sz="2799">
                <a:solidFill>
                  <a:srgbClr val="4B4545"/>
                </a:solidFill>
                <a:latin typeface="Open Sans Bold"/>
                <a:ea typeface="Open Sans Bold"/>
                <a:cs typeface="Open Sans Bold"/>
                <a:sym typeface="Open Sans Bold"/>
              </a:rPr>
              <a:t>Implications</a:t>
            </a:r>
          </a:p>
        </p:txBody>
      </p:sp>
      <p:sp>
        <p:nvSpPr>
          <p:cNvPr name="TextBox 13" id="13"/>
          <p:cNvSpPr txBox="true"/>
          <p:nvPr/>
        </p:nvSpPr>
        <p:spPr>
          <a:xfrm rot="0">
            <a:off x="8490455" y="3416826"/>
            <a:ext cx="8364786" cy="4029075"/>
          </a:xfrm>
          <a:prstGeom prst="rect">
            <a:avLst/>
          </a:prstGeom>
        </p:spPr>
        <p:txBody>
          <a:bodyPr anchor="t" rtlCol="false" tIns="0" lIns="0" bIns="0" rIns="0">
            <a:spAutoFit/>
          </a:bodyPr>
          <a:lstStyle/>
          <a:p>
            <a:pPr algn="l" marL="582928" indent="-291464" lvl="1">
              <a:lnSpc>
                <a:spcPts val="4589"/>
              </a:lnSpc>
              <a:buFont typeface="Arial"/>
              <a:buChar char="•"/>
            </a:pPr>
            <a:r>
              <a:rPr lang="en-US" sz="2699">
                <a:solidFill>
                  <a:srgbClr val="4B4545"/>
                </a:solidFill>
                <a:latin typeface="Open Sans"/>
                <a:ea typeface="Open Sans"/>
                <a:cs typeface="Open Sans"/>
                <a:sym typeface="Open Sans"/>
              </a:rPr>
              <a:t>It is important for data professionals to develop proficiencies in NoSQL in addition to SQL databases.</a:t>
            </a:r>
          </a:p>
          <a:p>
            <a:pPr algn="l" marL="582928" indent="-291464" lvl="1">
              <a:lnSpc>
                <a:spcPts val="4589"/>
              </a:lnSpc>
              <a:buFont typeface="Arial"/>
              <a:buChar char="•"/>
            </a:pPr>
            <a:r>
              <a:rPr lang="en-US" sz="2699">
                <a:solidFill>
                  <a:srgbClr val="4B4545"/>
                </a:solidFill>
                <a:latin typeface="Open Sans"/>
                <a:ea typeface="Open Sans"/>
                <a:cs typeface="Open Sans"/>
                <a:sym typeface="Open Sans"/>
              </a:rPr>
              <a:t>Web development is still a very lucrative skill.</a:t>
            </a:r>
          </a:p>
          <a:p>
            <a:pPr algn="l" marL="582928" indent="-291464" lvl="1">
              <a:lnSpc>
                <a:spcPts val="4589"/>
              </a:lnSpc>
              <a:buFont typeface="Arial"/>
              <a:buChar char="•"/>
            </a:pPr>
            <a:r>
              <a:rPr lang="en-US" sz="2699">
                <a:solidFill>
                  <a:srgbClr val="4B4545"/>
                </a:solidFill>
                <a:latin typeface="Open Sans"/>
                <a:ea typeface="Open Sans"/>
                <a:cs typeface="Open Sans"/>
                <a:sym typeface="Open Sans"/>
              </a:rPr>
              <a:t>Less developed countries need more access to tech trainings and education.</a:t>
            </a:r>
          </a:p>
          <a:p>
            <a:pPr algn="l">
              <a:lnSpc>
                <a:spcPts val="4589"/>
              </a:lnSpc>
            </a:pP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1E7476"/>
        </a:solidFill>
      </p:bgPr>
    </p:bg>
    <p:spTree>
      <p:nvGrpSpPr>
        <p:cNvPr id="1" name=""/>
        <p:cNvGrpSpPr/>
        <p:nvPr/>
      </p:nvGrpSpPr>
      <p:grpSpPr>
        <a:xfrm>
          <a:off x="0" y="0"/>
          <a:ext cx="0" cy="0"/>
          <a:chOff x="0" y="0"/>
          <a:chExt cx="0" cy="0"/>
        </a:xfrm>
      </p:grpSpPr>
      <p:grpSp>
        <p:nvGrpSpPr>
          <p:cNvPr name="Group 2" id="2"/>
          <p:cNvGrpSpPr/>
          <p:nvPr/>
        </p:nvGrpSpPr>
        <p:grpSpPr>
          <a:xfrm rot="0">
            <a:off x="14173200" y="14960"/>
            <a:ext cx="3086100" cy="3771090"/>
            <a:chOff x="0" y="0"/>
            <a:chExt cx="812800" cy="993209"/>
          </a:xfrm>
        </p:grpSpPr>
        <p:sp>
          <p:nvSpPr>
            <p:cNvPr name="Freeform 3" id="3"/>
            <p:cNvSpPr/>
            <p:nvPr/>
          </p:nvSpPr>
          <p:spPr>
            <a:xfrm flipH="false" flipV="false" rot="0">
              <a:off x="0" y="0"/>
              <a:ext cx="812800" cy="993209"/>
            </a:xfrm>
            <a:custGeom>
              <a:avLst/>
              <a:gdLst/>
              <a:ahLst/>
              <a:cxnLst/>
              <a:rect r="r" b="b" t="t" l="l"/>
              <a:pathLst>
                <a:path h="993209" w="812800">
                  <a:moveTo>
                    <a:pt x="0" y="0"/>
                  </a:moveTo>
                  <a:lnTo>
                    <a:pt x="812800" y="0"/>
                  </a:lnTo>
                  <a:lnTo>
                    <a:pt x="812800" y="993209"/>
                  </a:lnTo>
                  <a:lnTo>
                    <a:pt x="0" y="993209"/>
                  </a:lnTo>
                  <a:close/>
                </a:path>
              </a:pathLst>
            </a:custGeom>
            <a:solidFill>
              <a:srgbClr val="D7E9EB"/>
            </a:solidFill>
          </p:spPr>
        </p:sp>
        <p:sp>
          <p:nvSpPr>
            <p:cNvPr name="TextBox 4" id="4"/>
            <p:cNvSpPr txBox="true"/>
            <p:nvPr/>
          </p:nvSpPr>
          <p:spPr>
            <a:xfrm>
              <a:off x="0" y="-38100"/>
              <a:ext cx="812800" cy="1031309"/>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9300951" y="6515910"/>
            <a:ext cx="3086100" cy="3771090"/>
            <a:chOff x="0" y="0"/>
            <a:chExt cx="812800" cy="993209"/>
          </a:xfrm>
        </p:grpSpPr>
        <p:sp>
          <p:nvSpPr>
            <p:cNvPr name="Freeform 6" id="6"/>
            <p:cNvSpPr/>
            <p:nvPr/>
          </p:nvSpPr>
          <p:spPr>
            <a:xfrm flipH="false" flipV="false" rot="0">
              <a:off x="0" y="0"/>
              <a:ext cx="812800" cy="993209"/>
            </a:xfrm>
            <a:custGeom>
              <a:avLst/>
              <a:gdLst/>
              <a:ahLst/>
              <a:cxnLst/>
              <a:rect r="r" b="b" t="t" l="l"/>
              <a:pathLst>
                <a:path h="993209" w="812800">
                  <a:moveTo>
                    <a:pt x="0" y="0"/>
                  </a:moveTo>
                  <a:lnTo>
                    <a:pt x="812800" y="0"/>
                  </a:lnTo>
                  <a:lnTo>
                    <a:pt x="812800" y="993209"/>
                  </a:lnTo>
                  <a:lnTo>
                    <a:pt x="0" y="993209"/>
                  </a:lnTo>
                  <a:close/>
                </a:path>
              </a:pathLst>
            </a:custGeom>
            <a:solidFill>
              <a:srgbClr val="0C4E50"/>
            </a:solidFill>
          </p:spPr>
        </p:sp>
        <p:sp>
          <p:nvSpPr>
            <p:cNvPr name="TextBox 7" id="7"/>
            <p:cNvSpPr txBox="true"/>
            <p:nvPr/>
          </p:nvSpPr>
          <p:spPr>
            <a:xfrm>
              <a:off x="0" y="-38100"/>
              <a:ext cx="812800" cy="1031309"/>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7259300" y="14960"/>
            <a:ext cx="1028700" cy="10272040"/>
            <a:chOff x="0" y="0"/>
            <a:chExt cx="270933" cy="2705393"/>
          </a:xfrm>
        </p:grpSpPr>
        <p:sp>
          <p:nvSpPr>
            <p:cNvPr name="Freeform 9" id="9"/>
            <p:cNvSpPr/>
            <p:nvPr/>
          </p:nvSpPr>
          <p:spPr>
            <a:xfrm flipH="false" flipV="false" rot="0">
              <a:off x="0" y="0"/>
              <a:ext cx="270933" cy="2705393"/>
            </a:xfrm>
            <a:custGeom>
              <a:avLst/>
              <a:gdLst/>
              <a:ahLst/>
              <a:cxnLst/>
              <a:rect r="r" b="b" t="t" l="l"/>
              <a:pathLst>
                <a:path h="2705393" w="270933">
                  <a:moveTo>
                    <a:pt x="0" y="0"/>
                  </a:moveTo>
                  <a:lnTo>
                    <a:pt x="270933" y="0"/>
                  </a:lnTo>
                  <a:lnTo>
                    <a:pt x="270933" y="2705393"/>
                  </a:lnTo>
                  <a:lnTo>
                    <a:pt x="0" y="2705393"/>
                  </a:lnTo>
                  <a:close/>
                </a:path>
              </a:pathLst>
            </a:custGeom>
            <a:solidFill>
              <a:srgbClr val="41A3A6"/>
            </a:solidFill>
          </p:spPr>
        </p:sp>
        <p:sp>
          <p:nvSpPr>
            <p:cNvPr name="TextBox 10" id="10"/>
            <p:cNvSpPr txBox="true"/>
            <p:nvPr/>
          </p:nvSpPr>
          <p:spPr>
            <a:xfrm>
              <a:off x="0" y="-38100"/>
              <a:ext cx="270933" cy="2743493"/>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0" y="-9945"/>
            <a:ext cx="1028700" cy="10272040"/>
            <a:chOff x="0" y="0"/>
            <a:chExt cx="270933" cy="2705393"/>
          </a:xfrm>
        </p:grpSpPr>
        <p:sp>
          <p:nvSpPr>
            <p:cNvPr name="Freeform 12" id="12"/>
            <p:cNvSpPr/>
            <p:nvPr/>
          </p:nvSpPr>
          <p:spPr>
            <a:xfrm flipH="false" flipV="false" rot="0">
              <a:off x="0" y="0"/>
              <a:ext cx="270933" cy="2705393"/>
            </a:xfrm>
            <a:custGeom>
              <a:avLst/>
              <a:gdLst/>
              <a:ahLst/>
              <a:cxnLst/>
              <a:rect r="r" b="b" t="t" l="l"/>
              <a:pathLst>
                <a:path h="2705393" w="270933">
                  <a:moveTo>
                    <a:pt x="0" y="0"/>
                  </a:moveTo>
                  <a:lnTo>
                    <a:pt x="270933" y="0"/>
                  </a:lnTo>
                  <a:lnTo>
                    <a:pt x="270933" y="2705393"/>
                  </a:lnTo>
                  <a:lnTo>
                    <a:pt x="0" y="2705393"/>
                  </a:lnTo>
                  <a:close/>
                </a:path>
              </a:pathLst>
            </a:custGeom>
            <a:solidFill>
              <a:srgbClr val="41A3A6"/>
            </a:solidFill>
          </p:spPr>
        </p:sp>
        <p:sp>
          <p:nvSpPr>
            <p:cNvPr name="TextBox 13" id="13"/>
            <p:cNvSpPr txBox="true"/>
            <p:nvPr/>
          </p:nvSpPr>
          <p:spPr>
            <a:xfrm>
              <a:off x="0" y="-38100"/>
              <a:ext cx="270933" cy="2743493"/>
            </a:xfrm>
            <a:prstGeom prst="rect">
              <a:avLst/>
            </a:prstGeom>
          </p:spPr>
          <p:txBody>
            <a:bodyPr anchor="ctr" rtlCol="false" tIns="50800" lIns="50800" bIns="50800" rIns="50800"/>
            <a:lstStyle/>
            <a:p>
              <a:pPr algn="ctr">
                <a:lnSpc>
                  <a:spcPts val="3359"/>
                </a:lnSpc>
              </a:pPr>
            </a:p>
          </p:txBody>
        </p:sp>
      </p:grpSp>
      <p:sp>
        <p:nvSpPr>
          <p:cNvPr name="TextBox 14" id="14"/>
          <p:cNvSpPr txBox="true"/>
          <p:nvPr/>
        </p:nvSpPr>
        <p:spPr>
          <a:xfrm rot="0">
            <a:off x="6508798" y="340715"/>
            <a:ext cx="8670406" cy="1038224"/>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FFFFFF"/>
                </a:solidFill>
                <a:latin typeface="Corben"/>
                <a:ea typeface="Corben"/>
                <a:cs typeface="Corben"/>
                <a:sym typeface="Corben"/>
              </a:rPr>
              <a:t>Conclusion</a:t>
            </a:r>
          </a:p>
        </p:txBody>
      </p:sp>
      <p:sp>
        <p:nvSpPr>
          <p:cNvPr name="TextBox 15" id="15"/>
          <p:cNvSpPr txBox="true"/>
          <p:nvPr/>
        </p:nvSpPr>
        <p:spPr>
          <a:xfrm rot="0">
            <a:off x="2545237" y="3630930"/>
            <a:ext cx="13171013" cy="2794001"/>
          </a:xfrm>
          <a:prstGeom prst="rect">
            <a:avLst/>
          </a:prstGeom>
        </p:spPr>
        <p:txBody>
          <a:bodyPr anchor="t" rtlCol="false" tIns="0" lIns="0" bIns="0" rIns="0">
            <a:spAutoFit/>
          </a:bodyPr>
          <a:lstStyle/>
          <a:p>
            <a:pPr algn="ctr">
              <a:lnSpc>
                <a:spcPts val="5599"/>
              </a:lnSpc>
            </a:pPr>
            <a:r>
              <a:rPr lang="en-US" sz="3999">
                <a:solidFill>
                  <a:srgbClr val="FFFFFF"/>
                </a:solidFill>
                <a:latin typeface="Open Sans Bold"/>
                <a:ea typeface="Open Sans Bold"/>
                <a:cs typeface="Open Sans Bold"/>
                <a:sym typeface="Open Sans Bold"/>
              </a:rPr>
              <a:t>It is expedient to stay updated in the Tech sector as the trends keep changing over time. </a:t>
            </a:r>
          </a:p>
          <a:p>
            <a:pPr algn="ctr">
              <a:lnSpc>
                <a:spcPts val="5599"/>
              </a:lnSpc>
              <a:spcBef>
                <a:spcPct val="0"/>
              </a:spcBef>
            </a:pPr>
            <a:r>
              <a:rPr lang="en-US" sz="3999">
                <a:solidFill>
                  <a:srgbClr val="FFFFFF"/>
                </a:solidFill>
                <a:latin typeface="Open Sans Bold"/>
                <a:ea typeface="Open Sans Bold"/>
                <a:cs typeface="Open Sans Bold"/>
                <a:sym typeface="Open Sans Bold"/>
              </a:rPr>
              <a:t>The Tech sector is ever changing and more opportunities arises every trend.</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475623" y="14960"/>
            <a:ext cx="2812377" cy="10272040"/>
            <a:chOff x="0" y="0"/>
            <a:chExt cx="740708" cy="2705393"/>
          </a:xfrm>
        </p:grpSpPr>
        <p:sp>
          <p:nvSpPr>
            <p:cNvPr name="Freeform 3" id="3"/>
            <p:cNvSpPr/>
            <p:nvPr/>
          </p:nvSpPr>
          <p:spPr>
            <a:xfrm flipH="false" flipV="false" rot="0">
              <a:off x="0" y="0"/>
              <a:ext cx="740708" cy="2705393"/>
            </a:xfrm>
            <a:custGeom>
              <a:avLst/>
              <a:gdLst/>
              <a:ahLst/>
              <a:cxnLst/>
              <a:rect r="r" b="b" t="t" l="l"/>
              <a:pathLst>
                <a:path h="2705393" w="740708">
                  <a:moveTo>
                    <a:pt x="0" y="0"/>
                  </a:moveTo>
                  <a:lnTo>
                    <a:pt x="740708" y="0"/>
                  </a:lnTo>
                  <a:lnTo>
                    <a:pt x="740708" y="2705393"/>
                  </a:lnTo>
                  <a:lnTo>
                    <a:pt x="0" y="2705393"/>
                  </a:lnTo>
                  <a:close/>
                </a:path>
              </a:pathLst>
            </a:custGeom>
            <a:solidFill>
              <a:srgbClr val="1E7476"/>
            </a:solidFill>
          </p:spPr>
        </p:sp>
        <p:sp>
          <p:nvSpPr>
            <p:cNvPr name="TextBox 4" id="4"/>
            <p:cNvSpPr txBox="true"/>
            <p:nvPr/>
          </p:nvSpPr>
          <p:spPr>
            <a:xfrm>
              <a:off x="0" y="-38100"/>
              <a:ext cx="740708" cy="2743493"/>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0" y="32385"/>
            <a:ext cx="1028700" cy="10254615"/>
            <a:chOff x="0" y="0"/>
            <a:chExt cx="270933" cy="2700804"/>
          </a:xfrm>
        </p:grpSpPr>
        <p:sp>
          <p:nvSpPr>
            <p:cNvPr name="Freeform 6" id="6"/>
            <p:cNvSpPr/>
            <p:nvPr/>
          </p:nvSpPr>
          <p:spPr>
            <a:xfrm flipH="false" flipV="false" rot="0">
              <a:off x="0" y="0"/>
              <a:ext cx="270933" cy="2700804"/>
            </a:xfrm>
            <a:custGeom>
              <a:avLst/>
              <a:gdLst/>
              <a:ahLst/>
              <a:cxnLst/>
              <a:rect r="r" b="b" t="t" l="l"/>
              <a:pathLst>
                <a:path h="2700804" w="270933">
                  <a:moveTo>
                    <a:pt x="0" y="0"/>
                  </a:moveTo>
                  <a:lnTo>
                    <a:pt x="270933" y="0"/>
                  </a:lnTo>
                  <a:lnTo>
                    <a:pt x="270933" y="2700804"/>
                  </a:lnTo>
                  <a:lnTo>
                    <a:pt x="0" y="2700804"/>
                  </a:lnTo>
                  <a:close/>
                </a:path>
              </a:pathLst>
            </a:custGeom>
            <a:solidFill>
              <a:srgbClr val="D7E9EB"/>
            </a:solidFill>
          </p:spPr>
        </p:sp>
        <p:sp>
          <p:nvSpPr>
            <p:cNvPr name="TextBox 7" id="7"/>
            <p:cNvSpPr txBox="true"/>
            <p:nvPr/>
          </p:nvSpPr>
          <p:spPr>
            <a:xfrm>
              <a:off x="0" y="-38100"/>
              <a:ext cx="270933" cy="2738904"/>
            </a:xfrm>
            <a:prstGeom prst="rect">
              <a:avLst/>
            </a:prstGeom>
          </p:spPr>
          <p:txBody>
            <a:bodyPr anchor="ctr" rtlCol="false" tIns="50800" lIns="50800" bIns="50800" rIns="50800"/>
            <a:lstStyle/>
            <a:p>
              <a:pPr algn="ctr">
                <a:lnSpc>
                  <a:spcPts val="3359"/>
                </a:lnSpc>
              </a:pPr>
            </a:p>
          </p:txBody>
        </p:sp>
      </p:grpSp>
      <p:sp>
        <p:nvSpPr>
          <p:cNvPr name="AutoShape 8" id="8"/>
          <p:cNvSpPr/>
          <p:nvPr/>
        </p:nvSpPr>
        <p:spPr>
          <a:xfrm>
            <a:off x="17211675" y="3326028"/>
            <a:ext cx="0" cy="5914847"/>
          </a:xfrm>
          <a:prstGeom prst="line">
            <a:avLst/>
          </a:prstGeom>
          <a:ln cap="rnd" w="95250">
            <a:solidFill>
              <a:srgbClr val="FFFFFF"/>
            </a:solidFill>
            <a:prstDash val="solid"/>
            <a:headEnd type="none" len="sm" w="sm"/>
            <a:tailEnd type="none" len="sm" w="sm"/>
          </a:ln>
        </p:spPr>
      </p:sp>
      <p:sp>
        <p:nvSpPr>
          <p:cNvPr name="AutoShape 9" id="9"/>
          <p:cNvSpPr/>
          <p:nvPr/>
        </p:nvSpPr>
        <p:spPr>
          <a:xfrm>
            <a:off x="17211675" y="1028700"/>
            <a:ext cx="0" cy="1423759"/>
          </a:xfrm>
          <a:prstGeom prst="line">
            <a:avLst/>
          </a:prstGeom>
          <a:ln cap="rnd" w="95250">
            <a:solidFill>
              <a:srgbClr val="FFFFFF"/>
            </a:solidFill>
            <a:prstDash val="solid"/>
            <a:headEnd type="none" len="sm" w="sm"/>
            <a:tailEnd type="none" len="sm" w="sm"/>
          </a:ln>
        </p:spPr>
      </p:sp>
      <p:grpSp>
        <p:nvGrpSpPr>
          <p:cNvPr name="Group 10" id="10"/>
          <p:cNvGrpSpPr/>
          <p:nvPr/>
        </p:nvGrpSpPr>
        <p:grpSpPr>
          <a:xfrm rot="0">
            <a:off x="9525502" y="359765"/>
            <a:ext cx="7127843" cy="6331117"/>
            <a:chOff x="0" y="0"/>
            <a:chExt cx="1877292" cy="1667455"/>
          </a:xfrm>
        </p:grpSpPr>
        <p:sp>
          <p:nvSpPr>
            <p:cNvPr name="Freeform 11" id="11"/>
            <p:cNvSpPr/>
            <p:nvPr/>
          </p:nvSpPr>
          <p:spPr>
            <a:xfrm flipH="false" flipV="false" rot="0">
              <a:off x="0" y="0"/>
              <a:ext cx="1877292" cy="1667455"/>
            </a:xfrm>
            <a:custGeom>
              <a:avLst/>
              <a:gdLst/>
              <a:ahLst/>
              <a:cxnLst/>
              <a:rect r="r" b="b" t="t" l="l"/>
              <a:pathLst>
                <a:path h="1667455" w="1877292">
                  <a:moveTo>
                    <a:pt x="55394" y="0"/>
                  </a:moveTo>
                  <a:lnTo>
                    <a:pt x="1821898" y="0"/>
                  </a:lnTo>
                  <a:cubicBezTo>
                    <a:pt x="1852491" y="0"/>
                    <a:pt x="1877292" y="24801"/>
                    <a:pt x="1877292" y="55394"/>
                  </a:cubicBezTo>
                  <a:lnTo>
                    <a:pt x="1877292" y="1612061"/>
                  </a:lnTo>
                  <a:cubicBezTo>
                    <a:pt x="1877292" y="1626752"/>
                    <a:pt x="1871456" y="1640842"/>
                    <a:pt x="1861068" y="1651230"/>
                  </a:cubicBezTo>
                  <a:cubicBezTo>
                    <a:pt x="1850679" y="1661619"/>
                    <a:pt x="1836590" y="1667455"/>
                    <a:pt x="1821898" y="1667455"/>
                  </a:cubicBezTo>
                  <a:lnTo>
                    <a:pt x="55394" y="1667455"/>
                  </a:lnTo>
                  <a:cubicBezTo>
                    <a:pt x="24801" y="1667455"/>
                    <a:pt x="0" y="1642654"/>
                    <a:pt x="0" y="1612061"/>
                  </a:cubicBezTo>
                  <a:lnTo>
                    <a:pt x="0" y="55394"/>
                  </a:lnTo>
                  <a:cubicBezTo>
                    <a:pt x="0" y="40702"/>
                    <a:pt x="5836" y="26613"/>
                    <a:pt x="16224" y="16224"/>
                  </a:cubicBezTo>
                  <a:cubicBezTo>
                    <a:pt x="26613" y="5836"/>
                    <a:pt x="40702" y="0"/>
                    <a:pt x="55394" y="0"/>
                  </a:cubicBezTo>
                  <a:close/>
                </a:path>
              </a:pathLst>
            </a:custGeom>
            <a:solidFill>
              <a:srgbClr val="41A3A6"/>
            </a:solidFill>
          </p:spPr>
        </p:sp>
        <p:sp>
          <p:nvSpPr>
            <p:cNvPr name="TextBox 12" id="12"/>
            <p:cNvSpPr txBox="true"/>
            <p:nvPr/>
          </p:nvSpPr>
          <p:spPr>
            <a:xfrm>
              <a:off x="0" y="-38100"/>
              <a:ext cx="1877292" cy="1705555"/>
            </a:xfrm>
            <a:prstGeom prst="rect">
              <a:avLst/>
            </a:prstGeom>
          </p:spPr>
          <p:txBody>
            <a:bodyPr anchor="ctr" rtlCol="false" tIns="50800" lIns="50800" bIns="50800" rIns="50800"/>
            <a:lstStyle/>
            <a:p>
              <a:pPr algn="ctr">
                <a:lnSpc>
                  <a:spcPts val="3359"/>
                </a:lnSpc>
              </a:pPr>
            </a:p>
          </p:txBody>
        </p:sp>
      </p:grpSp>
      <p:sp>
        <p:nvSpPr>
          <p:cNvPr name="Freeform 13" id="13"/>
          <p:cNvSpPr/>
          <p:nvPr/>
        </p:nvSpPr>
        <p:spPr>
          <a:xfrm flipH="false" flipV="false" rot="0">
            <a:off x="1249239" y="1955805"/>
            <a:ext cx="8276263" cy="6597021"/>
          </a:xfrm>
          <a:custGeom>
            <a:avLst/>
            <a:gdLst/>
            <a:ahLst/>
            <a:cxnLst/>
            <a:rect r="r" b="b" t="t" l="l"/>
            <a:pathLst>
              <a:path h="6597021" w="8276263">
                <a:moveTo>
                  <a:pt x="0" y="0"/>
                </a:moveTo>
                <a:lnTo>
                  <a:pt x="8276263" y="0"/>
                </a:lnTo>
                <a:lnTo>
                  <a:pt x="8276263" y="6597021"/>
                </a:lnTo>
                <a:lnTo>
                  <a:pt x="0" y="6597021"/>
                </a:lnTo>
                <a:lnTo>
                  <a:pt x="0" y="0"/>
                </a:lnTo>
                <a:close/>
              </a:path>
            </a:pathLst>
          </a:custGeom>
          <a:blipFill>
            <a:blip r:embed="rId2"/>
            <a:stretch>
              <a:fillRect l="0" t="0" r="0" b="0"/>
            </a:stretch>
          </a:blipFill>
        </p:spPr>
      </p:sp>
      <p:sp>
        <p:nvSpPr>
          <p:cNvPr name="Freeform 14" id="14"/>
          <p:cNvSpPr/>
          <p:nvPr/>
        </p:nvSpPr>
        <p:spPr>
          <a:xfrm flipH="false" flipV="false" rot="0">
            <a:off x="9525502" y="605940"/>
            <a:ext cx="7344497" cy="5838767"/>
          </a:xfrm>
          <a:custGeom>
            <a:avLst/>
            <a:gdLst/>
            <a:ahLst/>
            <a:cxnLst/>
            <a:rect r="r" b="b" t="t" l="l"/>
            <a:pathLst>
              <a:path h="5838767" w="7344497">
                <a:moveTo>
                  <a:pt x="0" y="0"/>
                </a:moveTo>
                <a:lnTo>
                  <a:pt x="7344497" y="0"/>
                </a:lnTo>
                <a:lnTo>
                  <a:pt x="7344497" y="5838767"/>
                </a:lnTo>
                <a:lnTo>
                  <a:pt x="0" y="5838767"/>
                </a:lnTo>
                <a:lnTo>
                  <a:pt x="0" y="0"/>
                </a:lnTo>
                <a:close/>
              </a:path>
            </a:pathLst>
          </a:custGeom>
          <a:blipFill>
            <a:blip r:embed="rId3"/>
            <a:stretch>
              <a:fillRect l="0" t="0" r="0" b="0"/>
            </a:stretch>
          </a:blipFill>
        </p:spPr>
      </p:sp>
      <p:sp>
        <p:nvSpPr>
          <p:cNvPr name="Freeform 15" id="15"/>
          <p:cNvSpPr/>
          <p:nvPr/>
        </p:nvSpPr>
        <p:spPr>
          <a:xfrm flipH="false" flipV="false" rot="0">
            <a:off x="10952302" y="6938532"/>
            <a:ext cx="5212616" cy="3209827"/>
          </a:xfrm>
          <a:custGeom>
            <a:avLst/>
            <a:gdLst/>
            <a:ahLst/>
            <a:cxnLst/>
            <a:rect r="r" b="b" t="t" l="l"/>
            <a:pathLst>
              <a:path h="3209827" w="5212616">
                <a:moveTo>
                  <a:pt x="0" y="0"/>
                </a:moveTo>
                <a:lnTo>
                  <a:pt x="5212616" y="0"/>
                </a:lnTo>
                <a:lnTo>
                  <a:pt x="5212616" y="3209827"/>
                </a:lnTo>
                <a:lnTo>
                  <a:pt x="0" y="3209827"/>
                </a:lnTo>
                <a:lnTo>
                  <a:pt x="0" y="0"/>
                </a:lnTo>
                <a:close/>
              </a:path>
            </a:pathLst>
          </a:custGeom>
          <a:blipFill>
            <a:blip r:embed="rId4"/>
            <a:stretch>
              <a:fillRect l="0" t="0" r="0" b="0"/>
            </a:stretch>
          </a:blipFill>
        </p:spPr>
      </p:sp>
      <p:sp>
        <p:nvSpPr>
          <p:cNvPr name="TextBox 16" id="16"/>
          <p:cNvSpPr txBox="true"/>
          <p:nvPr/>
        </p:nvSpPr>
        <p:spPr>
          <a:xfrm rot="0">
            <a:off x="1576138" y="348615"/>
            <a:ext cx="8555104" cy="1226820"/>
          </a:xfrm>
          <a:prstGeom prst="rect">
            <a:avLst/>
          </a:prstGeom>
        </p:spPr>
        <p:txBody>
          <a:bodyPr anchor="t" rtlCol="false" tIns="0" lIns="0" bIns="0" rIns="0">
            <a:spAutoFit/>
          </a:bodyPr>
          <a:lstStyle/>
          <a:p>
            <a:pPr algn="l" marL="0" indent="0" lvl="0">
              <a:lnSpc>
                <a:spcPts val="10080"/>
              </a:lnSpc>
              <a:spcBef>
                <a:spcPct val="0"/>
              </a:spcBef>
            </a:pPr>
            <a:r>
              <a:rPr lang="en-US" sz="7200">
                <a:solidFill>
                  <a:srgbClr val="4B4545"/>
                </a:solidFill>
                <a:latin typeface="Corben"/>
                <a:ea typeface="Corben"/>
                <a:cs typeface="Corben"/>
                <a:sym typeface="Corben"/>
              </a:rPr>
              <a:t>Appendix</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66011" y="1870918"/>
            <a:ext cx="4048322" cy="7877273"/>
            <a:chOff x="0" y="0"/>
            <a:chExt cx="1066225" cy="2074673"/>
          </a:xfrm>
        </p:grpSpPr>
        <p:sp>
          <p:nvSpPr>
            <p:cNvPr name="Freeform 3" id="3"/>
            <p:cNvSpPr/>
            <p:nvPr/>
          </p:nvSpPr>
          <p:spPr>
            <a:xfrm flipH="false" flipV="false" rot="0">
              <a:off x="0" y="0"/>
              <a:ext cx="1066225" cy="2074673"/>
            </a:xfrm>
            <a:custGeom>
              <a:avLst/>
              <a:gdLst/>
              <a:ahLst/>
              <a:cxnLst/>
              <a:rect r="r" b="b" t="t" l="l"/>
              <a:pathLst>
                <a:path h="2074673" w="1066225">
                  <a:moveTo>
                    <a:pt x="0" y="0"/>
                  </a:moveTo>
                  <a:lnTo>
                    <a:pt x="1066225" y="0"/>
                  </a:lnTo>
                  <a:lnTo>
                    <a:pt x="1066225" y="2074673"/>
                  </a:lnTo>
                  <a:lnTo>
                    <a:pt x="0" y="2074673"/>
                  </a:lnTo>
                  <a:close/>
                </a:path>
              </a:pathLst>
            </a:custGeom>
            <a:solidFill>
              <a:srgbClr val="D7E9EB"/>
            </a:solidFill>
          </p:spPr>
        </p:sp>
        <p:sp>
          <p:nvSpPr>
            <p:cNvPr name="TextBox 4" id="4"/>
            <p:cNvSpPr txBox="true"/>
            <p:nvPr/>
          </p:nvSpPr>
          <p:spPr>
            <a:xfrm>
              <a:off x="0" y="-38100"/>
              <a:ext cx="1066225" cy="2112773"/>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5114333" y="1870918"/>
            <a:ext cx="4048322" cy="7877273"/>
            <a:chOff x="0" y="0"/>
            <a:chExt cx="1066225" cy="2074673"/>
          </a:xfrm>
        </p:grpSpPr>
        <p:sp>
          <p:nvSpPr>
            <p:cNvPr name="Freeform 6" id="6"/>
            <p:cNvSpPr/>
            <p:nvPr/>
          </p:nvSpPr>
          <p:spPr>
            <a:xfrm flipH="false" flipV="false" rot="0">
              <a:off x="0" y="0"/>
              <a:ext cx="1066225" cy="2074673"/>
            </a:xfrm>
            <a:custGeom>
              <a:avLst/>
              <a:gdLst/>
              <a:ahLst/>
              <a:cxnLst/>
              <a:rect r="r" b="b" t="t" l="l"/>
              <a:pathLst>
                <a:path h="2074673" w="1066225">
                  <a:moveTo>
                    <a:pt x="0" y="0"/>
                  </a:moveTo>
                  <a:lnTo>
                    <a:pt x="1066225" y="0"/>
                  </a:lnTo>
                  <a:lnTo>
                    <a:pt x="1066225" y="2074673"/>
                  </a:lnTo>
                  <a:lnTo>
                    <a:pt x="0" y="2074673"/>
                  </a:lnTo>
                  <a:close/>
                </a:path>
              </a:pathLst>
            </a:custGeom>
            <a:solidFill>
              <a:srgbClr val="1E7476"/>
            </a:solidFill>
          </p:spPr>
        </p:sp>
        <p:sp>
          <p:nvSpPr>
            <p:cNvPr name="TextBox 7" id="7"/>
            <p:cNvSpPr txBox="true"/>
            <p:nvPr/>
          </p:nvSpPr>
          <p:spPr>
            <a:xfrm>
              <a:off x="0" y="-38100"/>
              <a:ext cx="1066225" cy="2112773"/>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9162656" y="1870918"/>
            <a:ext cx="4048322" cy="7877273"/>
            <a:chOff x="0" y="0"/>
            <a:chExt cx="1066225" cy="2074673"/>
          </a:xfrm>
        </p:grpSpPr>
        <p:sp>
          <p:nvSpPr>
            <p:cNvPr name="Freeform 9" id="9"/>
            <p:cNvSpPr/>
            <p:nvPr/>
          </p:nvSpPr>
          <p:spPr>
            <a:xfrm flipH="false" flipV="false" rot="0">
              <a:off x="0" y="0"/>
              <a:ext cx="1066225" cy="2074673"/>
            </a:xfrm>
            <a:custGeom>
              <a:avLst/>
              <a:gdLst/>
              <a:ahLst/>
              <a:cxnLst/>
              <a:rect r="r" b="b" t="t" l="l"/>
              <a:pathLst>
                <a:path h="2074673" w="1066225">
                  <a:moveTo>
                    <a:pt x="0" y="0"/>
                  </a:moveTo>
                  <a:lnTo>
                    <a:pt x="1066225" y="0"/>
                  </a:lnTo>
                  <a:lnTo>
                    <a:pt x="1066225" y="2074673"/>
                  </a:lnTo>
                  <a:lnTo>
                    <a:pt x="0" y="2074673"/>
                  </a:lnTo>
                  <a:close/>
                </a:path>
              </a:pathLst>
            </a:custGeom>
            <a:solidFill>
              <a:srgbClr val="EBE6E1"/>
            </a:solidFill>
          </p:spPr>
        </p:sp>
        <p:sp>
          <p:nvSpPr>
            <p:cNvPr name="TextBox 10" id="10"/>
            <p:cNvSpPr txBox="true"/>
            <p:nvPr/>
          </p:nvSpPr>
          <p:spPr>
            <a:xfrm>
              <a:off x="0" y="-38100"/>
              <a:ext cx="1066225" cy="2112773"/>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3210978" y="1870918"/>
            <a:ext cx="4048322" cy="7877273"/>
            <a:chOff x="0" y="0"/>
            <a:chExt cx="1066225" cy="2074673"/>
          </a:xfrm>
        </p:grpSpPr>
        <p:sp>
          <p:nvSpPr>
            <p:cNvPr name="Freeform 12" id="12"/>
            <p:cNvSpPr/>
            <p:nvPr/>
          </p:nvSpPr>
          <p:spPr>
            <a:xfrm flipH="false" flipV="false" rot="0">
              <a:off x="0" y="0"/>
              <a:ext cx="1066225" cy="2074673"/>
            </a:xfrm>
            <a:custGeom>
              <a:avLst/>
              <a:gdLst/>
              <a:ahLst/>
              <a:cxnLst/>
              <a:rect r="r" b="b" t="t" l="l"/>
              <a:pathLst>
                <a:path h="2074673" w="1066225">
                  <a:moveTo>
                    <a:pt x="0" y="0"/>
                  </a:moveTo>
                  <a:lnTo>
                    <a:pt x="1066225" y="0"/>
                  </a:lnTo>
                  <a:lnTo>
                    <a:pt x="1066225" y="2074673"/>
                  </a:lnTo>
                  <a:lnTo>
                    <a:pt x="0" y="2074673"/>
                  </a:lnTo>
                  <a:close/>
                </a:path>
              </a:pathLst>
            </a:custGeom>
            <a:solidFill>
              <a:srgbClr val="41A3A6"/>
            </a:solidFill>
          </p:spPr>
        </p:sp>
        <p:sp>
          <p:nvSpPr>
            <p:cNvPr name="TextBox 13" id="13"/>
            <p:cNvSpPr txBox="true"/>
            <p:nvPr/>
          </p:nvSpPr>
          <p:spPr>
            <a:xfrm>
              <a:off x="0" y="-38100"/>
              <a:ext cx="1066225" cy="2112773"/>
            </a:xfrm>
            <a:prstGeom prst="rect">
              <a:avLst/>
            </a:prstGeom>
          </p:spPr>
          <p:txBody>
            <a:bodyPr anchor="ctr" rtlCol="false" tIns="50800" lIns="50800" bIns="50800" rIns="50800"/>
            <a:lstStyle/>
            <a:p>
              <a:pPr algn="ctr">
                <a:lnSpc>
                  <a:spcPts val="3359"/>
                </a:lnSpc>
              </a:pPr>
            </a:p>
          </p:txBody>
        </p:sp>
      </p:grpSp>
      <p:sp>
        <p:nvSpPr>
          <p:cNvPr name="Freeform 14" id="14"/>
          <p:cNvSpPr/>
          <p:nvPr/>
        </p:nvSpPr>
        <p:spPr>
          <a:xfrm flipH="false" flipV="false" rot="0">
            <a:off x="14887841" y="481965"/>
            <a:ext cx="2948212" cy="748366"/>
          </a:xfrm>
          <a:custGeom>
            <a:avLst/>
            <a:gdLst/>
            <a:ahLst/>
            <a:cxnLst/>
            <a:rect r="r" b="b" t="t" l="l"/>
            <a:pathLst>
              <a:path h="748366" w="2948212">
                <a:moveTo>
                  <a:pt x="0" y="0"/>
                </a:moveTo>
                <a:lnTo>
                  <a:pt x="2948212" y="0"/>
                </a:lnTo>
                <a:lnTo>
                  <a:pt x="2948212" y="748366"/>
                </a:lnTo>
                <a:lnTo>
                  <a:pt x="0" y="7483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473594" y="481965"/>
            <a:ext cx="2948212" cy="748366"/>
          </a:xfrm>
          <a:custGeom>
            <a:avLst/>
            <a:gdLst/>
            <a:ahLst/>
            <a:cxnLst/>
            <a:rect r="r" b="b" t="t" l="l"/>
            <a:pathLst>
              <a:path h="748366" w="2948212">
                <a:moveTo>
                  <a:pt x="0" y="0"/>
                </a:moveTo>
                <a:lnTo>
                  <a:pt x="2948212" y="0"/>
                </a:lnTo>
                <a:lnTo>
                  <a:pt x="2948212" y="748366"/>
                </a:lnTo>
                <a:lnTo>
                  <a:pt x="0" y="7483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330815" y="2296100"/>
            <a:ext cx="11584165" cy="6962200"/>
          </a:xfrm>
          <a:custGeom>
            <a:avLst/>
            <a:gdLst/>
            <a:ahLst/>
            <a:cxnLst/>
            <a:rect r="r" b="b" t="t" l="l"/>
            <a:pathLst>
              <a:path h="6962200" w="11584165">
                <a:moveTo>
                  <a:pt x="0" y="0"/>
                </a:moveTo>
                <a:lnTo>
                  <a:pt x="11584164" y="0"/>
                </a:lnTo>
                <a:lnTo>
                  <a:pt x="11584164" y="6962200"/>
                </a:lnTo>
                <a:lnTo>
                  <a:pt x="0" y="6962200"/>
                </a:lnTo>
                <a:lnTo>
                  <a:pt x="0" y="0"/>
                </a:lnTo>
                <a:close/>
              </a:path>
            </a:pathLst>
          </a:custGeom>
          <a:blipFill>
            <a:blip r:embed="rId4"/>
            <a:stretch>
              <a:fillRect l="0" t="0" r="0" b="0"/>
            </a:stretch>
          </a:blipFill>
        </p:spPr>
      </p:sp>
      <p:sp>
        <p:nvSpPr>
          <p:cNvPr name="TextBox 17" id="17"/>
          <p:cNvSpPr txBox="true"/>
          <p:nvPr/>
        </p:nvSpPr>
        <p:spPr>
          <a:xfrm rot="0">
            <a:off x="13416128" y="4754185"/>
            <a:ext cx="3638022" cy="2072640"/>
          </a:xfrm>
          <a:prstGeom prst="rect">
            <a:avLst/>
          </a:prstGeom>
        </p:spPr>
        <p:txBody>
          <a:bodyPr anchor="t" rtlCol="false" tIns="0" lIns="0" bIns="0" rIns="0">
            <a:spAutoFit/>
          </a:bodyPr>
          <a:lstStyle/>
          <a:p>
            <a:pPr algn="ctr">
              <a:lnSpc>
                <a:spcPts val="3359"/>
              </a:lnSpc>
            </a:pPr>
            <a:r>
              <a:rPr lang="en-US" sz="2400">
                <a:solidFill>
                  <a:srgbClr val="FFFFFF"/>
                </a:solidFill>
                <a:latin typeface="Open Sans Bold"/>
                <a:ea typeface="Open Sans Bold"/>
                <a:cs typeface="Open Sans Bold"/>
                <a:sym typeface="Open Sans Bold"/>
              </a:rPr>
              <a:t>Bar chart presenting the job posting data collected using Github Job API.</a:t>
            </a:r>
          </a:p>
          <a:p>
            <a:pPr algn="ctr" marL="0" indent="0" lvl="0">
              <a:lnSpc>
                <a:spcPts val="3359"/>
              </a:lnSpc>
              <a:spcBef>
                <a:spcPct val="0"/>
              </a:spcBef>
            </a:pPr>
          </a:p>
        </p:txBody>
      </p:sp>
      <p:sp>
        <p:nvSpPr>
          <p:cNvPr name="TextBox 18" id="18"/>
          <p:cNvSpPr txBox="true"/>
          <p:nvPr/>
        </p:nvSpPr>
        <p:spPr>
          <a:xfrm rot="0">
            <a:off x="4011034" y="348615"/>
            <a:ext cx="10265932" cy="1226820"/>
          </a:xfrm>
          <a:prstGeom prst="rect">
            <a:avLst/>
          </a:prstGeom>
        </p:spPr>
        <p:txBody>
          <a:bodyPr anchor="t" rtlCol="false" tIns="0" lIns="0" bIns="0" rIns="0">
            <a:spAutoFit/>
          </a:bodyPr>
          <a:lstStyle/>
          <a:p>
            <a:pPr algn="ctr" marL="0" indent="0" lvl="0">
              <a:lnSpc>
                <a:spcPts val="10080"/>
              </a:lnSpc>
              <a:spcBef>
                <a:spcPct val="0"/>
              </a:spcBef>
            </a:pPr>
            <a:r>
              <a:rPr lang="en-US" sz="7200">
                <a:solidFill>
                  <a:srgbClr val="4B4545"/>
                </a:solidFill>
                <a:latin typeface="Corben"/>
                <a:ea typeface="Corben"/>
                <a:cs typeface="Corben"/>
                <a:sym typeface="Corben"/>
              </a:rPr>
              <a:t>Job Posting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41" y="0"/>
            <a:ext cx="1011259" cy="10287000"/>
            <a:chOff x="0" y="0"/>
            <a:chExt cx="266340" cy="2709333"/>
          </a:xfrm>
        </p:grpSpPr>
        <p:sp>
          <p:nvSpPr>
            <p:cNvPr name="Freeform 3" id="3"/>
            <p:cNvSpPr/>
            <p:nvPr/>
          </p:nvSpPr>
          <p:spPr>
            <a:xfrm flipH="false" flipV="false" rot="0">
              <a:off x="0" y="0"/>
              <a:ext cx="266340" cy="2709333"/>
            </a:xfrm>
            <a:custGeom>
              <a:avLst/>
              <a:gdLst/>
              <a:ahLst/>
              <a:cxnLst/>
              <a:rect r="r" b="b" t="t" l="l"/>
              <a:pathLst>
                <a:path h="2709333" w="266340">
                  <a:moveTo>
                    <a:pt x="0" y="0"/>
                  </a:moveTo>
                  <a:lnTo>
                    <a:pt x="266340" y="0"/>
                  </a:lnTo>
                  <a:lnTo>
                    <a:pt x="266340" y="2709333"/>
                  </a:lnTo>
                  <a:lnTo>
                    <a:pt x="0" y="2709333"/>
                  </a:lnTo>
                  <a:close/>
                </a:path>
              </a:pathLst>
            </a:custGeom>
            <a:solidFill>
              <a:srgbClr val="41A3A6"/>
            </a:solidFill>
          </p:spPr>
        </p:sp>
        <p:sp>
          <p:nvSpPr>
            <p:cNvPr name="TextBox 4" id="4"/>
            <p:cNvSpPr txBox="true"/>
            <p:nvPr/>
          </p:nvSpPr>
          <p:spPr>
            <a:xfrm>
              <a:off x="0" y="-38100"/>
              <a:ext cx="266340"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460717" y="390080"/>
            <a:ext cx="7366567" cy="1226820"/>
          </a:xfrm>
          <a:prstGeom prst="rect">
            <a:avLst/>
          </a:prstGeom>
        </p:spPr>
        <p:txBody>
          <a:bodyPr anchor="t" rtlCol="false" tIns="0" lIns="0" bIns="0" rIns="0">
            <a:spAutoFit/>
          </a:bodyPr>
          <a:lstStyle/>
          <a:p>
            <a:pPr algn="ctr" marL="0" indent="0" lvl="0">
              <a:lnSpc>
                <a:spcPts val="10080"/>
              </a:lnSpc>
              <a:spcBef>
                <a:spcPct val="0"/>
              </a:spcBef>
            </a:pPr>
            <a:r>
              <a:rPr lang="en-US" sz="7200">
                <a:solidFill>
                  <a:srgbClr val="0C4E50"/>
                </a:solidFill>
                <a:latin typeface="Corben"/>
                <a:ea typeface="Corben"/>
                <a:cs typeface="Corben"/>
                <a:sym typeface="Corben"/>
              </a:rPr>
              <a:t>Outline</a:t>
            </a:r>
          </a:p>
        </p:txBody>
      </p:sp>
      <p:sp>
        <p:nvSpPr>
          <p:cNvPr name="TextBox 6" id="6"/>
          <p:cNvSpPr txBox="true"/>
          <p:nvPr/>
        </p:nvSpPr>
        <p:spPr>
          <a:xfrm rot="0">
            <a:off x="2694220" y="2394448"/>
            <a:ext cx="5901593" cy="580390"/>
          </a:xfrm>
          <a:prstGeom prst="rect">
            <a:avLst/>
          </a:prstGeom>
        </p:spPr>
        <p:txBody>
          <a:bodyPr anchor="t" rtlCol="false" tIns="0" lIns="0" bIns="0" rIns="0">
            <a:spAutoFit/>
          </a:bodyPr>
          <a:lstStyle/>
          <a:p>
            <a:pPr algn="l">
              <a:lnSpc>
                <a:spcPts val="4759"/>
              </a:lnSpc>
            </a:pPr>
            <a:r>
              <a:rPr lang="en-US" sz="3399">
                <a:solidFill>
                  <a:srgbClr val="4B4545"/>
                </a:solidFill>
                <a:latin typeface="Open Sans"/>
                <a:ea typeface="Open Sans"/>
                <a:cs typeface="Open Sans"/>
                <a:sym typeface="Open Sans"/>
              </a:rPr>
              <a:t>Executive Summary</a:t>
            </a:r>
          </a:p>
        </p:txBody>
      </p:sp>
      <p:sp>
        <p:nvSpPr>
          <p:cNvPr name="TextBox 7" id="7"/>
          <p:cNvSpPr txBox="true"/>
          <p:nvPr/>
        </p:nvSpPr>
        <p:spPr>
          <a:xfrm rot="0">
            <a:off x="2694220" y="3624808"/>
            <a:ext cx="5901593" cy="580390"/>
          </a:xfrm>
          <a:prstGeom prst="rect">
            <a:avLst/>
          </a:prstGeom>
        </p:spPr>
        <p:txBody>
          <a:bodyPr anchor="t" rtlCol="false" tIns="0" lIns="0" bIns="0" rIns="0">
            <a:spAutoFit/>
          </a:bodyPr>
          <a:lstStyle/>
          <a:p>
            <a:pPr algn="l">
              <a:lnSpc>
                <a:spcPts val="4759"/>
              </a:lnSpc>
            </a:pPr>
            <a:r>
              <a:rPr lang="en-US" sz="3399">
                <a:solidFill>
                  <a:srgbClr val="4B4545"/>
                </a:solidFill>
                <a:latin typeface="Open Sans"/>
                <a:ea typeface="Open Sans"/>
                <a:cs typeface="Open Sans"/>
                <a:sym typeface="Open Sans"/>
              </a:rPr>
              <a:t>Introduction</a:t>
            </a:r>
          </a:p>
        </p:txBody>
      </p:sp>
      <p:sp>
        <p:nvSpPr>
          <p:cNvPr name="TextBox 8" id="8"/>
          <p:cNvSpPr txBox="true"/>
          <p:nvPr/>
        </p:nvSpPr>
        <p:spPr>
          <a:xfrm rot="0">
            <a:off x="2694220" y="4855168"/>
            <a:ext cx="5901593" cy="580390"/>
          </a:xfrm>
          <a:prstGeom prst="rect">
            <a:avLst/>
          </a:prstGeom>
        </p:spPr>
        <p:txBody>
          <a:bodyPr anchor="t" rtlCol="false" tIns="0" lIns="0" bIns="0" rIns="0">
            <a:spAutoFit/>
          </a:bodyPr>
          <a:lstStyle/>
          <a:p>
            <a:pPr algn="l">
              <a:lnSpc>
                <a:spcPts val="4759"/>
              </a:lnSpc>
            </a:pPr>
            <a:r>
              <a:rPr lang="en-US" sz="3399">
                <a:solidFill>
                  <a:srgbClr val="4B4545"/>
                </a:solidFill>
                <a:latin typeface="Open Sans"/>
                <a:ea typeface="Open Sans"/>
                <a:cs typeface="Open Sans"/>
                <a:sym typeface="Open Sans"/>
              </a:rPr>
              <a:t>Methodology</a:t>
            </a:r>
          </a:p>
        </p:txBody>
      </p:sp>
      <p:sp>
        <p:nvSpPr>
          <p:cNvPr name="TextBox 9" id="9"/>
          <p:cNvSpPr txBox="true"/>
          <p:nvPr/>
        </p:nvSpPr>
        <p:spPr>
          <a:xfrm rot="0">
            <a:off x="2694220" y="6085527"/>
            <a:ext cx="5901593" cy="1780540"/>
          </a:xfrm>
          <a:prstGeom prst="rect">
            <a:avLst/>
          </a:prstGeom>
        </p:spPr>
        <p:txBody>
          <a:bodyPr anchor="t" rtlCol="false" tIns="0" lIns="0" bIns="0" rIns="0">
            <a:spAutoFit/>
          </a:bodyPr>
          <a:lstStyle/>
          <a:p>
            <a:pPr algn="l">
              <a:lnSpc>
                <a:spcPts val="4759"/>
              </a:lnSpc>
            </a:pPr>
            <a:r>
              <a:rPr lang="en-US" sz="3399">
                <a:solidFill>
                  <a:srgbClr val="4B4545"/>
                </a:solidFill>
                <a:latin typeface="Open Sans"/>
                <a:ea typeface="Open Sans"/>
                <a:cs typeface="Open Sans"/>
                <a:sym typeface="Open Sans"/>
              </a:rPr>
              <a:t>Results</a:t>
            </a:r>
          </a:p>
          <a:p>
            <a:pPr algn="l" marL="734059" indent="-367030" lvl="1">
              <a:lnSpc>
                <a:spcPts val="4759"/>
              </a:lnSpc>
              <a:buFont typeface="Arial"/>
              <a:buChar char="•"/>
            </a:pPr>
            <a:r>
              <a:rPr lang="en-US" sz="3399">
                <a:solidFill>
                  <a:srgbClr val="4B4545"/>
                </a:solidFill>
                <a:latin typeface="Open Sans"/>
                <a:ea typeface="Open Sans"/>
                <a:cs typeface="Open Sans"/>
                <a:sym typeface="Open Sans"/>
              </a:rPr>
              <a:t>Visualization- Charts</a:t>
            </a:r>
          </a:p>
          <a:p>
            <a:pPr algn="l" marL="734059" indent="-367030" lvl="1">
              <a:lnSpc>
                <a:spcPts val="4759"/>
              </a:lnSpc>
              <a:buFont typeface="Arial"/>
              <a:buChar char="•"/>
            </a:pPr>
            <a:r>
              <a:rPr lang="en-US" sz="3399">
                <a:solidFill>
                  <a:srgbClr val="4B4545"/>
                </a:solidFill>
                <a:latin typeface="Open Sans"/>
                <a:ea typeface="Open Sans"/>
                <a:cs typeface="Open Sans"/>
                <a:sym typeface="Open Sans"/>
              </a:rPr>
              <a:t>Dashboard</a:t>
            </a:r>
          </a:p>
        </p:txBody>
      </p:sp>
      <p:sp>
        <p:nvSpPr>
          <p:cNvPr name="TextBox 10" id="10"/>
          <p:cNvSpPr txBox="true"/>
          <p:nvPr/>
        </p:nvSpPr>
        <p:spPr>
          <a:xfrm rot="0">
            <a:off x="11793932" y="2317660"/>
            <a:ext cx="5901593" cy="1180465"/>
          </a:xfrm>
          <a:prstGeom prst="rect">
            <a:avLst/>
          </a:prstGeom>
        </p:spPr>
        <p:txBody>
          <a:bodyPr anchor="t" rtlCol="false" tIns="0" lIns="0" bIns="0" rIns="0">
            <a:spAutoFit/>
          </a:bodyPr>
          <a:lstStyle/>
          <a:p>
            <a:pPr algn="l">
              <a:lnSpc>
                <a:spcPts val="4759"/>
              </a:lnSpc>
            </a:pPr>
            <a:r>
              <a:rPr lang="en-US" sz="3399">
                <a:solidFill>
                  <a:srgbClr val="4B4545"/>
                </a:solidFill>
                <a:latin typeface="Open Sans"/>
                <a:ea typeface="Open Sans"/>
                <a:cs typeface="Open Sans"/>
                <a:sym typeface="Open Sans"/>
              </a:rPr>
              <a:t>Discussion</a:t>
            </a:r>
          </a:p>
          <a:p>
            <a:pPr algn="l" marL="734059" indent="-367030" lvl="1">
              <a:lnSpc>
                <a:spcPts val="4759"/>
              </a:lnSpc>
              <a:buFont typeface="Arial"/>
              <a:buChar char="•"/>
            </a:pPr>
            <a:r>
              <a:rPr lang="en-US" sz="3399">
                <a:solidFill>
                  <a:srgbClr val="4B4545"/>
                </a:solidFill>
                <a:latin typeface="Open Sans"/>
                <a:ea typeface="Open Sans"/>
                <a:cs typeface="Open Sans"/>
                <a:sym typeface="Open Sans"/>
              </a:rPr>
              <a:t>Findings &amp; Implications</a:t>
            </a:r>
          </a:p>
        </p:txBody>
      </p:sp>
      <p:sp>
        <p:nvSpPr>
          <p:cNvPr name="TextBox 11" id="11"/>
          <p:cNvSpPr txBox="true"/>
          <p:nvPr/>
        </p:nvSpPr>
        <p:spPr>
          <a:xfrm rot="0">
            <a:off x="11793932" y="3698468"/>
            <a:ext cx="5901593" cy="580390"/>
          </a:xfrm>
          <a:prstGeom prst="rect">
            <a:avLst/>
          </a:prstGeom>
        </p:spPr>
        <p:txBody>
          <a:bodyPr anchor="t" rtlCol="false" tIns="0" lIns="0" bIns="0" rIns="0">
            <a:spAutoFit/>
          </a:bodyPr>
          <a:lstStyle/>
          <a:p>
            <a:pPr algn="l">
              <a:lnSpc>
                <a:spcPts val="4759"/>
              </a:lnSpc>
            </a:pPr>
            <a:r>
              <a:rPr lang="en-US" sz="3399">
                <a:solidFill>
                  <a:srgbClr val="4B4545"/>
                </a:solidFill>
                <a:latin typeface="Open Sans"/>
                <a:ea typeface="Open Sans"/>
                <a:cs typeface="Open Sans"/>
                <a:sym typeface="Open Sans"/>
              </a:rPr>
              <a:t>Conclusion</a:t>
            </a:r>
          </a:p>
        </p:txBody>
      </p:sp>
      <p:sp>
        <p:nvSpPr>
          <p:cNvPr name="TextBox 12" id="12"/>
          <p:cNvSpPr txBox="true"/>
          <p:nvPr/>
        </p:nvSpPr>
        <p:spPr>
          <a:xfrm rot="0">
            <a:off x="11793932" y="4855168"/>
            <a:ext cx="5901593" cy="580390"/>
          </a:xfrm>
          <a:prstGeom prst="rect">
            <a:avLst/>
          </a:prstGeom>
        </p:spPr>
        <p:txBody>
          <a:bodyPr anchor="t" rtlCol="false" tIns="0" lIns="0" bIns="0" rIns="0">
            <a:spAutoFit/>
          </a:bodyPr>
          <a:lstStyle/>
          <a:p>
            <a:pPr algn="l">
              <a:lnSpc>
                <a:spcPts val="4759"/>
              </a:lnSpc>
            </a:pPr>
            <a:r>
              <a:rPr lang="en-US" sz="3399">
                <a:solidFill>
                  <a:srgbClr val="4B4545"/>
                </a:solidFill>
                <a:latin typeface="Open Sans"/>
                <a:ea typeface="Open Sans"/>
                <a:cs typeface="Open Sans"/>
                <a:sym typeface="Open Sans"/>
              </a:rPr>
              <a:t>Appendix</a:t>
            </a:r>
          </a:p>
        </p:txBody>
      </p:sp>
      <p:sp>
        <p:nvSpPr>
          <p:cNvPr name="TextBox 13" id="13"/>
          <p:cNvSpPr txBox="true"/>
          <p:nvPr/>
        </p:nvSpPr>
        <p:spPr>
          <a:xfrm rot="0">
            <a:off x="1396094" y="2162990"/>
            <a:ext cx="1063581" cy="962660"/>
          </a:xfrm>
          <a:prstGeom prst="rect">
            <a:avLst/>
          </a:prstGeom>
        </p:spPr>
        <p:txBody>
          <a:bodyPr anchor="t" rtlCol="false" tIns="0" lIns="0" bIns="0" rIns="0">
            <a:spAutoFit/>
          </a:bodyPr>
          <a:lstStyle/>
          <a:p>
            <a:pPr algn="ctr">
              <a:lnSpc>
                <a:spcPts val="7840"/>
              </a:lnSpc>
            </a:pPr>
            <a:r>
              <a:rPr lang="en-US" sz="5600">
                <a:solidFill>
                  <a:srgbClr val="41A3A6"/>
                </a:solidFill>
                <a:latin typeface="Open Sans"/>
                <a:ea typeface="Open Sans"/>
                <a:cs typeface="Open Sans"/>
                <a:sym typeface="Open Sans"/>
              </a:rPr>
              <a:t>01</a:t>
            </a:r>
          </a:p>
        </p:txBody>
      </p:sp>
      <p:sp>
        <p:nvSpPr>
          <p:cNvPr name="TextBox 14" id="14"/>
          <p:cNvSpPr txBox="true"/>
          <p:nvPr/>
        </p:nvSpPr>
        <p:spPr>
          <a:xfrm rot="0">
            <a:off x="1396094" y="3393350"/>
            <a:ext cx="1063581" cy="962660"/>
          </a:xfrm>
          <a:prstGeom prst="rect">
            <a:avLst/>
          </a:prstGeom>
        </p:spPr>
        <p:txBody>
          <a:bodyPr anchor="t" rtlCol="false" tIns="0" lIns="0" bIns="0" rIns="0">
            <a:spAutoFit/>
          </a:bodyPr>
          <a:lstStyle/>
          <a:p>
            <a:pPr algn="ctr">
              <a:lnSpc>
                <a:spcPts val="7840"/>
              </a:lnSpc>
            </a:pPr>
            <a:r>
              <a:rPr lang="en-US" sz="5600">
                <a:solidFill>
                  <a:srgbClr val="41A3A6"/>
                </a:solidFill>
                <a:latin typeface="Open Sans"/>
                <a:ea typeface="Open Sans"/>
                <a:cs typeface="Open Sans"/>
                <a:sym typeface="Open Sans"/>
              </a:rPr>
              <a:t>02</a:t>
            </a:r>
          </a:p>
        </p:txBody>
      </p:sp>
      <p:sp>
        <p:nvSpPr>
          <p:cNvPr name="TextBox 15" id="15"/>
          <p:cNvSpPr txBox="true"/>
          <p:nvPr/>
        </p:nvSpPr>
        <p:spPr>
          <a:xfrm rot="0">
            <a:off x="1396094" y="4623710"/>
            <a:ext cx="1063581" cy="962660"/>
          </a:xfrm>
          <a:prstGeom prst="rect">
            <a:avLst/>
          </a:prstGeom>
        </p:spPr>
        <p:txBody>
          <a:bodyPr anchor="t" rtlCol="false" tIns="0" lIns="0" bIns="0" rIns="0">
            <a:spAutoFit/>
          </a:bodyPr>
          <a:lstStyle/>
          <a:p>
            <a:pPr algn="ctr">
              <a:lnSpc>
                <a:spcPts val="7840"/>
              </a:lnSpc>
            </a:pPr>
            <a:r>
              <a:rPr lang="en-US" sz="5600">
                <a:solidFill>
                  <a:srgbClr val="41A3A6"/>
                </a:solidFill>
                <a:latin typeface="Open Sans"/>
                <a:ea typeface="Open Sans"/>
                <a:cs typeface="Open Sans"/>
                <a:sym typeface="Open Sans"/>
              </a:rPr>
              <a:t>03</a:t>
            </a:r>
          </a:p>
        </p:txBody>
      </p:sp>
      <p:sp>
        <p:nvSpPr>
          <p:cNvPr name="TextBox 16" id="16"/>
          <p:cNvSpPr txBox="true"/>
          <p:nvPr/>
        </p:nvSpPr>
        <p:spPr>
          <a:xfrm rot="0">
            <a:off x="1396094" y="5854070"/>
            <a:ext cx="1063581" cy="962660"/>
          </a:xfrm>
          <a:prstGeom prst="rect">
            <a:avLst/>
          </a:prstGeom>
        </p:spPr>
        <p:txBody>
          <a:bodyPr anchor="t" rtlCol="false" tIns="0" lIns="0" bIns="0" rIns="0">
            <a:spAutoFit/>
          </a:bodyPr>
          <a:lstStyle/>
          <a:p>
            <a:pPr algn="ctr">
              <a:lnSpc>
                <a:spcPts val="7840"/>
              </a:lnSpc>
            </a:pPr>
            <a:r>
              <a:rPr lang="en-US" sz="5600">
                <a:solidFill>
                  <a:srgbClr val="41A3A6"/>
                </a:solidFill>
                <a:latin typeface="Open Sans"/>
                <a:ea typeface="Open Sans"/>
                <a:cs typeface="Open Sans"/>
                <a:sym typeface="Open Sans"/>
              </a:rPr>
              <a:t>04</a:t>
            </a:r>
          </a:p>
        </p:txBody>
      </p:sp>
      <p:sp>
        <p:nvSpPr>
          <p:cNvPr name="TextBox 17" id="17"/>
          <p:cNvSpPr txBox="true"/>
          <p:nvPr/>
        </p:nvSpPr>
        <p:spPr>
          <a:xfrm rot="0">
            <a:off x="10262688" y="2162990"/>
            <a:ext cx="1063581" cy="962660"/>
          </a:xfrm>
          <a:prstGeom prst="rect">
            <a:avLst/>
          </a:prstGeom>
        </p:spPr>
        <p:txBody>
          <a:bodyPr anchor="t" rtlCol="false" tIns="0" lIns="0" bIns="0" rIns="0">
            <a:spAutoFit/>
          </a:bodyPr>
          <a:lstStyle/>
          <a:p>
            <a:pPr algn="ctr">
              <a:lnSpc>
                <a:spcPts val="7840"/>
              </a:lnSpc>
            </a:pPr>
            <a:r>
              <a:rPr lang="en-US" sz="5600">
                <a:solidFill>
                  <a:srgbClr val="41A3A6"/>
                </a:solidFill>
                <a:latin typeface="Open Sans"/>
                <a:ea typeface="Open Sans"/>
                <a:cs typeface="Open Sans"/>
                <a:sym typeface="Open Sans"/>
              </a:rPr>
              <a:t>05</a:t>
            </a:r>
          </a:p>
        </p:txBody>
      </p:sp>
      <p:sp>
        <p:nvSpPr>
          <p:cNvPr name="TextBox 18" id="18"/>
          <p:cNvSpPr txBox="true"/>
          <p:nvPr/>
        </p:nvSpPr>
        <p:spPr>
          <a:xfrm rot="0">
            <a:off x="10262688" y="3428910"/>
            <a:ext cx="1063581" cy="962660"/>
          </a:xfrm>
          <a:prstGeom prst="rect">
            <a:avLst/>
          </a:prstGeom>
        </p:spPr>
        <p:txBody>
          <a:bodyPr anchor="t" rtlCol="false" tIns="0" lIns="0" bIns="0" rIns="0">
            <a:spAutoFit/>
          </a:bodyPr>
          <a:lstStyle/>
          <a:p>
            <a:pPr algn="ctr">
              <a:lnSpc>
                <a:spcPts val="7840"/>
              </a:lnSpc>
            </a:pPr>
            <a:r>
              <a:rPr lang="en-US" sz="5600">
                <a:solidFill>
                  <a:srgbClr val="41A3A6"/>
                </a:solidFill>
                <a:latin typeface="Open Sans"/>
                <a:ea typeface="Open Sans"/>
                <a:cs typeface="Open Sans"/>
                <a:sym typeface="Open Sans"/>
              </a:rPr>
              <a:t>06</a:t>
            </a:r>
          </a:p>
        </p:txBody>
      </p:sp>
      <p:sp>
        <p:nvSpPr>
          <p:cNvPr name="TextBox 19" id="19"/>
          <p:cNvSpPr txBox="true"/>
          <p:nvPr/>
        </p:nvSpPr>
        <p:spPr>
          <a:xfrm rot="0">
            <a:off x="10262688" y="4623710"/>
            <a:ext cx="1063581" cy="962660"/>
          </a:xfrm>
          <a:prstGeom prst="rect">
            <a:avLst/>
          </a:prstGeom>
        </p:spPr>
        <p:txBody>
          <a:bodyPr anchor="t" rtlCol="false" tIns="0" lIns="0" bIns="0" rIns="0">
            <a:spAutoFit/>
          </a:bodyPr>
          <a:lstStyle/>
          <a:p>
            <a:pPr algn="ctr">
              <a:lnSpc>
                <a:spcPts val="7840"/>
              </a:lnSpc>
            </a:pPr>
            <a:r>
              <a:rPr lang="en-US" sz="5600">
                <a:solidFill>
                  <a:srgbClr val="41A3A6"/>
                </a:solidFill>
                <a:latin typeface="Open Sans"/>
                <a:ea typeface="Open Sans"/>
                <a:cs typeface="Open Sans"/>
                <a:sym typeface="Open Sans"/>
              </a:rPr>
              <a:t>07</a:t>
            </a:r>
          </a:p>
        </p:txBody>
      </p:sp>
      <p:sp>
        <p:nvSpPr>
          <p:cNvPr name="Freeform 20" id="20"/>
          <p:cNvSpPr/>
          <p:nvPr/>
        </p:nvSpPr>
        <p:spPr>
          <a:xfrm flipH="false" flipV="false" rot="0">
            <a:off x="1396094" y="8999826"/>
            <a:ext cx="2948212" cy="748366"/>
          </a:xfrm>
          <a:custGeom>
            <a:avLst/>
            <a:gdLst/>
            <a:ahLst/>
            <a:cxnLst/>
            <a:rect r="r" b="b" t="t" l="l"/>
            <a:pathLst>
              <a:path h="748366" w="2948212">
                <a:moveTo>
                  <a:pt x="0" y="0"/>
                </a:moveTo>
                <a:lnTo>
                  <a:pt x="2948212" y="0"/>
                </a:lnTo>
                <a:lnTo>
                  <a:pt x="2948212" y="748365"/>
                </a:lnTo>
                <a:lnTo>
                  <a:pt x="0" y="7483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4564753" y="464540"/>
            <a:ext cx="2948212" cy="748366"/>
          </a:xfrm>
          <a:custGeom>
            <a:avLst/>
            <a:gdLst/>
            <a:ahLst/>
            <a:cxnLst/>
            <a:rect r="r" b="b" t="t" l="l"/>
            <a:pathLst>
              <a:path h="748366" w="2948212">
                <a:moveTo>
                  <a:pt x="0" y="0"/>
                </a:moveTo>
                <a:lnTo>
                  <a:pt x="2948212" y="0"/>
                </a:lnTo>
                <a:lnTo>
                  <a:pt x="2948212" y="748365"/>
                </a:lnTo>
                <a:lnTo>
                  <a:pt x="0" y="7483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66011" y="1870918"/>
            <a:ext cx="4048322" cy="7877273"/>
            <a:chOff x="0" y="0"/>
            <a:chExt cx="1066225" cy="2074673"/>
          </a:xfrm>
        </p:grpSpPr>
        <p:sp>
          <p:nvSpPr>
            <p:cNvPr name="Freeform 3" id="3"/>
            <p:cNvSpPr/>
            <p:nvPr/>
          </p:nvSpPr>
          <p:spPr>
            <a:xfrm flipH="false" flipV="false" rot="0">
              <a:off x="0" y="0"/>
              <a:ext cx="1066225" cy="2074673"/>
            </a:xfrm>
            <a:custGeom>
              <a:avLst/>
              <a:gdLst/>
              <a:ahLst/>
              <a:cxnLst/>
              <a:rect r="r" b="b" t="t" l="l"/>
              <a:pathLst>
                <a:path h="2074673" w="1066225">
                  <a:moveTo>
                    <a:pt x="0" y="0"/>
                  </a:moveTo>
                  <a:lnTo>
                    <a:pt x="1066225" y="0"/>
                  </a:lnTo>
                  <a:lnTo>
                    <a:pt x="1066225" y="2074673"/>
                  </a:lnTo>
                  <a:lnTo>
                    <a:pt x="0" y="2074673"/>
                  </a:lnTo>
                  <a:close/>
                </a:path>
              </a:pathLst>
            </a:custGeom>
            <a:solidFill>
              <a:srgbClr val="D7E9EB"/>
            </a:solidFill>
          </p:spPr>
        </p:sp>
        <p:sp>
          <p:nvSpPr>
            <p:cNvPr name="TextBox 4" id="4"/>
            <p:cNvSpPr txBox="true"/>
            <p:nvPr/>
          </p:nvSpPr>
          <p:spPr>
            <a:xfrm>
              <a:off x="0" y="-38100"/>
              <a:ext cx="1066225" cy="2112773"/>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5114333" y="1870918"/>
            <a:ext cx="4048322" cy="7877273"/>
            <a:chOff x="0" y="0"/>
            <a:chExt cx="1066225" cy="2074673"/>
          </a:xfrm>
        </p:grpSpPr>
        <p:sp>
          <p:nvSpPr>
            <p:cNvPr name="Freeform 6" id="6"/>
            <p:cNvSpPr/>
            <p:nvPr/>
          </p:nvSpPr>
          <p:spPr>
            <a:xfrm flipH="false" flipV="false" rot="0">
              <a:off x="0" y="0"/>
              <a:ext cx="1066225" cy="2074673"/>
            </a:xfrm>
            <a:custGeom>
              <a:avLst/>
              <a:gdLst/>
              <a:ahLst/>
              <a:cxnLst/>
              <a:rect r="r" b="b" t="t" l="l"/>
              <a:pathLst>
                <a:path h="2074673" w="1066225">
                  <a:moveTo>
                    <a:pt x="0" y="0"/>
                  </a:moveTo>
                  <a:lnTo>
                    <a:pt x="1066225" y="0"/>
                  </a:lnTo>
                  <a:lnTo>
                    <a:pt x="1066225" y="2074673"/>
                  </a:lnTo>
                  <a:lnTo>
                    <a:pt x="0" y="2074673"/>
                  </a:lnTo>
                  <a:close/>
                </a:path>
              </a:pathLst>
            </a:custGeom>
            <a:solidFill>
              <a:srgbClr val="1E7476"/>
            </a:solidFill>
          </p:spPr>
        </p:sp>
        <p:sp>
          <p:nvSpPr>
            <p:cNvPr name="TextBox 7" id="7"/>
            <p:cNvSpPr txBox="true"/>
            <p:nvPr/>
          </p:nvSpPr>
          <p:spPr>
            <a:xfrm>
              <a:off x="0" y="-38100"/>
              <a:ext cx="1066225" cy="2112773"/>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9162656" y="1870918"/>
            <a:ext cx="4048322" cy="7877273"/>
            <a:chOff x="0" y="0"/>
            <a:chExt cx="1066225" cy="2074673"/>
          </a:xfrm>
        </p:grpSpPr>
        <p:sp>
          <p:nvSpPr>
            <p:cNvPr name="Freeform 9" id="9"/>
            <p:cNvSpPr/>
            <p:nvPr/>
          </p:nvSpPr>
          <p:spPr>
            <a:xfrm flipH="false" flipV="false" rot="0">
              <a:off x="0" y="0"/>
              <a:ext cx="1066225" cy="2074673"/>
            </a:xfrm>
            <a:custGeom>
              <a:avLst/>
              <a:gdLst/>
              <a:ahLst/>
              <a:cxnLst/>
              <a:rect r="r" b="b" t="t" l="l"/>
              <a:pathLst>
                <a:path h="2074673" w="1066225">
                  <a:moveTo>
                    <a:pt x="0" y="0"/>
                  </a:moveTo>
                  <a:lnTo>
                    <a:pt x="1066225" y="0"/>
                  </a:lnTo>
                  <a:lnTo>
                    <a:pt x="1066225" y="2074673"/>
                  </a:lnTo>
                  <a:lnTo>
                    <a:pt x="0" y="2074673"/>
                  </a:lnTo>
                  <a:close/>
                </a:path>
              </a:pathLst>
            </a:custGeom>
            <a:solidFill>
              <a:srgbClr val="EBE6E1"/>
            </a:solidFill>
          </p:spPr>
        </p:sp>
        <p:sp>
          <p:nvSpPr>
            <p:cNvPr name="TextBox 10" id="10"/>
            <p:cNvSpPr txBox="true"/>
            <p:nvPr/>
          </p:nvSpPr>
          <p:spPr>
            <a:xfrm>
              <a:off x="0" y="-38100"/>
              <a:ext cx="1066225" cy="2112773"/>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3210978" y="1870918"/>
            <a:ext cx="4048322" cy="7877273"/>
            <a:chOff x="0" y="0"/>
            <a:chExt cx="1066225" cy="2074673"/>
          </a:xfrm>
        </p:grpSpPr>
        <p:sp>
          <p:nvSpPr>
            <p:cNvPr name="Freeform 12" id="12"/>
            <p:cNvSpPr/>
            <p:nvPr/>
          </p:nvSpPr>
          <p:spPr>
            <a:xfrm flipH="false" flipV="false" rot="0">
              <a:off x="0" y="0"/>
              <a:ext cx="1066225" cy="2074673"/>
            </a:xfrm>
            <a:custGeom>
              <a:avLst/>
              <a:gdLst/>
              <a:ahLst/>
              <a:cxnLst/>
              <a:rect r="r" b="b" t="t" l="l"/>
              <a:pathLst>
                <a:path h="2074673" w="1066225">
                  <a:moveTo>
                    <a:pt x="0" y="0"/>
                  </a:moveTo>
                  <a:lnTo>
                    <a:pt x="1066225" y="0"/>
                  </a:lnTo>
                  <a:lnTo>
                    <a:pt x="1066225" y="2074673"/>
                  </a:lnTo>
                  <a:lnTo>
                    <a:pt x="0" y="2074673"/>
                  </a:lnTo>
                  <a:close/>
                </a:path>
              </a:pathLst>
            </a:custGeom>
            <a:solidFill>
              <a:srgbClr val="41A3A6"/>
            </a:solidFill>
          </p:spPr>
        </p:sp>
        <p:sp>
          <p:nvSpPr>
            <p:cNvPr name="TextBox 13" id="13"/>
            <p:cNvSpPr txBox="true"/>
            <p:nvPr/>
          </p:nvSpPr>
          <p:spPr>
            <a:xfrm>
              <a:off x="0" y="-38100"/>
              <a:ext cx="1066225" cy="2112773"/>
            </a:xfrm>
            <a:prstGeom prst="rect">
              <a:avLst/>
            </a:prstGeom>
          </p:spPr>
          <p:txBody>
            <a:bodyPr anchor="ctr" rtlCol="false" tIns="50800" lIns="50800" bIns="50800" rIns="50800"/>
            <a:lstStyle/>
            <a:p>
              <a:pPr algn="ctr">
                <a:lnSpc>
                  <a:spcPts val="3359"/>
                </a:lnSpc>
              </a:pPr>
            </a:p>
          </p:txBody>
        </p:sp>
      </p:grpSp>
      <p:sp>
        <p:nvSpPr>
          <p:cNvPr name="Freeform 14" id="14"/>
          <p:cNvSpPr/>
          <p:nvPr/>
        </p:nvSpPr>
        <p:spPr>
          <a:xfrm flipH="false" flipV="false" rot="0">
            <a:off x="14887841" y="481965"/>
            <a:ext cx="2948212" cy="748366"/>
          </a:xfrm>
          <a:custGeom>
            <a:avLst/>
            <a:gdLst/>
            <a:ahLst/>
            <a:cxnLst/>
            <a:rect r="r" b="b" t="t" l="l"/>
            <a:pathLst>
              <a:path h="748366" w="2948212">
                <a:moveTo>
                  <a:pt x="0" y="0"/>
                </a:moveTo>
                <a:lnTo>
                  <a:pt x="2948212" y="0"/>
                </a:lnTo>
                <a:lnTo>
                  <a:pt x="2948212" y="748366"/>
                </a:lnTo>
                <a:lnTo>
                  <a:pt x="0" y="7483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473594" y="481965"/>
            <a:ext cx="2948212" cy="748366"/>
          </a:xfrm>
          <a:custGeom>
            <a:avLst/>
            <a:gdLst/>
            <a:ahLst/>
            <a:cxnLst/>
            <a:rect r="r" b="b" t="t" l="l"/>
            <a:pathLst>
              <a:path h="748366" w="2948212">
                <a:moveTo>
                  <a:pt x="0" y="0"/>
                </a:moveTo>
                <a:lnTo>
                  <a:pt x="2948212" y="0"/>
                </a:lnTo>
                <a:lnTo>
                  <a:pt x="2948212" y="748366"/>
                </a:lnTo>
                <a:lnTo>
                  <a:pt x="0" y="7483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337027" y="2233034"/>
            <a:ext cx="11602935" cy="7025266"/>
          </a:xfrm>
          <a:custGeom>
            <a:avLst/>
            <a:gdLst/>
            <a:ahLst/>
            <a:cxnLst/>
            <a:rect r="r" b="b" t="t" l="l"/>
            <a:pathLst>
              <a:path h="7025266" w="11602935">
                <a:moveTo>
                  <a:pt x="0" y="0"/>
                </a:moveTo>
                <a:lnTo>
                  <a:pt x="11602935" y="0"/>
                </a:lnTo>
                <a:lnTo>
                  <a:pt x="11602935" y="7025266"/>
                </a:lnTo>
                <a:lnTo>
                  <a:pt x="0" y="7025266"/>
                </a:lnTo>
                <a:lnTo>
                  <a:pt x="0" y="0"/>
                </a:lnTo>
                <a:close/>
              </a:path>
            </a:pathLst>
          </a:custGeom>
          <a:blipFill>
            <a:blip r:embed="rId4"/>
            <a:stretch>
              <a:fillRect l="0" t="0" r="0" b="0"/>
            </a:stretch>
          </a:blipFill>
        </p:spPr>
      </p:sp>
      <p:sp>
        <p:nvSpPr>
          <p:cNvPr name="TextBox 17" id="17"/>
          <p:cNvSpPr txBox="true"/>
          <p:nvPr/>
        </p:nvSpPr>
        <p:spPr>
          <a:xfrm rot="0">
            <a:off x="13416128" y="4106485"/>
            <a:ext cx="3638022" cy="3749040"/>
          </a:xfrm>
          <a:prstGeom prst="rect">
            <a:avLst/>
          </a:prstGeom>
        </p:spPr>
        <p:txBody>
          <a:bodyPr anchor="t" rtlCol="false" tIns="0" lIns="0" bIns="0" rIns="0">
            <a:spAutoFit/>
          </a:bodyPr>
          <a:lstStyle/>
          <a:p>
            <a:pPr algn="ctr">
              <a:lnSpc>
                <a:spcPts val="3359"/>
              </a:lnSpc>
            </a:pPr>
            <a:r>
              <a:rPr lang="en-US" sz="2400">
                <a:solidFill>
                  <a:srgbClr val="FFFFFF"/>
                </a:solidFill>
                <a:latin typeface="Open Sans Bold"/>
                <a:ea typeface="Open Sans Bold"/>
                <a:cs typeface="Open Sans Bold"/>
                <a:sym typeface="Open Sans Bold"/>
              </a:rPr>
              <a:t>Bar chart displaying popular languages and their average annual salary. The data was collected through web scraping the Github jobs data and saved in a csv file.</a:t>
            </a:r>
          </a:p>
          <a:p>
            <a:pPr algn="ctr" marL="0" indent="0" lvl="0">
              <a:lnSpc>
                <a:spcPts val="3359"/>
              </a:lnSpc>
              <a:spcBef>
                <a:spcPct val="0"/>
              </a:spcBef>
            </a:pPr>
          </a:p>
        </p:txBody>
      </p:sp>
      <p:sp>
        <p:nvSpPr>
          <p:cNvPr name="TextBox 18" id="18"/>
          <p:cNvSpPr txBox="true"/>
          <p:nvPr/>
        </p:nvSpPr>
        <p:spPr>
          <a:xfrm rot="0">
            <a:off x="4011034" y="348615"/>
            <a:ext cx="10265932" cy="1226820"/>
          </a:xfrm>
          <a:prstGeom prst="rect">
            <a:avLst/>
          </a:prstGeom>
        </p:spPr>
        <p:txBody>
          <a:bodyPr anchor="t" rtlCol="false" tIns="0" lIns="0" bIns="0" rIns="0">
            <a:spAutoFit/>
          </a:bodyPr>
          <a:lstStyle/>
          <a:p>
            <a:pPr algn="ctr" marL="0" indent="0" lvl="0">
              <a:lnSpc>
                <a:spcPts val="10080"/>
              </a:lnSpc>
              <a:spcBef>
                <a:spcPct val="0"/>
              </a:spcBef>
            </a:pPr>
            <a:r>
              <a:rPr lang="en-US" sz="7200">
                <a:solidFill>
                  <a:srgbClr val="4B4545"/>
                </a:solidFill>
                <a:latin typeface="Corben"/>
                <a:ea typeface="Corben"/>
                <a:cs typeface="Corben"/>
                <a:sym typeface="Corben"/>
              </a:rPr>
              <a:t>Popular Languages</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028700" cy="10287000"/>
            <a:chOff x="0" y="0"/>
            <a:chExt cx="270933" cy="2709333"/>
          </a:xfrm>
        </p:grpSpPr>
        <p:sp>
          <p:nvSpPr>
            <p:cNvPr name="Freeform 3" id="3"/>
            <p:cNvSpPr/>
            <p:nvPr/>
          </p:nvSpPr>
          <p:spPr>
            <a:xfrm flipH="false" flipV="false" rot="0">
              <a:off x="0" y="0"/>
              <a:ext cx="270933" cy="2709333"/>
            </a:xfrm>
            <a:custGeom>
              <a:avLst/>
              <a:gdLst/>
              <a:ahLst/>
              <a:cxnLst/>
              <a:rect r="r" b="b" t="t" l="l"/>
              <a:pathLst>
                <a:path h="2709333" w="270933">
                  <a:moveTo>
                    <a:pt x="0" y="0"/>
                  </a:moveTo>
                  <a:lnTo>
                    <a:pt x="270933" y="0"/>
                  </a:lnTo>
                  <a:lnTo>
                    <a:pt x="270933" y="2709333"/>
                  </a:lnTo>
                  <a:lnTo>
                    <a:pt x="0" y="2709333"/>
                  </a:lnTo>
                  <a:close/>
                </a:path>
              </a:pathLst>
            </a:custGeom>
            <a:solidFill>
              <a:srgbClr val="1E7476"/>
            </a:solidFill>
          </p:spPr>
        </p:sp>
        <p:sp>
          <p:nvSpPr>
            <p:cNvPr name="TextBox 4" id="4"/>
            <p:cNvSpPr txBox="true"/>
            <p:nvPr/>
          </p:nvSpPr>
          <p:spPr>
            <a:xfrm>
              <a:off x="0" y="-38100"/>
              <a:ext cx="270933" cy="2747433"/>
            </a:xfrm>
            <a:prstGeom prst="rect">
              <a:avLst/>
            </a:prstGeom>
          </p:spPr>
          <p:txBody>
            <a:bodyPr anchor="ctr" rtlCol="false" tIns="50800" lIns="50800" bIns="50800" rIns="50800"/>
            <a:lstStyle/>
            <a:p>
              <a:pPr algn="ctr">
                <a:lnSpc>
                  <a:spcPts val="3359"/>
                </a:lnSpc>
              </a:pPr>
            </a:p>
          </p:txBody>
        </p:sp>
      </p:grpSp>
      <p:sp>
        <p:nvSpPr>
          <p:cNvPr name="TextBox 5" id="5"/>
          <p:cNvSpPr txBox="true"/>
          <p:nvPr/>
        </p:nvSpPr>
        <p:spPr>
          <a:xfrm rot="0">
            <a:off x="2600348" y="4309627"/>
            <a:ext cx="13087304" cy="2670452"/>
          </a:xfrm>
          <a:prstGeom prst="rect">
            <a:avLst/>
          </a:prstGeom>
        </p:spPr>
        <p:txBody>
          <a:bodyPr anchor="t" rtlCol="false" tIns="0" lIns="0" bIns="0" rIns="0">
            <a:spAutoFit/>
          </a:bodyPr>
          <a:lstStyle/>
          <a:p>
            <a:pPr algn="ctr" marL="0" indent="0" lvl="0">
              <a:lnSpc>
                <a:spcPts val="21859"/>
              </a:lnSpc>
            </a:pPr>
            <a:r>
              <a:rPr lang="en-US" sz="15614">
                <a:solidFill>
                  <a:srgbClr val="4B4545"/>
                </a:solidFill>
                <a:latin typeface="Corben"/>
                <a:ea typeface="Corben"/>
                <a:cs typeface="Corben"/>
                <a:sym typeface="Corben"/>
              </a:rPr>
              <a:t>Thank You</a:t>
            </a:r>
          </a:p>
        </p:txBody>
      </p:sp>
      <p:grpSp>
        <p:nvGrpSpPr>
          <p:cNvPr name="Group 6" id="6"/>
          <p:cNvGrpSpPr/>
          <p:nvPr/>
        </p:nvGrpSpPr>
        <p:grpSpPr>
          <a:xfrm rot="0">
            <a:off x="17256258" y="0"/>
            <a:ext cx="1028700" cy="10287000"/>
            <a:chOff x="0" y="0"/>
            <a:chExt cx="270933" cy="2709333"/>
          </a:xfrm>
        </p:grpSpPr>
        <p:sp>
          <p:nvSpPr>
            <p:cNvPr name="Freeform 7" id="7"/>
            <p:cNvSpPr/>
            <p:nvPr/>
          </p:nvSpPr>
          <p:spPr>
            <a:xfrm flipH="false" flipV="false" rot="0">
              <a:off x="0" y="0"/>
              <a:ext cx="270933" cy="2709333"/>
            </a:xfrm>
            <a:custGeom>
              <a:avLst/>
              <a:gdLst/>
              <a:ahLst/>
              <a:cxnLst/>
              <a:rect r="r" b="b" t="t" l="l"/>
              <a:pathLst>
                <a:path h="2709333" w="270933">
                  <a:moveTo>
                    <a:pt x="0" y="0"/>
                  </a:moveTo>
                  <a:lnTo>
                    <a:pt x="270933" y="0"/>
                  </a:lnTo>
                  <a:lnTo>
                    <a:pt x="270933" y="2709333"/>
                  </a:lnTo>
                  <a:lnTo>
                    <a:pt x="0" y="2709333"/>
                  </a:lnTo>
                  <a:close/>
                </a:path>
              </a:pathLst>
            </a:custGeom>
            <a:solidFill>
              <a:srgbClr val="1E7476"/>
            </a:solidFill>
          </p:spPr>
        </p:sp>
        <p:sp>
          <p:nvSpPr>
            <p:cNvPr name="TextBox 8" id="8"/>
            <p:cNvSpPr txBox="true"/>
            <p:nvPr/>
          </p:nvSpPr>
          <p:spPr>
            <a:xfrm>
              <a:off x="0" y="-38100"/>
              <a:ext cx="270933" cy="2747433"/>
            </a:xfrm>
            <a:prstGeom prst="rect">
              <a:avLst/>
            </a:prstGeom>
          </p:spPr>
          <p:txBody>
            <a:bodyPr anchor="ctr" rtlCol="false" tIns="50800" lIns="50800" bIns="50800" rIns="50800"/>
            <a:lstStyle/>
            <a:p>
              <a:pPr algn="ctr">
                <a:lnSpc>
                  <a:spcPts val="3359"/>
                </a:lnSpc>
              </a:pPr>
            </a:p>
          </p:txBody>
        </p:sp>
      </p:grpSp>
      <p:sp>
        <p:nvSpPr>
          <p:cNvPr name="AutoShape 9" id="9"/>
          <p:cNvSpPr/>
          <p:nvPr/>
        </p:nvSpPr>
        <p:spPr>
          <a:xfrm>
            <a:off x="1828578" y="966788"/>
            <a:ext cx="4876948" cy="0"/>
          </a:xfrm>
          <a:prstGeom prst="line">
            <a:avLst/>
          </a:prstGeom>
          <a:ln cap="rnd" w="123825">
            <a:solidFill>
              <a:srgbClr val="F25426"/>
            </a:solidFill>
            <a:prstDash val="sysDot"/>
            <a:headEnd type="none" len="sm" w="sm"/>
            <a:tailEnd type="none" len="sm" w="sm"/>
          </a:ln>
        </p:spPr>
      </p:sp>
      <p:sp>
        <p:nvSpPr>
          <p:cNvPr name="AutoShape 10" id="10"/>
          <p:cNvSpPr/>
          <p:nvPr/>
        </p:nvSpPr>
        <p:spPr>
          <a:xfrm>
            <a:off x="11563397" y="9258300"/>
            <a:ext cx="4876948" cy="0"/>
          </a:xfrm>
          <a:prstGeom prst="line">
            <a:avLst/>
          </a:prstGeom>
          <a:ln cap="rnd" w="123825">
            <a:solidFill>
              <a:srgbClr val="F25426"/>
            </a:solidFill>
            <a:prstDash val="sysDot"/>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BE6E1"/>
        </a:solidFill>
      </p:bgPr>
    </p:bg>
    <p:spTree>
      <p:nvGrpSpPr>
        <p:cNvPr id="1" name=""/>
        <p:cNvGrpSpPr/>
        <p:nvPr/>
      </p:nvGrpSpPr>
      <p:grpSpPr>
        <a:xfrm>
          <a:off x="0" y="0"/>
          <a:ext cx="0" cy="0"/>
          <a:chOff x="0" y="0"/>
          <a:chExt cx="0" cy="0"/>
        </a:xfrm>
      </p:grpSpPr>
      <p:grpSp>
        <p:nvGrpSpPr>
          <p:cNvPr name="Group 2" id="2"/>
          <p:cNvGrpSpPr/>
          <p:nvPr/>
        </p:nvGrpSpPr>
        <p:grpSpPr>
          <a:xfrm rot="0">
            <a:off x="13082516" y="2647950"/>
            <a:ext cx="4694417" cy="4991100"/>
            <a:chOff x="0" y="0"/>
            <a:chExt cx="6259223" cy="6654800"/>
          </a:xfrm>
        </p:grpSpPr>
        <p:pic>
          <p:nvPicPr>
            <p:cNvPr name="Picture 3" id="3"/>
            <p:cNvPicPr>
              <a:picLocks noChangeAspect="true"/>
            </p:cNvPicPr>
            <p:nvPr/>
          </p:nvPicPr>
          <p:blipFill>
            <a:blip r:embed="rId2"/>
            <a:srcRect l="18667" t="0" r="18667" b="0"/>
            <a:stretch>
              <a:fillRect/>
            </a:stretch>
          </p:blipFill>
          <p:spPr>
            <a:xfrm flipH="false" flipV="false">
              <a:off x="0" y="0"/>
              <a:ext cx="6259223" cy="6654800"/>
            </a:xfrm>
            <a:prstGeom prst="rect">
              <a:avLst/>
            </a:prstGeom>
          </p:spPr>
        </p:pic>
      </p:grpSp>
      <p:grpSp>
        <p:nvGrpSpPr>
          <p:cNvPr name="Group 4" id="4"/>
          <p:cNvGrpSpPr/>
          <p:nvPr/>
        </p:nvGrpSpPr>
        <p:grpSpPr>
          <a:xfrm rot="0">
            <a:off x="0" y="0"/>
            <a:ext cx="12183653" cy="10287000"/>
            <a:chOff x="0" y="0"/>
            <a:chExt cx="3208863" cy="2709333"/>
          </a:xfrm>
        </p:grpSpPr>
        <p:sp>
          <p:nvSpPr>
            <p:cNvPr name="Freeform 5" id="5"/>
            <p:cNvSpPr/>
            <p:nvPr/>
          </p:nvSpPr>
          <p:spPr>
            <a:xfrm flipH="false" flipV="false" rot="0">
              <a:off x="0" y="0"/>
              <a:ext cx="3208863" cy="2709333"/>
            </a:xfrm>
            <a:custGeom>
              <a:avLst/>
              <a:gdLst/>
              <a:ahLst/>
              <a:cxnLst/>
              <a:rect r="r" b="b" t="t" l="l"/>
              <a:pathLst>
                <a:path h="2709333" w="3208863">
                  <a:moveTo>
                    <a:pt x="0" y="0"/>
                  </a:moveTo>
                  <a:lnTo>
                    <a:pt x="3208863" y="0"/>
                  </a:lnTo>
                  <a:lnTo>
                    <a:pt x="3208863" y="2709333"/>
                  </a:lnTo>
                  <a:lnTo>
                    <a:pt x="0" y="2709333"/>
                  </a:lnTo>
                  <a:close/>
                </a:path>
              </a:pathLst>
            </a:custGeom>
            <a:solidFill>
              <a:srgbClr val="41A3A6"/>
            </a:solidFill>
          </p:spPr>
        </p:sp>
        <p:sp>
          <p:nvSpPr>
            <p:cNvPr name="TextBox 6" id="6"/>
            <p:cNvSpPr txBox="true"/>
            <p:nvPr/>
          </p:nvSpPr>
          <p:spPr>
            <a:xfrm>
              <a:off x="0" y="-38100"/>
              <a:ext cx="3208863" cy="2747433"/>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536319" y="161389"/>
            <a:ext cx="6907680" cy="819150"/>
          </a:xfrm>
          <a:prstGeom prst="rect">
            <a:avLst/>
          </a:prstGeom>
        </p:spPr>
        <p:txBody>
          <a:bodyPr anchor="t" rtlCol="false" tIns="0" lIns="0" bIns="0" rIns="0">
            <a:spAutoFit/>
          </a:bodyPr>
          <a:lstStyle/>
          <a:p>
            <a:pPr algn="l" marL="0" indent="0" lvl="0">
              <a:lnSpc>
                <a:spcPts val="6480"/>
              </a:lnSpc>
            </a:pPr>
            <a:r>
              <a:rPr lang="en-US" sz="5400">
                <a:solidFill>
                  <a:srgbClr val="FFFFFF"/>
                </a:solidFill>
                <a:latin typeface="Corben"/>
                <a:ea typeface="Corben"/>
                <a:cs typeface="Corben"/>
                <a:sym typeface="Corben"/>
              </a:rPr>
              <a:t>Executive Summary</a:t>
            </a:r>
          </a:p>
        </p:txBody>
      </p:sp>
      <p:sp>
        <p:nvSpPr>
          <p:cNvPr name="TextBox 8" id="8"/>
          <p:cNvSpPr txBox="true"/>
          <p:nvPr/>
        </p:nvSpPr>
        <p:spPr>
          <a:xfrm rot="0">
            <a:off x="0" y="1199614"/>
            <a:ext cx="11936691" cy="9556751"/>
          </a:xfrm>
          <a:prstGeom prst="rect">
            <a:avLst/>
          </a:prstGeom>
        </p:spPr>
        <p:txBody>
          <a:bodyPr anchor="t" rtlCol="false" tIns="0" lIns="0" bIns="0" rIns="0">
            <a:spAutoFit/>
          </a:bodyPr>
          <a:lstStyle/>
          <a:p>
            <a:pPr algn="just" marL="604518" indent="-302259" lvl="1">
              <a:lnSpc>
                <a:spcPts val="4759"/>
              </a:lnSpc>
              <a:buFont typeface="Arial"/>
              <a:buChar char="•"/>
            </a:pPr>
            <a:r>
              <a:rPr lang="en-US" sz="2799">
                <a:solidFill>
                  <a:srgbClr val="FFFFFF"/>
                </a:solidFill>
                <a:latin typeface="Open Sans"/>
                <a:ea typeface="Open Sans"/>
                <a:cs typeface="Open Sans"/>
                <a:sym typeface="Open Sans"/>
              </a:rPr>
              <a:t>To be competitive in the global IT sector, it's essential to keep up with the ever-changing technologies. This report uses data analytics to highlight current and projected trends in the need for skills related to programming languages, databases and other technologies. It also studies the demographics of professionals in the technology sector.</a:t>
            </a:r>
          </a:p>
          <a:p>
            <a:pPr algn="just" marL="604518" indent="-302259" lvl="1">
              <a:lnSpc>
                <a:spcPts val="4759"/>
              </a:lnSpc>
              <a:buFont typeface="Arial"/>
              <a:buChar char="•"/>
            </a:pPr>
            <a:r>
              <a:rPr lang="en-US" sz="2799">
                <a:solidFill>
                  <a:srgbClr val="FFFFFF"/>
                </a:solidFill>
                <a:latin typeface="Open Sans"/>
                <a:ea typeface="Open Sans"/>
                <a:cs typeface="Open Sans"/>
                <a:sym typeface="Open Sans"/>
              </a:rPr>
              <a:t>Data was gathered from a Stack overflow survey, IBM site, and Github job postings. It was collected, cleaned, subjected to exploratory analysis, and visualized on dashboards.</a:t>
            </a:r>
          </a:p>
          <a:p>
            <a:pPr algn="just" marL="604518" indent="-302259" lvl="1">
              <a:lnSpc>
                <a:spcPts val="4759"/>
              </a:lnSpc>
              <a:buFont typeface="Arial"/>
              <a:buChar char="•"/>
            </a:pPr>
            <a:r>
              <a:rPr lang="en-US" sz="2799">
                <a:solidFill>
                  <a:srgbClr val="FFFFFF"/>
                </a:solidFill>
                <a:latin typeface="Open Sans"/>
                <a:ea typeface="Open Sans"/>
                <a:cs typeface="Open Sans"/>
                <a:sym typeface="Open Sans"/>
              </a:rPr>
              <a:t>The findings showed that Javascript is currently the most popular programming language and is anticipated to be so in the future. MySQL has the highest database usage at the moment but Postgre SQL is projected to have more demand in the future.</a:t>
            </a:r>
          </a:p>
          <a:p>
            <a:pPr algn="just" marL="604518" indent="-302259" lvl="1">
              <a:lnSpc>
                <a:spcPts val="4759"/>
              </a:lnSpc>
              <a:buFont typeface="Arial"/>
              <a:buChar char="•"/>
            </a:pPr>
            <a:r>
              <a:rPr lang="en-US" sz="2799">
                <a:solidFill>
                  <a:srgbClr val="FFFFFF"/>
                </a:solidFill>
                <a:latin typeface="Open Sans"/>
                <a:ea typeface="Open Sans"/>
                <a:cs typeface="Open Sans"/>
                <a:sym typeface="Open Sans"/>
              </a:rPr>
              <a:t>Furthermore, majority of the survey respondents are males, are from the USA and are 28 years of age.</a:t>
            </a:r>
          </a:p>
          <a:p>
            <a:pPr algn="just" marL="604518" indent="-302259" lvl="1">
              <a:lnSpc>
                <a:spcPts val="4759"/>
              </a:lnSpc>
              <a:buFont typeface="Arial"/>
              <a:buChar char="•"/>
            </a:pPr>
          </a:p>
        </p:txBody>
      </p:sp>
      <p:sp>
        <p:nvSpPr>
          <p:cNvPr name="AutoShape 9" id="9"/>
          <p:cNvSpPr/>
          <p:nvPr/>
        </p:nvSpPr>
        <p:spPr>
          <a:xfrm>
            <a:off x="12631328" y="3612379"/>
            <a:ext cx="0" cy="4876948"/>
          </a:xfrm>
          <a:prstGeom prst="line">
            <a:avLst/>
          </a:prstGeom>
          <a:ln cap="rnd" w="95250">
            <a:solidFill>
              <a:srgbClr val="F25426"/>
            </a:solidFill>
            <a:prstDash val="solid"/>
            <a:headEnd type="none" len="sm" w="sm"/>
            <a:tailEnd type="none" len="sm" w="sm"/>
          </a:ln>
        </p:spPr>
      </p:sp>
      <p:sp>
        <p:nvSpPr>
          <p:cNvPr name="AutoShape 10" id="10"/>
          <p:cNvSpPr/>
          <p:nvPr/>
        </p:nvSpPr>
        <p:spPr>
          <a:xfrm>
            <a:off x="12631328" y="1456789"/>
            <a:ext cx="0" cy="1423759"/>
          </a:xfrm>
          <a:prstGeom prst="line">
            <a:avLst/>
          </a:prstGeom>
          <a:ln cap="rnd" w="95250">
            <a:solidFill>
              <a:srgbClr val="F25426"/>
            </a:solidFill>
            <a:prstDash val="solid"/>
            <a:headEnd type="none" len="sm" w="sm"/>
            <a:tailEnd type="none" len="sm" w="sm"/>
          </a:ln>
        </p:spPr>
      </p:sp>
      <p:sp>
        <p:nvSpPr>
          <p:cNvPr name="Freeform 11" id="11"/>
          <p:cNvSpPr/>
          <p:nvPr/>
        </p:nvSpPr>
        <p:spPr>
          <a:xfrm flipH="false" flipV="false" rot="0">
            <a:off x="14847771" y="8999826"/>
            <a:ext cx="2948212" cy="748366"/>
          </a:xfrm>
          <a:custGeom>
            <a:avLst/>
            <a:gdLst/>
            <a:ahLst/>
            <a:cxnLst/>
            <a:rect r="r" b="b" t="t" l="l"/>
            <a:pathLst>
              <a:path h="748366" w="2948212">
                <a:moveTo>
                  <a:pt x="0" y="0"/>
                </a:moveTo>
                <a:lnTo>
                  <a:pt x="2948212" y="0"/>
                </a:lnTo>
                <a:lnTo>
                  <a:pt x="2948212" y="748365"/>
                </a:lnTo>
                <a:lnTo>
                  <a:pt x="0" y="74836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14847771" y="1082606"/>
            <a:ext cx="2948212" cy="748366"/>
          </a:xfrm>
          <a:custGeom>
            <a:avLst/>
            <a:gdLst/>
            <a:ahLst/>
            <a:cxnLst/>
            <a:rect r="r" b="b" t="t" l="l"/>
            <a:pathLst>
              <a:path h="748366" w="2948212">
                <a:moveTo>
                  <a:pt x="0" y="0"/>
                </a:moveTo>
                <a:lnTo>
                  <a:pt x="2948212" y="0"/>
                </a:lnTo>
                <a:lnTo>
                  <a:pt x="2948212" y="748365"/>
                </a:lnTo>
                <a:lnTo>
                  <a:pt x="0" y="74836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8474459" cy="10287000"/>
            <a:chOff x="0" y="0"/>
            <a:chExt cx="2231956" cy="2709333"/>
          </a:xfrm>
        </p:grpSpPr>
        <p:sp>
          <p:nvSpPr>
            <p:cNvPr name="Freeform 3" id="3"/>
            <p:cNvSpPr/>
            <p:nvPr/>
          </p:nvSpPr>
          <p:spPr>
            <a:xfrm flipH="false" flipV="false" rot="0">
              <a:off x="0" y="0"/>
              <a:ext cx="2231956" cy="2709333"/>
            </a:xfrm>
            <a:custGeom>
              <a:avLst/>
              <a:gdLst/>
              <a:ahLst/>
              <a:cxnLst/>
              <a:rect r="r" b="b" t="t" l="l"/>
              <a:pathLst>
                <a:path h="2709333" w="2231956">
                  <a:moveTo>
                    <a:pt x="0" y="0"/>
                  </a:moveTo>
                  <a:lnTo>
                    <a:pt x="2231956" y="0"/>
                  </a:lnTo>
                  <a:lnTo>
                    <a:pt x="2231956" y="2709333"/>
                  </a:lnTo>
                  <a:lnTo>
                    <a:pt x="0" y="2709333"/>
                  </a:lnTo>
                  <a:close/>
                </a:path>
              </a:pathLst>
            </a:custGeom>
            <a:solidFill>
              <a:srgbClr val="D7E9EB"/>
            </a:solidFill>
          </p:spPr>
        </p:sp>
        <p:sp>
          <p:nvSpPr>
            <p:cNvPr name="TextBox 4" id="4"/>
            <p:cNvSpPr txBox="true"/>
            <p:nvPr/>
          </p:nvSpPr>
          <p:spPr>
            <a:xfrm>
              <a:off x="0" y="-38100"/>
              <a:ext cx="2231956"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347108" y="1987013"/>
            <a:ext cx="7127351" cy="1226820"/>
          </a:xfrm>
          <a:prstGeom prst="rect">
            <a:avLst/>
          </a:prstGeom>
        </p:spPr>
        <p:txBody>
          <a:bodyPr anchor="t" rtlCol="false" tIns="0" lIns="0" bIns="0" rIns="0">
            <a:spAutoFit/>
          </a:bodyPr>
          <a:lstStyle/>
          <a:p>
            <a:pPr algn="l" marL="0" indent="0" lvl="0">
              <a:lnSpc>
                <a:spcPts val="10080"/>
              </a:lnSpc>
              <a:spcBef>
                <a:spcPct val="0"/>
              </a:spcBef>
            </a:pPr>
            <a:r>
              <a:rPr lang="en-US" sz="7200">
                <a:solidFill>
                  <a:srgbClr val="0C4E50"/>
                </a:solidFill>
                <a:latin typeface="Corben"/>
                <a:ea typeface="Corben"/>
                <a:cs typeface="Corben"/>
                <a:sym typeface="Corben"/>
              </a:rPr>
              <a:t>Introduction</a:t>
            </a:r>
          </a:p>
        </p:txBody>
      </p:sp>
      <p:sp>
        <p:nvSpPr>
          <p:cNvPr name="TextBox 6" id="6"/>
          <p:cNvSpPr txBox="true"/>
          <p:nvPr/>
        </p:nvSpPr>
        <p:spPr>
          <a:xfrm rot="0">
            <a:off x="9144000" y="331190"/>
            <a:ext cx="7679070" cy="9880600"/>
          </a:xfrm>
          <a:prstGeom prst="rect">
            <a:avLst/>
          </a:prstGeom>
        </p:spPr>
        <p:txBody>
          <a:bodyPr anchor="t" rtlCol="false" tIns="0" lIns="0" bIns="0" rIns="0">
            <a:spAutoFit/>
          </a:bodyPr>
          <a:lstStyle/>
          <a:p>
            <a:pPr algn="l" marL="561339" indent="-280669" lvl="1">
              <a:lnSpc>
                <a:spcPts val="4419"/>
              </a:lnSpc>
              <a:buFont typeface="Arial"/>
              <a:buChar char="•"/>
            </a:pPr>
            <a:r>
              <a:rPr lang="en-US" sz="2599">
                <a:solidFill>
                  <a:srgbClr val="4B4545"/>
                </a:solidFill>
                <a:latin typeface="Open Sans"/>
                <a:ea typeface="Open Sans"/>
                <a:cs typeface="Open Sans"/>
                <a:sym typeface="Open Sans"/>
              </a:rPr>
              <a:t>This presentation report uses data analytics to highlight current and projected trends in the need for skills related to programming languages, databases, platforms and web frames. </a:t>
            </a:r>
          </a:p>
          <a:p>
            <a:pPr algn="l" marL="561339" indent="-280669" lvl="1">
              <a:lnSpc>
                <a:spcPts val="4419"/>
              </a:lnSpc>
              <a:buFont typeface="Arial"/>
              <a:buChar char="•"/>
            </a:pPr>
            <a:r>
              <a:rPr lang="en-US" sz="2599">
                <a:solidFill>
                  <a:srgbClr val="4B4545"/>
                </a:solidFill>
                <a:latin typeface="Open Sans"/>
                <a:ea typeface="Open Sans"/>
                <a:cs typeface="Open Sans"/>
                <a:sym typeface="Open Sans"/>
              </a:rPr>
              <a:t>The following inquiries were investigated using the data:</a:t>
            </a:r>
          </a:p>
          <a:p>
            <a:pPr algn="l" marL="561339" indent="-280669" lvl="1">
              <a:lnSpc>
                <a:spcPts val="4419"/>
              </a:lnSpc>
              <a:buAutoNum type="arabicPeriod" startAt="1"/>
            </a:pPr>
            <a:r>
              <a:rPr lang="en-US" sz="2599">
                <a:solidFill>
                  <a:srgbClr val="4B4545"/>
                </a:solidFill>
                <a:latin typeface="Open Sans"/>
                <a:ea typeface="Open Sans"/>
                <a:cs typeface="Open Sans"/>
                <a:sym typeface="Open Sans"/>
              </a:rPr>
              <a:t>Which programming languages are most in demand today?</a:t>
            </a:r>
          </a:p>
          <a:p>
            <a:pPr algn="l" marL="561339" indent="-280669" lvl="1">
              <a:lnSpc>
                <a:spcPts val="4419"/>
              </a:lnSpc>
              <a:buAutoNum type="arabicPeriod" startAt="1"/>
            </a:pPr>
            <a:r>
              <a:rPr lang="en-US" sz="2599">
                <a:solidFill>
                  <a:srgbClr val="4B4545"/>
                </a:solidFill>
                <a:latin typeface="Open Sans"/>
                <a:ea typeface="Open Sans"/>
                <a:cs typeface="Open Sans"/>
                <a:sym typeface="Open Sans"/>
              </a:rPr>
              <a:t>What are the most in-demand database skills?</a:t>
            </a:r>
          </a:p>
          <a:p>
            <a:pPr algn="l" marL="561339" indent="-280669" lvl="1">
              <a:lnSpc>
                <a:spcPts val="4419"/>
              </a:lnSpc>
              <a:buAutoNum type="arabicPeriod" startAt="1"/>
            </a:pPr>
            <a:r>
              <a:rPr lang="en-US" sz="2599">
                <a:solidFill>
                  <a:srgbClr val="4B4545"/>
                </a:solidFill>
                <a:latin typeface="Open Sans"/>
                <a:ea typeface="Open Sans"/>
                <a:cs typeface="Open Sans"/>
                <a:sym typeface="Open Sans"/>
              </a:rPr>
              <a:t> What popular IDEs or Web frames are there?</a:t>
            </a:r>
          </a:p>
          <a:p>
            <a:pPr algn="l" marL="561339" indent="-280669" lvl="1">
              <a:lnSpc>
                <a:spcPts val="4419"/>
              </a:lnSpc>
              <a:buFont typeface="Arial"/>
              <a:buChar char="•"/>
            </a:pPr>
            <a:r>
              <a:rPr lang="en-US" sz="2599">
                <a:solidFill>
                  <a:srgbClr val="4B4545"/>
                </a:solidFill>
                <a:latin typeface="Open Sans"/>
                <a:ea typeface="Open Sans"/>
                <a:cs typeface="Open Sans"/>
                <a:sym typeface="Open Sans"/>
              </a:rPr>
              <a:t>The target audience for this research are IT professionals, HR managers, and anybody else with an interest in the IT sector who wants to learn about the top on-demand IT skills in their respective sectors that will also still be relevant in the future.</a:t>
            </a:r>
          </a:p>
          <a:p>
            <a:pPr algn="l">
              <a:lnSpc>
                <a:spcPts val="4079"/>
              </a:lnSpc>
            </a:pPr>
          </a:p>
        </p:txBody>
      </p:sp>
      <p:grpSp>
        <p:nvGrpSpPr>
          <p:cNvPr name="Group 7" id="7"/>
          <p:cNvGrpSpPr/>
          <p:nvPr/>
        </p:nvGrpSpPr>
        <p:grpSpPr>
          <a:xfrm rot="0">
            <a:off x="1347108" y="3556733"/>
            <a:ext cx="6759956" cy="3820863"/>
            <a:chOff x="0" y="0"/>
            <a:chExt cx="9013275" cy="5094484"/>
          </a:xfrm>
        </p:grpSpPr>
        <p:pic>
          <p:nvPicPr>
            <p:cNvPr name="Picture 8" id="8"/>
            <p:cNvPicPr>
              <a:picLocks noChangeAspect="true"/>
            </p:cNvPicPr>
            <p:nvPr/>
          </p:nvPicPr>
          <p:blipFill>
            <a:blip r:embed="rId2"/>
            <a:srcRect l="0" t="2625" r="0" b="12058"/>
            <a:stretch>
              <a:fillRect/>
            </a:stretch>
          </p:blipFill>
          <p:spPr>
            <a:xfrm flipH="false" flipV="false">
              <a:off x="0" y="0"/>
              <a:ext cx="9013275" cy="5094484"/>
            </a:xfrm>
            <a:prstGeom prst="rect">
              <a:avLst/>
            </a:prstGeom>
          </p:spPr>
        </p:pic>
      </p:grpSp>
      <p:grpSp>
        <p:nvGrpSpPr>
          <p:cNvPr name="Group 9" id="9"/>
          <p:cNvGrpSpPr/>
          <p:nvPr/>
        </p:nvGrpSpPr>
        <p:grpSpPr>
          <a:xfrm rot="0">
            <a:off x="933450" y="1600227"/>
            <a:ext cx="95250" cy="7032538"/>
            <a:chOff x="0" y="0"/>
            <a:chExt cx="127000" cy="9376718"/>
          </a:xfrm>
        </p:grpSpPr>
        <p:sp>
          <p:nvSpPr>
            <p:cNvPr name="AutoShape 10" id="10"/>
            <p:cNvSpPr/>
            <p:nvPr/>
          </p:nvSpPr>
          <p:spPr>
            <a:xfrm flipH="true">
              <a:off x="63500" y="2874121"/>
              <a:ext cx="0" cy="6502597"/>
            </a:xfrm>
            <a:prstGeom prst="line">
              <a:avLst/>
            </a:prstGeom>
            <a:ln cap="rnd" w="127000">
              <a:solidFill>
                <a:srgbClr val="F25426"/>
              </a:solidFill>
              <a:prstDash val="solid"/>
              <a:headEnd type="none" len="sm" w="sm"/>
              <a:tailEnd type="none" len="sm" w="sm"/>
            </a:ln>
          </p:spPr>
        </p:sp>
        <p:sp>
          <p:nvSpPr>
            <p:cNvPr name="AutoShape 11" id="11"/>
            <p:cNvSpPr/>
            <p:nvPr/>
          </p:nvSpPr>
          <p:spPr>
            <a:xfrm>
              <a:off x="63500" y="0"/>
              <a:ext cx="0" cy="1898345"/>
            </a:xfrm>
            <a:prstGeom prst="line">
              <a:avLst/>
            </a:prstGeom>
            <a:ln cap="rnd" w="127000">
              <a:solidFill>
                <a:srgbClr val="F25426"/>
              </a:solidFill>
              <a:prstDash val="solid"/>
              <a:headEnd type="none" len="sm" w="sm"/>
              <a:tailEnd type="none" len="sm" w="sm"/>
            </a:ln>
          </p:spPr>
        </p:sp>
      </p:grpSp>
      <p:grpSp>
        <p:nvGrpSpPr>
          <p:cNvPr name="Group 12" id="12"/>
          <p:cNvGrpSpPr/>
          <p:nvPr/>
        </p:nvGrpSpPr>
        <p:grpSpPr>
          <a:xfrm rot="0">
            <a:off x="17259300" y="0"/>
            <a:ext cx="1028700" cy="10287000"/>
            <a:chOff x="0" y="0"/>
            <a:chExt cx="270933" cy="2709333"/>
          </a:xfrm>
        </p:grpSpPr>
        <p:sp>
          <p:nvSpPr>
            <p:cNvPr name="Freeform 13" id="13"/>
            <p:cNvSpPr/>
            <p:nvPr/>
          </p:nvSpPr>
          <p:spPr>
            <a:xfrm flipH="false" flipV="false" rot="0">
              <a:off x="0" y="0"/>
              <a:ext cx="270933" cy="2709333"/>
            </a:xfrm>
            <a:custGeom>
              <a:avLst/>
              <a:gdLst/>
              <a:ahLst/>
              <a:cxnLst/>
              <a:rect r="r" b="b" t="t" l="l"/>
              <a:pathLst>
                <a:path h="2709333" w="270933">
                  <a:moveTo>
                    <a:pt x="0" y="0"/>
                  </a:moveTo>
                  <a:lnTo>
                    <a:pt x="270933" y="0"/>
                  </a:lnTo>
                  <a:lnTo>
                    <a:pt x="270933" y="2709333"/>
                  </a:lnTo>
                  <a:lnTo>
                    <a:pt x="0" y="2709333"/>
                  </a:lnTo>
                  <a:close/>
                </a:path>
              </a:pathLst>
            </a:custGeom>
            <a:solidFill>
              <a:srgbClr val="41A3A6"/>
            </a:solidFill>
          </p:spPr>
        </p:sp>
        <p:sp>
          <p:nvSpPr>
            <p:cNvPr name="TextBox 14" id="14"/>
            <p:cNvSpPr txBox="true"/>
            <p:nvPr/>
          </p:nvSpPr>
          <p:spPr>
            <a:xfrm>
              <a:off x="0" y="-38100"/>
              <a:ext cx="270933" cy="2747433"/>
            </a:xfrm>
            <a:prstGeom prst="rect">
              <a:avLst/>
            </a:prstGeom>
          </p:spPr>
          <p:txBody>
            <a:bodyPr anchor="ctr" rtlCol="false" tIns="50800" lIns="50800" bIns="50800" rIns="50800"/>
            <a:lstStyle/>
            <a:p>
              <a:pPr algn="ctr">
                <a:lnSpc>
                  <a:spcPts val="2659"/>
                </a:lnSpc>
              </a:pPr>
            </a:p>
          </p:txBody>
        </p:sp>
      </p:grpSp>
      <p:sp>
        <p:nvSpPr>
          <p:cNvPr name="AutoShape 15" id="15"/>
          <p:cNvSpPr/>
          <p:nvPr/>
        </p:nvSpPr>
        <p:spPr>
          <a:xfrm>
            <a:off x="17836053" y="4892858"/>
            <a:ext cx="0" cy="4876948"/>
          </a:xfrm>
          <a:prstGeom prst="line">
            <a:avLst/>
          </a:prstGeom>
          <a:ln cap="rnd" w="123825">
            <a:solidFill>
              <a:srgbClr val="FFFFFF"/>
            </a:solidFill>
            <a:prstDash val="sysDot"/>
            <a:headEnd type="none" len="sm" w="sm"/>
            <a:tailEnd type="none" len="sm" w="sm"/>
          </a:ln>
        </p:spPr>
      </p:sp>
      <p:sp>
        <p:nvSpPr>
          <p:cNvPr name="Freeform 16" id="16"/>
          <p:cNvSpPr/>
          <p:nvPr/>
        </p:nvSpPr>
        <p:spPr>
          <a:xfrm flipH="false" flipV="false" rot="0">
            <a:off x="1347108" y="8509934"/>
            <a:ext cx="2948212" cy="748366"/>
          </a:xfrm>
          <a:custGeom>
            <a:avLst/>
            <a:gdLst/>
            <a:ahLst/>
            <a:cxnLst/>
            <a:rect r="r" b="b" t="t" l="l"/>
            <a:pathLst>
              <a:path h="748366" w="2948212">
                <a:moveTo>
                  <a:pt x="0" y="0"/>
                </a:moveTo>
                <a:lnTo>
                  <a:pt x="2948212" y="0"/>
                </a:lnTo>
                <a:lnTo>
                  <a:pt x="2948212" y="748366"/>
                </a:lnTo>
                <a:lnTo>
                  <a:pt x="0" y="7483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0">
            <a:off x="1347108" y="1028999"/>
            <a:ext cx="2948212" cy="748366"/>
          </a:xfrm>
          <a:custGeom>
            <a:avLst/>
            <a:gdLst/>
            <a:ahLst/>
            <a:cxnLst/>
            <a:rect r="r" b="b" t="t" l="l"/>
            <a:pathLst>
              <a:path h="748366" w="2948212">
                <a:moveTo>
                  <a:pt x="0" y="0"/>
                </a:moveTo>
                <a:lnTo>
                  <a:pt x="2948212" y="0"/>
                </a:lnTo>
                <a:lnTo>
                  <a:pt x="2948212" y="748366"/>
                </a:lnTo>
                <a:lnTo>
                  <a:pt x="0" y="7483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861485" cy="5314938"/>
            <a:chOff x="0" y="0"/>
            <a:chExt cx="1807140" cy="1399819"/>
          </a:xfrm>
        </p:grpSpPr>
        <p:sp>
          <p:nvSpPr>
            <p:cNvPr name="Freeform 3" id="3"/>
            <p:cNvSpPr/>
            <p:nvPr/>
          </p:nvSpPr>
          <p:spPr>
            <a:xfrm flipH="false" flipV="false" rot="0">
              <a:off x="0" y="0"/>
              <a:ext cx="1807140" cy="1399819"/>
            </a:xfrm>
            <a:custGeom>
              <a:avLst/>
              <a:gdLst/>
              <a:ahLst/>
              <a:cxnLst/>
              <a:rect r="r" b="b" t="t" l="l"/>
              <a:pathLst>
                <a:path h="1399819" w="1807140">
                  <a:moveTo>
                    <a:pt x="0" y="0"/>
                  </a:moveTo>
                  <a:lnTo>
                    <a:pt x="1807140" y="0"/>
                  </a:lnTo>
                  <a:lnTo>
                    <a:pt x="1807140" y="1399819"/>
                  </a:lnTo>
                  <a:lnTo>
                    <a:pt x="0" y="1399819"/>
                  </a:lnTo>
                  <a:close/>
                </a:path>
              </a:pathLst>
            </a:custGeom>
            <a:solidFill>
              <a:srgbClr val="41A3A6"/>
            </a:solidFill>
          </p:spPr>
        </p:sp>
        <p:sp>
          <p:nvSpPr>
            <p:cNvPr name="TextBox 4" id="4"/>
            <p:cNvSpPr txBox="true"/>
            <p:nvPr/>
          </p:nvSpPr>
          <p:spPr>
            <a:xfrm>
              <a:off x="0" y="-38100"/>
              <a:ext cx="1807140" cy="143791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5260020"/>
            <a:ext cx="6861485" cy="5026980"/>
            <a:chOff x="0" y="0"/>
            <a:chExt cx="1807140" cy="1323978"/>
          </a:xfrm>
        </p:grpSpPr>
        <p:sp>
          <p:nvSpPr>
            <p:cNvPr name="Freeform 6" id="6"/>
            <p:cNvSpPr/>
            <p:nvPr/>
          </p:nvSpPr>
          <p:spPr>
            <a:xfrm flipH="false" flipV="false" rot="0">
              <a:off x="0" y="0"/>
              <a:ext cx="1807140" cy="1323978"/>
            </a:xfrm>
            <a:custGeom>
              <a:avLst/>
              <a:gdLst/>
              <a:ahLst/>
              <a:cxnLst/>
              <a:rect r="r" b="b" t="t" l="l"/>
              <a:pathLst>
                <a:path h="1323978" w="1807140">
                  <a:moveTo>
                    <a:pt x="0" y="0"/>
                  </a:moveTo>
                  <a:lnTo>
                    <a:pt x="1807140" y="0"/>
                  </a:lnTo>
                  <a:lnTo>
                    <a:pt x="1807140" y="1323978"/>
                  </a:lnTo>
                  <a:lnTo>
                    <a:pt x="0" y="1323978"/>
                  </a:lnTo>
                  <a:close/>
                </a:path>
              </a:pathLst>
            </a:custGeom>
            <a:solidFill>
              <a:srgbClr val="0C4E50"/>
            </a:solidFill>
          </p:spPr>
        </p:sp>
        <p:sp>
          <p:nvSpPr>
            <p:cNvPr name="TextBox 7" id="7"/>
            <p:cNvSpPr txBox="true"/>
            <p:nvPr/>
          </p:nvSpPr>
          <p:spPr>
            <a:xfrm>
              <a:off x="0" y="-38100"/>
              <a:ext cx="1807140" cy="1362078"/>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532072" y="8999826"/>
            <a:ext cx="2948212" cy="748366"/>
          </a:xfrm>
          <a:custGeom>
            <a:avLst/>
            <a:gdLst/>
            <a:ahLst/>
            <a:cxnLst/>
            <a:rect r="r" b="b" t="t" l="l"/>
            <a:pathLst>
              <a:path h="748366" w="2948212">
                <a:moveTo>
                  <a:pt x="0" y="0"/>
                </a:moveTo>
                <a:lnTo>
                  <a:pt x="2948212" y="0"/>
                </a:lnTo>
                <a:lnTo>
                  <a:pt x="2948212" y="748365"/>
                </a:lnTo>
                <a:lnTo>
                  <a:pt x="0" y="7483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259300" y="0"/>
            <a:ext cx="1028700" cy="10287000"/>
            <a:chOff x="0" y="0"/>
            <a:chExt cx="270933" cy="2709333"/>
          </a:xfrm>
        </p:grpSpPr>
        <p:sp>
          <p:nvSpPr>
            <p:cNvPr name="Freeform 10" id="10"/>
            <p:cNvSpPr/>
            <p:nvPr/>
          </p:nvSpPr>
          <p:spPr>
            <a:xfrm flipH="false" flipV="false" rot="0">
              <a:off x="0" y="0"/>
              <a:ext cx="270933" cy="2709333"/>
            </a:xfrm>
            <a:custGeom>
              <a:avLst/>
              <a:gdLst/>
              <a:ahLst/>
              <a:cxnLst/>
              <a:rect r="r" b="b" t="t" l="l"/>
              <a:pathLst>
                <a:path h="2709333" w="270933">
                  <a:moveTo>
                    <a:pt x="0" y="0"/>
                  </a:moveTo>
                  <a:lnTo>
                    <a:pt x="270933" y="0"/>
                  </a:lnTo>
                  <a:lnTo>
                    <a:pt x="270933" y="2709333"/>
                  </a:lnTo>
                  <a:lnTo>
                    <a:pt x="0" y="2709333"/>
                  </a:lnTo>
                  <a:close/>
                </a:path>
              </a:pathLst>
            </a:custGeom>
            <a:solidFill>
              <a:srgbClr val="D7E9EB"/>
            </a:solidFill>
          </p:spPr>
        </p:sp>
        <p:sp>
          <p:nvSpPr>
            <p:cNvPr name="TextBox 11" id="11"/>
            <p:cNvSpPr txBox="true"/>
            <p:nvPr/>
          </p:nvSpPr>
          <p:spPr>
            <a:xfrm>
              <a:off x="0" y="-38100"/>
              <a:ext cx="270933" cy="2747433"/>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473594" y="461309"/>
            <a:ext cx="2948212" cy="748366"/>
          </a:xfrm>
          <a:custGeom>
            <a:avLst/>
            <a:gdLst/>
            <a:ahLst/>
            <a:cxnLst/>
            <a:rect r="r" b="b" t="t" l="l"/>
            <a:pathLst>
              <a:path h="748366" w="2948212">
                <a:moveTo>
                  <a:pt x="0" y="0"/>
                </a:moveTo>
                <a:lnTo>
                  <a:pt x="2948212" y="0"/>
                </a:lnTo>
                <a:lnTo>
                  <a:pt x="2948212" y="748366"/>
                </a:lnTo>
                <a:lnTo>
                  <a:pt x="0" y="7483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pic>
        <p:nvPicPr>
          <p:cNvPr name="Picture 13" id="13"/>
          <p:cNvPicPr>
            <a:picLocks noChangeAspect="true"/>
          </p:cNvPicPr>
          <p:nvPr/>
        </p:nvPicPr>
        <p:blipFill>
          <a:blip r:embed="rId4"/>
          <a:stretch>
            <a:fillRect/>
          </a:stretch>
        </p:blipFill>
        <p:spPr>
          <a:xfrm rot="0">
            <a:off x="7224519" y="5067410"/>
            <a:ext cx="2224103" cy="2311326"/>
          </a:xfrm>
          <a:prstGeom prst="rect">
            <a:avLst/>
          </a:prstGeom>
        </p:spPr>
      </p:pic>
      <p:sp>
        <p:nvSpPr>
          <p:cNvPr name="Freeform 14" id="14"/>
          <p:cNvSpPr/>
          <p:nvPr/>
        </p:nvSpPr>
        <p:spPr>
          <a:xfrm flipH="false" flipV="false" rot="0">
            <a:off x="7721061" y="3352794"/>
            <a:ext cx="1421330" cy="1348487"/>
          </a:xfrm>
          <a:custGeom>
            <a:avLst/>
            <a:gdLst/>
            <a:ahLst/>
            <a:cxnLst/>
            <a:rect r="r" b="b" t="t" l="l"/>
            <a:pathLst>
              <a:path h="1348487" w="1421330">
                <a:moveTo>
                  <a:pt x="0" y="0"/>
                </a:moveTo>
                <a:lnTo>
                  <a:pt x="1421330" y="0"/>
                </a:lnTo>
                <a:lnTo>
                  <a:pt x="1421330" y="1348487"/>
                </a:lnTo>
                <a:lnTo>
                  <a:pt x="0" y="1348487"/>
                </a:lnTo>
                <a:lnTo>
                  <a:pt x="0" y="0"/>
                </a:lnTo>
                <a:close/>
              </a:path>
            </a:pathLst>
          </a:custGeom>
          <a:blipFill>
            <a:blip r:embed="rId5"/>
            <a:stretch>
              <a:fillRect l="0" t="0" r="0" b="0"/>
            </a:stretch>
          </a:blipFill>
        </p:spPr>
      </p:sp>
      <p:sp>
        <p:nvSpPr>
          <p:cNvPr name="Freeform 15" id="15"/>
          <p:cNvSpPr/>
          <p:nvPr/>
        </p:nvSpPr>
        <p:spPr>
          <a:xfrm flipH="false" flipV="false" rot="0">
            <a:off x="7592020" y="1028700"/>
            <a:ext cx="1489103" cy="1511779"/>
          </a:xfrm>
          <a:custGeom>
            <a:avLst/>
            <a:gdLst/>
            <a:ahLst/>
            <a:cxnLst/>
            <a:rect r="r" b="b" t="t" l="l"/>
            <a:pathLst>
              <a:path h="1511779" w="1489103">
                <a:moveTo>
                  <a:pt x="0" y="0"/>
                </a:moveTo>
                <a:lnTo>
                  <a:pt x="1489103" y="0"/>
                </a:lnTo>
                <a:lnTo>
                  <a:pt x="1489103" y="1511779"/>
                </a:lnTo>
                <a:lnTo>
                  <a:pt x="0" y="15117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7225254" y="7639032"/>
            <a:ext cx="2083443" cy="2057400"/>
          </a:xfrm>
          <a:custGeom>
            <a:avLst/>
            <a:gdLst/>
            <a:ahLst/>
            <a:cxnLst/>
            <a:rect r="r" b="b" t="t" l="l"/>
            <a:pathLst>
              <a:path h="2057400" w="2083443">
                <a:moveTo>
                  <a:pt x="0" y="0"/>
                </a:moveTo>
                <a:lnTo>
                  <a:pt x="2083443" y="0"/>
                </a:lnTo>
                <a:lnTo>
                  <a:pt x="2083443" y="2057400"/>
                </a:lnTo>
                <a:lnTo>
                  <a:pt x="0" y="20574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7" id="17"/>
          <p:cNvSpPr txBox="true"/>
          <p:nvPr/>
        </p:nvSpPr>
        <p:spPr>
          <a:xfrm rot="0">
            <a:off x="473594" y="4048125"/>
            <a:ext cx="6736723" cy="1095375"/>
          </a:xfrm>
          <a:prstGeom prst="rect">
            <a:avLst/>
          </a:prstGeom>
        </p:spPr>
        <p:txBody>
          <a:bodyPr anchor="t" rtlCol="false" tIns="0" lIns="0" bIns="0" rIns="0">
            <a:spAutoFit/>
          </a:bodyPr>
          <a:lstStyle/>
          <a:p>
            <a:pPr algn="l" marL="0" indent="0" lvl="0">
              <a:lnSpc>
                <a:spcPts val="8640"/>
              </a:lnSpc>
            </a:pPr>
            <a:r>
              <a:rPr lang="en-US" sz="7200">
                <a:solidFill>
                  <a:srgbClr val="FFFFFF"/>
                </a:solidFill>
                <a:latin typeface="Corben"/>
                <a:ea typeface="Corben"/>
                <a:cs typeface="Corben"/>
                <a:sym typeface="Corben"/>
              </a:rPr>
              <a:t>Methodology</a:t>
            </a:r>
          </a:p>
        </p:txBody>
      </p:sp>
      <p:sp>
        <p:nvSpPr>
          <p:cNvPr name="TextBox 18" id="18"/>
          <p:cNvSpPr txBox="true"/>
          <p:nvPr/>
        </p:nvSpPr>
        <p:spPr>
          <a:xfrm rot="0">
            <a:off x="9465562" y="359765"/>
            <a:ext cx="7259941" cy="2298700"/>
          </a:xfrm>
          <a:prstGeom prst="rect">
            <a:avLst/>
          </a:prstGeom>
        </p:spPr>
        <p:txBody>
          <a:bodyPr anchor="t" rtlCol="false" tIns="0" lIns="0" bIns="0" rIns="0">
            <a:spAutoFit/>
          </a:bodyPr>
          <a:lstStyle/>
          <a:p>
            <a:pPr algn="l">
              <a:lnSpc>
                <a:spcPts val="3740"/>
              </a:lnSpc>
            </a:pPr>
            <a:r>
              <a:rPr lang="en-US" sz="2200">
                <a:solidFill>
                  <a:srgbClr val="0C4E50"/>
                </a:solidFill>
                <a:latin typeface="Open Sans Bold"/>
                <a:ea typeface="Open Sans Bold"/>
                <a:cs typeface="Open Sans Bold"/>
                <a:sym typeface="Open Sans Bold"/>
              </a:rPr>
              <a:t>•Data in several formats, such as the number of jobs currently available for different technologies and for different places, were gathered using the Github jobs API on python</a:t>
            </a:r>
          </a:p>
          <a:p>
            <a:pPr algn="l" marL="0" indent="0" lvl="0">
              <a:lnSpc>
                <a:spcPts val="3740"/>
              </a:lnSpc>
            </a:pPr>
          </a:p>
        </p:txBody>
      </p:sp>
      <p:sp>
        <p:nvSpPr>
          <p:cNvPr name="TextBox 19" id="19"/>
          <p:cNvSpPr txBox="true"/>
          <p:nvPr/>
        </p:nvSpPr>
        <p:spPr>
          <a:xfrm rot="0">
            <a:off x="9465562" y="2780345"/>
            <a:ext cx="7259941" cy="2765425"/>
          </a:xfrm>
          <a:prstGeom prst="rect">
            <a:avLst/>
          </a:prstGeom>
        </p:spPr>
        <p:txBody>
          <a:bodyPr anchor="t" rtlCol="false" tIns="0" lIns="0" bIns="0" rIns="0">
            <a:spAutoFit/>
          </a:bodyPr>
          <a:lstStyle/>
          <a:p>
            <a:pPr algn="l">
              <a:lnSpc>
                <a:spcPts val="3740"/>
              </a:lnSpc>
            </a:pPr>
            <a:r>
              <a:rPr lang="en-US" sz="2200">
                <a:solidFill>
                  <a:srgbClr val="0C4E50"/>
                </a:solidFill>
                <a:latin typeface="Open Sans Bold"/>
                <a:ea typeface="Open Sans Bold"/>
                <a:cs typeface="Open Sans Bold"/>
                <a:sym typeface="Open Sans Bold"/>
              </a:rPr>
              <a:t>•To obtain the names of the programming languages and their yearly wages, the IBM website was scraped. The dataset from a 2019 Stack Overflow developer survey was downloaded and saved.</a:t>
            </a:r>
          </a:p>
          <a:p>
            <a:pPr algn="l" marL="0" indent="0" lvl="0">
              <a:lnSpc>
                <a:spcPts val="3740"/>
              </a:lnSpc>
            </a:pPr>
          </a:p>
        </p:txBody>
      </p:sp>
      <p:sp>
        <p:nvSpPr>
          <p:cNvPr name="TextBox 20" id="20"/>
          <p:cNvSpPr txBox="true"/>
          <p:nvPr/>
        </p:nvSpPr>
        <p:spPr>
          <a:xfrm rot="0">
            <a:off x="9465562" y="5210163"/>
            <a:ext cx="7259941" cy="2765425"/>
          </a:xfrm>
          <a:prstGeom prst="rect">
            <a:avLst/>
          </a:prstGeom>
        </p:spPr>
        <p:txBody>
          <a:bodyPr anchor="t" rtlCol="false" tIns="0" lIns="0" bIns="0" rIns="0">
            <a:spAutoFit/>
          </a:bodyPr>
          <a:lstStyle/>
          <a:p>
            <a:pPr algn="l">
              <a:lnSpc>
                <a:spcPts val="3740"/>
              </a:lnSpc>
            </a:pPr>
            <a:r>
              <a:rPr lang="en-US" sz="2200">
                <a:solidFill>
                  <a:srgbClr val="0C4E50"/>
                </a:solidFill>
                <a:latin typeface="Open Sans Bold"/>
                <a:ea typeface="Open Sans Bold"/>
                <a:cs typeface="Open Sans Bold"/>
                <a:sym typeface="Open Sans Bold"/>
              </a:rPr>
              <a:t>•Python was used to clean and analyze the data. To assess the distribution of data, the presence of outliers, and the correlation between various columns in the dataset, an exploratory data analysis was carried out.</a:t>
            </a:r>
          </a:p>
          <a:p>
            <a:pPr algn="l" marL="0" indent="0" lvl="0">
              <a:lnSpc>
                <a:spcPts val="3740"/>
              </a:lnSpc>
            </a:pPr>
          </a:p>
        </p:txBody>
      </p:sp>
      <p:sp>
        <p:nvSpPr>
          <p:cNvPr name="TextBox 21" id="21"/>
          <p:cNvSpPr txBox="true"/>
          <p:nvPr/>
        </p:nvSpPr>
        <p:spPr>
          <a:xfrm rot="0">
            <a:off x="9465562" y="7798088"/>
            <a:ext cx="7259941" cy="2298700"/>
          </a:xfrm>
          <a:prstGeom prst="rect">
            <a:avLst/>
          </a:prstGeom>
        </p:spPr>
        <p:txBody>
          <a:bodyPr anchor="t" rtlCol="false" tIns="0" lIns="0" bIns="0" rIns="0">
            <a:spAutoFit/>
          </a:bodyPr>
          <a:lstStyle/>
          <a:p>
            <a:pPr algn="l">
              <a:lnSpc>
                <a:spcPts val="3740"/>
              </a:lnSpc>
            </a:pPr>
            <a:r>
              <a:rPr lang="en-US" sz="2200">
                <a:solidFill>
                  <a:srgbClr val="0C4E50"/>
                </a:solidFill>
                <a:latin typeface="Open Sans Bold"/>
                <a:ea typeface="Open Sans Bold"/>
                <a:cs typeface="Open Sans Bold"/>
                <a:sym typeface="Open Sans Bold"/>
              </a:rPr>
              <a:t>•Charts, graphs, and dashboards were created using Python and Cognos analytics to visualize the data. All the python analyses were carried out on Jupyter notebook through visual studio.</a:t>
            </a:r>
          </a:p>
          <a:p>
            <a:pPr algn="l" marL="0" indent="0" lvl="0">
              <a:lnSpc>
                <a:spcPts val="374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7413477" cy="5314938"/>
            <a:chOff x="0" y="0"/>
            <a:chExt cx="1952521" cy="1399819"/>
          </a:xfrm>
        </p:grpSpPr>
        <p:sp>
          <p:nvSpPr>
            <p:cNvPr name="Freeform 3" id="3"/>
            <p:cNvSpPr/>
            <p:nvPr/>
          </p:nvSpPr>
          <p:spPr>
            <a:xfrm flipH="false" flipV="false" rot="0">
              <a:off x="0" y="0"/>
              <a:ext cx="1952521" cy="1399819"/>
            </a:xfrm>
            <a:custGeom>
              <a:avLst/>
              <a:gdLst/>
              <a:ahLst/>
              <a:cxnLst/>
              <a:rect r="r" b="b" t="t" l="l"/>
              <a:pathLst>
                <a:path h="1399819" w="1952521">
                  <a:moveTo>
                    <a:pt x="0" y="0"/>
                  </a:moveTo>
                  <a:lnTo>
                    <a:pt x="1952521" y="0"/>
                  </a:lnTo>
                  <a:lnTo>
                    <a:pt x="1952521" y="1399819"/>
                  </a:lnTo>
                  <a:lnTo>
                    <a:pt x="0" y="1399819"/>
                  </a:lnTo>
                  <a:close/>
                </a:path>
              </a:pathLst>
            </a:custGeom>
            <a:solidFill>
              <a:srgbClr val="41A3A6"/>
            </a:solidFill>
          </p:spPr>
        </p:sp>
        <p:sp>
          <p:nvSpPr>
            <p:cNvPr name="TextBox 4" id="4"/>
            <p:cNvSpPr txBox="true"/>
            <p:nvPr/>
          </p:nvSpPr>
          <p:spPr>
            <a:xfrm>
              <a:off x="0" y="-38100"/>
              <a:ext cx="1952521" cy="143791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5260020"/>
            <a:ext cx="7413477" cy="5026980"/>
            <a:chOff x="0" y="0"/>
            <a:chExt cx="1952521" cy="1323978"/>
          </a:xfrm>
        </p:grpSpPr>
        <p:sp>
          <p:nvSpPr>
            <p:cNvPr name="Freeform 6" id="6"/>
            <p:cNvSpPr/>
            <p:nvPr/>
          </p:nvSpPr>
          <p:spPr>
            <a:xfrm flipH="false" flipV="false" rot="0">
              <a:off x="0" y="0"/>
              <a:ext cx="1952521" cy="1323978"/>
            </a:xfrm>
            <a:custGeom>
              <a:avLst/>
              <a:gdLst/>
              <a:ahLst/>
              <a:cxnLst/>
              <a:rect r="r" b="b" t="t" l="l"/>
              <a:pathLst>
                <a:path h="1323978" w="1952521">
                  <a:moveTo>
                    <a:pt x="0" y="0"/>
                  </a:moveTo>
                  <a:lnTo>
                    <a:pt x="1952521" y="0"/>
                  </a:lnTo>
                  <a:lnTo>
                    <a:pt x="1952521" y="1323978"/>
                  </a:lnTo>
                  <a:lnTo>
                    <a:pt x="0" y="1323978"/>
                  </a:lnTo>
                  <a:close/>
                </a:path>
              </a:pathLst>
            </a:custGeom>
            <a:solidFill>
              <a:srgbClr val="0C4E50"/>
            </a:solidFill>
          </p:spPr>
        </p:sp>
        <p:sp>
          <p:nvSpPr>
            <p:cNvPr name="TextBox 7" id="7"/>
            <p:cNvSpPr txBox="true"/>
            <p:nvPr/>
          </p:nvSpPr>
          <p:spPr>
            <a:xfrm>
              <a:off x="0" y="-38100"/>
              <a:ext cx="1952521" cy="1362078"/>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532072" y="8999826"/>
            <a:ext cx="2948212" cy="748366"/>
          </a:xfrm>
          <a:custGeom>
            <a:avLst/>
            <a:gdLst/>
            <a:ahLst/>
            <a:cxnLst/>
            <a:rect r="r" b="b" t="t" l="l"/>
            <a:pathLst>
              <a:path h="748366" w="2948212">
                <a:moveTo>
                  <a:pt x="0" y="0"/>
                </a:moveTo>
                <a:lnTo>
                  <a:pt x="2948212" y="0"/>
                </a:lnTo>
                <a:lnTo>
                  <a:pt x="2948212" y="748365"/>
                </a:lnTo>
                <a:lnTo>
                  <a:pt x="0" y="7483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259300" y="0"/>
            <a:ext cx="1028700" cy="10287000"/>
            <a:chOff x="0" y="0"/>
            <a:chExt cx="270933" cy="2709333"/>
          </a:xfrm>
        </p:grpSpPr>
        <p:sp>
          <p:nvSpPr>
            <p:cNvPr name="Freeform 10" id="10"/>
            <p:cNvSpPr/>
            <p:nvPr/>
          </p:nvSpPr>
          <p:spPr>
            <a:xfrm flipH="false" flipV="false" rot="0">
              <a:off x="0" y="0"/>
              <a:ext cx="270933" cy="2709333"/>
            </a:xfrm>
            <a:custGeom>
              <a:avLst/>
              <a:gdLst/>
              <a:ahLst/>
              <a:cxnLst/>
              <a:rect r="r" b="b" t="t" l="l"/>
              <a:pathLst>
                <a:path h="2709333" w="270933">
                  <a:moveTo>
                    <a:pt x="0" y="0"/>
                  </a:moveTo>
                  <a:lnTo>
                    <a:pt x="270933" y="0"/>
                  </a:lnTo>
                  <a:lnTo>
                    <a:pt x="270933" y="2709333"/>
                  </a:lnTo>
                  <a:lnTo>
                    <a:pt x="0" y="2709333"/>
                  </a:lnTo>
                  <a:close/>
                </a:path>
              </a:pathLst>
            </a:custGeom>
            <a:solidFill>
              <a:srgbClr val="D7E9EB"/>
            </a:solidFill>
          </p:spPr>
        </p:sp>
        <p:sp>
          <p:nvSpPr>
            <p:cNvPr name="TextBox 11" id="11"/>
            <p:cNvSpPr txBox="true"/>
            <p:nvPr/>
          </p:nvSpPr>
          <p:spPr>
            <a:xfrm>
              <a:off x="0" y="-38100"/>
              <a:ext cx="270933" cy="2747433"/>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473594" y="461309"/>
            <a:ext cx="2948212" cy="748366"/>
          </a:xfrm>
          <a:custGeom>
            <a:avLst/>
            <a:gdLst/>
            <a:ahLst/>
            <a:cxnLst/>
            <a:rect r="r" b="b" t="t" l="l"/>
            <a:pathLst>
              <a:path h="748366" w="2948212">
                <a:moveTo>
                  <a:pt x="0" y="0"/>
                </a:moveTo>
                <a:lnTo>
                  <a:pt x="2948212" y="0"/>
                </a:lnTo>
                <a:lnTo>
                  <a:pt x="2948212" y="748366"/>
                </a:lnTo>
                <a:lnTo>
                  <a:pt x="0" y="7483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7893070" y="1209675"/>
            <a:ext cx="8886636" cy="7431449"/>
          </a:xfrm>
          <a:custGeom>
            <a:avLst/>
            <a:gdLst/>
            <a:ahLst/>
            <a:cxnLst/>
            <a:rect r="r" b="b" t="t" l="l"/>
            <a:pathLst>
              <a:path h="7431449" w="8886636">
                <a:moveTo>
                  <a:pt x="0" y="0"/>
                </a:moveTo>
                <a:lnTo>
                  <a:pt x="8886636" y="0"/>
                </a:lnTo>
                <a:lnTo>
                  <a:pt x="8886636" y="7431449"/>
                </a:lnTo>
                <a:lnTo>
                  <a:pt x="0" y="74314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473594" y="4048125"/>
            <a:ext cx="6736723" cy="1095375"/>
          </a:xfrm>
          <a:prstGeom prst="rect">
            <a:avLst/>
          </a:prstGeom>
        </p:spPr>
        <p:txBody>
          <a:bodyPr anchor="t" rtlCol="false" tIns="0" lIns="0" bIns="0" rIns="0">
            <a:spAutoFit/>
          </a:bodyPr>
          <a:lstStyle/>
          <a:p>
            <a:pPr algn="l" marL="0" indent="0" lvl="0">
              <a:lnSpc>
                <a:spcPts val="8640"/>
              </a:lnSpc>
            </a:pPr>
            <a:r>
              <a:rPr lang="en-US" sz="7200">
                <a:solidFill>
                  <a:srgbClr val="FFFFFF"/>
                </a:solidFill>
                <a:latin typeface="Corben"/>
                <a:ea typeface="Corben"/>
                <a:cs typeface="Corben"/>
                <a:sym typeface="Corben"/>
              </a:rPr>
              <a:t>Results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8575" y="3470982"/>
            <a:ext cx="8379322" cy="4656185"/>
          </a:xfrm>
          <a:custGeom>
            <a:avLst/>
            <a:gdLst/>
            <a:ahLst/>
            <a:cxnLst/>
            <a:rect r="r" b="b" t="t" l="l"/>
            <a:pathLst>
              <a:path h="4656185" w="8379322">
                <a:moveTo>
                  <a:pt x="0" y="0"/>
                </a:moveTo>
                <a:lnTo>
                  <a:pt x="8379322" y="0"/>
                </a:lnTo>
                <a:lnTo>
                  <a:pt x="8379322" y="4656185"/>
                </a:lnTo>
                <a:lnTo>
                  <a:pt x="0" y="4656185"/>
                </a:lnTo>
                <a:lnTo>
                  <a:pt x="0" y="0"/>
                </a:lnTo>
                <a:close/>
              </a:path>
            </a:pathLst>
          </a:custGeom>
          <a:blipFill>
            <a:blip r:embed="rId2"/>
            <a:stretch>
              <a:fillRect l="0" t="0" r="0" b="0"/>
            </a:stretch>
          </a:blipFill>
        </p:spPr>
      </p:sp>
      <p:sp>
        <p:nvSpPr>
          <p:cNvPr name="Freeform 3" id="3"/>
          <p:cNvSpPr/>
          <p:nvPr/>
        </p:nvSpPr>
        <p:spPr>
          <a:xfrm flipH="false" flipV="false" rot="0">
            <a:off x="8675087" y="3447018"/>
            <a:ext cx="9047058" cy="4680148"/>
          </a:xfrm>
          <a:custGeom>
            <a:avLst/>
            <a:gdLst/>
            <a:ahLst/>
            <a:cxnLst/>
            <a:rect r="r" b="b" t="t" l="l"/>
            <a:pathLst>
              <a:path h="4680148" w="9047058">
                <a:moveTo>
                  <a:pt x="0" y="0"/>
                </a:moveTo>
                <a:lnTo>
                  <a:pt x="9047058" y="0"/>
                </a:lnTo>
                <a:lnTo>
                  <a:pt x="9047058" y="4680149"/>
                </a:lnTo>
                <a:lnTo>
                  <a:pt x="0" y="4680149"/>
                </a:lnTo>
                <a:lnTo>
                  <a:pt x="0" y="0"/>
                </a:lnTo>
                <a:close/>
              </a:path>
            </a:pathLst>
          </a:custGeom>
          <a:blipFill>
            <a:blip r:embed="rId3"/>
            <a:stretch>
              <a:fillRect l="0" t="0" r="0" b="0"/>
            </a:stretch>
          </a:blipFill>
        </p:spPr>
      </p:sp>
      <p:sp>
        <p:nvSpPr>
          <p:cNvPr name="TextBox 4" id="4"/>
          <p:cNvSpPr txBox="true"/>
          <p:nvPr/>
        </p:nvSpPr>
        <p:spPr>
          <a:xfrm rot="0">
            <a:off x="1302921" y="464540"/>
            <a:ext cx="14209950" cy="1095375"/>
          </a:xfrm>
          <a:prstGeom prst="rect">
            <a:avLst/>
          </a:prstGeom>
        </p:spPr>
        <p:txBody>
          <a:bodyPr anchor="t" rtlCol="false" tIns="0" lIns="0" bIns="0" rIns="0">
            <a:spAutoFit/>
          </a:bodyPr>
          <a:lstStyle/>
          <a:p>
            <a:pPr algn="l" marL="0" indent="0" lvl="0">
              <a:lnSpc>
                <a:spcPts val="8640"/>
              </a:lnSpc>
            </a:pPr>
            <a:r>
              <a:rPr lang="en-US" sz="7200">
                <a:solidFill>
                  <a:srgbClr val="41A3A6"/>
                </a:solidFill>
                <a:latin typeface="Corben"/>
                <a:ea typeface="Corben"/>
                <a:cs typeface="Corben"/>
                <a:sym typeface="Corben"/>
              </a:rPr>
              <a:t>Programming Languages Trends</a:t>
            </a:r>
          </a:p>
        </p:txBody>
      </p:sp>
      <p:sp>
        <p:nvSpPr>
          <p:cNvPr name="TextBox 5" id="5"/>
          <p:cNvSpPr txBox="true"/>
          <p:nvPr/>
        </p:nvSpPr>
        <p:spPr>
          <a:xfrm rot="0">
            <a:off x="473594" y="2724227"/>
            <a:ext cx="8618591" cy="481330"/>
          </a:xfrm>
          <a:prstGeom prst="rect">
            <a:avLst/>
          </a:prstGeom>
        </p:spPr>
        <p:txBody>
          <a:bodyPr anchor="t" rtlCol="false" tIns="0" lIns="0" bIns="0" rIns="0">
            <a:spAutoFit/>
          </a:bodyPr>
          <a:lstStyle/>
          <a:p>
            <a:pPr algn="l" marL="0" indent="0" lvl="0">
              <a:lnSpc>
                <a:spcPts val="3919"/>
              </a:lnSpc>
              <a:spcBef>
                <a:spcPct val="0"/>
              </a:spcBef>
            </a:pPr>
            <a:r>
              <a:rPr lang="en-US" sz="2799">
                <a:solidFill>
                  <a:srgbClr val="4B4545"/>
                </a:solidFill>
                <a:latin typeface="Open Sans Bold"/>
                <a:ea typeface="Open Sans Bold"/>
                <a:cs typeface="Open Sans Bold"/>
                <a:sym typeface="Open Sans Bold"/>
              </a:rPr>
              <a:t>Current Year</a:t>
            </a:r>
          </a:p>
        </p:txBody>
      </p:sp>
      <p:sp>
        <p:nvSpPr>
          <p:cNvPr name="TextBox 6" id="6"/>
          <p:cNvSpPr txBox="true"/>
          <p:nvPr/>
        </p:nvSpPr>
        <p:spPr>
          <a:xfrm rot="0">
            <a:off x="9217462" y="2724227"/>
            <a:ext cx="8618591" cy="481330"/>
          </a:xfrm>
          <a:prstGeom prst="rect">
            <a:avLst/>
          </a:prstGeom>
        </p:spPr>
        <p:txBody>
          <a:bodyPr anchor="t" rtlCol="false" tIns="0" lIns="0" bIns="0" rIns="0">
            <a:spAutoFit/>
          </a:bodyPr>
          <a:lstStyle/>
          <a:p>
            <a:pPr algn="l" marL="0" indent="0" lvl="0">
              <a:lnSpc>
                <a:spcPts val="3919"/>
              </a:lnSpc>
              <a:spcBef>
                <a:spcPct val="0"/>
              </a:spcBef>
            </a:pPr>
            <a:r>
              <a:rPr lang="en-US" sz="2799">
                <a:solidFill>
                  <a:srgbClr val="4B4545"/>
                </a:solidFill>
                <a:latin typeface="Open Sans Bold"/>
                <a:ea typeface="Open Sans Bold"/>
                <a:cs typeface="Open Sans Bold"/>
                <a:sym typeface="Open Sans Bold"/>
              </a:rPr>
              <a:t>Next Year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198141" y="0"/>
            <a:ext cx="1089859" cy="10287000"/>
            <a:chOff x="0" y="0"/>
            <a:chExt cx="287041" cy="2709333"/>
          </a:xfrm>
        </p:grpSpPr>
        <p:sp>
          <p:nvSpPr>
            <p:cNvPr name="Freeform 3" id="3"/>
            <p:cNvSpPr/>
            <p:nvPr/>
          </p:nvSpPr>
          <p:spPr>
            <a:xfrm flipH="false" flipV="false" rot="0">
              <a:off x="0" y="0"/>
              <a:ext cx="287041" cy="2709333"/>
            </a:xfrm>
            <a:custGeom>
              <a:avLst/>
              <a:gdLst/>
              <a:ahLst/>
              <a:cxnLst/>
              <a:rect r="r" b="b" t="t" l="l"/>
              <a:pathLst>
                <a:path h="2709333" w="287041">
                  <a:moveTo>
                    <a:pt x="0" y="0"/>
                  </a:moveTo>
                  <a:lnTo>
                    <a:pt x="287041" y="0"/>
                  </a:lnTo>
                  <a:lnTo>
                    <a:pt x="287041" y="2709333"/>
                  </a:lnTo>
                  <a:lnTo>
                    <a:pt x="0" y="2709333"/>
                  </a:lnTo>
                  <a:close/>
                </a:path>
              </a:pathLst>
            </a:custGeom>
            <a:solidFill>
              <a:srgbClr val="D7E9EB"/>
            </a:solidFill>
          </p:spPr>
        </p:sp>
        <p:sp>
          <p:nvSpPr>
            <p:cNvPr name="TextBox 4" id="4"/>
            <p:cNvSpPr txBox="true"/>
            <p:nvPr/>
          </p:nvSpPr>
          <p:spPr>
            <a:xfrm>
              <a:off x="0" y="-38100"/>
              <a:ext cx="287041" cy="2747433"/>
            </a:xfrm>
            <a:prstGeom prst="rect">
              <a:avLst/>
            </a:prstGeom>
          </p:spPr>
          <p:txBody>
            <a:bodyPr anchor="ctr" rtlCol="false" tIns="50800" lIns="50800" bIns="50800" rIns="50800"/>
            <a:lstStyle/>
            <a:p>
              <a:pPr algn="ctr">
                <a:lnSpc>
                  <a:spcPts val="3359"/>
                </a:lnSpc>
              </a:pPr>
            </a:p>
          </p:txBody>
        </p:sp>
      </p:grpSp>
      <p:sp>
        <p:nvSpPr>
          <p:cNvPr name="Freeform 5" id="5"/>
          <p:cNvSpPr/>
          <p:nvPr/>
        </p:nvSpPr>
        <p:spPr>
          <a:xfrm flipH="false" flipV="false" rot="0">
            <a:off x="13849879" y="654517"/>
            <a:ext cx="2948212" cy="748366"/>
          </a:xfrm>
          <a:custGeom>
            <a:avLst/>
            <a:gdLst/>
            <a:ahLst/>
            <a:cxnLst/>
            <a:rect r="r" b="b" t="t" l="l"/>
            <a:pathLst>
              <a:path h="748366" w="2948212">
                <a:moveTo>
                  <a:pt x="0" y="0"/>
                </a:moveTo>
                <a:lnTo>
                  <a:pt x="2948212" y="0"/>
                </a:lnTo>
                <a:lnTo>
                  <a:pt x="2948212" y="748366"/>
                </a:lnTo>
                <a:lnTo>
                  <a:pt x="0" y="7483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473594" y="312140"/>
            <a:ext cx="13376285" cy="1778251"/>
          </a:xfrm>
          <a:prstGeom prst="rect">
            <a:avLst/>
          </a:prstGeom>
        </p:spPr>
        <p:txBody>
          <a:bodyPr anchor="t" rtlCol="false" tIns="0" lIns="0" bIns="0" rIns="0">
            <a:spAutoFit/>
          </a:bodyPr>
          <a:lstStyle/>
          <a:p>
            <a:pPr algn="l" marL="0" indent="0" lvl="0">
              <a:lnSpc>
                <a:spcPts val="7238"/>
              </a:lnSpc>
            </a:pPr>
            <a:r>
              <a:rPr lang="en-US" sz="4700">
                <a:solidFill>
                  <a:srgbClr val="4B4545"/>
                </a:solidFill>
                <a:latin typeface="Corben"/>
                <a:ea typeface="Corben"/>
                <a:cs typeface="Corben"/>
                <a:sym typeface="Corben"/>
              </a:rPr>
              <a:t>PROGRAMMING LANGUAGE TRENDS - FINDINGS &amp; IMPLICATIONS</a:t>
            </a:r>
          </a:p>
        </p:txBody>
      </p:sp>
      <p:sp>
        <p:nvSpPr>
          <p:cNvPr name="TextBox 7" id="7"/>
          <p:cNvSpPr txBox="true"/>
          <p:nvPr/>
        </p:nvSpPr>
        <p:spPr>
          <a:xfrm rot="0">
            <a:off x="473594" y="3486150"/>
            <a:ext cx="7275272" cy="5191125"/>
          </a:xfrm>
          <a:prstGeom prst="rect">
            <a:avLst/>
          </a:prstGeom>
        </p:spPr>
        <p:txBody>
          <a:bodyPr anchor="t" rtlCol="false" tIns="0" lIns="0" bIns="0" rIns="0">
            <a:spAutoFit/>
          </a:bodyPr>
          <a:lstStyle/>
          <a:p>
            <a:pPr algn="l" marL="582928" indent="-291464" lvl="1">
              <a:lnSpc>
                <a:spcPts val="4589"/>
              </a:lnSpc>
              <a:buFont typeface="Arial"/>
              <a:buChar char="•"/>
            </a:pPr>
            <a:r>
              <a:rPr lang="en-US" sz="2699">
                <a:solidFill>
                  <a:srgbClr val="4B4545"/>
                </a:solidFill>
                <a:latin typeface="Open Sans"/>
                <a:ea typeface="Open Sans"/>
                <a:cs typeface="Open Sans"/>
                <a:sym typeface="Open Sans"/>
              </a:rPr>
              <a:t>Javascript, HTML/CSS, SQL, Shell languages and Python are the most used languages currently.</a:t>
            </a:r>
          </a:p>
          <a:p>
            <a:pPr algn="l" marL="582928" indent="-291464" lvl="1">
              <a:lnSpc>
                <a:spcPts val="4589"/>
              </a:lnSpc>
              <a:buFont typeface="Arial"/>
              <a:buChar char="•"/>
            </a:pPr>
            <a:r>
              <a:rPr lang="en-US" sz="2699">
                <a:solidFill>
                  <a:srgbClr val="4B4545"/>
                </a:solidFill>
                <a:latin typeface="Open Sans"/>
                <a:ea typeface="Open Sans"/>
                <a:cs typeface="Open Sans"/>
                <a:sym typeface="Open Sans"/>
              </a:rPr>
              <a:t>Javascript, HTML/CSS, Python, SQL, and Typescript will be the most used languages next year and future years.</a:t>
            </a:r>
          </a:p>
          <a:p>
            <a:pPr algn="l" marL="582928" indent="-291464" lvl="1">
              <a:lnSpc>
                <a:spcPts val="4589"/>
              </a:lnSpc>
              <a:buFont typeface="Arial"/>
              <a:buChar char="•"/>
            </a:pPr>
            <a:r>
              <a:rPr lang="en-US" sz="2699">
                <a:solidFill>
                  <a:srgbClr val="4B4545"/>
                </a:solidFill>
                <a:latin typeface="Open Sans"/>
                <a:ea typeface="Open Sans"/>
                <a:cs typeface="Open Sans"/>
                <a:sym typeface="Open Sans"/>
              </a:rPr>
              <a:t>Python will have more demand than SQL next year.</a:t>
            </a:r>
          </a:p>
          <a:p>
            <a:pPr algn="l">
              <a:lnSpc>
                <a:spcPts val="4589"/>
              </a:lnSpc>
            </a:pPr>
          </a:p>
        </p:txBody>
      </p:sp>
      <p:sp>
        <p:nvSpPr>
          <p:cNvPr name="TextBox 8" id="8"/>
          <p:cNvSpPr txBox="true"/>
          <p:nvPr/>
        </p:nvSpPr>
        <p:spPr>
          <a:xfrm rot="0">
            <a:off x="473594" y="2724227"/>
            <a:ext cx="8618591" cy="481330"/>
          </a:xfrm>
          <a:prstGeom prst="rect">
            <a:avLst/>
          </a:prstGeom>
        </p:spPr>
        <p:txBody>
          <a:bodyPr anchor="t" rtlCol="false" tIns="0" lIns="0" bIns="0" rIns="0">
            <a:spAutoFit/>
          </a:bodyPr>
          <a:lstStyle/>
          <a:p>
            <a:pPr algn="l" marL="0" indent="0" lvl="0">
              <a:lnSpc>
                <a:spcPts val="3919"/>
              </a:lnSpc>
              <a:spcBef>
                <a:spcPct val="0"/>
              </a:spcBef>
            </a:pPr>
            <a:r>
              <a:rPr lang="en-US" sz="2799">
                <a:solidFill>
                  <a:srgbClr val="4B4545"/>
                </a:solidFill>
                <a:latin typeface="Open Sans Bold"/>
                <a:ea typeface="Open Sans Bold"/>
                <a:cs typeface="Open Sans Bold"/>
                <a:sym typeface="Open Sans Bold"/>
              </a:rPr>
              <a:t>Findings</a:t>
            </a:r>
          </a:p>
        </p:txBody>
      </p:sp>
      <p:sp>
        <p:nvSpPr>
          <p:cNvPr name="Freeform 9" id="9"/>
          <p:cNvSpPr/>
          <p:nvPr/>
        </p:nvSpPr>
        <p:spPr>
          <a:xfrm flipH="false" flipV="false" rot="5400000">
            <a:off x="-626329" y="7410011"/>
            <a:ext cx="2948212" cy="748366"/>
          </a:xfrm>
          <a:custGeom>
            <a:avLst/>
            <a:gdLst/>
            <a:ahLst/>
            <a:cxnLst/>
            <a:rect r="r" b="b" t="t" l="l"/>
            <a:pathLst>
              <a:path h="748366" w="2948212">
                <a:moveTo>
                  <a:pt x="0" y="0"/>
                </a:moveTo>
                <a:lnTo>
                  <a:pt x="2948212" y="0"/>
                </a:lnTo>
                <a:lnTo>
                  <a:pt x="2948212" y="748366"/>
                </a:lnTo>
                <a:lnTo>
                  <a:pt x="0" y="748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0" id="10"/>
          <p:cNvSpPr/>
          <p:nvPr/>
        </p:nvSpPr>
        <p:spPr>
          <a:xfrm flipH="true">
            <a:off x="8433305" y="5188476"/>
            <a:ext cx="0" cy="4559715"/>
          </a:xfrm>
          <a:prstGeom prst="line">
            <a:avLst/>
          </a:prstGeom>
          <a:ln cap="rnd" w="114300">
            <a:solidFill>
              <a:srgbClr val="F25426"/>
            </a:solidFill>
            <a:prstDash val="solid"/>
            <a:headEnd type="none" len="sm" w="sm"/>
            <a:tailEnd type="none" len="sm" w="sm"/>
          </a:ln>
        </p:spPr>
      </p:sp>
      <p:sp>
        <p:nvSpPr>
          <p:cNvPr name="AutoShape 11" id="11"/>
          <p:cNvSpPr/>
          <p:nvPr/>
        </p:nvSpPr>
        <p:spPr>
          <a:xfrm>
            <a:off x="8433305" y="2593637"/>
            <a:ext cx="0" cy="1770240"/>
          </a:xfrm>
          <a:prstGeom prst="line">
            <a:avLst/>
          </a:prstGeom>
          <a:ln cap="rnd" w="114300">
            <a:solidFill>
              <a:srgbClr val="F25426"/>
            </a:solidFill>
            <a:prstDash val="solid"/>
            <a:headEnd type="none" len="sm" w="sm"/>
            <a:tailEnd type="none" len="sm" w="sm"/>
          </a:ln>
        </p:spPr>
      </p:sp>
      <p:sp>
        <p:nvSpPr>
          <p:cNvPr name="TextBox 12" id="12"/>
          <p:cNvSpPr txBox="true"/>
          <p:nvPr/>
        </p:nvSpPr>
        <p:spPr>
          <a:xfrm rot="0">
            <a:off x="9764659" y="2724227"/>
            <a:ext cx="8618591" cy="481330"/>
          </a:xfrm>
          <a:prstGeom prst="rect">
            <a:avLst/>
          </a:prstGeom>
        </p:spPr>
        <p:txBody>
          <a:bodyPr anchor="t" rtlCol="false" tIns="0" lIns="0" bIns="0" rIns="0">
            <a:spAutoFit/>
          </a:bodyPr>
          <a:lstStyle/>
          <a:p>
            <a:pPr algn="l" marL="0" indent="0" lvl="0">
              <a:lnSpc>
                <a:spcPts val="3919"/>
              </a:lnSpc>
              <a:spcBef>
                <a:spcPct val="0"/>
              </a:spcBef>
            </a:pPr>
            <a:r>
              <a:rPr lang="en-US" sz="2799">
                <a:solidFill>
                  <a:srgbClr val="4B4545"/>
                </a:solidFill>
                <a:latin typeface="Open Sans Bold"/>
                <a:ea typeface="Open Sans Bold"/>
                <a:cs typeface="Open Sans Bold"/>
                <a:sym typeface="Open Sans Bold"/>
              </a:rPr>
              <a:t>Implications</a:t>
            </a:r>
          </a:p>
        </p:txBody>
      </p:sp>
      <p:sp>
        <p:nvSpPr>
          <p:cNvPr name="TextBox 13" id="13"/>
          <p:cNvSpPr txBox="true"/>
          <p:nvPr/>
        </p:nvSpPr>
        <p:spPr>
          <a:xfrm rot="0">
            <a:off x="8433305" y="3318816"/>
            <a:ext cx="8364786" cy="6353175"/>
          </a:xfrm>
          <a:prstGeom prst="rect">
            <a:avLst/>
          </a:prstGeom>
        </p:spPr>
        <p:txBody>
          <a:bodyPr anchor="t" rtlCol="false" tIns="0" lIns="0" bIns="0" rIns="0">
            <a:spAutoFit/>
          </a:bodyPr>
          <a:lstStyle/>
          <a:p>
            <a:pPr algn="l" marL="582928" indent="-291464" lvl="1">
              <a:lnSpc>
                <a:spcPts val="4589"/>
              </a:lnSpc>
              <a:buFont typeface="Arial"/>
              <a:buChar char="•"/>
            </a:pPr>
            <a:r>
              <a:rPr lang="en-US" sz="2699">
                <a:solidFill>
                  <a:srgbClr val="4B4545"/>
                </a:solidFill>
                <a:latin typeface="Open Sans"/>
                <a:ea typeface="Open Sans"/>
                <a:cs typeface="Open Sans"/>
                <a:sym typeface="Open Sans"/>
              </a:rPr>
              <a:t>Javascript and HTML are used for web development which means that web development as a tech skill has the highest demand, especially as Typescript is getting viral.</a:t>
            </a:r>
          </a:p>
          <a:p>
            <a:pPr algn="l" marL="582928" indent="-291464" lvl="1">
              <a:lnSpc>
                <a:spcPts val="4589"/>
              </a:lnSpc>
              <a:buFont typeface="Arial"/>
              <a:buChar char="•"/>
            </a:pPr>
            <a:r>
              <a:rPr lang="en-US" sz="2699">
                <a:solidFill>
                  <a:srgbClr val="4B4545"/>
                </a:solidFill>
                <a:latin typeface="Open Sans"/>
                <a:ea typeface="Open Sans"/>
                <a:cs typeface="Open Sans"/>
                <a:sym typeface="Open Sans"/>
              </a:rPr>
              <a:t>Python is gaining more and more traction due to the increase in demand for AI and ML skills.</a:t>
            </a:r>
          </a:p>
          <a:p>
            <a:pPr algn="l" marL="582928" indent="-291464" lvl="1">
              <a:lnSpc>
                <a:spcPts val="4589"/>
              </a:lnSpc>
              <a:buFont typeface="Arial"/>
              <a:buChar char="•"/>
            </a:pPr>
            <a:r>
              <a:rPr lang="en-US" sz="2699">
                <a:solidFill>
                  <a:srgbClr val="4B4545"/>
                </a:solidFill>
                <a:latin typeface="Open Sans"/>
                <a:ea typeface="Open Sans"/>
                <a:cs typeface="Open Sans"/>
                <a:sym typeface="Open Sans"/>
              </a:rPr>
              <a:t>SQL is the still the most relevant language for data professionals. It is important for aspiring data analysts, scientists, business analysts etc to have SQL skills.</a:t>
            </a:r>
          </a:p>
          <a:p>
            <a:pPr algn="l">
              <a:lnSpc>
                <a:spcPts val="458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0550" y="3570843"/>
            <a:ext cx="8187346" cy="4956252"/>
          </a:xfrm>
          <a:custGeom>
            <a:avLst/>
            <a:gdLst/>
            <a:ahLst/>
            <a:cxnLst/>
            <a:rect r="r" b="b" t="t" l="l"/>
            <a:pathLst>
              <a:path h="4956252" w="8187346">
                <a:moveTo>
                  <a:pt x="0" y="0"/>
                </a:moveTo>
                <a:lnTo>
                  <a:pt x="8187347" y="0"/>
                </a:lnTo>
                <a:lnTo>
                  <a:pt x="8187347" y="4956252"/>
                </a:lnTo>
                <a:lnTo>
                  <a:pt x="0" y="4956252"/>
                </a:lnTo>
                <a:lnTo>
                  <a:pt x="0" y="0"/>
                </a:lnTo>
                <a:close/>
              </a:path>
            </a:pathLst>
          </a:custGeom>
          <a:blipFill>
            <a:blip r:embed="rId2"/>
            <a:stretch>
              <a:fillRect l="0" t="0" r="0" b="0"/>
            </a:stretch>
          </a:blipFill>
        </p:spPr>
      </p:sp>
      <p:sp>
        <p:nvSpPr>
          <p:cNvPr name="Freeform 3" id="3"/>
          <p:cNvSpPr/>
          <p:nvPr/>
        </p:nvSpPr>
        <p:spPr>
          <a:xfrm flipH="false" flipV="false" rot="0">
            <a:off x="9217462" y="3412555"/>
            <a:ext cx="8618591" cy="4994519"/>
          </a:xfrm>
          <a:custGeom>
            <a:avLst/>
            <a:gdLst/>
            <a:ahLst/>
            <a:cxnLst/>
            <a:rect r="r" b="b" t="t" l="l"/>
            <a:pathLst>
              <a:path h="4994519" w="8618591">
                <a:moveTo>
                  <a:pt x="0" y="0"/>
                </a:moveTo>
                <a:lnTo>
                  <a:pt x="8618591" y="0"/>
                </a:lnTo>
                <a:lnTo>
                  <a:pt x="8618591" y="4994520"/>
                </a:lnTo>
                <a:lnTo>
                  <a:pt x="0" y="4994520"/>
                </a:lnTo>
                <a:lnTo>
                  <a:pt x="0" y="0"/>
                </a:lnTo>
                <a:close/>
              </a:path>
            </a:pathLst>
          </a:custGeom>
          <a:blipFill>
            <a:blip r:embed="rId3"/>
            <a:stretch>
              <a:fillRect l="0" t="0" r="0" b="0"/>
            </a:stretch>
          </a:blipFill>
        </p:spPr>
      </p:sp>
      <p:sp>
        <p:nvSpPr>
          <p:cNvPr name="TextBox 4" id="4"/>
          <p:cNvSpPr txBox="true"/>
          <p:nvPr/>
        </p:nvSpPr>
        <p:spPr>
          <a:xfrm rot="0">
            <a:off x="1302921" y="464540"/>
            <a:ext cx="14209950" cy="1095375"/>
          </a:xfrm>
          <a:prstGeom prst="rect">
            <a:avLst/>
          </a:prstGeom>
        </p:spPr>
        <p:txBody>
          <a:bodyPr anchor="t" rtlCol="false" tIns="0" lIns="0" bIns="0" rIns="0">
            <a:spAutoFit/>
          </a:bodyPr>
          <a:lstStyle/>
          <a:p>
            <a:pPr algn="l" marL="0" indent="0" lvl="0">
              <a:lnSpc>
                <a:spcPts val="8640"/>
              </a:lnSpc>
            </a:pPr>
            <a:r>
              <a:rPr lang="en-US" sz="7200">
                <a:solidFill>
                  <a:srgbClr val="41A3A6"/>
                </a:solidFill>
                <a:latin typeface="Corben"/>
                <a:ea typeface="Corben"/>
                <a:cs typeface="Corben"/>
                <a:sym typeface="Corben"/>
              </a:rPr>
              <a:t>Database Trends</a:t>
            </a:r>
          </a:p>
        </p:txBody>
      </p:sp>
      <p:sp>
        <p:nvSpPr>
          <p:cNvPr name="TextBox 5" id="5"/>
          <p:cNvSpPr txBox="true"/>
          <p:nvPr/>
        </p:nvSpPr>
        <p:spPr>
          <a:xfrm rot="0">
            <a:off x="473594" y="2724227"/>
            <a:ext cx="8618591" cy="481330"/>
          </a:xfrm>
          <a:prstGeom prst="rect">
            <a:avLst/>
          </a:prstGeom>
        </p:spPr>
        <p:txBody>
          <a:bodyPr anchor="t" rtlCol="false" tIns="0" lIns="0" bIns="0" rIns="0">
            <a:spAutoFit/>
          </a:bodyPr>
          <a:lstStyle/>
          <a:p>
            <a:pPr algn="l" marL="0" indent="0" lvl="0">
              <a:lnSpc>
                <a:spcPts val="3919"/>
              </a:lnSpc>
              <a:spcBef>
                <a:spcPct val="0"/>
              </a:spcBef>
            </a:pPr>
            <a:r>
              <a:rPr lang="en-US" sz="2799">
                <a:solidFill>
                  <a:srgbClr val="4B4545"/>
                </a:solidFill>
                <a:latin typeface="Open Sans Bold"/>
                <a:ea typeface="Open Sans Bold"/>
                <a:cs typeface="Open Sans Bold"/>
                <a:sym typeface="Open Sans Bold"/>
              </a:rPr>
              <a:t>Current Year</a:t>
            </a:r>
          </a:p>
        </p:txBody>
      </p:sp>
      <p:sp>
        <p:nvSpPr>
          <p:cNvPr name="TextBox 6" id="6"/>
          <p:cNvSpPr txBox="true"/>
          <p:nvPr/>
        </p:nvSpPr>
        <p:spPr>
          <a:xfrm rot="0">
            <a:off x="9217462" y="2724227"/>
            <a:ext cx="8618591" cy="481330"/>
          </a:xfrm>
          <a:prstGeom prst="rect">
            <a:avLst/>
          </a:prstGeom>
        </p:spPr>
        <p:txBody>
          <a:bodyPr anchor="t" rtlCol="false" tIns="0" lIns="0" bIns="0" rIns="0">
            <a:spAutoFit/>
          </a:bodyPr>
          <a:lstStyle/>
          <a:p>
            <a:pPr algn="l" marL="0" indent="0" lvl="0">
              <a:lnSpc>
                <a:spcPts val="3919"/>
              </a:lnSpc>
              <a:spcBef>
                <a:spcPct val="0"/>
              </a:spcBef>
            </a:pPr>
            <a:r>
              <a:rPr lang="en-US" sz="2799">
                <a:solidFill>
                  <a:srgbClr val="4B4545"/>
                </a:solidFill>
                <a:latin typeface="Open Sans Bold"/>
                <a:ea typeface="Open Sans Bold"/>
                <a:cs typeface="Open Sans Bold"/>
                <a:sym typeface="Open Sans Bold"/>
              </a:rPr>
              <a:t>Next Year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DAGMLsEzFwo</dc:identifier>
  <dcterms:modified xsi:type="dcterms:W3CDTF">2011-08-01T06:04:30Z</dcterms:modified>
  <cp:revision>1</cp:revision>
  <dc:title>Data Analysis Final Presentation</dc:title>
</cp:coreProperties>
</file>