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1" r:id="rId9"/>
    <p:sldId id="262" r:id="rId10"/>
    <p:sldId id="259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B4CBD2-90C7-8D74-3496-1ADE27E0767F}" v="82" dt="2025-08-30T05:57:51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1" autoAdjust="0"/>
    <p:restoredTop sz="94638"/>
  </p:normalViewPr>
  <p:slideViewPr>
    <p:cSldViewPr snapToGrid="0">
      <p:cViewPr varScale="1">
        <p:scale>
          <a:sx n="113" d="100"/>
          <a:sy n="11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505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8789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03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9122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990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76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047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2921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6729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15966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6864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2611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2546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7472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812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096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15506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C13A9-5FC1-4B80-8110-E978484E8C27}" type="datetimeFigureOut">
              <a:rPr lang="en-IN" smtClean="0"/>
              <a:t>28/09/25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C927EB-20B4-4CB8-96C3-29728E9B4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88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ustNet 360° brand logo for Bank of Baroda hackathon presentation">
            <a:extLst>
              <a:ext uri="{FF2B5EF4-FFF2-40B4-BE49-F238E27FC236}">
                <a16:creationId xmlns:a16="http://schemas.microsoft.com/office/drawing/2014/main" id="{6C1CFD36-733A-CFD4-7F43-6C59F94D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2E3A1-13BA-EFDB-49FB-8A8D516C2A5E}"/>
              </a:ext>
            </a:extLst>
          </p:cNvPr>
          <p:cNvSpPr txBox="1"/>
          <p:nvPr/>
        </p:nvSpPr>
        <p:spPr>
          <a:xfrm>
            <a:off x="1187971" y="1655035"/>
            <a:ext cx="6093500" cy="766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EE141B-7B0E-06CB-9D89-53328EED8A7A}"/>
              </a:ext>
            </a:extLst>
          </p:cNvPr>
          <p:cNvGrpSpPr/>
          <p:nvPr/>
        </p:nvGrpSpPr>
        <p:grpSpPr>
          <a:xfrm>
            <a:off x="1187971" y="1039524"/>
            <a:ext cx="9468242" cy="762913"/>
            <a:chOff x="1372644" y="166687"/>
            <a:chExt cx="9468242" cy="762913"/>
          </a:xfrm>
        </p:grpSpPr>
        <p:pic>
          <p:nvPicPr>
            <p:cNvPr id="6" name="Picture 5" descr="iba.png">
              <a:extLst>
                <a:ext uri="{FF2B5EF4-FFF2-40B4-BE49-F238E27FC236}">
                  <a16:creationId xmlns:a16="http://schemas.microsoft.com/office/drawing/2014/main" id="{2CD62683-FB0D-F889-DF13-8EAFF161C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7" name="Picture 6" descr="iit_red.jpg">
              <a:extLst>
                <a:ext uri="{FF2B5EF4-FFF2-40B4-BE49-F238E27FC236}">
                  <a16:creationId xmlns:a16="http://schemas.microsoft.com/office/drawing/2014/main" id="{D10B8905-D611-4AE8-F791-1F4FE92CA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8" name="Picture 7" descr="dfs.png">
              <a:extLst>
                <a:ext uri="{FF2B5EF4-FFF2-40B4-BE49-F238E27FC236}">
                  <a16:creationId xmlns:a16="http://schemas.microsoft.com/office/drawing/2014/main" id="{0ADFDA8E-1574-C48D-EE9B-2394A2313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351BEE7F-B86A-CF46-3634-89E8AE0B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7569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9A17-ED49-A282-C136-D84A8D84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C48B08-98F8-1288-A8FB-77F14D467815}"/>
              </a:ext>
            </a:extLst>
          </p:cNvPr>
          <p:cNvSpPr txBox="1"/>
          <p:nvPr/>
        </p:nvSpPr>
        <p:spPr>
          <a:xfrm>
            <a:off x="489347" y="2669111"/>
            <a:ext cx="3639425" cy="123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CTS Calculation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33E3E-91B9-BC22-6976-CDF04D5DD794}"/>
              </a:ext>
            </a:extLst>
          </p:cNvPr>
          <p:cNvGrpSpPr/>
          <p:nvPr/>
        </p:nvGrpSpPr>
        <p:grpSpPr>
          <a:xfrm>
            <a:off x="1372644" y="227505"/>
            <a:ext cx="8561578" cy="572816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1FBB24A3-D41A-FF53-FF21-32DFBAA21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2A94B0E3-A649-C1BD-FA2F-3D229C38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F20072C5-0F85-7563-0DA4-FCBD36D1B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6C2B9AA-6618-4D41-CC2F-839014E6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3D7D1BB-90A0-D945-F1F8-26499A275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32"/>
          <a:stretch>
            <a:fillRect/>
          </a:stretch>
        </p:blipFill>
        <p:spPr>
          <a:xfrm>
            <a:off x="4572000" y="1532650"/>
            <a:ext cx="7074905" cy="47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BC784-54EF-89CC-79E7-A34C664A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B53DE-F7B9-626E-7AF1-AC854CFB0436}"/>
              </a:ext>
            </a:extLst>
          </p:cNvPr>
          <p:cNvSpPr txBox="1"/>
          <p:nvPr/>
        </p:nvSpPr>
        <p:spPr>
          <a:xfrm>
            <a:off x="2733243" y="1635539"/>
            <a:ext cx="6354313" cy="64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Deepfake Detection Pipeline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7B22DD-6446-E233-85D0-C14917726DAE}"/>
              </a:ext>
            </a:extLst>
          </p:cNvPr>
          <p:cNvGrpSpPr/>
          <p:nvPr/>
        </p:nvGrpSpPr>
        <p:grpSpPr>
          <a:xfrm>
            <a:off x="1372644" y="227505"/>
            <a:ext cx="8561578" cy="572816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481568B5-639F-1AF1-5FE5-92B23B3FA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FC20F090-FB97-EAC6-7DCB-9D8109BDB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88474E56-1C99-28C1-C7F5-15F6688A7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A46D004-19D0-C1CF-EF89-4BB69C4E7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6362AF6-9872-5CB2-47B0-6FF1A34F7E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4" y="2642919"/>
            <a:ext cx="10030178" cy="359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CEB06-E1EB-A64D-4F8F-63084475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D1D041-59A3-F1CF-B3D9-3ADB4A41EF3B}"/>
              </a:ext>
            </a:extLst>
          </p:cNvPr>
          <p:cNvSpPr txBox="1"/>
          <p:nvPr/>
        </p:nvSpPr>
        <p:spPr>
          <a:xfrm>
            <a:off x="4653114" y="1056723"/>
            <a:ext cx="2063229" cy="580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365F93-DF52-CE27-0184-98BDC4300E27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EA3D58D1-F1C7-DC01-861F-3EF3B500B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6E13EE3C-E43B-5865-F65E-84A892CD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37D5C1C7-5824-A0DE-C81A-E3B2F27E4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34D1244-185F-8823-ADDC-95A59E8CA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476FFB2-3FB0-C9B3-464D-22E9CF203FF6}"/>
              </a:ext>
            </a:extLst>
          </p:cNvPr>
          <p:cNvSpPr txBox="1"/>
          <p:nvPr/>
        </p:nvSpPr>
        <p:spPr>
          <a:xfrm>
            <a:off x="699911" y="1873955"/>
            <a:ext cx="10950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TrustNet 360° is a two-part revolutionary system combining Bio-Metric Genesis (un-</a:t>
            </a:r>
            <a:r>
              <a:rPr lang="en-IN" i="1" dirty="0" err="1"/>
              <a:t>spoofable</a:t>
            </a:r>
            <a:r>
              <a:rPr lang="en-IN" i="1" dirty="0"/>
              <a:t> VKYC) with Continuous Trust Assurance (real-time monitoring) to create an unbreakable chain of digital identity trust.</a:t>
            </a:r>
            <a:endParaRPr lang="en-US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59E0FB-6035-5513-C08F-481728EF545B}"/>
              </a:ext>
            </a:extLst>
          </p:cNvPr>
          <p:cNvSpPr txBox="1"/>
          <p:nvPr/>
        </p:nvSpPr>
        <p:spPr>
          <a:xfrm>
            <a:off x="214489" y="2901244"/>
            <a:ext cx="58815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Key innovations:</a:t>
            </a:r>
            <a:br>
              <a:rPr lang="en-IN" i="1" dirty="0"/>
            </a:br>
            <a:endParaRPr lang="en-IN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Dynamic Biometric Interrogation (DBI): </a:t>
            </a:r>
            <a:r>
              <a:rPr lang="en-IN" dirty="0"/>
              <a:t>Real-time, unpredictable challenges that synthetic media cannot replicate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Multi-Modal Authentication</a:t>
            </a:r>
            <a:r>
              <a:rPr lang="en-IN" dirty="0"/>
              <a:t>: Heartbeat analysis, micro-expressions, eye tracking, environmental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Continuous Trust Score (CTS): </a:t>
            </a:r>
            <a:r>
              <a:rPr lang="en-IN" dirty="0"/>
              <a:t>0-100 real-time risk assessment with adaptive security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/>
              <a:t>Digital DNA</a:t>
            </a:r>
            <a:r>
              <a:rPr lang="en-IN" dirty="0"/>
              <a:t>: Unique, encrypted identity signature combining biological and behavioural patterns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F8B710-2BBE-B161-F433-2768E63F8658}"/>
              </a:ext>
            </a:extLst>
          </p:cNvPr>
          <p:cNvSpPr txBox="1"/>
          <p:nvPr/>
        </p:nvSpPr>
        <p:spPr>
          <a:xfrm>
            <a:off x="7145867" y="3039743"/>
            <a:ext cx="43913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Business Impact: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Market: $15B identity verification industry with 22% CAGR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ROI for </a:t>
            </a:r>
            <a:r>
              <a:rPr lang="en-IN" dirty="0" err="1"/>
              <a:t>BoB</a:t>
            </a:r>
            <a:r>
              <a:rPr lang="en-IN" dirty="0"/>
              <a:t>: 99.5% reduction in deepfake attacks, $50M annual fraud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Scalability: B2B SaaS platform serving global financial institutions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3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10EA-1EBF-D844-10D4-55599C3B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76BB95-D5A8-6DC8-7FEA-D5248BEB8C5F}"/>
              </a:ext>
            </a:extLst>
          </p:cNvPr>
          <p:cNvSpPr txBox="1"/>
          <p:nvPr/>
        </p:nvSpPr>
        <p:spPr>
          <a:xfrm>
            <a:off x="1187971" y="1655035"/>
            <a:ext cx="6093500" cy="4243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</a:t>
            </a: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IN" sz="3600" i="1" kern="1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GaurNitai</a:t>
            </a:r>
            <a:endParaRPr lang="en-IN" sz="3600" i="1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3600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</a:t>
            </a:r>
            <a:r>
              <a:rPr lang="en-IN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Bhavya Garg (220296)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arenR"/>
            </a:pPr>
            <a:r>
              <a:rPr lang="en-IN" sz="3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Saagar K V (220927)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61AACA0-452B-AF6F-5C04-0045EB3F93DE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53A9213B-BDB2-5261-0FAB-7765C5AF6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113BAA01-BF4D-7E72-0BF1-09FFB9AE4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30289409-A0DC-ED11-CCF3-D03D9F7B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77294BB-8201-5A3E-EDC8-C974C215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40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AA0D-F894-4A7D-DDD6-70077C0E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A8E7E5-7468-2E10-97D9-AD3714E4EF5C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BF92B25A-A764-96D5-7D6E-FDE04EED3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23A85B12-700C-FE59-B922-9216F34DD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3362213E-E2AB-250B-AD5D-27290FAC5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03ACEE1-06C6-D37E-70EC-ABD031F2A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B0BF74-6BFA-EDB9-60BF-DEECA5F65087}"/>
              </a:ext>
            </a:extLst>
          </p:cNvPr>
          <p:cNvSpPr txBox="1"/>
          <p:nvPr/>
        </p:nvSpPr>
        <p:spPr>
          <a:xfrm>
            <a:off x="412044" y="1309511"/>
            <a:ext cx="1136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Problem Statement: </a:t>
            </a:r>
            <a:r>
              <a:rPr lang="en-IN" sz="3600" i="1" dirty="0"/>
              <a:t>The Crisis in Digital Identity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7C0EAF-BA2B-3E86-CC47-4020355667C0}"/>
              </a:ext>
            </a:extLst>
          </p:cNvPr>
          <p:cNvSpPr txBox="1"/>
          <p:nvPr/>
        </p:nvSpPr>
        <p:spPr>
          <a:xfrm>
            <a:off x="237067" y="2657507"/>
            <a:ext cx="45858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Deepfake Threat Explosion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704% increase in deepfake attacks against financial services (2023)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$43 billion lost globally to identity fraud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62% accuracy - humans cannot reliably detect deepfakes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Free tools make sophisticated attacks accessible to anyone</a:t>
            </a:r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9F4D0-029E-E095-2653-45EEED465592}"/>
              </a:ext>
            </a:extLst>
          </p:cNvPr>
          <p:cNvSpPr txBox="1"/>
          <p:nvPr/>
        </p:nvSpPr>
        <p:spPr>
          <a:xfrm>
            <a:off x="5892800" y="2657507"/>
            <a:ext cx="5271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Banking-Specific Challenges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Video KYC (VKYC) systems vulnerable to AI-generated synthetic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Face swap attacks using virtual cameras and digital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Voice cloning technology defeating audio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Human-led verification fails 38% of the time</a:t>
            </a:r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038DF-8117-EC3F-DC2F-5D9282C47C51}"/>
              </a:ext>
            </a:extLst>
          </p:cNvPr>
          <p:cNvSpPr txBox="1"/>
          <p:nvPr/>
        </p:nvSpPr>
        <p:spPr>
          <a:xfrm>
            <a:off x="530578" y="5565422"/>
            <a:ext cx="11130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The Challenge</a:t>
            </a:r>
            <a:r>
              <a:rPr lang="en-IN" sz="2000" dirty="0"/>
              <a:t>: </a:t>
            </a:r>
            <a:r>
              <a:rPr lang="en-IN" sz="2000" i="1" dirty="0"/>
              <a:t>Create an unbreakable identity verification system that works across hybrid environments while defeating the most sophisticated AI-generated attacks.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5683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ED35-8F77-7907-F81B-E75EA0591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13EA7F-54E8-88EE-4A8A-42A639BA79C1}"/>
              </a:ext>
            </a:extLst>
          </p:cNvPr>
          <p:cNvSpPr txBox="1"/>
          <p:nvPr/>
        </p:nvSpPr>
        <p:spPr>
          <a:xfrm>
            <a:off x="1774993" y="1259924"/>
            <a:ext cx="83624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TrustNet 360°: The Complete Identity Ecosystem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78D375-67F6-3DD5-28E1-AC75B26AD4A7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B61501E5-5538-9542-649F-69EEEEC6C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1847EA30-6146-C18B-2692-9D38B6C08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017A90F5-5260-C105-BEC4-FB18E1776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7371545-88A6-EE98-C8D7-593C7EF5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E237FF-9C48-CA31-4F2F-B06A4AB7259C}"/>
              </a:ext>
            </a:extLst>
          </p:cNvPr>
          <p:cNvSpPr txBox="1"/>
          <p:nvPr/>
        </p:nvSpPr>
        <p:spPr>
          <a:xfrm>
            <a:off x="372533" y="1844699"/>
            <a:ext cx="64120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Revolutionary Dynamic Biometric Interrogation (DBI) (</a:t>
            </a:r>
            <a:r>
              <a:rPr lang="en-IN" b="1" i="1" dirty="0"/>
              <a:t>The Un-</a:t>
            </a:r>
            <a:r>
              <a:rPr lang="en-IN" b="1" i="1" dirty="0" err="1"/>
              <a:t>Spoofable</a:t>
            </a:r>
            <a:r>
              <a:rPr lang="en-IN" b="1" i="1" dirty="0"/>
              <a:t> VKYC</a:t>
            </a:r>
            <a:r>
              <a:rPr lang="en-US" b="1" i="1" dirty="0"/>
              <a:t>)</a:t>
            </a:r>
          </a:p>
          <a:p>
            <a:endParaRPr lang="en-US" i="1" dirty="0"/>
          </a:p>
          <a:p>
            <a:r>
              <a:rPr lang="en-IN" i="1" dirty="0"/>
              <a:t>Multi-Modal Challenge Engine: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Visual + Audio Synthesis: "Count backwards from 47 while looking top-left”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Cognitive + Motor Integration: "Type 'Bank of Baroda' then touch your nose"</a:t>
            </a:r>
          </a:p>
          <a:p>
            <a:endParaRPr lang="en-IN" dirty="0"/>
          </a:p>
          <a:p>
            <a:r>
              <a:rPr lang="en-IN" i="1" dirty="0"/>
              <a:t>Advanced Anti-Spoofing Science: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Eye Movement Tracking: Saccades and </a:t>
            </a:r>
            <a:r>
              <a:rPr lang="en-IN" dirty="0" err="1"/>
              <a:t>microsaccades</a:t>
            </a:r>
            <a:r>
              <a:rPr lang="en-IN" dirty="0"/>
              <a:t>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Environmental Coherence: Light reflection + ambient audio validation</a:t>
            </a:r>
          </a:p>
          <a:p>
            <a:endParaRPr lang="en-IN" dirty="0"/>
          </a:p>
          <a:p>
            <a:r>
              <a:rPr lang="en-IN" i="1" dirty="0"/>
              <a:t>Digital DNA Creation:</a:t>
            </a:r>
          </a:p>
          <a:p>
            <a:r>
              <a:rPr lang="en-IN" dirty="0"/>
              <a:t>Voiceprint Vectors, Facial Geometry Maps, </a:t>
            </a:r>
            <a:r>
              <a:rPr lang="en-IN" dirty="0" err="1"/>
              <a:t>Behavioral</a:t>
            </a:r>
            <a:r>
              <a:rPr lang="en-IN" dirty="0"/>
              <a:t> Signatures, Environment Hash</a:t>
            </a:r>
          </a:p>
          <a:p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A0C14-58E1-61C8-14D4-B83248970B20}"/>
              </a:ext>
            </a:extLst>
          </p:cNvPr>
          <p:cNvCxnSpPr/>
          <p:nvPr/>
        </p:nvCxnSpPr>
        <p:spPr>
          <a:xfrm>
            <a:off x="6942667" y="1844699"/>
            <a:ext cx="0" cy="47254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34F918-1271-4E2F-D098-42BC191CECA2}"/>
              </a:ext>
            </a:extLst>
          </p:cNvPr>
          <p:cNvSpPr txBox="1"/>
          <p:nvPr/>
        </p:nvSpPr>
        <p:spPr>
          <a:xfrm>
            <a:off x="7152363" y="1945258"/>
            <a:ext cx="4786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Real-Time Continuous Trust Score (CTS): 0-100</a:t>
            </a:r>
          </a:p>
          <a:p>
            <a:endParaRPr lang="en-IN" b="1" dirty="0"/>
          </a:p>
          <a:p>
            <a:r>
              <a:rPr lang="en-IN" i="1" dirty="0"/>
              <a:t>Passive Biometric Monitoring: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Behavioural Biometrics: Keystroke dynamics, mouse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Device Intelligence: Hardware fingerprinting, sensor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Contextual Awareness: Geolocation, time patterns, network behaviour</a:t>
            </a:r>
          </a:p>
          <a:p>
            <a:endParaRPr lang="en-IN" dirty="0"/>
          </a:p>
          <a:p>
            <a:r>
              <a:rPr lang="en-IN" i="1" dirty="0"/>
              <a:t>Adaptive Security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CTS 90+: Seamless access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 CTS 70-90: Smart friction (OTP)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CTS 40-70: Micro-VKYC challenge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CTS &lt;40: Account protection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8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EDC9-ACD3-B373-9458-C651D89AB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C49D0-645F-9C8C-2AA3-B4C5709C6416}"/>
              </a:ext>
            </a:extLst>
          </p:cNvPr>
          <p:cNvSpPr txBox="1"/>
          <p:nvPr/>
        </p:nvSpPr>
        <p:spPr>
          <a:xfrm>
            <a:off x="2731910" y="1094732"/>
            <a:ext cx="6382471" cy="64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IN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ommercialization potential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72611AD-B9DD-14B9-31C8-5BE8B9CF258A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8E7B1264-77D5-BBD6-E5EA-36A575F5E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DB998D36-1D13-42E7-9323-01F0B98F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B7BD9312-3387-B76C-6F43-8EE3930E5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4CCA36D-E6C2-329B-4C88-599CB5D9A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93F000-8940-F58C-C1F7-F000D3AB1711}"/>
              </a:ext>
            </a:extLst>
          </p:cNvPr>
          <p:cNvSpPr txBox="1"/>
          <p:nvPr/>
        </p:nvSpPr>
        <p:spPr>
          <a:xfrm>
            <a:off x="790221" y="2246489"/>
            <a:ext cx="6382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Market Size &amp;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$15 billion global identity verification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22% CAGR projected through 2028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Regulatory compliance driving adoption (EU AI Act, </a:t>
            </a:r>
            <a:r>
              <a:rPr lang="en-IN" dirty="0" err="1"/>
              <a:t>eIDAS</a:t>
            </a:r>
            <a:r>
              <a:rPr lang="en-IN" dirty="0"/>
              <a:t> 2.0)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95AD1-8AF3-2262-BDF2-87810D82C766}"/>
              </a:ext>
            </a:extLst>
          </p:cNvPr>
          <p:cNvSpPr txBox="1"/>
          <p:nvPr/>
        </p:nvSpPr>
        <p:spPr>
          <a:xfrm>
            <a:off x="5271979" y="4101227"/>
            <a:ext cx="8794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Go-to-Market Strategy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Pilot with Bank of Baroda (proof of concept)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Indian banking consortium (market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Global financial services (scale deployment)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Multi-industry expansion (platform monetization)</a:t>
            </a:r>
          </a:p>
          <a:p>
            <a:br>
              <a:rPr lang="en-IN" dirty="0"/>
            </a:b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BD4BF-78D3-87E4-6216-4AD7D587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268BA3-7EBF-0FA3-192F-5FD739EFA6A0}"/>
              </a:ext>
            </a:extLst>
          </p:cNvPr>
          <p:cNvSpPr txBox="1"/>
          <p:nvPr/>
        </p:nvSpPr>
        <p:spPr>
          <a:xfrm>
            <a:off x="3709173" y="1079302"/>
            <a:ext cx="3951112" cy="64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models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4B9137-A2F4-5AE6-4DBC-A8EFCA4F15D5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26F5193E-2978-1AC7-99A7-2F8AC8CC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D29CF8DE-3955-5228-62A3-9C2608CB4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8D09BE00-828C-B0DD-2C12-244F9EB3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45E5FBF-F1CC-B2BB-2FDD-5E90B1A8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DFD1312-8B26-9767-3F71-E89924E584CF}"/>
              </a:ext>
            </a:extLst>
          </p:cNvPr>
          <p:cNvSpPr txBox="1"/>
          <p:nvPr/>
        </p:nvSpPr>
        <p:spPr>
          <a:xfrm>
            <a:off x="316089" y="2009422"/>
            <a:ext cx="6807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i="1" dirty="0"/>
              <a:t>Direct Implementation (Year 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Bank of Baroda deployment: $2M implementation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Enterprise licensing: $500K-$2M per institution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Compliance consulting: $100K-$500K per project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i="1" dirty="0"/>
              <a:t>B2B SaaS Platform (Years 2-3):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API-based pricing: $0.50-$2.00 per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Monthly subscriptions: $10K-$100K based on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White-label solutions: $1M-$5M annual contracts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i="1" dirty="0"/>
              <a:t>Ecosystem Expansion (Years 4-5):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Cross-industry deployment: Healthcare, government, 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International markets: Europe, APAC, Americas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Partnership revenue: 20-30% revenue share with system integrators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76714-4C0B-30F4-2551-DF0D1583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0DCC71-8010-58E2-C537-1062F2A6DC7C}"/>
              </a:ext>
            </a:extLst>
          </p:cNvPr>
          <p:cNvSpPr txBox="1"/>
          <p:nvPr/>
        </p:nvSpPr>
        <p:spPr>
          <a:xfrm>
            <a:off x="149637" y="2102034"/>
            <a:ext cx="2898363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 of the implementation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901FAC-1B4D-35AF-4553-13A227931776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67A33432-A7DB-04D8-64EB-CDAE8C2C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9D199CF9-DDE7-81F7-4960-945F3275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25472ECC-75B9-43F8-0CBB-ACABFD96B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C28B735-AF32-1E19-F37B-BA17C9FF4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pic>
        <p:nvPicPr>
          <p:cNvPr id="2050" name="Picture 2" descr="TrustNet 360° System Architecture - Complete identity verification and monitoring solution">
            <a:extLst>
              <a:ext uri="{FF2B5EF4-FFF2-40B4-BE49-F238E27FC236}">
                <a16:creationId xmlns:a16="http://schemas.microsoft.com/office/drawing/2014/main" id="{898A2174-9DF0-A0A4-191A-A92201651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2" t="5104" r="23162" b="40411"/>
          <a:stretch>
            <a:fillRect/>
          </a:stretch>
        </p:blipFill>
        <p:spPr bwMode="auto">
          <a:xfrm>
            <a:off x="3318933" y="1089166"/>
            <a:ext cx="8370711" cy="55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371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17E80-C396-8B2C-C23A-51F3F6F76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0B780B-B527-A3AB-7951-CF3439C18C79}"/>
              </a:ext>
            </a:extLst>
          </p:cNvPr>
          <p:cNvSpPr txBox="1"/>
          <p:nvPr/>
        </p:nvSpPr>
        <p:spPr>
          <a:xfrm>
            <a:off x="383823" y="2262632"/>
            <a:ext cx="3048000" cy="853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Architecture of the implementation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D18B8-A889-CE9C-0D3D-8DF031ABB98F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D7804C4C-5526-ED8B-9923-560FFBCDC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A7C8ADA8-C049-0870-C700-8E67FB2F3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116A00D4-B9E7-551C-F7A0-91F6FC14D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E409630-2E1E-81CE-047A-7B1B0E1CE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pic>
        <p:nvPicPr>
          <p:cNvPr id="2050" name="Picture 2" descr="TrustNet 360° System Architecture - Complete identity verification and monitoring solution">
            <a:extLst>
              <a:ext uri="{FF2B5EF4-FFF2-40B4-BE49-F238E27FC236}">
                <a16:creationId xmlns:a16="http://schemas.microsoft.com/office/drawing/2014/main" id="{58A0CDDB-EF5A-3E38-2DB1-E4EC738FF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4" t="39178" r="26859" b="5184"/>
          <a:stretch>
            <a:fillRect/>
          </a:stretch>
        </p:blipFill>
        <p:spPr bwMode="auto">
          <a:xfrm>
            <a:off x="4258148" y="1083733"/>
            <a:ext cx="7008164" cy="568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32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6B8A-A003-9A73-08DA-77C2E00A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F7284C-23BC-91D6-D62F-22AB6A759623}"/>
              </a:ext>
            </a:extLst>
          </p:cNvPr>
          <p:cNvSpPr txBox="1"/>
          <p:nvPr/>
        </p:nvSpPr>
        <p:spPr>
          <a:xfrm>
            <a:off x="4007175" y="1248635"/>
            <a:ext cx="4177650" cy="642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Technical Details: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2936F1-DC8C-0977-412F-74F95FB86375}"/>
              </a:ext>
            </a:extLst>
          </p:cNvPr>
          <p:cNvGrpSpPr/>
          <p:nvPr/>
        </p:nvGrpSpPr>
        <p:grpSpPr>
          <a:xfrm>
            <a:off x="1372644" y="166687"/>
            <a:ext cx="9468242" cy="762913"/>
            <a:chOff x="1372644" y="166687"/>
            <a:chExt cx="9468242" cy="762913"/>
          </a:xfrm>
        </p:grpSpPr>
        <p:pic>
          <p:nvPicPr>
            <p:cNvPr id="4" name="Picture 3" descr="iba.png">
              <a:extLst>
                <a:ext uri="{FF2B5EF4-FFF2-40B4-BE49-F238E27FC236}">
                  <a16:creationId xmlns:a16="http://schemas.microsoft.com/office/drawing/2014/main" id="{9512E4AE-2C6D-F31C-8A5B-BBC5BA091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5982" y="166687"/>
              <a:ext cx="729772" cy="762913"/>
            </a:xfrm>
            <a:prstGeom prst="rect">
              <a:avLst/>
            </a:prstGeom>
          </p:spPr>
        </p:pic>
        <p:pic>
          <p:nvPicPr>
            <p:cNvPr id="6" name="Picture 5" descr="iit_red.jpg">
              <a:extLst>
                <a:ext uri="{FF2B5EF4-FFF2-40B4-BE49-F238E27FC236}">
                  <a16:creationId xmlns:a16="http://schemas.microsoft.com/office/drawing/2014/main" id="{C2B1FEBD-9964-5BC3-74DA-2B230DAE6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1979" y="171450"/>
              <a:ext cx="825500" cy="752475"/>
            </a:xfrm>
            <a:prstGeom prst="rect">
              <a:avLst/>
            </a:prstGeom>
          </p:spPr>
        </p:pic>
        <p:pic>
          <p:nvPicPr>
            <p:cNvPr id="7" name="Picture 6" descr="dfs.png">
              <a:extLst>
                <a:ext uri="{FF2B5EF4-FFF2-40B4-BE49-F238E27FC236}">
                  <a16:creationId xmlns:a16="http://schemas.microsoft.com/office/drawing/2014/main" id="{8459A4A7-83F8-FBC3-DB8A-8FC4E5186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50086" y="171450"/>
              <a:ext cx="2590800" cy="75247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E72E009-A60D-6752-77F6-856BB5C15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72644" y="168275"/>
              <a:ext cx="3048000" cy="75882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02CFA5-DE58-7AAF-2D92-FEDD3F4D8953}"/>
              </a:ext>
            </a:extLst>
          </p:cNvPr>
          <p:cNvSpPr txBox="1"/>
          <p:nvPr/>
        </p:nvSpPr>
        <p:spPr>
          <a:xfrm>
            <a:off x="587022" y="2209705"/>
            <a:ext cx="4684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Core Services (Microservices):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DBI Engine: Real-time challenge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Biometric Processor: AI/ML analysis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Trust Score Calculator: Behavioural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Risk Assessment: Fraud detection algorithms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755A6-AA10-00BF-A66C-BB6637AEBEAF}"/>
              </a:ext>
            </a:extLst>
          </p:cNvPr>
          <p:cNvSpPr txBox="1"/>
          <p:nvPr/>
        </p:nvSpPr>
        <p:spPr>
          <a:xfrm>
            <a:off x="587022" y="4241030"/>
            <a:ext cx="4888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Tech Stack: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Computer Vision: OpenCV, </a:t>
            </a:r>
            <a:r>
              <a:rPr lang="en-IN" dirty="0" err="1"/>
              <a:t>MediaPipe</a:t>
            </a:r>
            <a:r>
              <a:rPr lang="en-IN" dirty="0"/>
              <a:t>, MTCNN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Deep Learning: TensorFlow,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Keras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Audio Processing: </a:t>
            </a:r>
            <a:r>
              <a:rPr lang="en-IN" dirty="0" err="1"/>
              <a:t>Librosa</a:t>
            </a:r>
            <a:r>
              <a:rPr lang="en-IN" dirty="0"/>
              <a:t>, </a:t>
            </a:r>
            <a:r>
              <a:rPr lang="en-IN" dirty="0" err="1"/>
              <a:t>PyAudio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Behavioral</a:t>
            </a:r>
            <a:r>
              <a:rPr lang="en-IN" dirty="0"/>
              <a:t> Analytics: scikit-learn, </a:t>
            </a:r>
            <a:r>
              <a:rPr lang="en-IN" dirty="0" err="1"/>
              <a:t>XGBoost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Real-time Processing: Apache Kafka, Redis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EF724-65F4-6709-1F1A-A4E0E8A0F371}"/>
              </a:ext>
            </a:extLst>
          </p:cNvPr>
          <p:cNvSpPr txBox="1"/>
          <p:nvPr/>
        </p:nvSpPr>
        <p:spPr>
          <a:xfrm>
            <a:off x="7405754" y="2348204"/>
            <a:ext cx="3736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User Experience: 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30-second 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95% invisible security</a:t>
            </a:r>
          </a:p>
          <a:p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36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Metadata/LabelInfo.xml><?xml version="1.0" encoding="utf-8"?>
<clbl:labelList xmlns:clbl="http://schemas.microsoft.com/office/2020/mipLabelMetadata">
  <clbl:label id="{7940507a-f9c6-42bd-9964-1d46f7f2ca82}" enabled="1" method="Standard" siteId="{be73ba9d-1d9a-4698-b9ae-6d5eab36e08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282</TotalTime>
  <Words>684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Bank Of Baroda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Reeta  Choudhary</dc:creator>
  <cp:lastModifiedBy>Saagar K V</cp:lastModifiedBy>
  <cp:revision>47</cp:revision>
  <dcterms:created xsi:type="dcterms:W3CDTF">2025-08-28T04:37:57Z</dcterms:created>
  <dcterms:modified xsi:type="dcterms:W3CDTF">2025-09-28T10:30:24Z</dcterms:modified>
</cp:coreProperties>
</file>