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48"/>
  </p:notesMasterIdLst>
  <p:handoutMasterIdLst>
    <p:handoutMasterId r:id="rId149"/>
  </p:handoutMasterIdLst>
  <p:sldIdLst>
    <p:sldId id="478" r:id="rId2"/>
    <p:sldId id="479" r:id="rId3"/>
    <p:sldId id="482" r:id="rId4"/>
    <p:sldId id="483" r:id="rId5"/>
    <p:sldId id="484" r:id="rId6"/>
    <p:sldId id="480" r:id="rId7"/>
    <p:sldId id="481" r:id="rId8"/>
    <p:sldId id="296" r:id="rId9"/>
    <p:sldId id="327" r:id="rId10"/>
    <p:sldId id="334"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 id="422" r:id="rId93"/>
    <p:sldId id="423" r:id="rId94"/>
    <p:sldId id="424" r:id="rId95"/>
    <p:sldId id="425" r:id="rId96"/>
    <p:sldId id="426" r:id="rId97"/>
    <p:sldId id="427" r:id="rId98"/>
    <p:sldId id="428" r:id="rId99"/>
    <p:sldId id="430" r:id="rId100"/>
    <p:sldId id="431" r:id="rId101"/>
    <p:sldId id="432" r:id="rId102"/>
    <p:sldId id="433" r:id="rId103"/>
    <p:sldId id="434" r:id="rId104"/>
    <p:sldId id="435" r:id="rId105"/>
    <p:sldId id="436" r:id="rId106"/>
    <p:sldId id="437" r:id="rId107"/>
    <p:sldId id="438" r:id="rId108"/>
    <p:sldId id="439" r:id="rId109"/>
    <p:sldId id="440" r:id="rId110"/>
    <p:sldId id="441" r:id="rId111"/>
    <p:sldId id="442" r:id="rId112"/>
    <p:sldId id="443" r:id="rId113"/>
    <p:sldId id="444" r:id="rId114"/>
    <p:sldId id="445" r:id="rId115"/>
    <p:sldId id="446" r:id="rId116"/>
    <p:sldId id="447" r:id="rId117"/>
    <p:sldId id="448" r:id="rId118"/>
    <p:sldId id="449" r:id="rId119"/>
    <p:sldId id="450" r:id="rId120"/>
    <p:sldId id="451" r:id="rId121"/>
    <p:sldId id="452" r:id="rId122"/>
    <p:sldId id="453" r:id="rId123"/>
    <p:sldId id="454" r:id="rId124"/>
    <p:sldId id="455" r:id="rId125"/>
    <p:sldId id="456" r:id="rId126"/>
    <p:sldId id="457" r:id="rId127"/>
    <p:sldId id="458" r:id="rId128"/>
    <p:sldId id="459" r:id="rId129"/>
    <p:sldId id="460" r:id="rId130"/>
    <p:sldId id="461" r:id="rId131"/>
    <p:sldId id="462" r:id="rId132"/>
    <p:sldId id="463" r:id="rId133"/>
    <p:sldId id="464" r:id="rId134"/>
    <p:sldId id="465" r:id="rId135"/>
    <p:sldId id="466" r:id="rId136"/>
    <p:sldId id="467" r:id="rId137"/>
    <p:sldId id="468" r:id="rId138"/>
    <p:sldId id="469" r:id="rId139"/>
    <p:sldId id="470" r:id="rId140"/>
    <p:sldId id="471" r:id="rId141"/>
    <p:sldId id="472" r:id="rId142"/>
    <p:sldId id="473" r:id="rId143"/>
    <p:sldId id="474" r:id="rId144"/>
    <p:sldId id="475" r:id="rId145"/>
    <p:sldId id="476" r:id="rId146"/>
    <p:sldId id="477" r:id="rId14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ne Clarke" initials="JC"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5" autoAdjust="0"/>
    <p:restoredTop sz="90402" autoAdjust="0"/>
  </p:normalViewPr>
  <p:slideViewPr>
    <p:cSldViewPr snapToGrid="0" snapToObjects="1">
      <p:cViewPr varScale="1">
        <p:scale>
          <a:sx n="99" d="100"/>
          <a:sy n="99" d="100"/>
        </p:scale>
        <p:origin x="2274" y="78"/>
      </p:cViewPr>
      <p:guideLst>
        <p:guide orient="horz" pos="2184"/>
        <p:guide pos="2880"/>
      </p:guideLst>
    </p:cSldViewPr>
  </p:slideViewPr>
  <p:notesTextViewPr>
    <p:cViewPr>
      <p:scale>
        <a:sx n="3" d="2"/>
        <a:sy n="3" d="2"/>
      </p:scale>
      <p:origin x="0" y="0"/>
    </p:cViewPr>
  </p:notesTextViewPr>
  <p:sorterViewPr>
    <p:cViewPr varScale="1">
      <p:scale>
        <a:sx n="1" d="1"/>
        <a:sy n="1" d="1"/>
      </p:scale>
      <p:origin x="0" y="-274"/>
    </p:cViewPr>
  </p:sorterViewPr>
  <p:notesViewPr>
    <p:cSldViewPr snapToGrid="0" snapToObjects="1">
      <p:cViewPr varScale="1">
        <p:scale>
          <a:sx n="85" d="100"/>
          <a:sy n="85" d="100"/>
        </p:scale>
        <p:origin x="3168"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7" tIns="46583" rIns="93167" bIns="46583" rtlCol="0"/>
          <a:lstStyle>
            <a:lvl1pPr algn="l">
              <a:defRPr sz="1200"/>
            </a:lvl1pPr>
          </a:lstStyle>
          <a:p>
            <a:endParaRPr lang="en-US"/>
          </a:p>
        </p:txBody>
      </p:sp>
      <p:sp>
        <p:nvSpPr>
          <p:cNvPr id="3" name="Date Placeholder 2"/>
          <p:cNvSpPr>
            <a:spLocks noGrp="1"/>
          </p:cNvSpPr>
          <p:nvPr>
            <p:ph type="dt" sz="quarter" idx="1"/>
          </p:nvPr>
        </p:nvSpPr>
        <p:spPr>
          <a:xfrm>
            <a:off x="3970939" y="1"/>
            <a:ext cx="3037840" cy="464820"/>
          </a:xfrm>
          <a:prstGeom prst="rect">
            <a:avLst/>
          </a:prstGeom>
        </p:spPr>
        <p:txBody>
          <a:bodyPr vert="horz" lIns="93167" tIns="46583" rIns="93167" bIns="46583" rtlCol="0"/>
          <a:lstStyle>
            <a:lvl1pPr algn="r">
              <a:defRPr sz="1200"/>
            </a:lvl1pPr>
          </a:lstStyle>
          <a:p>
            <a:fld id="{F38BB054-D58F-4694-8EB1-53EC3B4F40F3}" type="datetimeFigureOut">
              <a:rPr lang="en-US" smtClean="0"/>
              <a:t>11/16/2021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67" tIns="46583" rIns="93167" bIns="46583"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67" tIns="46583" rIns="93167" bIns="46583" rtlCol="0" anchor="b"/>
          <a:lstStyle>
            <a:lvl1pPr algn="r">
              <a:defRPr sz="1200"/>
            </a:lvl1pPr>
          </a:lstStyle>
          <a:p>
            <a:fld id="{F0E0A4EF-3082-4768-8392-923460A6B683}" type="slidenum">
              <a:rPr lang="en-US" smtClean="0"/>
              <a:t>‹#›</a:t>
            </a:fld>
            <a:endParaRPr lang="en-US"/>
          </a:p>
        </p:txBody>
      </p:sp>
    </p:spTree>
    <p:extLst>
      <p:ext uri="{BB962C8B-B14F-4D97-AF65-F5344CB8AC3E}">
        <p14:creationId xmlns:p14="http://schemas.microsoft.com/office/powerpoint/2010/main" val="4340937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7" tIns="46583" rIns="93167" bIns="46583" rtlCol="0"/>
          <a:lstStyle>
            <a:lvl1pPr algn="l">
              <a:defRPr sz="1200"/>
            </a:lvl1pPr>
          </a:lstStyle>
          <a:p>
            <a:endParaRPr lang="en-US"/>
          </a:p>
        </p:txBody>
      </p:sp>
      <p:sp>
        <p:nvSpPr>
          <p:cNvPr id="3" name="Date Placeholder 2"/>
          <p:cNvSpPr>
            <a:spLocks noGrp="1"/>
          </p:cNvSpPr>
          <p:nvPr>
            <p:ph type="dt" idx="1"/>
          </p:nvPr>
        </p:nvSpPr>
        <p:spPr>
          <a:xfrm>
            <a:off x="3970939" y="1"/>
            <a:ext cx="3037840" cy="464820"/>
          </a:xfrm>
          <a:prstGeom prst="rect">
            <a:avLst/>
          </a:prstGeom>
        </p:spPr>
        <p:txBody>
          <a:bodyPr vert="horz" lIns="93167" tIns="46583" rIns="93167" bIns="46583" rtlCol="0"/>
          <a:lstStyle>
            <a:lvl1pPr algn="r">
              <a:defRPr sz="1200"/>
            </a:lvl1pPr>
          </a:lstStyle>
          <a:p>
            <a:fld id="{83093CE5-F80D-BA4F-A3AC-F60453A82B60}" type="datetimeFigureOut">
              <a:rPr lang="en-US" smtClean="0"/>
              <a:pPr/>
              <a:t>11/16/2021</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67" tIns="46583" rIns="93167" bIns="46583"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67" tIns="46583" rIns="93167" bIns="46583"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67" tIns="46583" rIns="93167" bIns="4658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67" tIns="46583" rIns="93167" bIns="46583" rtlCol="0" anchor="b"/>
          <a:lstStyle>
            <a:lvl1pPr algn="r">
              <a:defRPr sz="1200"/>
            </a:lvl1pPr>
          </a:lstStyle>
          <a:p>
            <a:fld id="{04600964-B5C1-374D-8CBD-26DECFC3222A}" type="slidenum">
              <a:rPr lang="en-US" smtClean="0"/>
              <a:pPr/>
              <a:t>‹#›</a:t>
            </a:fld>
            <a:endParaRPr lang="en-US"/>
          </a:p>
        </p:txBody>
      </p:sp>
    </p:spTree>
    <p:extLst>
      <p:ext uri="{BB962C8B-B14F-4D97-AF65-F5344CB8AC3E}">
        <p14:creationId xmlns:p14="http://schemas.microsoft.com/office/powerpoint/2010/main" val="392613421"/>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nted.ucalgary.ca/student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conted.ucalgary.ca/students/online-resources-2.js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CCA4AA-B395-4631-9C54-32438DD17412}" type="slidenum">
              <a:rPr lang="en-US" altLang="en-US" smtClean="0"/>
              <a:pPr>
                <a:spcBef>
                  <a:spcPct val="0"/>
                </a:spcBef>
              </a:pPr>
              <a:t>1</a:t>
            </a:fld>
            <a:endParaRPr lang="en-US" altLang="en-US"/>
          </a:p>
        </p:txBody>
      </p:sp>
      <p:sp>
        <p:nvSpPr>
          <p:cNvPr id="9221"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8B0271-137B-4BB1-8629-1BDC5024B733}" type="datetime1">
              <a:rPr lang="en-US" altLang="en-US" smtClean="0"/>
              <a:pPr>
                <a:spcBef>
                  <a:spcPct val="0"/>
                </a:spcBef>
              </a:pPr>
              <a:t>11/16/2021</a:t>
            </a:fld>
            <a:endParaRPr lang="en-US" altLang="en-US"/>
          </a:p>
        </p:txBody>
      </p:sp>
      <p:sp>
        <p:nvSpPr>
          <p:cNvPr id="9222"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en-US" altLang="en-US"/>
          </a:p>
        </p:txBody>
      </p:sp>
    </p:spTree>
    <p:extLst>
      <p:ext uri="{BB962C8B-B14F-4D97-AF65-F5344CB8AC3E}">
        <p14:creationId xmlns:p14="http://schemas.microsoft.com/office/powerpoint/2010/main" val="231407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please</a:t>
            </a:r>
            <a:r>
              <a:rPr lang="en-US" b="1" baseline="0" dirty="0"/>
              <a:t> read this statement to students the first day of class</a:t>
            </a:r>
          </a:p>
          <a:p>
            <a:endParaRPr lang="en-US" baseline="0" dirty="0"/>
          </a:p>
          <a:p>
            <a:r>
              <a:rPr lang="en-US" dirty="0"/>
              <a:t>[Welcome to the University of Calgary]. I would like to take this opportunity to acknowledge the traditional territories of the people of the Treaty 7 region in Southern Alberta. The City of Calgary is also home to Métis Nation of Alberta, Region III.</a:t>
            </a:r>
          </a:p>
        </p:txBody>
      </p:sp>
    </p:spTree>
    <p:extLst>
      <p:ext uri="{BB962C8B-B14F-4D97-AF65-F5344CB8AC3E}">
        <p14:creationId xmlns:p14="http://schemas.microsoft.com/office/powerpoint/2010/main" val="294939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Instructor please</a:t>
            </a:r>
            <a:r>
              <a:rPr lang="en-US" b="1" baseline="0" dirty="0"/>
              <a:t> read this statement to students the first day of class</a:t>
            </a:r>
          </a:p>
          <a:p>
            <a:endParaRPr lang="en-US" dirty="0"/>
          </a:p>
        </p:txBody>
      </p:sp>
    </p:spTree>
    <p:extLst>
      <p:ext uri="{BB962C8B-B14F-4D97-AF65-F5344CB8AC3E}">
        <p14:creationId xmlns:p14="http://schemas.microsoft.com/office/powerpoint/2010/main" val="11850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instructor to modify</a:t>
            </a:r>
            <a:r>
              <a:rPr lang="en-US" baseline="0" dirty="0"/>
              <a:t> accordingly</a:t>
            </a:r>
          </a:p>
          <a:p>
            <a:endParaRPr lang="en-US" baseline="0" dirty="0"/>
          </a:p>
          <a:p>
            <a:r>
              <a:rPr lang="en-US" sz="1200" b="1" kern="1200" dirty="0">
                <a:solidFill>
                  <a:schemeClr val="tx1"/>
                </a:solidFill>
                <a:effectLst/>
                <a:latin typeface="+mn-lt"/>
                <a:ea typeface="+mn-ea"/>
                <a:cs typeface="+mn-cs"/>
              </a:rPr>
              <a:t>Read the following information from the course outline:</a:t>
            </a:r>
          </a:p>
          <a:p>
            <a:r>
              <a:rPr lang="en-US" sz="1200" kern="1200" dirty="0">
                <a:solidFill>
                  <a:schemeClr val="tx1"/>
                </a:solidFill>
                <a:effectLst/>
                <a:latin typeface="+mn-lt"/>
                <a:ea typeface="+mn-ea"/>
                <a:cs typeface="+mn-cs"/>
              </a:rPr>
              <a:t>• course-level learning outcomes</a:t>
            </a:r>
          </a:p>
          <a:p>
            <a:r>
              <a:rPr lang="en-US" sz="1200" kern="1200" dirty="0">
                <a:solidFill>
                  <a:schemeClr val="tx1"/>
                </a:solidFill>
                <a:effectLst/>
                <a:latin typeface="+mn-lt"/>
                <a:ea typeface="+mn-ea"/>
                <a:cs typeface="+mn-cs"/>
              </a:rPr>
              <a:t>• assignments</a:t>
            </a:r>
          </a:p>
          <a:p>
            <a:r>
              <a:rPr lang="en-US" sz="1200" kern="1200" dirty="0">
                <a:solidFill>
                  <a:schemeClr val="tx1"/>
                </a:solidFill>
                <a:effectLst/>
                <a:latin typeface="+mn-lt"/>
                <a:ea typeface="+mn-ea"/>
                <a:cs typeface="+mn-cs"/>
              </a:rPr>
              <a:t>• rubrics for each assignment</a:t>
            </a:r>
          </a:p>
          <a:p>
            <a:r>
              <a:rPr lang="en-US" sz="1200" kern="1200" dirty="0">
                <a:solidFill>
                  <a:schemeClr val="tx1"/>
                </a:solidFill>
                <a:effectLst/>
                <a:latin typeface="+mn-lt"/>
                <a:ea typeface="+mn-ea"/>
                <a:cs typeface="+mn-cs"/>
              </a:rPr>
              <a:t>• week one activities</a:t>
            </a:r>
          </a:p>
          <a:p>
            <a:r>
              <a:rPr lang="en-US" sz="1200" kern="1200" dirty="0">
                <a:solidFill>
                  <a:schemeClr val="tx1"/>
                </a:solidFill>
                <a:effectLst/>
                <a:latin typeface="+mn-lt"/>
                <a:ea typeface="+mn-ea"/>
                <a:cs typeface="+mn-cs"/>
              </a:rPr>
              <a:t>• plagiarism</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APA</a:t>
            </a:r>
            <a:r>
              <a:rPr lang="en-US" sz="1200" kern="1200" dirty="0">
                <a:solidFill>
                  <a:schemeClr val="tx1"/>
                </a:solidFill>
                <a:effectLst/>
                <a:latin typeface="+mn-lt"/>
                <a:ea typeface="+mn-ea"/>
                <a:cs typeface="+mn-cs"/>
              </a:rPr>
              <a:t> style guide</a:t>
            </a:r>
          </a:p>
          <a:p>
            <a:r>
              <a:rPr lang="en-US" sz="1200" kern="1200" dirty="0">
                <a:solidFill>
                  <a:schemeClr val="tx1"/>
                </a:solidFill>
                <a:effectLst/>
                <a:latin typeface="+mn-lt"/>
                <a:ea typeface="+mn-ea"/>
                <a:cs typeface="+mn-cs"/>
              </a:rPr>
              <a:t>• writing resources</a:t>
            </a:r>
          </a:p>
          <a:p>
            <a:r>
              <a:rPr lang="en-US" sz="1200" kern="1200" dirty="0">
                <a:solidFill>
                  <a:schemeClr val="tx1"/>
                </a:solidFill>
                <a:effectLst/>
                <a:latin typeface="+mn-lt"/>
                <a:ea typeface="+mn-ea"/>
                <a:cs typeface="+mn-cs"/>
              </a:rPr>
              <a:t>• library access and help</a:t>
            </a:r>
          </a:p>
          <a:p>
            <a:r>
              <a:rPr lang="en-US" sz="1200" kern="1200" dirty="0">
                <a:solidFill>
                  <a:schemeClr val="tx1"/>
                </a:solidFill>
                <a:effectLst/>
                <a:latin typeface="+mn-lt"/>
                <a:ea typeface="+mn-ea"/>
                <a:cs typeface="+mn-cs"/>
              </a:rPr>
              <a:t>• where to get technical help</a:t>
            </a:r>
          </a:p>
          <a:p>
            <a:r>
              <a:rPr lang="en-US" sz="1200" kern="1200" dirty="0">
                <a:solidFill>
                  <a:schemeClr val="tx1"/>
                </a:solidFill>
                <a:effectLst/>
                <a:latin typeface="+mn-lt"/>
                <a:ea typeface="+mn-ea"/>
                <a:cs typeface="+mn-cs"/>
              </a:rPr>
              <a:t>• where to access disability services</a:t>
            </a:r>
          </a:p>
          <a:p>
            <a:r>
              <a:rPr lang="en-US" sz="1200" kern="1200" dirty="0">
                <a:solidFill>
                  <a:schemeClr val="tx1"/>
                </a:solidFill>
                <a:effectLst/>
                <a:latin typeface="+mn-lt"/>
                <a:ea typeface="+mn-ea"/>
                <a:cs typeface="+mn-cs"/>
              </a:rPr>
              <a:t>ANSWER THE FOLLOWING:</a:t>
            </a:r>
          </a:p>
          <a:p>
            <a:r>
              <a:rPr lang="en-US" sz="1200" b="1" kern="1200" dirty="0">
                <a:solidFill>
                  <a:schemeClr val="tx1"/>
                </a:solidFill>
                <a:effectLst/>
                <a:latin typeface="+mn-lt"/>
                <a:ea typeface="+mn-ea"/>
                <a:cs typeface="+mn-cs"/>
              </a:rPr>
              <a:t>How do you prefer to receive questions and comments?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Example: Via email, text, phone and/or discussion forum (although if you need an answer right away, please don’t use the discussion forum)</a:t>
            </a:r>
          </a:p>
          <a:p>
            <a:r>
              <a:rPr lang="en-US" sz="1200" b="1" kern="1200" dirty="0">
                <a:solidFill>
                  <a:schemeClr val="tx1"/>
                </a:solidFill>
                <a:effectLst/>
                <a:latin typeface="+mn-lt"/>
                <a:ea typeface="+mn-ea"/>
                <a:cs typeface="+mn-cs"/>
              </a:rPr>
              <a:t>How long will it take you to respond?</a:t>
            </a:r>
            <a:r>
              <a:rPr lang="en-US" sz="1200" kern="1200" dirty="0">
                <a:solidFill>
                  <a:schemeClr val="tx1"/>
                </a:solidFill>
                <a:effectLst/>
                <a:latin typeface="+mn-lt"/>
                <a:ea typeface="+mn-ea"/>
                <a:cs typeface="+mn-cs"/>
              </a:rPr>
              <a:t> Example: It’s expected that instructors respond to student queries within 48 hours and this is my goal. If I expect I’ll need more time, I’ll let you know in advance. I don’t work on weekends so please expect a response from me on Monday if you contact me after 5 PM on Friday. How much time approximately will they spend on independent studying, graded assignments, learning activities and attending classes? Example: As indicated on the course outline 5 – 7 hours is expected but this differs based on the learner and some learners may need to put in more time. </a:t>
            </a:r>
          </a:p>
          <a:p>
            <a:r>
              <a:rPr lang="en-US" sz="1200" b="1" kern="1200" dirty="0">
                <a:solidFill>
                  <a:schemeClr val="tx1"/>
                </a:solidFill>
                <a:effectLst/>
                <a:latin typeface="+mn-lt"/>
                <a:ea typeface="+mn-ea"/>
                <a:cs typeface="+mn-cs"/>
              </a:rPr>
              <a:t>How will you provide ongoing feedback and support to learners?</a:t>
            </a:r>
            <a:r>
              <a:rPr lang="en-US" sz="1200" kern="1200" dirty="0">
                <a:solidFill>
                  <a:schemeClr val="tx1"/>
                </a:solidFill>
                <a:effectLst/>
                <a:latin typeface="+mn-lt"/>
                <a:ea typeface="+mn-ea"/>
                <a:cs typeface="+mn-cs"/>
              </a:rPr>
              <a:t> Example: I’ll be giving a lot of feedback in lessons that will help you with your assignments. Students upload completed assignments to a Dropbox and I will assess assignments and provide feedback in the Dropbox. I’ll aim to grade each assignment a max of 10 days after the due date. If you submit an assignment early I cannot guarantee that I can grade it early.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What are the course policies for late assignments?</a:t>
            </a:r>
            <a:r>
              <a:rPr lang="en-US" sz="1200" kern="1200" dirty="0">
                <a:solidFill>
                  <a:schemeClr val="tx1"/>
                </a:solidFill>
                <a:effectLst/>
                <a:latin typeface="+mn-lt"/>
                <a:ea typeface="+mn-ea"/>
                <a:cs typeface="+mn-cs"/>
              </a:rPr>
              <a:t> Example: A 5 day ‘Late Bank’ will be provided to all students, and they can use these days at their own discretion and without explanation during the course. For instance, a student could submit their second assignment 3 days late and their final assignment 2 days late, or just their final assignment 5 days late. This is designed to provide learners with some flexibility regarding personal situations, workload management or other concerns that may arise. You do not need to let the instructor know ahead of time that you are using days in your Late Bank for a task – rather, simply make a note in Dropbox when you submit the assignment that you are using X number of late bank days when you submit. Should you require additional extensions, the instructor will deduct 1% per day for late assignments. </a:t>
            </a:r>
          </a:p>
          <a:p>
            <a:r>
              <a:rPr lang="en-US" sz="1200" b="1" kern="1200" dirty="0">
                <a:solidFill>
                  <a:schemeClr val="tx1"/>
                </a:solidFill>
                <a:effectLst/>
                <a:latin typeface="+mn-lt"/>
                <a:ea typeface="+mn-ea"/>
                <a:cs typeface="+mn-cs"/>
              </a:rPr>
              <a:t>Do you have any questions?</a:t>
            </a:r>
            <a:r>
              <a:rPr lang="en-US" sz="1200" kern="1200" dirty="0">
                <a:solidFill>
                  <a:schemeClr val="tx1"/>
                </a:solidFill>
                <a:effectLst/>
                <a:latin typeface="+mn-lt"/>
                <a:ea typeface="+mn-ea"/>
                <a:cs typeface="+mn-cs"/>
              </a:rPr>
              <a:t> Provide learners with an opportunity to ask questions after the orientation session. Example: Students can ask questions verbally, by raising their hand in the Status menu or via the Chat pod</a:t>
            </a:r>
          </a:p>
          <a:p>
            <a:pPr marL="0" lvl="0" indent="0">
              <a:buFont typeface="Arial" panose="020B0604020202020204" pitchFamily="34" charset="0"/>
              <a:buNone/>
            </a:pPr>
            <a:endParaRPr lang="en-US" sz="1200" b="0"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Days before the first class:</a:t>
            </a:r>
            <a:endParaRPr lang="en-US" sz="1200" b="1" kern="1200" dirty="0">
              <a:solidFill>
                <a:schemeClr val="tx1"/>
              </a:solidFill>
              <a:effectLst/>
              <a:latin typeface="+mn-lt"/>
              <a:ea typeface="+mn-ea"/>
              <a:cs typeface="+mn-cs"/>
            </a:endParaRPr>
          </a:p>
          <a:p>
            <a:pPr marL="0" lvl="0" indent="0">
              <a:buFont typeface="Arial" panose="020B0604020202020204" pitchFamily="34" charset="0"/>
              <a:buNone/>
            </a:pPr>
            <a:r>
              <a:rPr lang="en-US" sz="1200" b="0" i="1" kern="1200" dirty="0">
                <a:solidFill>
                  <a:schemeClr val="tx1"/>
                </a:solidFill>
                <a:effectLst/>
                <a:latin typeface="+mn-lt"/>
                <a:ea typeface="+mn-ea"/>
                <a:cs typeface="+mn-cs"/>
              </a:rPr>
              <a:t>If</a:t>
            </a:r>
            <a:r>
              <a:rPr lang="en-US" sz="1200" b="0" i="1" kern="1200" baseline="0" dirty="0">
                <a:solidFill>
                  <a:schemeClr val="tx1"/>
                </a:solidFill>
                <a:effectLst/>
                <a:latin typeface="+mn-lt"/>
                <a:ea typeface="+mn-ea"/>
                <a:cs typeface="+mn-cs"/>
              </a:rPr>
              <a:t> in a lab: d</a:t>
            </a:r>
            <a:r>
              <a:rPr lang="en-US" sz="1200" b="0" i="1" kern="1200" dirty="0">
                <a:solidFill>
                  <a:schemeClr val="tx1"/>
                </a:solidFill>
                <a:effectLst/>
                <a:latin typeface="+mn-lt"/>
                <a:ea typeface="+mn-ea"/>
                <a:cs typeface="+mn-cs"/>
              </a:rPr>
              <a:t>ownload documents</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Information about my Campus  PDF (In</a:t>
            </a:r>
            <a:r>
              <a:rPr lang="en-US" sz="1200" b="0" i="1" kern="1200" baseline="0" dirty="0">
                <a:solidFill>
                  <a:schemeClr val="tx1"/>
                </a:solidFill>
                <a:effectLst/>
                <a:latin typeface="+mn-lt"/>
                <a:ea typeface="+mn-ea"/>
                <a:cs typeface="+mn-cs"/>
              </a:rPr>
              <a:t> class only)</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Housekeeping Items my Campus PDF (In</a:t>
            </a:r>
            <a:r>
              <a:rPr lang="en-US" sz="1200" b="0" i="1" kern="1200" baseline="0" dirty="0">
                <a:solidFill>
                  <a:schemeClr val="tx1"/>
                </a:solidFill>
                <a:effectLst/>
                <a:latin typeface="+mn-lt"/>
                <a:ea typeface="+mn-ea"/>
                <a:cs typeface="+mn-cs"/>
              </a:rPr>
              <a:t> class only)</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Emergency procedures my Campus PDF (In</a:t>
            </a:r>
            <a:r>
              <a:rPr lang="en-US" sz="1200" b="0" i="1" kern="1200" baseline="0" dirty="0">
                <a:solidFill>
                  <a:schemeClr val="tx1"/>
                </a:solidFill>
                <a:effectLst/>
                <a:latin typeface="+mn-lt"/>
                <a:ea typeface="+mn-ea"/>
                <a:cs typeface="+mn-cs"/>
              </a:rPr>
              <a:t> class only)</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1" kern="1200" dirty="0">
                <a:solidFill>
                  <a:schemeClr val="tx1"/>
                </a:solidFill>
                <a:effectLst/>
                <a:latin typeface="+mn-lt"/>
                <a:ea typeface="+mn-ea"/>
                <a:cs typeface="+mn-cs"/>
              </a:rPr>
              <a:t>See  the class list in  D2L </a:t>
            </a:r>
            <a:endParaRPr lang="en-US" sz="1200" kern="1200" dirty="0">
              <a:solidFill>
                <a:schemeClr val="tx1"/>
              </a:solidFill>
              <a:effectLst/>
              <a:latin typeface="+mn-lt"/>
              <a:ea typeface="+mn-ea"/>
              <a:cs typeface="+mn-cs"/>
            </a:endParaRPr>
          </a:p>
          <a:p>
            <a:pPr marL="0" lvl="0" indent="0">
              <a:buFont typeface="Arial" panose="020B0604020202020204" pitchFamily="34" charset="0"/>
              <a:buNone/>
            </a:pPr>
            <a:endParaRPr lang="en-US" sz="1200" b="0" i="1"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1"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878888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32915" indent="-232915">
              <a:buFontTx/>
              <a:buAutoNum type="arabicPeriod"/>
              <a:defRPr/>
            </a:pPr>
            <a:r>
              <a:rPr lang="en-US" dirty="0"/>
              <a:t>Instructor please tell students that resources are available to them</a:t>
            </a:r>
          </a:p>
          <a:p>
            <a:pPr marL="232915" indent="-232915">
              <a:buFontTx/>
              <a:buAutoNum type="arabicPeriod"/>
              <a:defRPr/>
            </a:pPr>
            <a:r>
              <a:rPr lang="en-US" dirty="0"/>
              <a:t>ALL STUDENTS</a:t>
            </a:r>
            <a:r>
              <a:rPr lang="en-US" baseline="0" dirty="0"/>
              <a:t> receive an email from ContEd with instructions on how to access D2L a few days before EACH course start date, and in the website there is a section called “Info for Students” where they can find tutorials:</a:t>
            </a:r>
          </a:p>
          <a:p>
            <a:pPr marL="0" indent="0">
              <a:buFontTx/>
              <a:buNone/>
              <a:defRPr/>
            </a:pPr>
            <a:r>
              <a:rPr lang="en-US" dirty="0">
                <a:hlinkClick r:id="rId3"/>
              </a:rPr>
              <a:t>https://conted.ucalgary.ca/students/</a:t>
            </a:r>
            <a:endParaRPr lang="en-US" dirty="0"/>
          </a:p>
          <a:p>
            <a:pPr marL="0" indent="0">
              <a:buFontTx/>
              <a:buNone/>
              <a:defRPr/>
            </a:pPr>
            <a:r>
              <a:rPr lang="en-US" dirty="0">
                <a:hlinkClick r:id="rId4"/>
              </a:rPr>
              <a:t>https://conted.ucalgary.ca/students/online-resources-2.jsp</a:t>
            </a:r>
            <a:endParaRPr lang="en-US" baseline="0" dirty="0"/>
          </a:p>
        </p:txBody>
      </p:sp>
    </p:spTree>
    <p:extLst>
      <p:ext uri="{BB962C8B-B14F-4D97-AF65-F5344CB8AC3E}">
        <p14:creationId xmlns:p14="http://schemas.microsoft.com/office/powerpoint/2010/main" val="204676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solidFill>
                  <a:srgbClr val="FF0000"/>
                </a:solidFill>
              </a:rPr>
              <a:t>Instructor: Customize this slide </a:t>
            </a:r>
          </a:p>
          <a:p>
            <a:r>
              <a:rPr lang="en-US" dirty="0"/>
              <a:t>Stress the importance of being actively involved in the class.</a:t>
            </a:r>
          </a:p>
          <a:p>
            <a:pPr defTabSz="440695">
              <a:defRPr/>
            </a:pPr>
            <a:r>
              <a:rPr lang="en-US" dirty="0"/>
              <a:t>Students must practice - just like professional sports athletes, professional musicians.</a:t>
            </a:r>
          </a:p>
          <a:p>
            <a:pPr defTabSz="440695">
              <a:defRPr/>
            </a:pPr>
            <a:endParaRPr lang="en-US" dirty="0"/>
          </a:p>
          <a:p>
            <a:pPr defTabSz="440695">
              <a:defRPr/>
            </a:pPr>
            <a:r>
              <a:rPr lang="en-US" dirty="0"/>
              <a:t>Encourage them to get help </a:t>
            </a:r>
            <a:r>
              <a:rPr lang="en-US" u="sng" dirty="0"/>
              <a:t>early</a:t>
            </a:r>
            <a:r>
              <a:rPr lang="en-US" dirty="0"/>
              <a:t> when needed -by approaching you separately or asking questions in class.</a:t>
            </a:r>
          </a:p>
          <a:p>
            <a:endParaRPr lang="en-US" dirty="0"/>
          </a:p>
        </p:txBody>
      </p:sp>
    </p:spTree>
    <p:extLst>
      <p:ext uri="{BB962C8B-B14F-4D97-AF65-F5344CB8AC3E}">
        <p14:creationId xmlns:p14="http://schemas.microsoft.com/office/powerpoint/2010/main" val="95000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a:t>
            </a:r>
          </a:p>
          <a:p>
            <a:r>
              <a:rPr lang="en-US" dirty="0"/>
              <a:t>Select the rectangle with your course</a:t>
            </a:r>
          </a:p>
          <a:p>
            <a:r>
              <a:rPr lang="en-US" dirty="0"/>
              <a:t>Go to Format TAB then change the rectangle filling </a:t>
            </a:r>
            <a:r>
              <a:rPr lang="en-US" dirty="0" err="1"/>
              <a:t>colour</a:t>
            </a:r>
            <a:r>
              <a:rPr lang="en-US" dirty="0"/>
              <a:t> to RED or BLACK to contrast</a:t>
            </a:r>
          </a:p>
          <a:p>
            <a:endParaRPr lang="en-US" dirty="0"/>
          </a:p>
          <a:p>
            <a:r>
              <a:rPr lang="en-US" dirty="0"/>
              <a:t>Tell/explain students where</a:t>
            </a:r>
            <a:r>
              <a:rPr lang="en-US" baseline="0" dirty="0"/>
              <a:t> your course fits in the program</a:t>
            </a:r>
          </a:p>
          <a:p>
            <a:endParaRPr lang="en-US" baseline="0" dirty="0"/>
          </a:p>
          <a:p>
            <a:r>
              <a:rPr lang="en-US" baseline="0" dirty="0"/>
              <a:t>NOTE: use this same slide for your last class, students like to hear instructors’ advice and recommendations, invite them to register to other ContEd courses that may be relevant to them</a:t>
            </a:r>
            <a:endParaRPr lang="en-US" dirty="0"/>
          </a:p>
        </p:txBody>
      </p:sp>
    </p:spTree>
    <p:extLst>
      <p:ext uri="{BB962C8B-B14F-4D97-AF65-F5344CB8AC3E}">
        <p14:creationId xmlns:p14="http://schemas.microsoft.com/office/powerpoint/2010/main" val="69046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835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23321" y="1439563"/>
            <a:ext cx="6357551" cy="2156899"/>
          </a:xfrm>
          <a:prstGeom prst="rect">
            <a:avLst/>
          </a:prstGeom>
        </p:spPr>
        <p:txBody>
          <a:bodyPr anchor="b"/>
          <a:lstStyle>
            <a:lvl1pPr algn="l">
              <a:lnSpc>
                <a:spcPts val="4600"/>
              </a:lnSpc>
              <a:defRPr sz="4400" b="1">
                <a:solidFill>
                  <a:schemeClr val="accent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1223321" y="3608818"/>
            <a:ext cx="6357551" cy="728405"/>
          </a:xfrm>
          <a:prstGeom prst="rect">
            <a:avLst/>
          </a:prstGeom>
        </p:spPr>
        <p:txBody>
          <a:bodyPr/>
          <a:lstStyle>
            <a:lvl1pPr marL="0" indent="0" algn="l">
              <a:lnSpc>
                <a:spcPts val="2200"/>
              </a:lnSpc>
              <a:spcBef>
                <a:spcPts val="0"/>
              </a:spcBef>
              <a:buNone/>
              <a:defRPr sz="2000" b="1">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1223321" y="4349580"/>
            <a:ext cx="5690287" cy="1474465"/>
          </a:xfrm>
          <a:prstGeom prst="rect">
            <a:avLst/>
          </a:prstGeom>
        </p:spPr>
        <p:txBody>
          <a:bodyPr anchor="b" anchorCtr="0">
            <a:noAutofit/>
          </a:bodyPr>
          <a:lstStyle>
            <a:lvl1pPr marL="0" indent="0">
              <a:lnSpc>
                <a:spcPts val="1800"/>
              </a:lnSpc>
              <a:spcBef>
                <a:spcPts val="0"/>
              </a:spcBef>
              <a:buNone/>
              <a:defRPr sz="16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8" name="Text Placeholder 11">
            <a:extLst>
              <a:ext uri="{FF2B5EF4-FFF2-40B4-BE49-F238E27FC236}">
                <a16:creationId xmlns:a16="http://schemas.microsoft.com/office/drawing/2014/main" id="{9C5AE50E-BB67-BE4C-B639-5B1F6E779861}"/>
              </a:ext>
            </a:extLst>
          </p:cNvPr>
          <p:cNvSpPr>
            <a:spLocks noGrp="1"/>
          </p:cNvSpPr>
          <p:nvPr>
            <p:ph type="body" sz="quarter" idx="11" hasCustomPrompt="1"/>
          </p:nvPr>
        </p:nvSpPr>
        <p:spPr>
          <a:xfrm>
            <a:off x="1223321" y="5836399"/>
            <a:ext cx="5690287" cy="521875"/>
          </a:xfrm>
          <a:prstGeom prst="rect">
            <a:avLst/>
          </a:prstGeom>
        </p:spPr>
        <p:txBody>
          <a:bodyPr>
            <a:normAutofit/>
          </a:bodyPr>
          <a:lstStyle>
            <a:lvl1pPr marL="0" indent="0">
              <a:spcBef>
                <a:spcPts val="0"/>
              </a:spcBef>
              <a:buNone/>
              <a:defRPr sz="12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4853632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oll 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23321" y="1992018"/>
            <a:ext cx="6357551" cy="1123417"/>
          </a:xfrm>
          <a:prstGeom prst="rect">
            <a:avLst/>
          </a:prstGeom>
        </p:spPr>
        <p:txBody>
          <a:bodyPr anchor="b"/>
          <a:lstStyle>
            <a:lvl1pPr algn="l">
              <a:lnSpc>
                <a:spcPct val="90000"/>
              </a:lnSpc>
              <a:defRPr sz="3200" b="1">
                <a:solidFill>
                  <a:schemeClr val="tx1"/>
                </a:solidFill>
                <a:latin typeface="+mn-lt"/>
              </a:defRPr>
            </a:lvl1pPr>
          </a:lstStyle>
          <a:p>
            <a:r>
              <a:rPr lang="en-US" dirty="0"/>
              <a:t>Question</a:t>
            </a:r>
          </a:p>
        </p:txBody>
      </p:sp>
      <p:sp>
        <p:nvSpPr>
          <p:cNvPr id="3" name="Subtitle 2"/>
          <p:cNvSpPr>
            <a:spLocks noGrp="1"/>
          </p:cNvSpPr>
          <p:nvPr>
            <p:ph type="subTitle" idx="1" hasCustomPrompt="1"/>
          </p:nvPr>
        </p:nvSpPr>
        <p:spPr>
          <a:xfrm>
            <a:off x="1223321" y="3163216"/>
            <a:ext cx="6357551" cy="2994825"/>
          </a:xfrm>
          <a:prstGeom prst="rect">
            <a:avLst/>
          </a:prstGeom>
        </p:spPr>
        <p:txBody>
          <a:bodyPr>
            <a:normAutofit/>
          </a:bodyPr>
          <a:lstStyle>
            <a:lvl1pPr marL="457189" indent="-457189" algn="l">
              <a:lnSpc>
                <a:spcPts val="2200"/>
              </a:lnSpc>
              <a:spcBef>
                <a:spcPts val="600"/>
              </a:spcBef>
              <a:spcAft>
                <a:spcPts val="600"/>
              </a:spcAft>
              <a:buFont typeface="+mj-lt"/>
              <a:buAutoNum type="alphaLcPeriod"/>
              <a:defRPr sz="22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Option 1</a:t>
            </a:r>
          </a:p>
          <a:p>
            <a:r>
              <a:rPr lang="en-US" dirty="0"/>
              <a:t>Option 2</a:t>
            </a:r>
          </a:p>
          <a:p>
            <a:r>
              <a:rPr lang="en-US" dirty="0"/>
              <a:t>Option 3</a:t>
            </a:r>
          </a:p>
          <a:p>
            <a:r>
              <a:rPr lang="en-US" dirty="0"/>
              <a:t>Option 4</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319" y="1439563"/>
            <a:ext cx="552455" cy="552455"/>
          </a:xfrm>
          <a:prstGeom prst="rect">
            <a:avLst/>
          </a:prstGeom>
        </p:spPr>
      </p:pic>
      <p:sp>
        <p:nvSpPr>
          <p:cNvPr id="4" name="TextBox 3"/>
          <p:cNvSpPr txBox="1"/>
          <p:nvPr/>
        </p:nvSpPr>
        <p:spPr>
          <a:xfrm>
            <a:off x="1775774" y="1482573"/>
            <a:ext cx="3269183" cy="461665"/>
          </a:xfrm>
          <a:prstGeom prst="rect">
            <a:avLst/>
          </a:prstGeom>
          <a:noFill/>
        </p:spPr>
        <p:txBody>
          <a:bodyPr wrap="square" rtlCol="0">
            <a:spAutoFit/>
          </a:bodyPr>
          <a:lstStyle/>
          <a:p>
            <a:r>
              <a:rPr lang="en-US" sz="2400" b="1" dirty="0">
                <a:solidFill>
                  <a:schemeClr val="accent1"/>
                </a:solidFill>
              </a:rPr>
              <a:t>Poll Question</a:t>
            </a:r>
          </a:p>
        </p:txBody>
      </p:sp>
    </p:spTree>
    <p:extLst>
      <p:ext uri="{BB962C8B-B14F-4D97-AF65-F5344CB8AC3E}">
        <p14:creationId xmlns:p14="http://schemas.microsoft.com/office/powerpoint/2010/main" val="24319665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23321" y="1992018"/>
            <a:ext cx="6357551" cy="1123417"/>
          </a:xfrm>
          <a:prstGeom prst="rect">
            <a:avLst/>
          </a:prstGeom>
        </p:spPr>
        <p:txBody>
          <a:bodyPr anchor="b"/>
          <a:lstStyle>
            <a:lvl1pPr algn="l">
              <a:lnSpc>
                <a:spcPct val="90000"/>
              </a:lnSpc>
              <a:defRPr sz="3200" b="1">
                <a:solidFill>
                  <a:schemeClr val="tx1"/>
                </a:solidFill>
                <a:latin typeface="+mn-lt"/>
              </a:defRPr>
            </a:lvl1pPr>
          </a:lstStyle>
          <a:p>
            <a:r>
              <a:rPr lang="en-US" dirty="0"/>
              <a:t>Question</a:t>
            </a:r>
          </a:p>
        </p:txBody>
      </p:sp>
      <p:sp>
        <p:nvSpPr>
          <p:cNvPr id="3" name="Subtitle 2"/>
          <p:cNvSpPr>
            <a:spLocks noGrp="1"/>
          </p:cNvSpPr>
          <p:nvPr>
            <p:ph type="subTitle" idx="1" hasCustomPrompt="1"/>
          </p:nvPr>
        </p:nvSpPr>
        <p:spPr>
          <a:xfrm>
            <a:off x="1223321" y="3163216"/>
            <a:ext cx="6357551" cy="2994825"/>
          </a:xfrm>
          <a:prstGeom prst="rect">
            <a:avLst/>
          </a:prstGeom>
        </p:spPr>
        <p:txBody>
          <a:bodyPr>
            <a:normAutofit/>
          </a:bodyPr>
          <a:lstStyle>
            <a:lvl1pPr marL="457189" indent="-457189" algn="l">
              <a:lnSpc>
                <a:spcPts val="2200"/>
              </a:lnSpc>
              <a:spcBef>
                <a:spcPts val="600"/>
              </a:spcBef>
              <a:spcAft>
                <a:spcPts val="600"/>
              </a:spcAft>
              <a:buFont typeface="+mj-lt"/>
              <a:buAutoNum type="alphaLcPeriod"/>
              <a:defRPr sz="22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Option 1</a:t>
            </a:r>
          </a:p>
          <a:p>
            <a:r>
              <a:rPr lang="en-US" dirty="0"/>
              <a:t>Option 2</a:t>
            </a:r>
          </a:p>
          <a:p>
            <a:r>
              <a:rPr lang="en-US" dirty="0"/>
              <a:t>Option 3</a:t>
            </a:r>
          </a:p>
          <a:p>
            <a:r>
              <a:rPr lang="en-US" dirty="0"/>
              <a:t>Option 4</a:t>
            </a:r>
          </a:p>
          <a:p>
            <a:endParaRPr lang="en-US" dirty="0"/>
          </a:p>
        </p:txBody>
      </p:sp>
      <p:sp>
        <p:nvSpPr>
          <p:cNvPr id="4" name="TextBox 3"/>
          <p:cNvSpPr txBox="1"/>
          <p:nvPr/>
        </p:nvSpPr>
        <p:spPr>
          <a:xfrm>
            <a:off x="1775774" y="1482573"/>
            <a:ext cx="3269183" cy="461665"/>
          </a:xfrm>
          <a:prstGeom prst="rect">
            <a:avLst/>
          </a:prstGeom>
          <a:noFill/>
        </p:spPr>
        <p:txBody>
          <a:bodyPr wrap="square" rtlCol="0">
            <a:spAutoFit/>
          </a:bodyPr>
          <a:lstStyle/>
          <a:p>
            <a:r>
              <a:rPr lang="en-US" sz="2400" b="1" dirty="0">
                <a:solidFill>
                  <a:schemeClr val="accent1"/>
                </a:solidFill>
              </a:rPr>
              <a:t>Question</a:t>
            </a:r>
          </a:p>
        </p:txBody>
      </p:sp>
      <p:sp>
        <p:nvSpPr>
          <p:cNvPr id="5" name="Oval 4">
            <a:extLst>
              <a:ext uri="{FF2B5EF4-FFF2-40B4-BE49-F238E27FC236}">
                <a16:creationId xmlns:a16="http://schemas.microsoft.com/office/drawing/2014/main" id="{1FE37062-F8F2-478E-B677-5AC791273400}"/>
              </a:ext>
            </a:extLst>
          </p:cNvPr>
          <p:cNvSpPr/>
          <p:nvPr/>
        </p:nvSpPr>
        <p:spPr>
          <a:xfrm>
            <a:off x="1223321" y="1401417"/>
            <a:ext cx="552453" cy="54282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CA" sz="3600" dirty="0">
                <a:latin typeface="Bahnschrift SemiBold" panose="020B0502040204020203" pitchFamily="34" charset="0"/>
                <a:ea typeface="Adobe Gothic Std B" panose="020B0800000000000000" pitchFamily="34" charset="-128"/>
                <a:cs typeface="Aharoni" panose="020B0604020202020204" pitchFamily="2" charset="-79"/>
              </a:rPr>
              <a:t>?</a:t>
            </a:r>
          </a:p>
        </p:txBody>
      </p:sp>
    </p:spTree>
    <p:extLst>
      <p:ext uri="{BB962C8B-B14F-4D97-AF65-F5344CB8AC3E}">
        <p14:creationId xmlns:p14="http://schemas.microsoft.com/office/powerpoint/2010/main" val="22657712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23321" y="1992018"/>
            <a:ext cx="6357551" cy="2053207"/>
          </a:xfrm>
          <a:prstGeom prst="rect">
            <a:avLst/>
          </a:prstGeom>
        </p:spPr>
        <p:txBody>
          <a:bodyPr anchor="b"/>
          <a:lstStyle>
            <a:lvl1pPr algn="l">
              <a:lnSpc>
                <a:spcPct val="90000"/>
              </a:lnSpc>
              <a:defRPr sz="3200" b="1">
                <a:solidFill>
                  <a:schemeClr val="tx1"/>
                </a:solidFill>
                <a:latin typeface="+mn-lt"/>
              </a:defRPr>
            </a:lvl1pPr>
          </a:lstStyle>
          <a:p>
            <a:r>
              <a:rPr lang="en-US" dirty="0"/>
              <a:t>Question</a:t>
            </a:r>
          </a:p>
        </p:txBody>
      </p:sp>
      <p:sp>
        <p:nvSpPr>
          <p:cNvPr id="3" name="Subtitle 2"/>
          <p:cNvSpPr>
            <a:spLocks noGrp="1"/>
          </p:cNvSpPr>
          <p:nvPr>
            <p:ph type="subTitle" idx="1" hasCustomPrompt="1"/>
          </p:nvPr>
        </p:nvSpPr>
        <p:spPr>
          <a:xfrm>
            <a:off x="1223321" y="4045226"/>
            <a:ext cx="6357551" cy="2112815"/>
          </a:xfrm>
          <a:prstGeom prst="rect">
            <a:avLst/>
          </a:prstGeom>
        </p:spPr>
        <p:txBody>
          <a:bodyPr>
            <a:normAutofit/>
          </a:bodyPr>
          <a:lstStyle>
            <a:lvl1pPr marL="457189" indent="-457189" algn="l">
              <a:lnSpc>
                <a:spcPts val="2200"/>
              </a:lnSpc>
              <a:spcBef>
                <a:spcPts val="600"/>
              </a:spcBef>
              <a:spcAft>
                <a:spcPts val="600"/>
              </a:spcAft>
              <a:buFont typeface="+mj-lt"/>
              <a:buAutoNum type="alphaLcPeriod"/>
              <a:defRPr sz="22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Option 1</a:t>
            </a:r>
          </a:p>
          <a:p>
            <a:r>
              <a:rPr lang="en-US" dirty="0"/>
              <a:t>Option 2</a:t>
            </a:r>
          </a:p>
          <a:p>
            <a:r>
              <a:rPr lang="en-US" dirty="0"/>
              <a:t>Option 3</a:t>
            </a:r>
          </a:p>
          <a:p>
            <a:r>
              <a:rPr lang="en-US" dirty="0"/>
              <a:t>Option 4</a:t>
            </a:r>
          </a:p>
          <a:p>
            <a:endParaRPr lang="en-US" dirty="0"/>
          </a:p>
        </p:txBody>
      </p:sp>
      <p:sp>
        <p:nvSpPr>
          <p:cNvPr id="4" name="TextBox 3"/>
          <p:cNvSpPr txBox="1"/>
          <p:nvPr/>
        </p:nvSpPr>
        <p:spPr>
          <a:xfrm>
            <a:off x="1775774" y="1482573"/>
            <a:ext cx="3269183" cy="461665"/>
          </a:xfrm>
          <a:prstGeom prst="rect">
            <a:avLst/>
          </a:prstGeom>
          <a:noFill/>
        </p:spPr>
        <p:txBody>
          <a:bodyPr wrap="square" rtlCol="0">
            <a:spAutoFit/>
          </a:bodyPr>
          <a:lstStyle/>
          <a:p>
            <a:r>
              <a:rPr lang="en-US" sz="2400" b="1" dirty="0">
                <a:solidFill>
                  <a:schemeClr val="accent1"/>
                </a:solidFill>
              </a:rPr>
              <a:t>Activity</a:t>
            </a:r>
          </a:p>
        </p:txBody>
      </p:sp>
      <p:pic>
        <p:nvPicPr>
          <p:cNvPr id="7" name="Picture 6" descr="A close up of a logo&#10;&#10;Description automatically generated">
            <a:extLst>
              <a:ext uri="{FF2B5EF4-FFF2-40B4-BE49-F238E27FC236}">
                <a16:creationId xmlns:a16="http://schemas.microsoft.com/office/drawing/2014/main" id="{17F55B8F-C6F6-4189-9F07-7712A0986E9C}"/>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23321" y="1330877"/>
            <a:ext cx="613360" cy="613360"/>
          </a:xfrm>
          <a:prstGeom prst="rect">
            <a:avLst/>
          </a:prstGeom>
        </p:spPr>
      </p:pic>
    </p:spTree>
    <p:extLst>
      <p:ext uri="{BB962C8B-B14F-4D97-AF65-F5344CB8AC3E}">
        <p14:creationId xmlns:p14="http://schemas.microsoft.com/office/powerpoint/2010/main" val="30415106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use for refl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319" y="1437178"/>
            <a:ext cx="552455" cy="552455"/>
          </a:xfrm>
          <a:prstGeom prst="rect">
            <a:avLst/>
          </a:prstGeom>
        </p:spPr>
      </p:pic>
      <p:sp>
        <p:nvSpPr>
          <p:cNvPr id="2" name="Title 1"/>
          <p:cNvSpPr>
            <a:spLocks noGrp="1"/>
          </p:cNvSpPr>
          <p:nvPr>
            <p:ph type="ctrTitle" hasCustomPrompt="1"/>
          </p:nvPr>
        </p:nvSpPr>
        <p:spPr>
          <a:xfrm>
            <a:off x="1223321" y="2225310"/>
            <a:ext cx="6357551" cy="3780380"/>
          </a:xfrm>
          <a:prstGeom prst="rect">
            <a:avLst/>
          </a:prstGeom>
        </p:spPr>
        <p:txBody>
          <a:bodyPr anchor="t">
            <a:normAutofit/>
          </a:bodyPr>
          <a:lstStyle>
            <a:lvl1pPr algn="l">
              <a:lnSpc>
                <a:spcPct val="90000"/>
              </a:lnSpc>
              <a:defRPr sz="3200" b="1">
                <a:solidFill>
                  <a:schemeClr val="tx1"/>
                </a:solidFill>
                <a:latin typeface="+mn-lt"/>
              </a:defRPr>
            </a:lvl1pPr>
          </a:lstStyle>
          <a:p>
            <a:r>
              <a:rPr lang="en-US" dirty="0"/>
              <a:t>Question</a:t>
            </a:r>
          </a:p>
        </p:txBody>
      </p:sp>
      <p:sp>
        <p:nvSpPr>
          <p:cNvPr id="4" name="TextBox 3"/>
          <p:cNvSpPr txBox="1"/>
          <p:nvPr/>
        </p:nvSpPr>
        <p:spPr>
          <a:xfrm>
            <a:off x="1775773" y="1482573"/>
            <a:ext cx="5805097" cy="461665"/>
          </a:xfrm>
          <a:prstGeom prst="rect">
            <a:avLst/>
          </a:prstGeom>
          <a:noFill/>
        </p:spPr>
        <p:txBody>
          <a:bodyPr wrap="square" rtlCol="0">
            <a:spAutoFit/>
          </a:bodyPr>
          <a:lstStyle/>
          <a:p>
            <a:r>
              <a:rPr lang="en-US" sz="2400" b="1" dirty="0">
                <a:solidFill>
                  <a:schemeClr val="accent1"/>
                </a:solidFill>
              </a:rPr>
              <a:t>Pause for</a:t>
            </a:r>
            <a:r>
              <a:rPr lang="en-US" sz="2400" b="1" baseline="0" dirty="0">
                <a:solidFill>
                  <a:schemeClr val="accent1"/>
                </a:solidFill>
              </a:rPr>
              <a:t> Reflection</a:t>
            </a:r>
            <a:endParaRPr lang="en-US" sz="2400" b="1" dirty="0">
              <a:solidFill>
                <a:schemeClr val="accent1"/>
              </a:solidFill>
            </a:endParaRPr>
          </a:p>
        </p:txBody>
      </p:sp>
    </p:spTree>
    <p:extLst>
      <p:ext uri="{BB962C8B-B14F-4D97-AF65-F5344CB8AC3E}">
        <p14:creationId xmlns:p14="http://schemas.microsoft.com/office/powerpoint/2010/main" val="11018052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319" y="1437178"/>
            <a:ext cx="552455" cy="552455"/>
          </a:xfrm>
          <a:prstGeom prst="rect">
            <a:avLst/>
          </a:prstGeom>
        </p:spPr>
      </p:pic>
      <p:sp>
        <p:nvSpPr>
          <p:cNvPr id="2" name="Title 1"/>
          <p:cNvSpPr>
            <a:spLocks noGrp="1"/>
          </p:cNvSpPr>
          <p:nvPr>
            <p:ph type="ctrTitle" hasCustomPrompt="1"/>
          </p:nvPr>
        </p:nvSpPr>
        <p:spPr>
          <a:xfrm>
            <a:off x="1223321" y="2225310"/>
            <a:ext cx="6357551" cy="2921225"/>
          </a:xfrm>
          <a:prstGeom prst="rect">
            <a:avLst/>
          </a:prstGeom>
        </p:spPr>
        <p:txBody>
          <a:bodyPr anchor="t"/>
          <a:lstStyle>
            <a:lvl1pPr algn="l">
              <a:lnSpc>
                <a:spcPct val="90000"/>
              </a:lnSpc>
              <a:defRPr sz="3200" b="1" baseline="0">
                <a:solidFill>
                  <a:schemeClr val="tx1"/>
                </a:solidFill>
                <a:latin typeface="+mn-lt"/>
              </a:defRPr>
            </a:lvl1pPr>
          </a:lstStyle>
          <a:p>
            <a:r>
              <a:rPr lang="en-US" dirty="0"/>
              <a:t>Be back in XX min</a:t>
            </a:r>
          </a:p>
        </p:txBody>
      </p:sp>
      <p:sp>
        <p:nvSpPr>
          <p:cNvPr id="4" name="TextBox 3"/>
          <p:cNvSpPr txBox="1"/>
          <p:nvPr/>
        </p:nvSpPr>
        <p:spPr>
          <a:xfrm>
            <a:off x="1775773" y="1482573"/>
            <a:ext cx="5805097" cy="461665"/>
          </a:xfrm>
          <a:prstGeom prst="rect">
            <a:avLst/>
          </a:prstGeom>
          <a:noFill/>
        </p:spPr>
        <p:txBody>
          <a:bodyPr wrap="square" rtlCol="0">
            <a:spAutoFit/>
          </a:bodyPr>
          <a:lstStyle/>
          <a:p>
            <a:r>
              <a:rPr lang="en-US" sz="2400" b="1" dirty="0">
                <a:solidFill>
                  <a:schemeClr val="accent1"/>
                </a:solidFill>
              </a:rPr>
              <a:t>Break</a:t>
            </a:r>
          </a:p>
        </p:txBody>
      </p:sp>
    </p:spTree>
    <p:extLst>
      <p:ext uri="{BB962C8B-B14F-4D97-AF65-F5344CB8AC3E}">
        <p14:creationId xmlns:p14="http://schemas.microsoft.com/office/powerpoint/2010/main" val="14822615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7DC09A30-2DEC-8049-A594-3E394E631862}"/>
              </a:ext>
            </a:extLst>
          </p:cNvPr>
          <p:cNvSpPr>
            <a:spLocks noGrp="1"/>
          </p:cNvSpPr>
          <p:nvPr>
            <p:ph type="body" sz="quarter" idx="10" hasCustomPrompt="1"/>
          </p:nvPr>
        </p:nvSpPr>
        <p:spPr>
          <a:xfrm>
            <a:off x="1223321" y="1705232"/>
            <a:ext cx="6981567" cy="4528752"/>
          </a:xfrm>
          <a:prstGeom prst="rect">
            <a:avLst/>
          </a:prstGeom>
        </p:spPr>
        <p:txBody>
          <a:bodyPr anchor="ctr" anchorCtr="0"/>
          <a:lstStyle>
            <a:lvl1pPr marL="0" indent="0">
              <a:lnSpc>
                <a:spcPts val="5400"/>
              </a:lnSpc>
              <a:spcBef>
                <a:spcPts val="0"/>
              </a:spcBef>
              <a:buNone/>
              <a:defRPr sz="5200" b="1">
                <a:solidFill>
                  <a:schemeClr val="accent1"/>
                </a:solidFill>
                <a:latin typeface="+mn-lt"/>
              </a:defRPr>
            </a:lvl1pPr>
          </a:lstStyle>
          <a:p>
            <a:pPr lvl="0"/>
            <a:r>
              <a:rPr lang="en-US" dirty="0"/>
              <a:t>This slide is for one big, bold statement. Bullet points can’t compete! </a:t>
            </a:r>
          </a:p>
        </p:txBody>
      </p:sp>
    </p:spTree>
    <p:extLst>
      <p:ext uri="{BB962C8B-B14F-4D97-AF65-F5344CB8AC3E}">
        <p14:creationId xmlns:p14="http://schemas.microsoft.com/office/powerpoint/2010/main" val="384925809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 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35676" y="1723767"/>
            <a:ext cx="6858000" cy="1718235"/>
          </a:xfrm>
          <a:prstGeom prst="rect">
            <a:avLst/>
          </a:prstGeom>
        </p:spPr>
        <p:txBody>
          <a:bodyPr anchor="b"/>
          <a:lstStyle>
            <a:lvl1pPr algn="l">
              <a:lnSpc>
                <a:spcPts val="3800"/>
              </a:lnSpc>
              <a:defRPr sz="3600" b="1">
                <a:solidFill>
                  <a:schemeClr val="accent1"/>
                </a:solidFill>
                <a:latin typeface="+mn-lt"/>
              </a:defRPr>
            </a:lvl1pPr>
          </a:lstStyle>
          <a:p>
            <a:r>
              <a:rPr lang="en-US" dirty="0"/>
              <a:t>Thank you for attending!</a:t>
            </a:r>
            <a:br>
              <a:rPr lang="en-US" dirty="0"/>
            </a:br>
            <a:r>
              <a:rPr lang="en-US" dirty="0"/>
              <a:t>and/or other concluding message</a:t>
            </a:r>
          </a:p>
        </p:txBody>
      </p:sp>
      <p:sp>
        <p:nvSpPr>
          <p:cNvPr id="3" name="Subtitle 2"/>
          <p:cNvSpPr>
            <a:spLocks noGrp="1"/>
          </p:cNvSpPr>
          <p:nvPr>
            <p:ph type="subTitle" idx="1" hasCustomPrompt="1"/>
          </p:nvPr>
        </p:nvSpPr>
        <p:spPr>
          <a:xfrm>
            <a:off x="1235675" y="3454358"/>
            <a:ext cx="6858000" cy="877732"/>
          </a:xfrm>
          <a:prstGeom prst="rect">
            <a:avLst/>
          </a:prstGeom>
        </p:spPr>
        <p:txBody>
          <a:bodyPr/>
          <a:lstStyle>
            <a:lvl1pPr marL="0" indent="0" algn="l">
              <a:lnSpc>
                <a:spcPts val="2600"/>
              </a:lnSpc>
              <a:spcBef>
                <a:spcPts val="0"/>
              </a:spcBef>
              <a:buNone/>
              <a:defRPr sz="2400" b="1">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7" name="Text Placeholder 9">
            <a:extLst>
              <a:ext uri="{FF2B5EF4-FFF2-40B4-BE49-F238E27FC236}">
                <a16:creationId xmlns:a16="http://schemas.microsoft.com/office/drawing/2014/main" id="{3665EAFC-1584-534F-94A0-E401762A184E}"/>
              </a:ext>
            </a:extLst>
          </p:cNvPr>
          <p:cNvSpPr>
            <a:spLocks noGrp="1"/>
          </p:cNvSpPr>
          <p:nvPr>
            <p:ph type="body" sz="quarter" idx="10" hasCustomPrompt="1"/>
          </p:nvPr>
        </p:nvSpPr>
        <p:spPr>
          <a:xfrm>
            <a:off x="1235677" y="4856207"/>
            <a:ext cx="5690287" cy="1233507"/>
          </a:xfrm>
          <a:prstGeom prst="rect">
            <a:avLst/>
          </a:prstGeom>
        </p:spPr>
        <p:txBody>
          <a:bodyPr anchor="b" anchorCtr="0">
            <a:noAutofit/>
          </a:bodyPr>
          <a:lstStyle>
            <a:lvl1pPr marL="0" indent="0">
              <a:lnSpc>
                <a:spcPts val="1800"/>
              </a:lnSpc>
              <a:spcBef>
                <a:spcPts val="0"/>
              </a:spcBef>
              <a:buNone/>
              <a:defRPr sz="160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37277442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5E22DF1C-8AB6-4C75-87FF-B36E0BF0E859}" type="datetime1">
              <a:rPr lang="en-CA" smtClean="0"/>
              <a:t>2021-11-16</a:t>
            </a:fld>
            <a:endParaRPr lang="en-CA"/>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endParaRPr lang="en-CA"/>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A39F545-71AD-4D4A-A7A8-D1C029241DAF}" type="slidenum">
              <a:rPr lang="en-CA" smtClean="0"/>
              <a:t>‹#›</a:t>
            </a:fld>
            <a:endParaRPr lang="en-CA"/>
          </a:p>
        </p:txBody>
      </p:sp>
    </p:spTree>
    <p:extLst>
      <p:ext uri="{BB962C8B-B14F-4D97-AF65-F5344CB8AC3E}">
        <p14:creationId xmlns:p14="http://schemas.microsoft.com/office/powerpoint/2010/main" val="3664942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31381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43787612-43C2-4C9A-BD2D-6298DB3B35D2}" type="datetime1">
              <a:rPr lang="en-CA" smtClean="0"/>
              <a:t>2021-11-16</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19064573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7694" y="284200"/>
            <a:ext cx="7347637" cy="902345"/>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6868815" y="6449027"/>
            <a:ext cx="2057400" cy="248335"/>
          </a:xfrm>
          <a:prstGeom prst="rect">
            <a:avLst/>
          </a:prstGeom>
        </p:spPr>
        <p:txBody>
          <a:bodyPr/>
          <a:lstStyle>
            <a:lvl1pPr algn="r">
              <a:defRPr sz="1000"/>
            </a:lvl1pPr>
          </a:lstStyle>
          <a:p>
            <a:fld id="{BA691707-747E-C946-9ECD-54E2551B1C59}" type="slidenum">
              <a:rPr lang="en-US" smtClean="0"/>
              <a:pPr/>
              <a:t>‹#›</a:t>
            </a:fld>
            <a:endParaRPr lang="en-US" dirty="0"/>
          </a:p>
        </p:txBody>
      </p:sp>
      <p:sp>
        <p:nvSpPr>
          <p:cNvPr id="7" name="Content Placeholder 2">
            <a:extLst>
              <a:ext uri="{FF2B5EF4-FFF2-40B4-BE49-F238E27FC236}">
                <a16:creationId xmlns:a16="http://schemas.microsoft.com/office/drawing/2014/main" id="{8CC87759-9B3E-7B4A-8AC8-00BB92888246}"/>
              </a:ext>
            </a:extLst>
          </p:cNvPr>
          <p:cNvSpPr>
            <a:spLocks noGrp="1"/>
          </p:cNvSpPr>
          <p:nvPr>
            <p:ph idx="1"/>
          </p:nvPr>
        </p:nvSpPr>
        <p:spPr>
          <a:xfrm>
            <a:off x="387693" y="1272742"/>
            <a:ext cx="8432457" cy="5176285"/>
          </a:xfrm>
          <a:prstGeom prst="rect">
            <a:avLst/>
          </a:prstGeom>
        </p:spPr>
        <p:txBody>
          <a:bodyPr>
            <a:normAutofit/>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386856"/>
      </p:ext>
    </p:extLst>
  </p:cSld>
  <p:clrMapOvr>
    <a:masterClrMapping/>
  </p:clrMapOvr>
  <p:extLst>
    <p:ext uri="{DCECCB84-F9BA-43D5-87BE-67443E8EF086}">
      <p15:sldGuideLst xmlns:p15="http://schemas.microsoft.com/office/powerpoint/2012/main">
        <p15:guide id="1" orient="horz" pos="572">
          <p15:clr>
            <a:srgbClr val="FBAE40"/>
          </p15:clr>
        </p15:guide>
        <p15:guide id="2" pos="555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509D515-692E-4C38-8C10-217A013D3FA4}" type="datetime1">
              <a:rPr lang="en-CA" smtClean="0"/>
              <a:t>2021-11-16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740730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787612-43C2-4C9A-BD2D-6298DB3B35D2}" type="datetime1">
              <a:rPr lang="en-CA" smtClean="0"/>
              <a:t>2021-11-16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2959474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145084"/>
            <a:ext cx="4040188" cy="639763"/>
          </a:xfrm>
        </p:spPr>
        <p:txBody>
          <a:bodyPr anchor="b">
            <a:noAutofit/>
          </a:bodyPr>
          <a:lstStyle>
            <a:lvl1pPr marL="0" indent="0">
              <a:buNone/>
              <a:defRPr sz="1951"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Edit Master text styles</a:t>
            </a:r>
          </a:p>
        </p:txBody>
      </p:sp>
      <p:sp>
        <p:nvSpPr>
          <p:cNvPr id="4" name="Content Placeholder 3"/>
          <p:cNvSpPr>
            <a:spLocks noGrp="1"/>
          </p:cNvSpPr>
          <p:nvPr>
            <p:ph sz="half" idx="2"/>
          </p:nvPr>
        </p:nvSpPr>
        <p:spPr>
          <a:xfrm>
            <a:off x="457201" y="1784849"/>
            <a:ext cx="4040188" cy="4637724"/>
          </a:xfrm>
        </p:spPr>
        <p:txBody>
          <a:bodyPr>
            <a:normAutofit/>
          </a:bodyPr>
          <a:lstStyle>
            <a:lvl1pPr>
              <a:defRPr sz="1800"/>
            </a:lvl1pPr>
            <a:lvl2pPr>
              <a:defRPr lang="en-CA" sz="1800" kern="1200" dirty="0" smtClean="0">
                <a:solidFill>
                  <a:schemeClr val="tx1"/>
                </a:solidFill>
                <a:latin typeface="+mn-lt"/>
                <a:ea typeface="+mn-ea"/>
                <a:cs typeface="+mn-cs"/>
              </a:defRPr>
            </a:lvl2pPr>
            <a:lvl3pPr>
              <a:defRPr lang="en-CA" sz="1651" kern="1200" dirty="0" smtClean="0">
                <a:solidFill>
                  <a:schemeClr val="tx1"/>
                </a:solidFill>
                <a:latin typeface="+mn-lt"/>
                <a:ea typeface="+mn-ea"/>
                <a:cs typeface="+mn-cs"/>
              </a:defRPr>
            </a:lvl3pPr>
            <a:lvl4pPr>
              <a:defRPr lang="en-CA" sz="1500" kern="1200" dirty="0" smtClean="0">
                <a:solidFill>
                  <a:schemeClr val="tx1"/>
                </a:solidFill>
                <a:latin typeface="+mn-lt"/>
                <a:ea typeface="+mn-ea"/>
                <a:cs typeface="+mn-cs"/>
              </a:defRPr>
            </a:lvl4pPr>
            <a:lvl5pPr>
              <a:defRPr lang="en-US" sz="1351"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145084"/>
            <a:ext cx="4041775" cy="639763"/>
          </a:xfrm>
        </p:spPr>
        <p:txBody>
          <a:bodyPr anchor="b">
            <a:noAutofit/>
          </a:bodyPr>
          <a:lstStyle>
            <a:lvl1pPr marL="0" indent="0">
              <a:buNone/>
              <a:defRPr sz="1951"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Edit Master text styles</a:t>
            </a:r>
          </a:p>
        </p:txBody>
      </p:sp>
      <p:sp>
        <p:nvSpPr>
          <p:cNvPr id="6" name="Content Placeholder 5"/>
          <p:cNvSpPr>
            <a:spLocks noGrp="1"/>
          </p:cNvSpPr>
          <p:nvPr>
            <p:ph sz="quarter" idx="4"/>
          </p:nvPr>
        </p:nvSpPr>
        <p:spPr>
          <a:xfrm>
            <a:off x="4645027" y="1784848"/>
            <a:ext cx="4041775" cy="4637725"/>
          </a:xfrm>
        </p:spPr>
        <p:txBody>
          <a:bodyPr>
            <a:normAutofit/>
          </a:bodyPr>
          <a:lstStyle>
            <a:lvl1pPr>
              <a:defRPr sz="1800"/>
            </a:lvl1pPr>
            <a:lvl2pPr>
              <a:defRPr lang="en-CA" sz="1800" kern="1200" dirty="0" smtClean="0">
                <a:solidFill>
                  <a:schemeClr val="tx1"/>
                </a:solidFill>
                <a:latin typeface="+mn-lt"/>
                <a:ea typeface="+mn-ea"/>
                <a:cs typeface="+mn-cs"/>
              </a:defRPr>
            </a:lvl2pPr>
            <a:lvl3pPr>
              <a:defRPr lang="en-CA" sz="1651" kern="1200" dirty="0" smtClean="0">
                <a:solidFill>
                  <a:schemeClr val="tx1"/>
                </a:solidFill>
                <a:latin typeface="+mn-lt"/>
                <a:ea typeface="+mn-ea"/>
                <a:cs typeface="+mn-cs"/>
              </a:defRPr>
            </a:lvl3pPr>
            <a:lvl4pPr>
              <a:defRPr lang="en-CA" sz="1500" kern="1200" dirty="0" smtClean="0">
                <a:solidFill>
                  <a:schemeClr val="tx1"/>
                </a:solidFill>
                <a:latin typeface="+mn-lt"/>
                <a:ea typeface="+mn-ea"/>
                <a:cs typeface="+mn-cs"/>
              </a:defRPr>
            </a:lvl4pPr>
            <a:lvl5pPr>
              <a:defRPr lang="en-US" sz="1351" kern="1200" dirty="0">
                <a:solidFill>
                  <a:schemeClr val="tx1"/>
                </a:solidFill>
                <a:latin typeface="+mn-lt"/>
                <a:ea typeface="+mn-ea"/>
                <a:cs typeface="+mn-cs"/>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387694" y="284200"/>
            <a:ext cx="7347637" cy="902345"/>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70041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7693" y="1186545"/>
            <a:ext cx="4108107" cy="52686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724401" y="1186545"/>
            <a:ext cx="3867151" cy="52686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Title 1"/>
          <p:cNvSpPr>
            <a:spLocks noGrp="1"/>
          </p:cNvSpPr>
          <p:nvPr>
            <p:ph type="title"/>
          </p:nvPr>
        </p:nvSpPr>
        <p:spPr>
          <a:xfrm>
            <a:off x="387694" y="284200"/>
            <a:ext cx="7347637" cy="902345"/>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135574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1"/>
          <p:cNvSpPr>
            <a:spLocks noGrp="1"/>
          </p:cNvSpPr>
          <p:nvPr>
            <p:ph type="title"/>
          </p:nvPr>
        </p:nvSpPr>
        <p:spPr>
          <a:xfrm>
            <a:off x="427450" y="85417"/>
            <a:ext cx="7347637" cy="902345"/>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5423958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645695" y="2691814"/>
            <a:ext cx="7772400" cy="1973180"/>
          </a:xfrm>
        </p:spPr>
        <p:txBody>
          <a:bodyPr anchor="b"/>
          <a:lstStyle>
            <a:lvl1pPr algn="l">
              <a:defRPr sz="4800"/>
            </a:lvl1pPr>
          </a:lstStyle>
          <a:p>
            <a:r>
              <a:rPr lang="en-US"/>
              <a:t>Click to edit Master title style</a:t>
            </a:r>
            <a:endParaRPr lang="en-US" dirty="0"/>
          </a:p>
        </p:txBody>
      </p:sp>
      <p:sp>
        <p:nvSpPr>
          <p:cNvPr id="7" name="Subtitle 2"/>
          <p:cNvSpPr>
            <a:spLocks noGrp="1"/>
          </p:cNvSpPr>
          <p:nvPr>
            <p:ph type="subTitle" idx="1"/>
          </p:nvPr>
        </p:nvSpPr>
        <p:spPr>
          <a:xfrm>
            <a:off x="645695" y="4664996"/>
            <a:ext cx="6858000" cy="965785"/>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81559294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 photo with text">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EED04D62-3AA9-214D-8928-EF6811EB939D}"/>
              </a:ext>
            </a:extLst>
          </p:cNvPr>
          <p:cNvSpPr>
            <a:spLocks noGrp="1"/>
          </p:cNvSpPr>
          <p:nvPr>
            <p:ph type="pic" sz="quarter" idx="13"/>
          </p:nvPr>
        </p:nvSpPr>
        <p:spPr>
          <a:xfrm>
            <a:off x="387693" y="1422400"/>
            <a:ext cx="3149515" cy="4933243"/>
          </a:xfrm>
          <a:prstGeom prst="rect">
            <a:avLst/>
          </a:prstGeom>
        </p:spPr>
        <p:txBody>
          <a:bodyPr/>
          <a:lstStyle>
            <a:lvl1pPr marL="0" indent="0">
              <a:buNone/>
              <a:defRPr/>
            </a:lvl1pPr>
          </a:lstStyle>
          <a:p>
            <a:r>
              <a:rPr lang="en-US"/>
              <a:t>Click icon to add picture</a:t>
            </a:r>
          </a:p>
        </p:txBody>
      </p:sp>
      <p:sp>
        <p:nvSpPr>
          <p:cNvPr id="8" name="Content Placeholder 2">
            <a:extLst>
              <a:ext uri="{FF2B5EF4-FFF2-40B4-BE49-F238E27FC236}">
                <a16:creationId xmlns:a16="http://schemas.microsoft.com/office/drawing/2014/main" id="{F58C75E1-5E7E-BA4A-A06F-8AB20CB5F936}"/>
              </a:ext>
            </a:extLst>
          </p:cNvPr>
          <p:cNvSpPr>
            <a:spLocks noGrp="1"/>
          </p:cNvSpPr>
          <p:nvPr>
            <p:ph idx="1"/>
          </p:nvPr>
        </p:nvSpPr>
        <p:spPr>
          <a:xfrm>
            <a:off x="3837079" y="1422400"/>
            <a:ext cx="4765055" cy="4933243"/>
          </a:xfrm>
          <a:prstGeom prst="rect">
            <a:avLst/>
          </a:prstGeom>
        </p:spPr>
        <p:txBody>
          <a:bodyPr>
            <a:normAutofit/>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47BE65C4-B259-0848-8C28-01D941C5237D}"/>
              </a:ext>
            </a:extLst>
          </p:cNvPr>
          <p:cNvSpPr>
            <a:spLocks noGrp="1"/>
          </p:cNvSpPr>
          <p:nvPr>
            <p:ph type="title"/>
          </p:nvPr>
        </p:nvSpPr>
        <p:spPr>
          <a:xfrm>
            <a:off x="387694" y="284199"/>
            <a:ext cx="7347637" cy="988543"/>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B0F2D80D-ADC6-7F46-9D4B-257CF34DA154}"/>
              </a:ext>
            </a:extLst>
          </p:cNvPr>
          <p:cNvSpPr>
            <a:spLocks noGrp="1"/>
          </p:cNvSpPr>
          <p:nvPr>
            <p:ph type="sldNum" sz="quarter" idx="12"/>
          </p:nvPr>
        </p:nvSpPr>
        <p:spPr>
          <a:xfrm>
            <a:off x="6868815" y="6449027"/>
            <a:ext cx="2057400" cy="248335"/>
          </a:xfrm>
          <a:prstGeom prst="rect">
            <a:avLst/>
          </a:prstGeom>
        </p:spPr>
        <p:txBody>
          <a:bodyPr/>
          <a:lstStyle>
            <a:lvl1pPr algn="r">
              <a:defRPr sz="1000"/>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714278853"/>
      </p:ext>
    </p:extLst>
  </p:cSld>
  <p:clrMapOvr>
    <a:masterClrMapping/>
  </p:clrMapOvr>
  <p:hf hdr="0" ftr="0" dt="0"/>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photos with text">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D3CB8C31-17B9-D04A-AD0C-9EE4B3540BF4}"/>
              </a:ext>
            </a:extLst>
          </p:cNvPr>
          <p:cNvSpPr>
            <a:spLocks noGrp="1"/>
          </p:cNvSpPr>
          <p:nvPr>
            <p:ph type="pic" sz="quarter" idx="13"/>
          </p:nvPr>
        </p:nvSpPr>
        <p:spPr>
          <a:xfrm>
            <a:off x="767039" y="1766453"/>
            <a:ext cx="3012031" cy="1681083"/>
          </a:xfrm>
          <a:prstGeom prst="rect">
            <a:avLst/>
          </a:prstGeom>
        </p:spPr>
        <p:txBody>
          <a:bodyPr/>
          <a:lstStyle>
            <a:lvl1pPr marL="0" indent="0">
              <a:buNone/>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FE07E1D0-04A0-F646-9FDF-EA299EBA3B2B}"/>
              </a:ext>
            </a:extLst>
          </p:cNvPr>
          <p:cNvSpPr>
            <a:spLocks noGrp="1"/>
          </p:cNvSpPr>
          <p:nvPr>
            <p:ph idx="1"/>
          </p:nvPr>
        </p:nvSpPr>
        <p:spPr>
          <a:xfrm>
            <a:off x="767039" y="3739104"/>
            <a:ext cx="3012031"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E1F9D265-5699-C74F-8BA7-F087707447AE}"/>
              </a:ext>
            </a:extLst>
          </p:cNvPr>
          <p:cNvCxnSpPr/>
          <p:nvPr/>
        </p:nvCxnSpPr>
        <p:spPr>
          <a:xfrm>
            <a:off x="4572000" y="1551314"/>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1" name="Picture Placeholder 7">
            <a:extLst>
              <a:ext uri="{FF2B5EF4-FFF2-40B4-BE49-F238E27FC236}">
                <a16:creationId xmlns:a16="http://schemas.microsoft.com/office/drawing/2014/main" id="{FE44C8FA-770D-1046-9E87-57D9D7082317}"/>
              </a:ext>
            </a:extLst>
          </p:cNvPr>
          <p:cNvSpPr>
            <a:spLocks noGrp="1"/>
          </p:cNvSpPr>
          <p:nvPr>
            <p:ph type="pic" sz="quarter" idx="14"/>
          </p:nvPr>
        </p:nvSpPr>
        <p:spPr>
          <a:xfrm>
            <a:off x="5364933" y="1766453"/>
            <a:ext cx="3012031" cy="1681083"/>
          </a:xfrm>
          <a:prstGeom prst="rect">
            <a:avLst/>
          </a:prstGeom>
        </p:spPr>
        <p:txBody>
          <a:bodyPr/>
          <a:lstStyle>
            <a:lvl1pPr marL="0" indent="0">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AB6D65A2-63E1-BB4F-8662-202C2AF5B86D}"/>
              </a:ext>
            </a:extLst>
          </p:cNvPr>
          <p:cNvSpPr>
            <a:spLocks noGrp="1"/>
          </p:cNvSpPr>
          <p:nvPr>
            <p:ph idx="15"/>
          </p:nvPr>
        </p:nvSpPr>
        <p:spPr>
          <a:xfrm>
            <a:off x="5364933" y="3739104"/>
            <a:ext cx="3012031" cy="2167427"/>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a:extLst>
              <a:ext uri="{FF2B5EF4-FFF2-40B4-BE49-F238E27FC236}">
                <a16:creationId xmlns:a16="http://schemas.microsoft.com/office/drawing/2014/main" id="{16F9B76C-5DA8-FB4F-BE8E-C02B3725C530}"/>
              </a:ext>
            </a:extLst>
          </p:cNvPr>
          <p:cNvSpPr>
            <a:spLocks noGrp="1"/>
          </p:cNvSpPr>
          <p:nvPr>
            <p:ph type="title"/>
          </p:nvPr>
        </p:nvSpPr>
        <p:spPr>
          <a:xfrm>
            <a:off x="387694" y="284199"/>
            <a:ext cx="7347637" cy="988543"/>
          </a:xfrm>
          <a:prstGeom prst="rect">
            <a:avLst/>
          </a:prstGeom>
        </p:spPr>
        <p:txBody>
          <a:bodyPr anchor="ctr" anchorCtr="0">
            <a:normAutofit/>
          </a:bodyPr>
          <a:lstStyle>
            <a:lvl1pPr>
              <a:lnSpc>
                <a:spcPts val="3400"/>
              </a:lnSpc>
              <a:defRPr sz="3200" b="1">
                <a:solidFill>
                  <a:schemeClr val="accent1"/>
                </a:solidFill>
                <a:latin typeface="+mn-lt"/>
              </a:defRPr>
            </a:lvl1pPr>
          </a:lstStyle>
          <a:p>
            <a:r>
              <a:rPr lang="en-US"/>
              <a:t>Click to edit Master title style</a:t>
            </a:r>
            <a:endParaRPr lang="en-US" dirty="0"/>
          </a:p>
        </p:txBody>
      </p:sp>
      <p:sp>
        <p:nvSpPr>
          <p:cNvPr id="14" name="Slide Number Placeholder 5">
            <a:extLst>
              <a:ext uri="{FF2B5EF4-FFF2-40B4-BE49-F238E27FC236}">
                <a16:creationId xmlns:a16="http://schemas.microsoft.com/office/drawing/2014/main" id="{06A1398E-8F6A-A34B-AD16-2F964A5E7130}"/>
              </a:ext>
            </a:extLst>
          </p:cNvPr>
          <p:cNvSpPr>
            <a:spLocks noGrp="1"/>
          </p:cNvSpPr>
          <p:nvPr>
            <p:ph type="sldNum" sz="quarter" idx="12"/>
          </p:nvPr>
        </p:nvSpPr>
        <p:spPr>
          <a:xfrm>
            <a:off x="6868815" y="6449027"/>
            <a:ext cx="2057400" cy="248335"/>
          </a:xfrm>
          <a:prstGeom prst="rect">
            <a:avLst/>
          </a:prstGeom>
        </p:spPr>
        <p:txBody>
          <a:bodyPr/>
          <a:lstStyle>
            <a:lvl1pPr algn="r">
              <a:defRPr sz="1000"/>
            </a:lvl1pPr>
          </a:lstStyle>
          <a:p>
            <a:fld id="{BA691707-747E-C946-9ECD-54E2551B1C59}" type="slidenum">
              <a:rPr lang="en-US" smtClean="0"/>
              <a:pPr/>
              <a:t>‹#›</a:t>
            </a:fld>
            <a:endParaRPr lang="en-US" dirty="0"/>
          </a:p>
        </p:txBody>
      </p:sp>
    </p:spTree>
    <p:extLst>
      <p:ext uri="{BB962C8B-B14F-4D97-AF65-F5344CB8AC3E}">
        <p14:creationId xmlns:p14="http://schemas.microsoft.com/office/powerpoint/2010/main" val="3495861710"/>
      </p:ext>
    </p:extLst>
  </p:cSld>
  <p:clrMapOvr>
    <a:masterClrMapping/>
  </p:clrMapOvr>
  <p:hf hdr="0" ftr="0" dt="0"/>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Welcom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23321" y="1439564"/>
            <a:ext cx="6357551" cy="670077"/>
          </a:xfrm>
          <a:prstGeom prst="rect">
            <a:avLst/>
          </a:prstGeom>
        </p:spPr>
        <p:txBody>
          <a:bodyPr anchor="b"/>
          <a:lstStyle>
            <a:lvl1pPr algn="l">
              <a:lnSpc>
                <a:spcPts val="4600"/>
              </a:lnSpc>
              <a:defRPr sz="4400" b="1">
                <a:solidFill>
                  <a:schemeClr val="accent1"/>
                </a:solidFill>
                <a:latin typeface="+mn-lt"/>
              </a:defRPr>
            </a:lvl1pPr>
          </a:lstStyle>
          <a:p>
            <a:r>
              <a:rPr lang="en-US"/>
              <a:t>Welcome</a:t>
            </a:r>
            <a:endParaRPr lang="en-US" dirty="0"/>
          </a:p>
        </p:txBody>
      </p:sp>
      <p:sp>
        <p:nvSpPr>
          <p:cNvPr id="9" name="Text Placeholder 17"/>
          <p:cNvSpPr>
            <a:spLocks noGrp="1"/>
          </p:cNvSpPr>
          <p:nvPr>
            <p:ph type="body" sz="quarter" idx="11"/>
          </p:nvPr>
        </p:nvSpPr>
        <p:spPr>
          <a:xfrm>
            <a:off x="1493633" y="5530027"/>
            <a:ext cx="2268001" cy="976572"/>
          </a:xfrm>
          <a:prstGeom prst="rect">
            <a:avLst/>
          </a:prstGeom>
        </p:spPr>
        <p:txBody>
          <a:bodyPr>
            <a:normAutofit/>
          </a:bodyPr>
          <a:lstStyle>
            <a:lvl1pPr marL="0" indent="0">
              <a:buNone/>
              <a:defRPr sz="1200">
                <a:solidFill>
                  <a:schemeClr val="tx1"/>
                </a:solidFill>
              </a:defRPr>
            </a:lvl1pPr>
          </a:lstStyle>
          <a:p>
            <a:pPr lvl="0"/>
            <a:r>
              <a:rPr lang="en-US"/>
              <a:t>Edit Master text styles</a:t>
            </a:r>
          </a:p>
        </p:txBody>
      </p:sp>
      <p:sp>
        <p:nvSpPr>
          <p:cNvPr id="10" name="TextBox 9"/>
          <p:cNvSpPr txBox="1"/>
          <p:nvPr/>
        </p:nvSpPr>
        <p:spPr>
          <a:xfrm>
            <a:off x="1280594" y="2392937"/>
            <a:ext cx="5305757" cy="400110"/>
          </a:xfrm>
          <a:prstGeom prst="rect">
            <a:avLst/>
          </a:prstGeom>
          <a:noFill/>
        </p:spPr>
        <p:txBody>
          <a:bodyPr wrap="square" rtlCol="0">
            <a:spAutoFit/>
          </a:bodyPr>
          <a:lstStyle/>
          <a:p>
            <a:pPr algn="l"/>
            <a:r>
              <a:rPr lang="en-US" sz="2000" b="1" dirty="0">
                <a:solidFill>
                  <a:schemeClr val="tx1"/>
                </a:solidFill>
              </a:rPr>
              <a:t>Before</a:t>
            </a:r>
            <a:r>
              <a:rPr lang="en-US" sz="2000" b="1" baseline="0" dirty="0">
                <a:solidFill>
                  <a:schemeClr val="tx1"/>
                </a:solidFill>
              </a:rPr>
              <a:t> we begin</a:t>
            </a:r>
            <a:r>
              <a:rPr lang="mr-IN" sz="2000" b="1" baseline="0" dirty="0">
                <a:solidFill>
                  <a:schemeClr val="tx1"/>
                </a:solidFill>
              </a:rPr>
              <a:t>…</a:t>
            </a:r>
            <a:endParaRPr lang="en-US" sz="2000" b="1" dirty="0">
              <a:solidFill>
                <a:schemeClr val="tx1"/>
              </a:solidFill>
            </a:endParaRPr>
          </a:p>
        </p:txBody>
      </p:sp>
      <p:sp>
        <p:nvSpPr>
          <p:cNvPr id="11" name="Text Placeholder 17"/>
          <p:cNvSpPr>
            <a:spLocks noGrp="1"/>
          </p:cNvSpPr>
          <p:nvPr>
            <p:ph type="body" sz="quarter" idx="12"/>
          </p:nvPr>
        </p:nvSpPr>
        <p:spPr>
          <a:xfrm>
            <a:off x="5346803" y="5530027"/>
            <a:ext cx="2268000" cy="976572"/>
          </a:xfrm>
          <a:prstGeom prst="rect">
            <a:avLst/>
          </a:prstGeom>
        </p:spPr>
        <p:txBody>
          <a:bodyPr>
            <a:normAutofit/>
          </a:bodyPr>
          <a:lstStyle>
            <a:lvl1pPr marL="0" indent="0">
              <a:buNone/>
              <a:defRPr sz="1200">
                <a:solidFill>
                  <a:schemeClr val="tx1"/>
                </a:solidFill>
              </a:defRPr>
            </a:lvl1pPr>
          </a:lstStyle>
          <a:p>
            <a:pPr lvl="0"/>
            <a:r>
              <a:rPr lang="en-US"/>
              <a:t>Edit Master text styles</a:t>
            </a:r>
          </a:p>
        </p:txBody>
      </p:sp>
      <p:sp>
        <p:nvSpPr>
          <p:cNvPr id="12" name="TextBox 11"/>
          <p:cNvSpPr txBox="1"/>
          <p:nvPr/>
        </p:nvSpPr>
        <p:spPr>
          <a:xfrm>
            <a:off x="1110186" y="3430593"/>
            <a:ext cx="2094261" cy="1384995"/>
          </a:xfrm>
          <a:prstGeom prst="rect">
            <a:avLst/>
          </a:prstGeom>
          <a:noFill/>
        </p:spPr>
        <p:txBody>
          <a:bodyPr wrap="square" rtlCol="0">
            <a:spAutoFit/>
          </a:bodyPr>
          <a:lstStyle/>
          <a:p>
            <a:pPr marL="179384" indent="-179384">
              <a:buClr>
                <a:schemeClr val="accent1"/>
              </a:buClr>
              <a:buFont typeface="+mj-lt"/>
              <a:buAutoNum type="arabicPeriod"/>
              <a:tabLst/>
            </a:pPr>
            <a:r>
              <a:rPr lang="en-US" sz="1400" b="0" dirty="0"/>
              <a:t>Test your volume and external or built-in microphone by </a:t>
            </a:r>
            <a:r>
              <a:rPr lang="en-US" sz="1400" b="1" dirty="0"/>
              <a:t>running the Audio Setup Wizard </a:t>
            </a:r>
            <a:r>
              <a:rPr lang="en-US" sz="1400" b="0" dirty="0"/>
              <a:t>at the start of every meeting.</a:t>
            </a:r>
          </a:p>
        </p:txBody>
      </p:sp>
      <p:sp>
        <p:nvSpPr>
          <p:cNvPr id="13" name="TextBox 12"/>
          <p:cNvSpPr txBox="1"/>
          <p:nvPr/>
        </p:nvSpPr>
        <p:spPr>
          <a:xfrm>
            <a:off x="3518841" y="3442087"/>
            <a:ext cx="2167935" cy="1169551"/>
          </a:xfrm>
          <a:prstGeom prst="rect">
            <a:avLst/>
          </a:prstGeom>
          <a:noFill/>
        </p:spPr>
        <p:txBody>
          <a:bodyPr wrap="square" rtlCol="0">
            <a:spAutoFit/>
          </a:bodyPr>
          <a:lstStyle/>
          <a:p>
            <a:pPr marL="179384" indent="-179384">
              <a:buClr>
                <a:schemeClr val="accent1"/>
              </a:buClr>
              <a:buFont typeface="+mj-lt"/>
              <a:buAutoNum type="arabicPeriod" startAt="2"/>
              <a:tabLst/>
            </a:pPr>
            <a:r>
              <a:rPr lang="en-US" sz="1400" dirty="0"/>
              <a:t>Click on the microphone to activate it.</a:t>
            </a:r>
            <a:r>
              <a:rPr lang="en-US" sz="1400" baseline="0" dirty="0"/>
              <a:t> </a:t>
            </a:r>
            <a:r>
              <a:rPr lang="en-US" sz="1400" b="1" dirty="0"/>
              <a:t>When the mic is green it’s active. </a:t>
            </a:r>
            <a:r>
              <a:rPr lang="en-US" sz="1400" dirty="0"/>
              <a:t>To mute the mic, click on it again.</a:t>
            </a:r>
          </a:p>
        </p:txBody>
      </p:sp>
      <p:sp>
        <p:nvSpPr>
          <p:cNvPr id="14" name="TextBox 13"/>
          <p:cNvSpPr txBox="1"/>
          <p:nvPr/>
        </p:nvSpPr>
        <p:spPr>
          <a:xfrm>
            <a:off x="5971352" y="3430592"/>
            <a:ext cx="1869832" cy="1169551"/>
          </a:xfrm>
          <a:prstGeom prst="rect">
            <a:avLst/>
          </a:prstGeom>
          <a:noFill/>
        </p:spPr>
        <p:txBody>
          <a:bodyPr wrap="square" rtlCol="0">
            <a:spAutoFit/>
          </a:bodyPr>
          <a:lstStyle/>
          <a:p>
            <a:pPr marL="179384" indent="-179384">
              <a:buClr>
                <a:schemeClr val="accent1"/>
              </a:buClr>
              <a:buFont typeface="+mj-lt"/>
              <a:buAutoNum type="arabicPeriod" startAt="3"/>
              <a:tabLst/>
            </a:pPr>
            <a:r>
              <a:rPr lang="en-US" sz="1400" b="0" dirty="0"/>
              <a:t>Issues? </a:t>
            </a:r>
            <a:r>
              <a:rPr lang="en-US" sz="1400" dirty="0"/>
              <a:t>Type a note into the chat pod and the instructor or fellow participants </a:t>
            </a:r>
            <a:br>
              <a:rPr lang="en-US" sz="1400" dirty="0"/>
            </a:br>
            <a:r>
              <a:rPr lang="en-US" sz="1400" dirty="0"/>
              <a:t>will assist.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89145" y="2844346"/>
            <a:ext cx="1397635" cy="568071"/>
          </a:xfrm>
          <a:prstGeom prst="rect">
            <a:avLst/>
          </a:prstGeom>
          <a:ln>
            <a:solidFill>
              <a:schemeClr val="tx1"/>
            </a:solidFill>
          </a:ln>
          <a:extLst>
            <a:ext uri="{53640926-AAD7-44d8-BBD7-CCE9431645EC}">
              <a14:shadowObscured xmlns="" xmlns:a14="http://schemas.microsoft.com/office/drawing/2010/main"/>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814979" y="2844346"/>
            <a:ext cx="1397635" cy="568071"/>
          </a:xfrm>
          <a:prstGeom prst="rect">
            <a:avLst/>
          </a:prstGeom>
          <a:ln>
            <a:solidFill>
              <a:schemeClr val="tx1"/>
            </a:solidFill>
          </a:ln>
          <a:extLst>
            <a:ext uri="{53640926-AAD7-44d8-BBD7-CCE9431645EC}">
              <a14:shadowObscured xmlns="" xmlns:a14="http://schemas.microsoft.com/office/drawing/2010/main"/>
            </a:ext>
          </a:extLst>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240813" y="2844346"/>
            <a:ext cx="1397635" cy="568071"/>
          </a:xfrm>
          <a:prstGeom prst="rect">
            <a:avLst/>
          </a:prstGeom>
          <a:ln>
            <a:solidFill>
              <a:schemeClr val="tx1"/>
            </a:solidFill>
          </a:ln>
          <a:extLst>
            <a:ext uri="{53640926-AAD7-44d8-BBD7-CCE9431645EC}">
              <a14:shadowObscured xmlns="" xmlns:a14="http://schemas.microsoft.com/office/drawing/2010/main"/>
            </a:ext>
          </a:extLst>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4803" y="5098027"/>
            <a:ext cx="432000" cy="43200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1633" y="5098027"/>
            <a:ext cx="432000" cy="432000"/>
          </a:xfrm>
          <a:prstGeom prst="rect">
            <a:avLst/>
          </a:prstGeom>
        </p:spPr>
      </p:pic>
      <p:sp>
        <p:nvSpPr>
          <p:cNvPr id="20" name="TextBox 19"/>
          <p:cNvSpPr txBox="1"/>
          <p:nvPr/>
        </p:nvSpPr>
        <p:spPr>
          <a:xfrm>
            <a:off x="1476289" y="5161802"/>
            <a:ext cx="2285344" cy="338554"/>
          </a:xfrm>
          <a:prstGeom prst="rect">
            <a:avLst/>
          </a:prstGeom>
          <a:noFill/>
        </p:spPr>
        <p:txBody>
          <a:bodyPr wrap="square" rtlCol="0">
            <a:spAutoFit/>
          </a:bodyPr>
          <a:lstStyle/>
          <a:p>
            <a:r>
              <a:rPr lang="en-US" sz="1600" b="1" dirty="0">
                <a:solidFill>
                  <a:schemeClr val="accent1"/>
                </a:solidFill>
              </a:rPr>
              <a:t>Reminder</a:t>
            </a:r>
          </a:p>
        </p:txBody>
      </p:sp>
      <p:sp>
        <p:nvSpPr>
          <p:cNvPr id="21" name="TextBox 20"/>
          <p:cNvSpPr txBox="1"/>
          <p:nvPr/>
        </p:nvSpPr>
        <p:spPr>
          <a:xfrm>
            <a:off x="5353103" y="5161802"/>
            <a:ext cx="2285344" cy="338554"/>
          </a:xfrm>
          <a:prstGeom prst="rect">
            <a:avLst/>
          </a:prstGeom>
          <a:noFill/>
        </p:spPr>
        <p:txBody>
          <a:bodyPr wrap="square" rtlCol="0">
            <a:spAutoFit/>
          </a:bodyPr>
          <a:lstStyle/>
          <a:p>
            <a:r>
              <a:rPr lang="en-US" sz="1600" b="1" dirty="0">
                <a:solidFill>
                  <a:schemeClr val="accent1"/>
                </a:solidFill>
              </a:rPr>
              <a:t>Get comfortable</a:t>
            </a:r>
          </a:p>
        </p:txBody>
      </p:sp>
    </p:spTree>
    <p:extLst>
      <p:ext uri="{BB962C8B-B14F-4D97-AF65-F5344CB8AC3E}">
        <p14:creationId xmlns:p14="http://schemas.microsoft.com/office/powerpoint/2010/main" val="17535216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869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5" r:id="rId20"/>
    <p:sldLayoutId id="2147483686"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conted.ucalgary.ca/"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notepad-plus-plus.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5.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6.emf"/></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7.e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emf"/><Relationship Id="rId5" Type="http://schemas.openxmlformats.org/officeDocument/2006/relationships/oleObject" Target="../embeddings/oleObject12.bin"/><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nted.ucalgary.c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4.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2133600" y="1828800"/>
            <a:ext cx="6477000" cy="1828800"/>
          </a:xfrm>
        </p:spPr>
        <p:txBody>
          <a:bodyPr/>
          <a:lstStyle/>
          <a:p>
            <a:pPr eaLnBrk="1" hangingPunct="1"/>
            <a:r>
              <a:rPr lang="en-US" altLang="en-US" sz="3600" cap="none" dirty="0"/>
              <a:t>JAVASCRIPT AND THE DOM</a:t>
            </a:r>
            <a:br>
              <a:rPr lang="en-US" altLang="en-US" sz="3600" cap="none" dirty="0"/>
            </a:br>
            <a:r>
              <a:rPr lang="en-US" altLang="en-US" sz="3600"/>
              <a:t>ICT 442-024</a:t>
            </a:r>
            <a:br>
              <a:rPr lang="en-US" altLang="en-US" sz="3600" cap="none" dirty="0"/>
            </a:br>
            <a:endParaRPr lang="en-US" altLang="en-US" sz="3600" cap="none" dirty="0"/>
          </a:p>
        </p:txBody>
      </p:sp>
      <p:sp>
        <p:nvSpPr>
          <p:cNvPr id="8195" name="Subtitle 2"/>
          <p:cNvSpPr>
            <a:spLocks noGrp="1"/>
          </p:cNvSpPr>
          <p:nvPr>
            <p:ph type="subTitle" idx="1"/>
          </p:nvPr>
        </p:nvSpPr>
        <p:spPr>
          <a:xfrm>
            <a:off x="2362200" y="6049963"/>
            <a:ext cx="6705600" cy="685800"/>
          </a:xfrm>
        </p:spPr>
        <p:txBody>
          <a:bodyPr/>
          <a:lstStyle/>
          <a:p>
            <a:pPr eaLnBrk="1" hangingPunct="1"/>
            <a:r>
              <a:rPr lang="en-US" altLang="en-US"/>
              <a:t>Adnan Ahmed (aeahmed@ucalgary.ca)</a:t>
            </a: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0"/>
              </a:spcBef>
              <a:buClrTx/>
              <a:buSzTx/>
              <a:buFontTx/>
              <a:buNone/>
            </a:pPr>
            <a:fld id="{7AE03310-8F62-4C54-A7C1-B81E0A133A0C}" type="slidenum">
              <a:rPr lang="en-US" altLang="en-US" sz="1400" smtClean="0">
                <a:solidFill>
                  <a:schemeClr val="tx2"/>
                </a:solidFill>
              </a:rPr>
              <a:pPr>
                <a:spcBef>
                  <a:spcPct val="0"/>
                </a:spcBef>
                <a:buClrTx/>
                <a:buSzTx/>
                <a:buFontTx/>
                <a:buNone/>
              </a:pPr>
              <a:t>1</a:t>
            </a:fld>
            <a:endParaRPr lang="en-US" altLang="en-US" sz="1400">
              <a:solidFill>
                <a:schemeClr val="tx2"/>
              </a:solidFill>
            </a:endParaRPr>
          </a:p>
        </p:txBody>
      </p:sp>
      <p:sp>
        <p:nvSpPr>
          <p:cNvPr id="8197" name="TextBox 3"/>
          <p:cNvSpPr txBox="1">
            <a:spLocks noChangeArrowheads="1"/>
          </p:cNvSpPr>
          <p:nvPr/>
        </p:nvSpPr>
        <p:spPr bwMode="auto">
          <a:xfrm>
            <a:off x="2209800" y="3124200"/>
            <a:ext cx="416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Continuing Education, University of Calgary</a:t>
            </a:r>
          </a:p>
        </p:txBody>
      </p:sp>
    </p:spTree>
    <p:extLst>
      <p:ext uri="{BB962C8B-B14F-4D97-AF65-F5344CB8AC3E}">
        <p14:creationId xmlns:p14="http://schemas.microsoft.com/office/powerpoint/2010/main" val="69507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course </a:t>
            </a:r>
          </a:p>
        </p:txBody>
      </p:sp>
      <p:sp>
        <p:nvSpPr>
          <p:cNvPr id="5" name="Rectangle 4"/>
          <p:cNvSpPr/>
          <p:nvPr/>
        </p:nvSpPr>
        <p:spPr>
          <a:xfrm>
            <a:off x="2540336" y="1688824"/>
            <a:ext cx="4402637" cy="59377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ICT 580</a:t>
            </a:r>
          </a:p>
          <a:p>
            <a:pPr algn="ctr"/>
            <a:r>
              <a:rPr lang="en-US" dirty="0"/>
              <a:t>HTML5 and CSS3</a:t>
            </a:r>
          </a:p>
        </p:txBody>
      </p:sp>
      <p:sp>
        <p:nvSpPr>
          <p:cNvPr id="6" name="TextBox 5"/>
          <p:cNvSpPr txBox="1"/>
          <p:nvPr/>
        </p:nvSpPr>
        <p:spPr>
          <a:xfrm>
            <a:off x="3613212" y="987762"/>
            <a:ext cx="2112886" cy="461665"/>
          </a:xfrm>
          <a:prstGeom prst="rect">
            <a:avLst/>
          </a:prstGeom>
          <a:noFill/>
        </p:spPr>
        <p:txBody>
          <a:bodyPr wrap="square" rtlCol="0">
            <a:spAutoFit/>
          </a:bodyPr>
          <a:lstStyle/>
          <a:p>
            <a:r>
              <a:rPr lang="en-US" sz="2400" dirty="0">
                <a:latin typeface="Franklin Gothic Demi Cond" panose="020B0706030402020204" pitchFamily="34" charset="0"/>
              </a:rPr>
              <a:t>CORE COURSES</a:t>
            </a:r>
          </a:p>
        </p:txBody>
      </p:sp>
      <p:sp>
        <p:nvSpPr>
          <p:cNvPr id="7" name="Rectangle 6"/>
          <p:cNvSpPr/>
          <p:nvPr/>
        </p:nvSpPr>
        <p:spPr>
          <a:xfrm>
            <a:off x="2540337" y="2427150"/>
            <a:ext cx="4402638" cy="56202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ICT 581</a:t>
            </a:r>
          </a:p>
          <a:p>
            <a:pPr algn="ctr"/>
            <a:r>
              <a:rPr lang="en-US" dirty="0"/>
              <a:t>HTML5 and CSS3 with jQuery</a:t>
            </a:r>
          </a:p>
        </p:txBody>
      </p:sp>
      <p:sp>
        <p:nvSpPr>
          <p:cNvPr id="8" name="Rectangle 7"/>
          <p:cNvSpPr/>
          <p:nvPr/>
        </p:nvSpPr>
        <p:spPr>
          <a:xfrm>
            <a:off x="2540336" y="3165476"/>
            <a:ext cx="4402639" cy="584447"/>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ICT 442</a:t>
            </a:r>
          </a:p>
          <a:p>
            <a:pPr algn="ctr"/>
            <a:r>
              <a:rPr lang="en-US" dirty="0"/>
              <a:t>JavaScript and the DOM</a:t>
            </a:r>
          </a:p>
        </p:txBody>
      </p:sp>
      <p:sp>
        <p:nvSpPr>
          <p:cNvPr id="21" name="TextBox 20"/>
          <p:cNvSpPr txBox="1"/>
          <p:nvPr/>
        </p:nvSpPr>
        <p:spPr>
          <a:xfrm>
            <a:off x="2540336" y="5044394"/>
            <a:ext cx="4628643" cy="738664"/>
          </a:xfrm>
          <a:prstGeom prst="rect">
            <a:avLst/>
          </a:prstGeom>
          <a:noFill/>
        </p:spPr>
        <p:txBody>
          <a:bodyPr wrap="square" rtlCol="0">
            <a:spAutoFit/>
          </a:bodyPr>
          <a:lstStyle/>
          <a:p>
            <a:r>
              <a:rPr lang="en-US" dirty="0"/>
              <a:t>More information at: </a:t>
            </a:r>
            <a:r>
              <a:rPr lang="en-US" sz="2400" dirty="0">
                <a:hlinkClick r:id="rId3"/>
              </a:rPr>
              <a:t>http://conted.ucalgary.ca</a:t>
            </a:r>
            <a:r>
              <a:rPr lang="en-US" sz="2400" dirty="0"/>
              <a:t>  </a:t>
            </a:r>
          </a:p>
        </p:txBody>
      </p:sp>
      <p:sp>
        <p:nvSpPr>
          <p:cNvPr id="20" name="Rectangle 19">
            <a:extLst>
              <a:ext uri="{FF2B5EF4-FFF2-40B4-BE49-F238E27FC236}">
                <a16:creationId xmlns:a16="http://schemas.microsoft.com/office/drawing/2014/main" id="{5D4DBC3D-3335-4636-9C72-7E51BE733BC9}"/>
              </a:ext>
            </a:extLst>
          </p:cNvPr>
          <p:cNvSpPr/>
          <p:nvPr/>
        </p:nvSpPr>
        <p:spPr>
          <a:xfrm>
            <a:off x="2540337" y="3909228"/>
            <a:ext cx="4402639" cy="58444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ICT 443</a:t>
            </a:r>
          </a:p>
          <a:p>
            <a:pPr algn="ctr"/>
            <a:r>
              <a:rPr lang="en-US" dirty="0"/>
              <a:t>JavaScript Advanced </a:t>
            </a:r>
          </a:p>
        </p:txBody>
      </p:sp>
    </p:spTree>
    <p:extLst>
      <p:ext uri="{BB962C8B-B14F-4D97-AF65-F5344CB8AC3E}">
        <p14:creationId xmlns:p14="http://schemas.microsoft.com/office/powerpoint/2010/main" val="31491780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Primitive VS Reference Data Type	</a:t>
            </a:r>
          </a:p>
        </p:txBody>
      </p:sp>
      <p:sp>
        <p:nvSpPr>
          <p:cNvPr id="1075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03353B7-FDC1-4097-AFA2-139BB2B7DA15}" type="slidenum">
              <a:rPr lang="en-US" altLang="en-US" sz="1200" smtClean="0">
                <a:solidFill>
                  <a:srgbClr val="FFFFFF"/>
                </a:solidFill>
              </a:rPr>
              <a:pPr>
                <a:lnSpc>
                  <a:spcPct val="80000"/>
                </a:lnSpc>
                <a:spcBef>
                  <a:spcPct val="0"/>
                </a:spcBef>
                <a:buClrTx/>
                <a:buSzTx/>
                <a:buFontTx/>
                <a:buNone/>
              </a:pPr>
              <a:t>100</a:t>
            </a:fld>
            <a:endParaRPr lang="en-US" altLang="en-US" sz="1200">
              <a:solidFill>
                <a:srgbClr val="FFFFFF"/>
              </a:solidFill>
            </a:endParaRPr>
          </a:p>
        </p:txBody>
      </p:sp>
      <p:sp>
        <p:nvSpPr>
          <p:cNvPr id="107524" name="Content Placeholder 3"/>
          <p:cNvSpPr>
            <a:spLocks noGrp="1"/>
          </p:cNvSpPr>
          <p:nvPr>
            <p:ph sz="quarter" idx="1"/>
          </p:nvPr>
        </p:nvSpPr>
        <p:spPr>
          <a:xfrm>
            <a:off x="612775" y="1600200"/>
            <a:ext cx="8153400" cy="4495800"/>
          </a:xfrm>
        </p:spPr>
        <p:txBody>
          <a:bodyPr/>
          <a:lstStyle/>
          <a:p>
            <a:pPr eaLnBrk="1" hangingPunct="1"/>
            <a:r>
              <a:rPr lang="en-US" altLang="en-US"/>
              <a:t>Primitive Data type has a fixed size in memory</a:t>
            </a:r>
          </a:p>
          <a:p>
            <a:pPr lvl="1" eaLnBrk="1" hangingPunct="1"/>
            <a:r>
              <a:rPr lang="en-US" altLang="en-US"/>
              <a:t>Integers, strings, boolean can only take up a fixed memory</a:t>
            </a:r>
          </a:p>
          <a:p>
            <a:pPr eaLnBrk="1" hangingPunct="1">
              <a:buFont typeface="Wingdings" panose="05000000000000000000" pitchFamily="2" charset="2"/>
              <a:buNone/>
            </a:pPr>
            <a:r>
              <a:rPr lang="en-US" altLang="en-US"/>
              <a:t>	</a:t>
            </a:r>
          </a:p>
          <a:p>
            <a:pPr eaLnBrk="1" hangingPunct="1"/>
            <a:r>
              <a:rPr lang="en-US" altLang="en-US"/>
              <a:t>Reference Data Type has no fixed size</a:t>
            </a:r>
          </a:p>
          <a:p>
            <a:pPr lvl="1" eaLnBrk="1" hangingPunct="1"/>
            <a:r>
              <a:rPr lang="en-US" altLang="en-US"/>
              <a:t>Objects can grow. </a:t>
            </a:r>
          </a:p>
          <a:p>
            <a:pPr eaLnBrk="1" hangingPunct="1"/>
            <a:endParaRPr lang="en-US" altLang="en-US"/>
          </a:p>
        </p:txBody>
      </p:sp>
    </p:spTree>
    <p:extLst>
      <p:ext uri="{BB962C8B-B14F-4D97-AF65-F5344CB8AC3E}">
        <p14:creationId xmlns:p14="http://schemas.microsoft.com/office/powerpoint/2010/main" val="34200028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612775" y="228600"/>
            <a:ext cx="8153400" cy="990600"/>
          </a:xfrm>
        </p:spPr>
        <p:txBody>
          <a:bodyPr/>
          <a:lstStyle/>
          <a:p>
            <a:pPr eaLnBrk="1" hangingPunct="1"/>
            <a:r>
              <a:rPr lang="en-US" altLang="en-US"/>
              <a:t>Primitive Data Type - Number</a:t>
            </a:r>
          </a:p>
        </p:txBody>
      </p:sp>
      <p:sp>
        <p:nvSpPr>
          <p:cNvPr id="1085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183FE0E-8763-49BF-9AA4-4BD80DBB5459}" type="slidenum">
              <a:rPr lang="en-US" altLang="en-US" sz="1200" smtClean="0">
                <a:solidFill>
                  <a:srgbClr val="FFFFFF"/>
                </a:solidFill>
              </a:rPr>
              <a:pPr>
                <a:lnSpc>
                  <a:spcPct val="80000"/>
                </a:lnSpc>
                <a:spcBef>
                  <a:spcPct val="0"/>
                </a:spcBef>
                <a:buClrTx/>
                <a:buSzTx/>
                <a:buFontTx/>
                <a:buNone/>
              </a:pPr>
              <a:t>101</a:t>
            </a:fld>
            <a:endParaRPr lang="en-US" altLang="en-US" sz="1200">
              <a:solidFill>
                <a:srgbClr val="FFFFFF"/>
              </a:solidFill>
            </a:endParaRPr>
          </a:p>
        </p:txBody>
      </p:sp>
      <p:sp>
        <p:nvSpPr>
          <p:cNvPr id="108548" name="Content Placeholder 3"/>
          <p:cNvSpPr>
            <a:spLocks noGrp="1"/>
          </p:cNvSpPr>
          <p:nvPr>
            <p:ph sz="quarter" idx="1"/>
          </p:nvPr>
        </p:nvSpPr>
        <p:spPr>
          <a:xfrm>
            <a:off x="612775" y="1600200"/>
            <a:ext cx="8153400" cy="4495800"/>
          </a:xfrm>
        </p:spPr>
        <p:txBody>
          <a:bodyPr/>
          <a:lstStyle/>
          <a:p>
            <a:pPr eaLnBrk="1" hangingPunct="1"/>
            <a:r>
              <a:rPr lang="en-US" altLang="en-US"/>
              <a:t>Number variables contain a numeric value</a:t>
            </a:r>
          </a:p>
          <a:p>
            <a:pPr eaLnBrk="1" hangingPunct="1">
              <a:buFont typeface="Wingdings" panose="05000000000000000000" pitchFamily="2" charset="2"/>
              <a:buNone/>
            </a:pPr>
            <a:endParaRPr lang="en-US" altLang="en-US"/>
          </a:p>
          <a:p>
            <a:pPr eaLnBrk="1" hangingPunct="1"/>
            <a:r>
              <a:rPr lang="en-US" altLang="en-US"/>
              <a:t>Can contain whole numbers as well as fractions (floating-point)</a:t>
            </a:r>
          </a:p>
          <a:p>
            <a:pPr lvl="1" eaLnBrk="1" hangingPunct="1"/>
            <a:r>
              <a:rPr lang="en-US" altLang="en-US"/>
              <a:t>Example: var age = 35;</a:t>
            </a:r>
          </a:p>
          <a:p>
            <a:pPr lvl="1" eaLnBrk="1" hangingPunct="1"/>
            <a:r>
              <a:rPr lang="en-US" altLang="en-US"/>
              <a:t>var price = 3.25;</a:t>
            </a:r>
          </a:p>
          <a:p>
            <a:pPr lvl="1" eaLnBrk="1" hangingPunct="1"/>
            <a:r>
              <a:rPr lang="en-US" altLang="en-US"/>
              <a:t>var temperature = -20;</a:t>
            </a:r>
          </a:p>
          <a:p>
            <a:pPr eaLnBrk="1" hangingPunct="1"/>
            <a:endParaRPr lang="en-US" altLang="en-US"/>
          </a:p>
        </p:txBody>
      </p:sp>
    </p:spTree>
    <p:extLst>
      <p:ext uri="{BB962C8B-B14F-4D97-AF65-F5344CB8AC3E}">
        <p14:creationId xmlns:p14="http://schemas.microsoft.com/office/powerpoint/2010/main" val="3482748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612775" y="228600"/>
            <a:ext cx="8153400" cy="990600"/>
          </a:xfrm>
        </p:spPr>
        <p:txBody>
          <a:bodyPr/>
          <a:lstStyle/>
          <a:p>
            <a:r>
              <a:rPr lang="en-US" altLang="en-US"/>
              <a:t>Exercise</a:t>
            </a:r>
          </a:p>
        </p:txBody>
      </p:sp>
      <p:sp>
        <p:nvSpPr>
          <p:cNvPr id="109571" name="Content Placeholder 2"/>
          <p:cNvSpPr>
            <a:spLocks noGrp="1"/>
          </p:cNvSpPr>
          <p:nvPr>
            <p:ph sz="quarter" idx="1"/>
          </p:nvPr>
        </p:nvSpPr>
        <p:spPr>
          <a:xfrm>
            <a:off x="612775" y="1600200"/>
            <a:ext cx="8153400" cy="4495800"/>
          </a:xfrm>
        </p:spPr>
        <p:txBody>
          <a:bodyPr/>
          <a:lstStyle/>
          <a:p>
            <a:r>
              <a:rPr lang="en-US" altLang="en-US"/>
              <a:t>In your lec1.js</a:t>
            </a:r>
          </a:p>
          <a:p>
            <a:endParaRPr lang="en-US" altLang="en-US"/>
          </a:p>
          <a:p>
            <a:r>
              <a:rPr lang="en-US" altLang="en-US"/>
              <a:t>Declare two number variables</a:t>
            </a:r>
          </a:p>
          <a:p>
            <a:pPr lvl="1"/>
            <a:r>
              <a:rPr lang="en-US" altLang="en-US"/>
              <a:t>Age </a:t>
            </a:r>
          </a:p>
          <a:p>
            <a:pPr lvl="1"/>
            <a:r>
              <a:rPr lang="en-US" altLang="en-US"/>
              <a:t>Weight</a:t>
            </a:r>
          </a:p>
          <a:p>
            <a:pPr lvl="1"/>
            <a:endParaRPr lang="en-US" altLang="en-US"/>
          </a:p>
          <a:p>
            <a:pPr lvl="1"/>
            <a:r>
              <a:rPr lang="en-US" altLang="en-US"/>
              <a:t>Using document.write show both age and weight</a:t>
            </a:r>
          </a:p>
          <a:p>
            <a:pPr lvl="1"/>
            <a:endParaRPr lang="en-US" altLang="en-US"/>
          </a:p>
        </p:txBody>
      </p:sp>
    </p:spTree>
    <p:extLst>
      <p:ext uri="{BB962C8B-B14F-4D97-AF65-F5344CB8AC3E}">
        <p14:creationId xmlns:p14="http://schemas.microsoft.com/office/powerpoint/2010/main" val="13348325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612775" y="228600"/>
            <a:ext cx="8153400" cy="990600"/>
          </a:xfrm>
        </p:spPr>
        <p:txBody>
          <a:bodyPr/>
          <a:lstStyle/>
          <a:p>
            <a:pPr eaLnBrk="1" hangingPunct="1"/>
            <a:r>
              <a:rPr lang="en-US" altLang="en-US"/>
              <a:t>Primitive Data Type - Number</a:t>
            </a:r>
          </a:p>
        </p:txBody>
      </p:sp>
      <p:sp>
        <p:nvSpPr>
          <p:cNvPr id="1105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DFC15C7-9B7E-4DA6-8BF0-78F32F8A5E8D}" type="slidenum">
              <a:rPr lang="en-US" altLang="en-US" sz="1200" smtClean="0">
                <a:solidFill>
                  <a:srgbClr val="FFFFFF"/>
                </a:solidFill>
              </a:rPr>
              <a:pPr>
                <a:lnSpc>
                  <a:spcPct val="80000"/>
                </a:lnSpc>
                <a:spcBef>
                  <a:spcPct val="0"/>
                </a:spcBef>
                <a:buClrTx/>
                <a:buSzTx/>
                <a:buFontTx/>
                <a:buNone/>
              </a:pPr>
              <a:t>103</a:t>
            </a:fld>
            <a:endParaRPr lang="en-US" altLang="en-US" sz="1200">
              <a:solidFill>
                <a:srgbClr val="FFFFFF"/>
              </a:solidFill>
            </a:endParaRPr>
          </a:p>
        </p:txBody>
      </p:sp>
      <p:sp>
        <p:nvSpPr>
          <p:cNvPr id="110596"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1800"/>
              <a:t>Some special numbers</a:t>
            </a:r>
          </a:p>
          <a:p>
            <a:pPr eaLnBrk="1" hangingPunct="1">
              <a:lnSpc>
                <a:spcPct val="80000"/>
              </a:lnSpc>
            </a:pPr>
            <a:endParaRPr lang="en-US" altLang="en-US" sz="1800"/>
          </a:p>
          <a:p>
            <a:pPr lvl="1" eaLnBrk="1" hangingPunct="1">
              <a:lnSpc>
                <a:spcPct val="80000"/>
              </a:lnSpc>
            </a:pPr>
            <a:r>
              <a:rPr lang="en-US" altLang="en-US" sz="1600"/>
              <a:t>Infinity:  Special value to represent infinity </a:t>
            </a:r>
          </a:p>
          <a:p>
            <a:pPr lvl="1" eaLnBrk="1" hangingPunct="1">
              <a:lnSpc>
                <a:spcPct val="80000"/>
              </a:lnSpc>
            </a:pPr>
            <a:endParaRPr lang="en-US" altLang="en-US" sz="1600"/>
          </a:p>
          <a:p>
            <a:pPr lvl="1" eaLnBrk="1" hangingPunct="1">
              <a:lnSpc>
                <a:spcPct val="80000"/>
              </a:lnSpc>
            </a:pPr>
            <a:r>
              <a:rPr lang="en-US" altLang="en-US" sz="1600"/>
              <a:t>NaN:  Special not-a-number value </a:t>
            </a:r>
          </a:p>
          <a:p>
            <a:pPr lvl="1" eaLnBrk="1" hangingPunct="1">
              <a:lnSpc>
                <a:spcPct val="80000"/>
              </a:lnSpc>
            </a:pPr>
            <a:endParaRPr lang="en-US" altLang="en-US" sz="1600"/>
          </a:p>
          <a:p>
            <a:pPr lvl="1" eaLnBrk="1" hangingPunct="1">
              <a:lnSpc>
                <a:spcPct val="80000"/>
              </a:lnSpc>
            </a:pPr>
            <a:r>
              <a:rPr lang="en-US" altLang="en-US" sz="1600"/>
              <a:t>Number.MAX_VALUE:  Largest representable number </a:t>
            </a:r>
          </a:p>
          <a:p>
            <a:pPr lvl="1" eaLnBrk="1" hangingPunct="1">
              <a:lnSpc>
                <a:spcPct val="80000"/>
              </a:lnSpc>
            </a:pPr>
            <a:endParaRPr lang="en-US" altLang="en-US" sz="1600"/>
          </a:p>
          <a:p>
            <a:pPr lvl="1" eaLnBrk="1" hangingPunct="1">
              <a:lnSpc>
                <a:spcPct val="80000"/>
              </a:lnSpc>
            </a:pPr>
            <a:r>
              <a:rPr lang="en-US" altLang="en-US" sz="1600"/>
              <a:t>Number.MIN_VALUE:  Smallest (closest to zero) representable number </a:t>
            </a:r>
          </a:p>
          <a:p>
            <a:pPr lvl="1" eaLnBrk="1" hangingPunct="1">
              <a:lnSpc>
                <a:spcPct val="80000"/>
              </a:lnSpc>
            </a:pPr>
            <a:endParaRPr lang="en-US" altLang="en-US" sz="1600"/>
          </a:p>
          <a:p>
            <a:pPr lvl="1" eaLnBrk="1" hangingPunct="1">
              <a:lnSpc>
                <a:spcPct val="80000"/>
              </a:lnSpc>
            </a:pPr>
            <a:r>
              <a:rPr lang="en-US" altLang="en-US" sz="1600"/>
              <a:t>Number.NaN :  Special not-a-number value</a:t>
            </a:r>
          </a:p>
          <a:p>
            <a:pPr lvl="1" eaLnBrk="1" hangingPunct="1">
              <a:lnSpc>
                <a:spcPct val="80000"/>
              </a:lnSpc>
            </a:pPr>
            <a:endParaRPr lang="en-US" altLang="en-US" sz="1600"/>
          </a:p>
          <a:p>
            <a:pPr lvl="1" eaLnBrk="1" hangingPunct="1">
              <a:lnSpc>
                <a:spcPct val="80000"/>
              </a:lnSpc>
            </a:pPr>
            <a:r>
              <a:rPr lang="en-US" altLang="en-US" sz="1600"/>
              <a:t> Number.POSITIVE_INFINITY Special value to represent infinity </a:t>
            </a:r>
          </a:p>
          <a:p>
            <a:pPr lvl="1" eaLnBrk="1" hangingPunct="1">
              <a:lnSpc>
                <a:spcPct val="80000"/>
              </a:lnSpc>
            </a:pPr>
            <a:endParaRPr lang="en-US" altLang="en-US" sz="1600"/>
          </a:p>
          <a:p>
            <a:pPr lvl="1" eaLnBrk="1" hangingPunct="1">
              <a:lnSpc>
                <a:spcPct val="80000"/>
              </a:lnSpc>
            </a:pPr>
            <a:r>
              <a:rPr lang="en-US" altLang="en-US" sz="1600"/>
              <a:t>Number.NEGATIVE_INFINITY :  Special value to represent negative infinity</a:t>
            </a:r>
          </a:p>
        </p:txBody>
      </p:sp>
    </p:spTree>
    <p:extLst>
      <p:ext uri="{BB962C8B-B14F-4D97-AF65-F5344CB8AC3E}">
        <p14:creationId xmlns:p14="http://schemas.microsoft.com/office/powerpoint/2010/main" val="280268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612775" y="228600"/>
            <a:ext cx="8153400" cy="990600"/>
          </a:xfrm>
        </p:spPr>
        <p:txBody>
          <a:bodyPr/>
          <a:lstStyle/>
          <a:p>
            <a:pPr eaLnBrk="1" hangingPunct="1"/>
            <a:r>
              <a:rPr lang="en-US" altLang="en-US"/>
              <a:t>Primitive Data Type - Strings</a:t>
            </a:r>
          </a:p>
        </p:txBody>
      </p:sp>
      <p:sp>
        <p:nvSpPr>
          <p:cNvPr id="1116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ED069CC-08C2-4272-BB17-E19E9957DDB9}" type="slidenum">
              <a:rPr lang="en-US" altLang="en-US" sz="1200" smtClean="0">
                <a:solidFill>
                  <a:srgbClr val="FFFFFF"/>
                </a:solidFill>
              </a:rPr>
              <a:pPr>
                <a:lnSpc>
                  <a:spcPct val="80000"/>
                </a:lnSpc>
                <a:spcBef>
                  <a:spcPct val="0"/>
                </a:spcBef>
                <a:buClrTx/>
                <a:buSzTx/>
                <a:buFontTx/>
                <a:buNone/>
              </a:pPr>
              <a:t>104</a:t>
            </a:fld>
            <a:endParaRPr lang="en-US" altLang="en-US" sz="1200">
              <a:solidFill>
                <a:srgbClr val="FFFFFF"/>
              </a:solidFill>
            </a:endParaRPr>
          </a:p>
        </p:txBody>
      </p:sp>
      <p:sp>
        <p:nvSpPr>
          <p:cNvPr id="111620"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80000"/>
              </a:lnSpc>
            </a:pPr>
            <a:r>
              <a:rPr lang="en-US" altLang="en-US" sz="2500"/>
              <a:t>Strings consist of zero or more characters</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Characters include letters, numbers, punctuation marks, and spaces. </a:t>
            </a:r>
          </a:p>
          <a:p>
            <a:pPr lvl="1" eaLnBrk="1" hangingPunct="1">
              <a:lnSpc>
                <a:spcPct val="80000"/>
              </a:lnSpc>
            </a:pPr>
            <a:r>
              <a:rPr lang="en-US" altLang="en-US" sz="2200"/>
              <a:t>“abc”  “a23”  “”  “%”  etc</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Strings must be enclosed in quotes. </a:t>
            </a:r>
          </a:p>
          <a:p>
            <a:pPr lvl="1" eaLnBrk="1" hangingPunct="1">
              <a:lnSpc>
                <a:spcPct val="80000"/>
              </a:lnSpc>
            </a:pPr>
            <a:r>
              <a:rPr lang="en-US" altLang="en-US" sz="2200"/>
              <a:t>“this is a string with number 12”</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You can use either single quotes or double quotes</a:t>
            </a:r>
          </a:p>
          <a:p>
            <a:pPr lvl="1" eaLnBrk="1" hangingPunct="1">
              <a:lnSpc>
                <a:spcPct val="80000"/>
              </a:lnSpc>
            </a:pPr>
            <a:r>
              <a:rPr lang="en-US" altLang="en-US" sz="2200"/>
              <a:t>“abc”   ‘abc’</a:t>
            </a:r>
            <a:br>
              <a:rPr lang="en-US" altLang="en-US" sz="2200"/>
            </a:br>
            <a:endParaRPr lang="en-US" altLang="en-US" sz="2200"/>
          </a:p>
        </p:txBody>
      </p:sp>
    </p:spTree>
    <p:extLst>
      <p:ext uri="{BB962C8B-B14F-4D97-AF65-F5344CB8AC3E}">
        <p14:creationId xmlns:p14="http://schemas.microsoft.com/office/powerpoint/2010/main" val="40356072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612775" y="228600"/>
            <a:ext cx="8153400" cy="990600"/>
          </a:xfrm>
        </p:spPr>
        <p:txBody>
          <a:bodyPr/>
          <a:lstStyle/>
          <a:p>
            <a:pPr eaLnBrk="1" hangingPunct="1"/>
            <a:r>
              <a:rPr lang="en-US" altLang="en-US"/>
              <a:t>Primitive Data Type - Strings</a:t>
            </a:r>
          </a:p>
        </p:txBody>
      </p:sp>
      <p:sp>
        <p:nvSpPr>
          <p:cNvPr id="1126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3D213B4-696A-4FD9-8169-F72F99792171}" type="slidenum">
              <a:rPr lang="en-US" altLang="en-US" sz="1200" smtClean="0">
                <a:solidFill>
                  <a:srgbClr val="FFFFFF"/>
                </a:solidFill>
              </a:rPr>
              <a:pPr>
                <a:lnSpc>
                  <a:spcPct val="80000"/>
                </a:lnSpc>
                <a:spcBef>
                  <a:spcPct val="0"/>
                </a:spcBef>
                <a:buClrTx/>
                <a:buSzTx/>
                <a:buFontTx/>
                <a:buNone/>
              </a:pPr>
              <a:t>105</a:t>
            </a:fld>
            <a:endParaRPr lang="en-US" altLang="en-US" sz="1200">
              <a:solidFill>
                <a:srgbClr val="FFFFFF"/>
              </a:solidFill>
            </a:endParaRPr>
          </a:p>
        </p:txBody>
      </p:sp>
      <p:sp>
        <p:nvSpPr>
          <p:cNvPr id="112644" name="Content Placeholder 3"/>
          <p:cNvSpPr>
            <a:spLocks noGrp="1"/>
          </p:cNvSpPr>
          <p:nvPr>
            <p:ph sz="quarter" idx="1"/>
          </p:nvPr>
        </p:nvSpPr>
        <p:spPr>
          <a:xfrm>
            <a:off x="612775" y="1600200"/>
            <a:ext cx="8153400" cy="4495800"/>
          </a:xfrm>
        </p:spPr>
        <p:txBody>
          <a:bodyPr/>
          <a:lstStyle/>
          <a:p>
            <a:pPr eaLnBrk="1" hangingPunct="1"/>
            <a:r>
              <a:rPr lang="en-US" altLang="en-US"/>
              <a:t>var mood = 'happy'; </a:t>
            </a:r>
          </a:p>
          <a:p>
            <a:pPr eaLnBrk="1" hangingPunct="1"/>
            <a:endParaRPr lang="en-US" altLang="en-US"/>
          </a:p>
          <a:p>
            <a:pPr eaLnBrk="1" hangingPunct="1"/>
            <a:r>
              <a:rPr lang="en-US" altLang="en-US"/>
              <a:t>var mood = "happy";</a:t>
            </a:r>
          </a:p>
          <a:p>
            <a:pPr eaLnBrk="1" hangingPunct="1">
              <a:buFont typeface="Wingdings" panose="05000000000000000000" pitchFamily="2" charset="2"/>
              <a:buNone/>
            </a:pPr>
            <a:endParaRPr lang="en-US" altLang="en-US"/>
          </a:p>
          <a:p>
            <a:pPr eaLnBrk="1" hangingPunct="1"/>
            <a:r>
              <a:rPr lang="en-US" altLang="en-US"/>
              <a:t>To have a quote as part of the string:</a:t>
            </a:r>
          </a:p>
          <a:p>
            <a:pPr lvl="1" eaLnBrk="1" hangingPunct="1"/>
            <a:r>
              <a:rPr lang="en-US" altLang="en-US"/>
              <a:t>Use the alternate quote</a:t>
            </a:r>
          </a:p>
          <a:p>
            <a:pPr lvl="1" eaLnBrk="1" hangingPunct="1"/>
            <a:r>
              <a:rPr lang="en-US" altLang="en-US"/>
              <a:t>When you have single quote (‘) as part of your string use double (“ “) quote to surround and vice versa</a:t>
            </a:r>
          </a:p>
          <a:p>
            <a:pPr lvl="1" eaLnBrk="1" hangingPunct="1"/>
            <a:r>
              <a:rPr lang="en-US" altLang="en-US"/>
              <a:t>Example:  var mood = "don't ask";</a:t>
            </a:r>
          </a:p>
        </p:txBody>
      </p:sp>
    </p:spTree>
    <p:extLst>
      <p:ext uri="{BB962C8B-B14F-4D97-AF65-F5344CB8AC3E}">
        <p14:creationId xmlns:p14="http://schemas.microsoft.com/office/powerpoint/2010/main" val="15207932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612775" y="228600"/>
            <a:ext cx="8153400" cy="990600"/>
          </a:xfrm>
        </p:spPr>
        <p:txBody>
          <a:bodyPr/>
          <a:lstStyle/>
          <a:p>
            <a:pPr eaLnBrk="1" hangingPunct="1"/>
            <a:r>
              <a:rPr lang="en-US" altLang="en-US"/>
              <a:t>Primitive Data Type - Strings</a:t>
            </a:r>
          </a:p>
        </p:txBody>
      </p:sp>
      <p:sp>
        <p:nvSpPr>
          <p:cNvPr id="1136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F6C1C11-EF2B-4D1D-A80F-9B8A3EE090EF}" type="slidenum">
              <a:rPr lang="en-US" altLang="en-US" sz="1200" smtClean="0">
                <a:solidFill>
                  <a:srgbClr val="FFFFFF"/>
                </a:solidFill>
              </a:rPr>
              <a:pPr>
                <a:lnSpc>
                  <a:spcPct val="80000"/>
                </a:lnSpc>
                <a:spcBef>
                  <a:spcPct val="0"/>
                </a:spcBef>
                <a:buClrTx/>
                <a:buSzTx/>
                <a:buFontTx/>
                <a:buNone/>
              </a:pPr>
              <a:t>106</a:t>
            </a:fld>
            <a:endParaRPr lang="en-US" altLang="en-US" sz="1200">
              <a:solidFill>
                <a:srgbClr val="FFFFFF"/>
              </a:solidFill>
            </a:endParaRPr>
          </a:p>
        </p:txBody>
      </p:sp>
      <p:sp>
        <p:nvSpPr>
          <p:cNvPr id="113668" name="Content Placeholder 3"/>
          <p:cNvSpPr>
            <a:spLocks noGrp="1"/>
          </p:cNvSpPr>
          <p:nvPr>
            <p:ph sz="quarter" idx="1"/>
          </p:nvPr>
        </p:nvSpPr>
        <p:spPr>
          <a:xfrm>
            <a:off x="612775" y="1600200"/>
            <a:ext cx="8153400" cy="4495800"/>
          </a:xfrm>
        </p:spPr>
        <p:txBody>
          <a:bodyPr/>
          <a:lstStyle/>
          <a:p>
            <a:pPr eaLnBrk="1" hangingPunct="1"/>
            <a:r>
              <a:rPr lang="en-US" altLang="en-US"/>
              <a:t>You can also use escape to include quotes in the string</a:t>
            </a:r>
          </a:p>
          <a:p>
            <a:pPr eaLnBrk="1" hangingPunct="1"/>
            <a:endParaRPr lang="en-US" altLang="en-US"/>
          </a:p>
          <a:p>
            <a:pPr eaLnBrk="1" hangingPunct="1"/>
            <a:r>
              <a:rPr lang="en-US" altLang="en-US"/>
              <a:t>Example</a:t>
            </a:r>
          </a:p>
          <a:p>
            <a:pPr lvl="1" eaLnBrk="1" hangingPunct="1"/>
            <a:r>
              <a:rPr lang="en-US" altLang="en-US"/>
              <a:t>var mood = “don\'t ask”; </a:t>
            </a:r>
          </a:p>
          <a:p>
            <a:pPr lvl="1" eaLnBrk="1" hangingPunct="1"/>
            <a:r>
              <a:rPr lang="en-US" altLang="en-US"/>
              <a:t>var height = "about 5'10\" tall"; </a:t>
            </a:r>
          </a:p>
        </p:txBody>
      </p:sp>
    </p:spTree>
    <p:extLst>
      <p:ext uri="{BB962C8B-B14F-4D97-AF65-F5344CB8AC3E}">
        <p14:creationId xmlns:p14="http://schemas.microsoft.com/office/powerpoint/2010/main" val="24031449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612775" y="228600"/>
            <a:ext cx="8153400" cy="990600"/>
          </a:xfrm>
        </p:spPr>
        <p:txBody>
          <a:bodyPr/>
          <a:lstStyle/>
          <a:p>
            <a:pPr eaLnBrk="1" hangingPunct="1"/>
            <a:r>
              <a:rPr lang="en-US" altLang="en-US"/>
              <a:t>Primitive Data Type - Strings</a:t>
            </a:r>
          </a:p>
        </p:txBody>
      </p:sp>
      <p:sp>
        <p:nvSpPr>
          <p:cNvPr id="1146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FDA0BDFB-CB05-44F5-9A82-64FFE9F75237}" type="slidenum">
              <a:rPr lang="en-US" altLang="en-US" sz="1200" smtClean="0">
                <a:solidFill>
                  <a:srgbClr val="FFFFFF"/>
                </a:solidFill>
              </a:rPr>
              <a:pPr>
                <a:lnSpc>
                  <a:spcPct val="80000"/>
                </a:lnSpc>
                <a:spcBef>
                  <a:spcPct val="0"/>
                </a:spcBef>
                <a:buClrTx/>
                <a:buSzTx/>
                <a:buFontTx/>
                <a:buNone/>
              </a:pPr>
              <a:t>107</a:t>
            </a:fld>
            <a:endParaRPr lang="en-US" altLang="en-US" sz="1200">
              <a:solidFill>
                <a:srgbClr val="FFFFFF"/>
              </a:solidFill>
            </a:endParaRPr>
          </a:p>
        </p:txBody>
      </p:sp>
      <p:sp>
        <p:nvSpPr>
          <p:cNvPr id="114692"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000"/>
              <a:t>Other Escape Sequence</a:t>
            </a:r>
          </a:p>
          <a:p>
            <a:pPr eaLnBrk="1" hangingPunct="1">
              <a:lnSpc>
                <a:spcPct val="80000"/>
              </a:lnSpc>
              <a:buFont typeface="Wingdings" panose="05000000000000000000" pitchFamily="2" charset="2"/>
              <a:buNone/>
            </a:pPr>
            <a:endParaRPr lang="en-US" altLang="en-US" sz="2000"/>
          </a:p>
          <a:p>
            <a:pPr lvl="1" eaLnBrk="1" hangingPunct="1">
              <a:lnSpc>
                <a:spcPct val="80000"/>
              </a:lnSpc>
            </a:pPr>
            <a:r>
              <a:rPr lang="en-US" altLang="en-US" sz="1800"/>
              <a:t>\0   The NULL character</a:t>
            </a:r>
          </a:p>
          <a:p>
            <a:pPr lvl="1" eaLnBrk="1" hangingPunct="1">
              <a:lnSpc>
                <a:spcPct val="80000"/>
              </a:lnSpc>
            </a:pPr>
            <a:r>
              <a:rPr lang="en-US" altLang="en-US" sz="1800"/>
              <a:t>\b   Backspace </a:t>
            </a:r>
          </a:p>
          <a:p>
            <a:pPr lvl="1" eaLnBrk="1" hangingPunct="1">
              <a:lnSpc>
                <a:spcPct val="80000"/>
              </a:lnSpc>
            </a:pPr>
            <a:r>
              <a:rPr lang="en-US" altLang="en-US" sz="1800"/>
              <a:t>\t   Horizontal tab</a:t>
            </a:r>
          </a:p>
          <a:p>
            <a:pPr lvl="1" eaLnBrk="1" hangingPunct="1">
              <a:lnSpc>
                <a:spcPct val="80000"/>
              </a:lnSpc>
            </a:pPr>
            <a:r>
              <a:rPr lang="en-US" altLang="en-US" sz="1800"/>
              <a:t>\n  Newline</a:t>
            </a:r>
          </a:p>
          <a:p>
            <a:pPr lvl="1" eaLnBrk="1" hangingPunct="1">
              <a:lnSpc>
                <a:spcPct val="80000"/>
              </a:lnSpc>
            </a:pPr>
            <a:r>
              <a:rPr lang="en-US" altLang="en-US" sz="1800"/>
              <a:t>\v  Vertical tab</a:t>
            </a:r>
          </a:p>
          <a:p>
            <a:pPr lvl="1" eaLnBrk="1" hangingPunct="1">
              <a:lnSpc>
                <a:spcPct val="80000"/>
              </a:lnSpc>
            </a:pPr>
            <a:r>
              <a:rPr lang="en-US" altLang="en-US" sz="1800"/>
              <a:t>\f   Form feed</a:t>
            </a:r>
          </a:p>
          <a:p>
            <a:pPr lvl="1" eaLnBrk="1" hangingPunct="1">
              <a:lnSpc>
                <a:spcPct val="80000"/>
              </a:lnSpc>
            </a:pPr>
            <a:r>
              <a:rPr lang="en-US" altLang="en-US" sz="1800"/>
              <a:t>\r   Carriage return</a:t>
            </a:r>
          </a:p>
          <a:p>
            <a:pPr lvl="1" eaLnBrk="1" hangingPunct="1">
              <a:lnSpc>
                <a:spcPct val="80000"/>
              </a:lnSpc>
            </a:pPr>
            <a:r>
              <a:rPr lang="en-US" altLang="en-US" sz="1800"/>
              <a:t>\"   Double quote</a:t>
            </a:r>
          </a:p>
          <a:p>
            <a:pPr lvl="1" eaLnBrk="1" hangingPunct="1">
              <a:lnSpc>
                <a:spcPct val="80000"/>
              </a:lnSpc>
            </a:pPr>
            <a:r>
              <a:rPr lang="en-US" altLang="en-US" sz="1800"/>
              <a:t>\'    Apostrophe or single quote</a:t>
            </a:r>
          </a:p>
          <a:p>
            <a:pPr lvl="1" eaLnBrk="1" hangingPunct="1">
              <a:lnSpc>
                <a:spcPct val="80000"/>
              </a:lnSpc>
            </a:pPr>
            <a:r>
              <a:rPr lang="en-US" altLang="en-US" sz="1800"/>
              <a:t>\\   Backslash</a:t>
            </a:r>
          </a:p>
          <a:p>
            <a:pPr lvl="1" eaLnBrk="1" hangingPunct="1">
              <a:lnSpc>
                <a:spcPct val="80000"/>
              </a:lnSpc>
            </a:pPr>
            <a:endParaRPr lang="en-US" altLang="en-US" sz="1800"/>
          </a:p>
          <a:p>
            <a:pPr lvl="1" eaLnBrk="1" hangingPunct="1">
              <a:lnSpc>
                <a:spcPct val="80000"/>
              </a:lnSpc>
            </a:pPr>
            <a:r>
              <a:rPr lang="en-US" altLang="en-US" sz="1800"/>
              <a:t>NOTE: the \n \ r  will only show effects in JavaScript strings but not in the mark up. For example the effect will be seen in alert but not in document.write()</a:t>
            </a:r>
          </a:p>
        </p:txBody>
      </p:sp>
    </p:spTree>
    <p:extLst>
      <p:ext uri="{BB962C8B-B14F-4D97-AF65-F5344CB8AC3E}">
        <p14:creationId xmlns:p14="http://schemas.microsoft.com/office/powerpoint/2010/main" val="38304218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612775" y="228600"/>
            <a:ext cx="8153400" cy="990600"/>
          </a:xfrm>
        </p:spPr>
        <p:txBody>
          <a:bodyPr/>
          <a:lstStyle/>
          <a:p>
            <a:pPr eaLnBrk="1" hangingPunct="1"/>
            <a:r>
              <a:rPr lang="en-US" altLang="en-US"/>
              <a:t>Primitive Data Type - Boolean</a:t>
            </a:r>
          </a:p>
        </p:txBody>
      </p:sp>
      <p:sp>
        <p:nvSpPr>
          <p:cNvPr id="1157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BF454CF-FC35-4AE4-8237-B16F24C162E9}" type="slidenum">
              <a:rPr lang="en-US" altLang="en-US" sz="1200" smtClean="0">
                <a:solidFill>
                  <a:srgbClr val="FFFFFF"/>
                </a:solidFill>
              </a:rPr>
              <a:pPr>
                <a:lnSpc>
                  <a:spcPct val="80000"/>
                </a:lnSpc>
                <a:spcBef>
                  <a:spcPct val="0"/>
                </a:spcBef>
                <a:buClrTx/>
                <a:buSzTx/>
                <a:buFontTx/>
                <a:buNone/>
              </a:pPr>
              <a:t>108</a:t>
            </a:fld>
            <a:endParaRPr lang="en-US" altLang="en-US" sz="1200">
              <a:solidFill>
                <a:srgbClr val="FFFFFF"/>
              </a:solidFill>
            </a:endParaRPr>
          </a:p>
        </p:txBody>
      </p:sp>
      <p:sp>
        <p:nvSpPr>
          <p:cNvPr id="115716" name="Content Placeholder 3"/>
          <p:cNvSpPr>
            <a:spLocks noGrp="1"/>
          </p:cNvSpPr>
          <p:nvPr>
            <p:ph sz="quarter" idx="1"/>
          </p:nvPr>
        </p:nvSpPr>
        <p:spPr>
          <a:xfrm>
            <a:off x="612775" y="1600200"/>
            <a:ext cx="8153400" cy="4495800"/>
          </a:xfrm>
        </p:spPr>
        <p:txBody>
          <a:bodyPr/>
          <a:lstStyle/>
          <a:p>
            <a:pPr eaLnBrk="1" hangingPunct="1"/>
            <a:r>
              <a:rPr lang="en-US" altLang="en-US"/>
              <a:t>Boolean data has just two possible values: </a:t>
            </a:r>
          </a:p>
          <a:p>
            <a:pPr lvl="1" eaLnBrk="1" hangingPunct="1"/>
            <a:r>
              <a:rPr lang="en-US" altLang="en-US"/>
              <a:t>true </a:t>
            </a:r>
          </a:p>
          <a:p>
            <a:pPr lvl="1" eaLnBrk="1" hangingPunct="1"/>
            <a:r>
              <a:rPr lang="en-US" altLang="en-US"/>
              <a:t>false</a:t>
            </a:r>
          </a:p>
          <a:p>
            <a:pPr lvl="1" eaLnBrk="1" hangingPunct="1"/>
            <a:endParaRPr lang="en-US" altLang="en-US"/>
          </a:p>
          <a:p>
            <a:pPr eaLnBrk="1" hangingPunct="1"/>
            <a:r>
              <a:rPr lang="en-US" altLang="en-US"/>
              <a:t>var married = true;  (here married has a boolean value)</a:t>
            </a:r>
          </a:p>
          <a:p>
            <a:pPr eaLnBrk="1" hangingPunct="1"/>
            <a:endParaRPr lang="en-US" altLang="en-US"/>
          </a:p>
          <a:p>
            <a:pPr eaLnBrk="1" hangingPunct="1"/>
            <a:r>
              <a:rPr lang="en-US" altLang="en-US"/>
              <a:t>var married = "true“ (here married has a string value)</a:t>
            </a:r>
          </a:p>
          <a:p>
            <a:pPr lvl="1" eaLnBrk="1" hangingPunct="1"/>
            <a:endParaRPr lang="en-US" altLang="en-US"/>
          </a:p>
        </p:txBody>
      </p:sp>
    </p:spTree>
    <p:extLst>
      <p:ext uri="{BB962C8B-B14F-4D97-AF65-F5344CB8AC3E}">
        <p14:creationId xmlns:p14="http://schemas.microsoft.com/office/powerpoint/2010/main" val="27918715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612775" y="228600"/>
            <a:ext cx="8153400" cy="990600"/>
          </a:xfrm>
        </p:spPr>
        <p:txBody>
          <a:bodyPr/>
          <a:lstStyle/>
          <a:p>
            <a:pPr eaLnBrk="1" hangingPunct="1"/>
            <a:r>
              <a:rPr lang="en-US" altLang="en-US"/>
              <a:t>Null</a:t>
            </a:r>
          </a:p>
        </p:txBody>
      </p:sp>
      <p:sp>
        <p:nvSpPr>
          <p:cNvPr id="1167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3EB8A4D-92BF-4D72-A73C-0504826E6E92}" type="slidenum">
              <a:rPr lang="en-US" altLang="en-US" sz="1200" smtClean="0">
                <a:solidFill>
                  <a:srgbClr val="FFFFFF"/>
                </a:solidFill>
              </a:rPr>
              <a:pPr>
                <a:lnSpc>
                  <a:spcPct val="80000"/>
                </a:lnSpc>
                <a:spcBef>
                  <a:spcPct val="0"/>
                </a:spcBef>
                <a:buClrTx/>
                <a:buSzTx/>
                <a:buFontTx/>
                <a:buNone/>
              </a:pPr>
              <a:t>109</a:t>
            </a:fld>
            <a:endParaRPr lang="en-US" altLang="en-US" sz="1200">
              <a:solidFill>
                <a:srgbClr val="FFFFFF"/>
              </a:solidFill>
            </a:endParaRPr>
          </a:p>
        </p:txBody>
      </p:sp>
      <p:sp>
        <p:nvSpPr>
          <p:cNvPr id="116740"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500"/>
              <a:t>JavaScript keyword null is a special value that indicates no value.</a:t>
            </a:r>
          </a:p>
          <a:p>
            <a:pPr eaLnBrk="1" hangingPunct="1">
              <a:lnSpc>
                <a:spcPct val="80000"/>
              </a:lnSpc>
            </a:pPr>
            <a:endParaRPr lang="en-US" altLang="en-US" sz="2500"/>
          </a:p>
          <a:p>
            <a:pPr eaLnBrk="1" hangingPunct="1">
              <a:lnSpc>
                <a:spcPct val="80000"/>
              </a:lnSpc>
            </a:pPr>
            <a:r>
              <a:rPr lang="en-US" altLang="en-US" sz="2500"/>
              <a:t>null is usually considered a special value of object type—a value that represents no object. </a:t>
            </a:r>
          </a:p>
          <a:p>
            <a:pPr eaLnBrk="1" hangingPunct="1">
              <a:lnSpc>
                <a:spcPct val="80000"/>
              </a:lnSpc>
            </a:pPr>
            <a:endParaRPr lang="en-US" altLang="en-US" sz="2500"/>
          </a:p>
          <a:p>
            <a:pPr eaLnBrk="1" hangingPunct="1">
              <a:lnSpc>
                <a:spcPct val="80000"/>
              </a:lnSpc>
            </a:pPr>
            <a:r>
              <a:rPr lang="en-US" altLang="en-US" sz="2500"/>
              <a:t>null is a unique value, distinct from all other values</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When converted to number it will show 0</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When converted to string it will show “null”</a:t>
            </a:r>
          </a:p>
        </p:txBody>
      </p:sp>
    </p:spTree>
    <p:extLst>
      <p:ext uri="{BB962C8B-B14F-4D97-AF65-F5344CB8AC3E}">
        <p14:creationId xmlns:p14="http://schemas.microsoft.com/office/powerpoint/2010/main" val="151618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r>
              <a:rPr lang="en-US" altLang="en-US"/>
              <a:t>Introduction</a:t>
            </a:r>
          </a:p>
        </p:txBody>
      </p:sp>
      <p:sp>
        <p:nvSpPr>
          <p:cNvPr id="13315" name="Content Placeholder 2"/>
          <p:cNvSpPr>
            <a:spLocks noGrp="1"/>
          </p:cNvSpPr>
          <p:nvPr>
            <p:ph sz="quarter" idx="1"/>
          </p:nvPr>
        </p:nvSpPr>
        <p:spPr>
          <a:xfrm>
            <a:off x="612775" y="1600200"/>
            <a:ext cx="8153400" cy="4495800"/>
          </a:xfrm>
        </p:spPr>
        <p:txBody>
          <a:bodyPr/>
          <a:lstStyle/>
          <a:p>
            <a:r>
              <a:rPr lang="en-US" altLang="en-US" dirty="0"/>
              <a:t>What you need for this course:</a:t>
            </a:r>
          </a:p>
          <a:p>
            <a:pPr lvl="1"/>
            <a:r>
              <a:rPr lang="en-US" altLang="en-US" dirty="0"/>
              <a:t>Knowledge of using google chrome</a:t>
            </a:r>
          </a:p>
          <a:p>
            <a:pPr lvl="1"/>
            <a:r>
              <a:rPr lang="en-US" altLang="en-US" dirty="0"/>
              <a:t>Knowledge of using text editors </a:t>
            </a:r>
          </a:p>
          <a:p>
            <a:pPr lvl="2"/>
            <a:r>
              <a:rPr lang="en-US" altLang="en-US" dirty="0"/>
              <a:t>Shortcut command to copy, cut and paste text will help</a:t>
            </a:r>
          </a:p>
          <a:p>
            <a:pPr lvl="1"/>
            <a:r>
              <a:rPr lang="en-US" altLang="en-US" dirty="0"/>
              <a:t>Knowledge of HTML</a:t>
            </a:r>
          </a:p>
          <a:p>
            <a:pPr lvl="1"/>
            <a:r>
              <a:rPr lang="en-US" altLang="en-US" dirty="0"/>
              <a:t>Knowledge of CSS</a:t>
            </a:r>
            <a:br>
              <a:rPr lang="en-US" altLang="en-US" dirty="0"/>
            </a:br>
            <a:endParaRPr lang="en-US" altLang="en-US" dirty="0"/>
          </a:p>
        </p:txBody>
      </p:sp>
    </p:spTree>
    <p:extLst>
      <p:ext uri="{BB962C8B-B14F-4D97-AF65-F5344CB8AC3E}">
        <p14:creationId xmlns:p14="http://schemas.microsoft.com/office/powerpoint/2010/main" val="18710857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12775" y="228600"/>
            <a:ext cx="8153400" cy="990600"/>
          </a:xfrm>
        </p:spPr>
        <p:txBody>
          <a:bodyPr/>
          <a:lstStyle/>
          <a:p>
            <a:pPr eaLnBrk="1" hangingPunct="1"/>
            <a:r>
              <a:rPr lang="en-US" altLang="en-US"/>
              <a:t>Undefined</a:t>
            </a:r>
          </a:p>
        </p:txBody>
      </p:sp>
      <p:sp>
        <p:nvSpPr>
          <p:cNvPr id="1177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D59DAF8-D177-40E8-A254-AD0C015AAC02}" type="slidenum">
              <a:rPr lang="en-US" altLang="en-US" sz="1200" smtClean="0">
                <a:solidFill>
                  <a:srgbClr val="FFFFFF"/>
                </a:solidFill>
              </a:rPr>
              <a:pPr>
                <a:lnSpc>
                  <a:spcPct val="80000"/>
                </a:lnSpc>
                <a:spcBef>
                  <a:spcPct val="0"/>
                </a:spcBef>
                <a:buClrTx/>
                <a:buSzTx/>
                <a:buFontTx/>
                <a:buNone/>
              </a:pPr>
              <a:t>110</a:t>
            </a:fld>
            <a:endParaRPr lang="en-US" altLang="en-US" sz="1200">
              <a:solidFill>
                <a:srgbClr val="FFFFFF"/>
              </a:solidFill>
            </a:endParaRPr>
          </a:p>
        </p:txBody>
      </p:sp>
      <p:sp>
        <p:nvSpPr>
          <p:cNvPr id="117764"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dirty="0"/>
              <a:t>undefined is returned when </a:t>
            </a:r>
          </a:p>
          <a:p>
            <a:pPr eaLnBrk="1" hangingPunct="1">
              <a:lnSpc>
                <a:spcPct val="80000"/>
              </a:lnSpc>
              <a:buFont typeface="Wingdings" panose="05000000000000000000" pitchFamily="2" charset="2"/>
              <a:buNone/>
            </a:pPr>
            <a:endParaRPr lang="en-US" altLang="en-US" sz="2700" dirty="0"/>
          </a:p>
          <a:p>
            <a:pPr lvl="1" eaLnBrk="1" hangingPunct="1">
              <a:lnSpc>
                <a:spcPct val="80000"/>
              </a:lnSpc>
            </a:pPr>
            <a:r>
              <a:rPr lang="en-US" altLang="en-US" sz="2400" dirty="0"/>
              <a:t>you use either a variable that has been declared but never had a value assigned to it </a:t>
            </a:r>
          </a:p>
          <a:p>
            <a:pPr lvl="1" eaLnBrk="1" hangingPunct="1">
              <a:lnSpc>
                <a:spcPct val="80000"/>
              </a:lnSpc>
            </a:pPr>
            <a:endParaRPr lang="en-US" altLang="en-US" sz="2400" dirty="0"/>
          </a:p>
          <a:p>
            <a:pPr lvl="1" eaLnBrk="1" hangingPunct="1">
              <a:lnSpc>
                <a:spcPct val="80000"/>
              </a:lnSpc>
            </a:pPr>
            <a:r>
              <a:rPr lang="en-US" altLang="en-US" sz="2400" dirty="0"/>
              <a:t>or an object property that does not exist.</a:t>
            </a:r>
          </a:p>
          <a:p>
            <a:pPr lvl="1" eaLnBrk="1" hangingPunct="1">
              <a:lnSpc>
                <a:spcPct val="80000"/>
              </a:lnSpc>
            </a:pPr>
            <a:endParaRPr lang="en-US" altLang="en-US" sz="2400" dirty="0"/>
          </a:p>
          <a:p>
            <a:pPr eaLnBrk="1" hangingPunct="1">
              <a:lnSpc>
                <a:spcPct val="80000"/>
              </a:lnSpc>
            </a:pPr>
            <a:r>
              <a:rPr lang="en-US" altLang="en-US" sz="2700" dirty="0"/>
              <a:t>Since both null and the undefined value indicate an absence of value:  </a:t>
            </a:r>
          </a:p>
          <a:p>
            <a:pPr eaLnBrk="1" hangingPunct="1">
              <a:lnSpc>
                <a:spcPct val="80000"/>
              </a:lnSpc>
              <a:buFont typeface="Wingdings" panose="05000000000000000000" pitchFamily="2" charset="2"/>
              <a:buNone/>
            </a:pPr>
            <a:r>
              <a:rPr lang="en-US" altLang="en-US" sz="2700" dirty="0"/>
              <a:t>	</a:t>
            </a:r>
          </a:p>
          <a:p>
            <a:pPr eaLnBrk="1" hangingPunct="1">
              <a:lnSpc>
                <a:spcPct val="80000"/>
              </a:lnSpc>
              <a:buFont typeface="Wingdings" panose="05000000000000000000" pitchFamily="2" charset="2"/>
              <a:buNone/>
            </a:pPr>
            <a:r>
              <a:rPr lang="en-US" altLang="en-US" sz="2700" dirty="0"/>
              <a:t>	null == undefined</a:t>
            </a:r>
          </a:p>
        </p:txBody>
      </p:sp>
    </p:spTree>
    <p:extLst>
      <p:ext uri="{BB962C8B-B14F-4D97-AF65-F5344CB8AC3E}">
        <p14:creationId xmlns:p14="http://schemas.microsoft.com/office/powerpoint/2010/main" val="38407466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12775" y="228600"/>
            <a:ext cx="8153400" cy="990600"/>
          </a:xfrm>
        </p:spPr>
        <p:txBody>
          <a:bodyPr/>
          <a:lstStyle/>
          <a:p>
            <a:pPr eaLnBrk="1" hangingPunct="1"/>
            <a:r>
              <a:rPr lang="en-US" altLang="en-US" sz="4000"/>
              <a:t>JavaScript Syntax – Variable typing</a:t>
            </a:r>
          </a:p>
        </p:txBody>
      </p:sp>
      <p:sp>
        <p:nvSpPr>
          <p:cNvPr id="1187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9236513-28DA-4424-951D-7692ED8A30B4}" type="slidenum">
              <a:rPr lang="en-US" altLang="en-US" sz="1200" smtClean="0">
                <a:solidFill>
                  <a:srgbClr val="FFFFFF"/>
                </a:solidFill>
              </a:rPr>
              <a:pPr>
                <a:lnSpc>
                  <a:spcPct val="80000"/>
                </a:lnSpc>
                <a:spcBef>
                  <a:spcPct val="0"/>
                </a:spcBef>
                <a:buClrTx/>
                <a:buSzTx/>
                <a:buFontTx/>
                <a:buNone/>
              </a:pPr>
              <a:t>111</a:t>
            </a:fld>
            <a:endParaRPr lang="en-US" altLang="en-US" sz="1200">
              <a:solidFill>
                <a:srgbClr val="FFFFFF"/>
              </a:solidFill>
            </a:endParaRPr>
          </a:p>
        </p:txBody>
      </p:sp>
      <p:sp>
        <p:nvSpPr>
          <p:cNvPr id="118788"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80000"/>
              </a:lnSpc>
            </a:pPr>
            <a:r>
              <a:rPr lang="en-US" altLang="en-US" sz="2700" dirty="0" err="1"/>
              <a:t>var</a:t>
            </a:r>
            <a:r>
              <a:rPr lang="en-US" altLang="en-US" sz="2700" dirty="0"/>
              <a:t> unit = 20; (20 is number literal)</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unit = “upper”; (“upper” is string literal)</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Notice that unit can have both a string and a number. JavaScript won’t complain</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Most programming languages are strongly typed</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JavaScript is “weakly or loosely typed”</a:t>
            </a:r>
          </a:p>
          <a:p>
            <a:pPr lvl="1" eaLnBrk="1" hangingPunct="1">
              <a:lnSpc>
                <a:spcPct val="80000"/>
              </a:lnSpc>
            </a:pPr>
            <a:r>
              <a:rPr lang="en-US" altLang="en-US" sz="2400" dirty="0"/>
              <a:t>You do not have to declare the type of the variable. </a:t>
            </a:r>
          </a:p>
        </p:txBody>
      </p:sp>
    </p:spTree>
    <p:extLst>
      <p:ext uri="{BB962C8B-B14F-4D97-AF65-F5344CB8AC3E}">
        <p14:creationId xmlns:p14="http://schemas.microsoft.com/office/powerpoint/2010/main" val="15887563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198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4101513-332A-4F21-827D-B5AAB8B7DAD8}" type="slidenum">
              <a:rPr lang="en-US" altLang="en-US" sz="1200" smtClean="0">
                <a:solidFill>
                  <a:srgbClr val="FFFFFF"/>
                </a:solidFill>
              </a:rPr>
              <a:pPr>
                <a:lnSpc>
                  <a:spcPct val="80000"/>
                </a:lnSpc>
                <a:spcBef>
                  <a:spcPct val="0"/>
                </a:spcBef>
                <a:buClrTx/>
                <a:buSzTx/>
                <a:buFontTx/>
                <a:buNone/>
              </a:pPr>
              <a:t>112</a:t>
            </a:fld>
            <a:endParaRPr lang="en-US" altLang="en-US" sz="1200">
              <a:solidFill>
                <a:srgbClr val="FFFFFF"/>
              </a:solidFill>
            </a:endParaRPr>
          </a:p>
        </p:txBody>
      </p:sp>
      <p:sp>
        <p:nvSpPr>
          <p:cNvPr id="119812"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a:t>What are we going to do:</a:t>
            </a:r>
          </a:p>
          <a:p>
            <a:pPr eaLnBrk="1" hangingPunct="1">
              <a:lnSpc>
                <a:spcPct val="90000"/>
              </a:lnSpc>
            </a:pPr>
            <a:endParaRPr lang="en-US" altLang="en-US"/>
          </a:p>
          <a:p>
            <a:pPr lvl="1" eaLnBrk="1" hangingPunct="1">
              <a:lnSpc>
                <a:spcPct val="90000"/>
              </a:lnSpc>
            </a:pPr>
            <a:r>
              <a:rPr lang="en-US" altLang="en-US"/>
              <a:t>Declare a main string </a:t>
            </a:r>
          </a:p>
          <a:p>
            <a:pPr lvl="1" eaLnBrk="1" hangingPunct="1">
              <a:lnSpc>
                <a:spcPct val="90000"/>
              </a:lnSpc>
            </a:pPr>
            <a:endParaRPr lang="en-US" altLang="en-US"/>
          </a:p>
          <a:p>
            <a:pPr lvl="1" eaLnBrk="1" hangingPunct="1">
              <a:lnSpc>
                <a:spcPct val="90000"/>
              </a:lnSpc>
            </a:pPr>
            <a:r>
              <a:rPr lang="en-US" altLang="en-US"/>
              <a:t>Perform string operations on that string</a:t>
            </a:r>
          </a:p>
          <a:p>
            <a:pPr lvl="1" eaLnBrk="1" hangingPunct="1">
              <a:lnSpc>
                <a:spcPct val="90000"/>
              </a:lnSpc>
            </a:pPr>
            <a:endParaRPr lang="en-US" altLang="en-US"/>
          </a:p>
          <a:p>
            <a:pPr lvl="1" eaLnBrk="1" hangingPunct="1">
              <a:lnSpc>
                <a:spcPct val="90000"/>
              </a:lnSpc>
            </a:pPr>
            <a:r>
              <a:rPr lang="en-US" altLang="en-US"/>
              <a:t>Use JavaScript to print the main string</a:t>
            </a:r>
          </a:p>
          <a:p>
            <a:pPr lvl="1" eaLnBrk="1" hangingPunct="1">
              <a:lnSpc>
                <a:spcPct val="90000"/>
              </a:lnSpc>
            </a:pPr>
            <a:endParaRPr lang="en-US" altLang="en-US"/>
          </a:p>
          <a:p>
            <a:pPr lvl="1" eaLnBrk="1" hangingPunct="1">
              <a:lnSpc>
                <a:spcPct val="90000"/>
              </a:lnSpc>
            </a:pPr>
            <a:r>
              <a:rPr lang="en-US" altLang="en-US"/>
              <a:t>User JavaScript to print the operation result on that string. </a:t>
            </a:r>
          </a:p>
        </p:txBody>
      </p:sp>
    </p:spTree>
    <p:extLst>
      <p:ext uri="{BB962C8B-B14F-4D97-AF65-F5344CB8AC3E}">
        <p14:creationId xmlns:p14="http://schemas.microsoft.com/office/powerpoint/2010/main" val="22784255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2133600"/>
            <a:ext cx="7772400" cy="4038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08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996B7C9-41B4-49F7-90A3-93F5581D7A28}" type="slidenum">
              <a:rPr lang="en-US" altLang="en-US" sz="1200" smtClean="0">
                <a:solidFill>
                  <a:srgbClr val="FFFFFF"/>
                </a:solidFill>
              </a:rPr>
              <a:pPr>
                <a:lnSpc>
                  <a:spcPct val="80000"/>
                </a:lnSpc>
                <a:spcBef>
                  <a:spcPct val="0"/>
                </a:spcBef>
                <a:buClrTx/>
                <a:buSzTx/>
                <a:buFontTx/>
                <a:buNone/>
              </a:pPr>
              <a:t>113</a:t>
            </a:fld>
            <a:endParaRPr lang="en-US" altLang="en-US" sz="1200">
              <a:solidFill>
                <a:srgbClr val="FFFFFF"/>
              </a:solidFill>
            </a:endParaRPr>
          </a:p>
        </p:txBody>
      </p:sp>
      <p:sp>
        <p:nvSpPr>
          <p:cNvPr id="120837" name="Content Placeholder 3"/>
          <p:cNvSpPr>
            <a:spLocks noGrp="1"/>
          </p:cNvSpPr>
          <p:nvPr>
            <p:ph sz="quarter" idx="1"/>
          </p:nvPr>
        </p:nvSpPr>
        <p:spPr>
          <a:xfrm>
            <a:off x="612775" y="1600200"/>
            <a:ext cx="8153400" cy="4495800"/>
          </a:xfrm>
        </p:spPr>
        <p:txBody>
          <a:bodyPr/>
          <a:lstStyle/>
          <a:p>
            <a:pPr eaLnBrk="1" hangingPunct="1"/>
            <a:r>
              <a:rPr lang="en-US" altLang="en-US"/>
              <a:t>Define a variable that will hold the main string</a:t>
            </a:r>
          </a:p>
          <a:p>
            <a:pPr eaLnBrk="1" hangingPunct="1">
              <a:buFont typeface="Wingdings" panose="05000000000000000000" pitchFamily="2" charset="2"/>
              <a:buNone/>
            </a:pPr>
            <a:r>
              <a:rPr lang="en-US" altLang="en-US" sz="3200"/>
              <a:t>		</a:t>
            </a:r>
          </a:p>
          <a:p>
            <a:pPr eaLnBrk="1" hangingPunct="1">
              <a:buFont typeface="Wingdings" panose="05000000000000000000" pitchFamily="2" charset="2"/>
              <a:buNone/>
            </a:pPr>
            <a:r>
              <a:rPr lang="en-US" altLang="en-US" sz="3200"/>
              <a:t>			</a:t>
            </a:r>
          </a:p>
          <a:p>
            <a:pPr eaLnBrk="1" hangingPunct="1">
              <a:buFont typeface="Wingdings" panose="05000000000000000000" pitchFamily="2" charset="2"/>
              <a:buNone/>
            </a:pPr>
            <a:r>
              <a:rPr lang="en-US" altLang="en-US" sz="3200"/>
              <a:t>		//Declare the string variables</a:t>
            </a:r>
          </a:p>
          <a:p>
            <a:pPr eaLnBrk="1" hangingPunct="1">
              <a:buFont typeface="Wingdings" panose="05000000000000000000" pitchFamily="2" charset="2"/>
              <a:buNone/>
            </a:pPr>
            <a:r>
              <a:rPr lang="en-US" altLang="en-US" sz="3200"/>
              <a:t>		var mainStr;</a:t>
            </a:r>
          </a:p>
          <a:p>
            <a:pPr eaLnBrk="1" hangingPunct="1">
              <a:buFont typeface="Wingdings" panose="05000000000000000000" pitchFamily="2" charset="2"/>
              <a:buNone/>
            </a:pPr>
            <a:r>
              <a:rPr lang="en-US" altLang="en-US" sz="3200"/>
              <a:t>		mainStr = "This isn\'t too bad";</a:t>
            </a:r>
          </a:p>
          <a:p>
            <a:pPr eaLnBrk="1" hangingPunct="1">
              <a:buFont typeface="Wingdings" panose="05000000000000000000" pitchFamily="2" charset="2"/>
              <a:buNone/>
            </a:pPr>
            <a:r>
              <a:rPr lang="en-US" altLang="en-US" sz="3200"/>
              <a:t>			</a:t>
            </a:r>
          </a:p>
        </p:txBody>
      </p:sp>
      <p:sp>
        <p:nvSpPr>
          <p:cNvPr id="7" name="Right Brace 6"/>
          <p:cNvSpPr/>
          <p:nvPr/>
        </p:nvSpPr>
        <p:spPr>
          <a:xfrm>
            <a:off x="6781800" y="3200400"/>
            <a:ext cx="685800" cy="2133600"/>
          </a:xfrm>
          <a:prstGeom prst="rightBrace">
            <a:avLst>
              <a:gd name="adj1" fmla="val 21314"/>
              <a:gd name="adj2" fmla="val 50000"/>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4542840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5213" y="2057400"/>
            <a:ext cx="8221001" cy="4038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18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1EDB17A-3423-4FA7-AE98-E1A1D7E9A5FA}" type="slidenum">
              <a:rPr lang="en-US" altLang="en-US" sz="1200" smtClean="0">
                <a:solidFill>
                  <a:srgbClr val="FFFFFF"/>
                </a:solidFill>
              </a:rPr>
              <a:pPr>
                <a:lnSpc>
                  <a:spcPct val="80000"/>
                </a:lnSpc>
                <a:spcBef>
                  <a:spcPct val="0"/>
                </a:spcBef>
                <a:buClrTx/>
                <a:buSzTx/>
                <a:buFontTx/>
                <a:buNone/>
              </a:pPr>
              <a:t>114</a:t>
            </a:fld>
            <a:endParaRPr lang="en-US" altLang="en-US" sz="1200">
              <a:solidFill>
                <a:srgbClr val="FFFFFF"/>
              </a:solidFill>
            </a:endParaRPr>
          </a:p>
        </p:txBody>
      </p:sp>
      <p:sp>
        <p:nvSpPr>
          <p:cNvPr id="121861" name="Content Placeholder 3"/>
          <p:cNvSpPr>
            <a:spLocks noGrp="1"/>
          </p:cNvSpPr>
          <p:nvPr>
            <p:ph sz="quarter" idx="1"/>
          </p:nvPr>
        </p:nvSpPr>
        <p:spPr>
          <a:xfrm>
            <a:off x="612775" y="1600200"/>
            <a:ext cx="8153400" cy="4495800"/>
          </a:xfrm>
        </p:spPr>
        <p:txBody>
          <a:bodyPr/>
          <a:lstStyle/>
          <a:p>
            <a:pPr eaLnBrk="1" hangingPunct="1"/>
            <a:r>
              <a:rPr lang="en-US" altLang="en-US" dirty="0"/>
              <a:t>Define a variable that will hold the main string</a:t>
            </a:r>
          </a:p>
          <a:p>
            <a:pPr eaLnBrk="1" hangingPunct="1">
              <a:buFont typeface="Wingdings" panose="05000000000000000000" pitchFamily="2" charset="2"/>
              <a:buNone/>
            </a:pPr>
            <a:r>
              <a:rPr lang="en-US" altLang="en-US" sz="3200" dirty="0"/>
              <a:t>	//Declare the string variables</a:t>
            </a:r>
          </a:p>
          <a:p>
            <a:pPr eaLnBrk="1" hangingPunct="1">
              <a:buFont typeface="Wingdings" panose="05000000000000000000" pitchFamily="2" charset="2"/>
              <a:buNone/>
            </a:pPr>
            <a:r>
              <a:rPr lang="en-US" altLang="en-US" sz="3200" dirty="0"/>
              <a:t>	</a:t>
            </a:r>
            <a:r>
              <a:rPr lang="en-US" altLang="en-US" sz="3200" dirty="0" err="1"/>
              <a:t>var</a:t>
            </a:r>
            <a:r>
              <a:rPr lang="en-US" altLang="en-US" sz="3200" dirty="0"/>
              <a:t> </a:t>
            </a:r>
            <a:r>
              <a:rPr lang="en-US" altLang="en-US" sz="3200" dirty="0" err="1"/>
              <a:t>mainStr</a:t>
            </a:r>
            <a:r>
              <a:rPr lang="en-US" altLang="en-US" sz="3200" dirty="0"/>
              <a:t>;</a:t>
            </a:r>
          </a:p>
          <a:p>
            <a:pPr eaLnBrk="1" hangingPunct="1">
              <a:buFont typeface="Wingdings" panose="05000000000000000000" pitchFamily="2" charset="2"/>
              <a:buNone/>
            </a:pPr>
            <a:r>
              <a:rPr lang="en-US" altLang="en-US" sz="3200" dirty="0"/>
              <a:t>	</a:t>
            </a:r>
            <a:r>
              <a:rPr lang="en-US" altLang="en-US" sz="3200" dirty="0" err="1"/>
              <a:t>mainStr</a:t>
            </a:r>
            <a:r>
              <a:rPr lang="en-US" altLang="en-US" sz="3200" dirty="0"/>
              <a:t> = "This </a:t>
            </a:r>
            <a:r>
              <a:rPr lang="en-US" altLang="en-US" sz="3200" dirty="0" err="1"/>
              <a:t>isn</a:t>
            </a:r>
            <a:r>
              <a:rPr lang="en-US" altLang="en-US" sz="3200" dirty="0"/>
              <a:t>\'t too bad";</a:t>
            </a:r>
          </a:p>
          <a:p>
            <a:pPr eaLnBrk="1" hangingPunct="1">
              <a:buFont typeface="Wingdings" panose="05000000000000000000" pitchFamily="2" charset="2"/>
              <a:buNone/>
            </a:pPr>
            <a:r>
              <a:rPr lang="en-US" altLang="en-US" sz="3200" dirty="0"/>
              <a:t>		</a:t>
            </a:r>
          </a:p>
          <a:p>
            <a:pPr eaLnBrk="1" hangingPunct="1">
              <a:buFont typeface="Wingdings" panose="05000000000000000000" pitchFamily="2" charset="2"/>
              <a:buNone/>
            </a:pPr>
            <a:r>
              <a:rPr lang="en-US" altLang="en-US" sz="3200" dirty="0"/>
              <a:t>	</a:t>
            </a:r>
            <a:r>
              <a:rPr lang="en-US" altLang="en-US" sz="3200" dirty="0" err="1"/>
              <a:t>document.write</a:t>
            </a:r>
            <a:r>
              <a:rPr lang="en-US" altLang="en-US" sz="3200" dirty="0"/>
              <a:t>('The string we want to work with is &lt;b&gt;' + </a:t>
            </a:r>
            <a:r>
              <a:rPr lang="en-US" altLang="en-US" sz="3200" dirty="0" err="1"/>
              <a:t>mainStr</a:t>
            </a:r>
            <a:r>
              <a:rPr lang="en-US" altLang="en-US" sz="3200" dirty="0"/>
              <a:t> + "&lt;/b&gt;");		</a:t>
            </a:r>
          </a:p>
          <a:p>
            <a:pPr eaLnBrk="1" hangingPunct="1">
              <a:buFont typeface="Wingdings" panose="05000000000000000000" pitchFamily="2" charset="2"/>
              <a:buNone/>
            </a:pPr>
            <a:r>
              <a:rPr lang="en-US" altLang="en-US" sz="3200" dirty="0"/>
              <a:t>	</a:t>
            </a:r>
          </a:p>
        </p:txBody>
      </p:sp>
      <p:sp>
        <p:nvSpPr>
          <p:cNvPr id="6" name="Right Brace 5"/>
          <p:cNvSpPr/>
          <p:nvPr/>
        </p:nvSpPr>
        <p:spPr>
          <a:xfrm>
            <a:off x="8077200" y="3962400"/>
            <a:ext cx="685800" cy="1676400"/>
          </a:xfrm>
          <a:prstGeom prst="rightBrace">
            <a:avLst>
              <a:gd name="adj1" fmla="val 21314"/>
              <a:gd name="adj2" fmla="val 50000"/>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Tree>
    <p:extLst>
      <p:ext uri="{BB962C8B-B14F-4D97-AF65-F5344CB8AC3E}">
        <p14:creationId xmlns:p14="http://schemas.microsoft.com/office/powerpoint/2010/main" val="33073733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28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D837CCD-1D78-4540-80F0-380890FDB2FA}" type="slidenum">
              <a:rPr lang="en-US" altLang="en-US" sz="1200" smtClean="0">
                <a:solidFill>
                  <a:srgbClr val="FFFFFF"/>
                </a:solidFill>
              </a:rPr>
              <a:pPr>
                <a:lnSpc>
                  <a:spcPct val="80000"/>
                </a:lnSpc>
                <a:spcBef>
                  <a:spcPct val="0"/>
                </a:spcBef>
                <a:buClrTx/>
                <a:buSzTx/>
                <a:buFontTx/>
                <a:buNone/>
              </a:pPr>
              <a:t>115</a:t>
            </a:fld>
            <a:endParaRPr lang="en-US" altLang="en-US" sz="1200">
              <a:solidFill>
                <a:srgbClr val="FFFFFF"/>
              </a:solidFill>
            </a:endParaRPr>
          </a:p>
        </p:txBody>
      </p:sp>
      <p:sp>
        <p:nvSpPr>
          <p:cNvPr id="122884"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dirty="0"/>
              <a:t>You can include markup (</a:t>
            </a:r>
            <a:r>
              <a:rPr lang="en-US" altLang="en-US" dirty="0" err="1"/>
              <a:t>e.g</a:t>
            </a:r>
            <a:r>
              <a:rPr lang="en-US" altLang="en-US" dirty="0"/>
              <a:t> &lt;b&gt;  &lt;/b&gt;) within your string and it will be interpreted as html markup. </a:t>
            </a:r>
          </a:p>
          <a:p>
            <a:pPr eaLnBrk="1" hangingPunct="1">
              <a:lnSpc>
                <a:spcPct val="90000"/>
              </a:lnSpc>
              <a:buFont typeface="Wingdings" panose="05000000000000000000" pitchFamily="2" charset="2"/>
              <a:buNone/>
            </a:pPr>
            <a:endParaRPr lang="en-US" altLang="en-US" dirty="0"/>
          </a:p>
          <a:p>
            <a:pPr eaLnBrk="1" hangingPunct="1">
              <a:lnSpc>
                <a:spcPct val="90000"/>
              </a:lnSpc>
            </a:pPr>
            <a:r>
              <a:rPr lang="en-US" altLang="en-US" dirty="0"/>
              <a:t>This means we can write entire html documents using JavaScript (dynamically generated documents).</a:t>
            </a:r>
          </a:p>
          <a:p>
            <a:pPr eaLnBrk="1" hangingPunct="1">
              <a:lnSpc>
                <a:spcPct val="90000"/>
              </a:lnSpc>
            </a:pPr>
            <a:endParaRPr lang="en-US" altLang="en-US" dirty="0"/>
          </a:p>
          <a:p>
            <a:pPr eaLnBrk="1" hangingPunct="1">
              <a:lnSpc>
                <a:spcPct val="90000"/>
              </a:lnSpc>
            </a:pPr>
            <a:r>
              <a:rPr lang="en-US" altLang="en-US" dirty="0"/>
              <a:t>Also notice that you can mix and match quotes in the string, however, try to be consistent with your quotes. </a:t>
            </a:r>
          </a:p>
        </p:txBody>
      </p:sp>
    </p:spTree>
    <p:extLst>
      <p:ext uri="{BB962C8B-B14F-4D97-AF65-F5344CB8AC3E}">
        <p14:creationId xmlns:p14="http://schemas.microsoft.com/office/powerpoint/2010/main" val="32159979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9390" y="2438400"/>
            <a:ext cx="7772400" cy="35052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39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160BC91-F8FD-4FD3-81DC-7924D465B040}" type="slidenum">
              <a:rPr lang="en-US" altLang="en-US" sz="1200" smtClean="0">
                <a:solidFill>
                  <a:srgbClr val="FFFFFF"/>
                </a:solidFill>
              </a:rPr>
              <a:pPr>
                <a:lnSpc>
                  <a:spcPct val="80000"/>
                </a:lnSpc>
                <a:spcBef>
                  <a:spcPct val="0"/>
                </a:spcBef>
                <a:buClrTx/>
                <a:buSzTx/>
                <a:buFontTx/>
                <a:buNone/>
              </a:pPr>
              <a:t>116</a:t>
            </a:fld>
            <a:endParaRPr lang="en-US" altLang="en-US" sz="1200">
              <a:solidFill>
                <a:srgbClr val="FFFFFF"/>
              </a:solidFill>
            </a:endParaRPr>
          </a:p>
        </p:txBody>
      </p:sp>
      <p:sp>
        <p:nvSpPr>
          <p:cNvPr id="123909" name="Content Placeholder 3"/>
          <p:cNvSpPr>
            <a:spLocks noGrp="1"/>
          </p:cNvSpPr>
          <p:nvPr>
            <p:ph sz="quarter" idx="1"/>
          </p:nvPr>
        </p:nvSpPr>
        <p:spPr>
          <a:xfrm>
            <a:off x="612775" y="1600200"/>
            <a:ext cx="8153400" cy="4495800"/>
          </a:xfrm>
        </p:spPr>
        <p:txBody>
          <a:bodyPr/>
          <a:lstStyle/>
          <a:p>
            <a:pPr eaLnBrk="1" hangingPunct="1"/>
            <a:r>
              <a:rPr lang="en-US" altLang="en-US"/>
              <a:t>Define a variable that will hold the length of the string</a:t>
            </a:r>
          </a:p>
          <a:p>
            <a:pPr eaLnBrk="1" hangingPunct="1">
              <a:buFont typeface="Wingdings" panose="05000000000000000000" pitchFamily="2" charset="2"/>
              <a:buNone/>
            </a:pPr>
            <a:r>
              <a:rPr lang="en-US" altLang="en-US" sz="3200"/>
              <a:t>	document.write('The string we want to work with is &lt;b&gt;' + mainStr + "&lt;/b&gt;");		</a:t>
            </a:r>
          </a:p>
          <a:p>
            <a:pPr eaLnBrk="1" hangingPunct="1">
              <a:buFont typeface="Wingdings" panose="05000000000000000000" pitchFamily="2" charset="2"/>
              <a:buNone/>
            </a:pPr>
            <a:r>
              <a:rPr lang="en-US" altLang="en-US" sz="3200"/>
              <a:t>	</a:t>
            </a:r>
          </a:p>
          <a:p>
            <a:pPr eaLnBrk="1" hangingPunct="1">
              <a:buFont typeface="Wingdings" panose="05000000000000000000" pitchFamily="2" charset="2"/>
              <a:buNone/>
            </a:pPr>
            <a:r>
              <a:rPr lang="en-US" altLang="en-US" sz="3200"/>
              <a:t>	 var strLength;</a:t>
            </a:r>
          </a:p>
          <a:p>
            <a:pPr eaLnBrk="1" hangingPunct="1">
              <a:buFont typeface="Wingdings" panose="05000000000000000000" pitchFamily="2" charset="2"/>
              <a:buNone/>
            </a:pPr>
            <a:r>
              <a:rPr lang="en-US" altLang="en-US" sz="3200"/>
              <a:t>    strLength = 0;</a:t>
            </a:r>
          </a:p>
        </p:txBody>
      </p:sp>
      <p:sp>
        <p:nvSpPr>
          <p:cNvPr id="6" name="Right Brace 5"/>
          <p:cNvSpPr/>
          <p:nvPr/>
        </p:nvSpPr>
        <p:spPr>
          <a:xfrm>
            <a:off x="3429000" y="4267200"/>
            <a:ext cx="685800" cy="1676400"/>
          </a:xfrm>
          <a:prstGeom prst="rightBrace">
            <a:avLst>
              <a:gd name="adj1" fmla="val 21314"/>
              <a:gd name="adj2" fmla="val 50000"/>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9" name="Down Arrow 8"/>
          <p:cNvSpPr/>
          <p:nvPr/>
        </p:nvSpPr>
        <p:spPr>
          <a:xfrm rot="10800000" flipH="1">
            <a:off x="1066800" y="5334000"/>
            <a:ext cx="2209800" cy="533400"/>
          </a:xfrm>
          <a:prstGeom prst="downArrow">
            <a:avLst>
              <a:gd name="adj1" fmla="val 603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23914" name="TextBox 9"/>
          <p:cNvSpPr txBox="1">
            <a:spLocks noChangeArrowheads="1"/>
          </p:cNvSpPr>
          <p:nvPr/>
        </p:nvSpPr>
        <p:spPr bwMode="auto">
          <a:xfrm>
            <a:off x="1524000" y="5486400"/>
            <a:ext cx="1333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Initialization</a:t>
            </a:r>
          </a:p>
        </p:txBody>
      </p:sp>
    </p:spTree>
    <p:extLst>
      <p:ext uri="{BB962C8B-B14F-4D97-AF65-F5344CB8AC3E}">
        <p14:creationId xmlns:p14="http://schemas.microsoft.com/office/powerpoint/2010/main" val="693933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3036" y="2057400"/>
            <a:ext cx="8242364" cy="3995278"/>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49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7B6225B-17C5-4EA3-8EFA-FBA915DAE569}" type="slidenum">
              <a:rPr lang="en-US" altLang="en-US" sz="1200" smtClean="0">
                <a:solidFill>
                  <a:srgbClr val="FFFFFF"/>
                </a:solidFill>
              </a:rPr>
              <a:pPr>
                <a:lnSpc>
                  <a:spcPct val="80000"/>
                </a:lnSpc>
                <a:spcBef>
                  <a:spcPct val="0"/>
                </a:spcBef>
                <a:buClrTx/>
                <a:buSzTx/>
                <a:buFontTx/>
                <a:buNone/>
              </a:pPr>
              <a:t>117</a:t>
            </a:fld>
            <a:endParaRPr lang="en-US" altLang="en-US" sz="1200">
              <a:solidFill>
                <a:srgbClr val="FFFFFF"/>
              </a:solidFill>
            </a:endParaRPr>
          </a:p>
        </p:txBody>
      </p:sp>
      <p:sp>
        <p:nvSpPr>
          <p:cNvPr id="124933" name="Content Placeholder 3"/>
          <p:cNvSpPr>
            <a:spLocks noGrp="1"/>
          </p:cNvSpPr>
          <p:nvPr>
            <p:ph sz="quarter" idx="1"/>
          </p:nvPr>
        </p:nvSpPr>
        <p:spPr>
          <a:xfrm>
            <a:off x="385335" y="1755053"/>
            <a:ext cx="8153400" cy="4495800"/>
          </a:xfrm>
        </p:spPr>
        <p:txBody>
          <a:bodyPr>
            <a:normAutofit lnSpcReduction="10000"/>
          </a:bodyPr>
          <a:lstStyle/>
          <a:p>
            <a:pPr eaLnBrk="1" hangingPunct="1">
              <a:lnSpc>
                <a:spcPct val="80000"/>
              </a:lnSpc>
            </a:pPr>
            <a:r>
              <a:rPr lang="en-US" altLang="en-US" sz="2700" dirty="0"/>
              <a:t>Store the length in </a:t>
            </a:r>
            <a:r>
              <a:rPr lang="en-US" altLang="en-US" sz="2700" dirty="0" err="1"/>
              <a:t>strLength</a:t>
            </a:r>
            <a:endParaRPr lang="en-US" altLang="en-US" sz="2700" dirty="0"/>
          </a:p>
          <a:p>
            <a:pPr eaLnBrk="1" hangingPunct="1">
              <a:lnSpc>
                <a:spcPct val="80000"/>
              </a:lnSpc>
              <a:buFont typeface="Wingdings" panose="05000000000000000000" pitchFamily="2" charset="2"/>
              <a:buNone/>
            </a:pPr>
            <a:r>
              <a:rPr lang="en-US" altLang="en-US" sz="3000" dirty="0"/>
              <a:t>	 </a:t>
            </a:r>
            <a:r>
              <a:rPr lang="en-US" altLang="en-US" sz="3000" dirty="0" err="1"/>
              <a:t>var</a:t>
            </a:r>
            <a:r>
              <a:rPr lang="en-US" altLang="en-US" sz="3000" dirty="0"/>
              <a:t> </a:t>
            </a:r>
            <a:r>
              <a:rPr lang="en-US" altLang="en-US" sz="3000" dirty="0" err="1"/>
              <a:t>strLength</a:t>
            </a:r>
            <a:r>
              <a:rPr lang="en-US" altLang="en-US" sz="3000" dirty="0"/>
              <a:t>;</a:t>
            </a:r>
          </a:p>
          <a:p>
            <a:pPr eaLnBrk="1" hangingPunct="1">
              <a:lnSpc>
                <a:spcPct val="80000"/>
              </a:lnSpc>
              <a:buFont typeface="Wingdings" panose="05000000000000000000" pitchFamily="2" charset="2"/>
              <a:buNone/>
            </a:pPr>
            <a:r>
              <a:rPr lang="en-US" altLang="en-US" sz="3000" dirty="0"/>
              <a:t>    </a:t>
            </a:r>
            <a:r>
              <a:rPr lang="en-US" altLang="en-US" sz="3000" dirty="0" err="1"/>
              <a:t>strLength</a:t>
            </a:r>
            <a:r>
              <a:rPr lang="en-US" altLang="en-US" sz="3000" dirty="0"/>
              <a:t> = 0;</a:t>
            </a:r>
          </a:p>
          <a:p>
            <a:pPr eaLnBrk="1" hangingPunct="1">
              <a:lnSpc>
                <a:spcPct val="80000"/>
              </a:lnSpc>
              <a:buFont typeface="Wingdings" panose="05000000000000000000" pitchFamily="2" charset="2"/>
              <a:buNone/>
            </a:pPr>
            <a:endParaRPr lang="en-US" altLang="en-US" sz="3000" dirty="0"/>
          </a:p>
          <a:p>
            <a:pPr eaLnBrk="1" hangingPunct="1">
              <a:lnSpc>
                <a:spcPct val="80000"/>
              </a:lnSpc>
              <a:buFont typeface="Wingdings" panose="05000000000000000000" pitchFamily="2" charset="2"/>
              <a:buNone/>
            </a:pPr>
            <a:r>
              <a:rPr lang="en-US" altLang="en-US" sz="3000" dirty="0"/>
              <a:t>	</a:t>
            </a:r>
            <a:r>
              <a:rPr lang="en-US" altLang="en-US" sz="3000" dirty="0" err="1"/>
              <a:t>strLength</a:t>
            </a:r>
            <a:r>
              <a:rPr lang="en-US" altLang="en-US" sz="3000" dirty="0"/>
              <a:t> = </a:t>
            </a:r>
            <a:r>
              <a:rPr lang="en-US" altLang="en-US" sz="3000" dirty="0" err="1"/>
              <a:t>mainStr.length</a:t>
            </a:r>
            <a:r>
              <a:rPr lang="en-US" altLang="en-US" sz="3000" dirty="0"/>
              <a:t>;</a:t>
            </a:r>
          </a:p>
          <a:p>
            <a:pPr eaLnBrk="1" hangingPunct="1">
              <a:lnSpc>
                <a:spcPct val="80000"/>
              </a:lnSpc>
              <a:buFont typeface="Wingdings" panose="05000000000000000000" pitchFamily="2" charset="2"/>
              <a:buNone/>
            </a:pPr>
            <a:r>
              <a:rPr lang="en-US" altLang="en-US" sz="3000" dirty="0"/>
              <a:t>    </a:t>
            </a:r>
            <a:r>
              <a:rPr lang="en-US" altLang="en-US" sz="3000" dirty="0" err="1"/>
              <a:t>document.write</a:t>
            </a:r>
            <a:r>
              <a:rPr lang="en-US" altLang="en-US" sz="3000" dirty="0"/>
              <a:t>("&lt;</a:t>
            </a:r>
            <a:r>
              <a:rPr lang="en-US" altLang="en-US" sz="3000" dirty="0" err="1"/>
              <a:t>br</a:t>
            </a:r>
            <a:r>
              <a:rPr lang="en-US" altLang="en-US" sz="3000" dirty="0"/>
              <a:t> /&gt;&lt;</a:t>
            </a:r>
            <a:r>
              <a:rPr lang="en-US" altLang="en-US" sz="3000" dirty="0" err="1"/>
              <a:t>br</a:t>
            </a:r>
            <a:r>
              <a:rPr lang="en-US" altLang="en-US" sz="3000" dirty="0"/>
              <a:t> /&gt;");</a:t>
            </a:r>
          </a:p>
          <a:p>
            <a:pPr eaLnBrk="1" hangingPunct="1">
              <a:lnSpc>
                <a:spcPct val="80000"/>
              </a:lnSpc>
              <a:buFont typeface="Wingdings" panose="05000000000000000000" pitchFamily="2" charset="2"/>
              <a:buNone/>
            </a:pPr>
            <a:r>
              <a:rPr lang="en-US" altLang="en-US" sz="3000" dirty="0"/>
              <a:t>			</a:t>
            </a:r>
          </a:p>
          <a:p>
            <a:pPr eaLnBrk="1" hangingPunct="1">
              <a:lnSpc>
                <a:spcPct val="80000"/>
              </a:lnSpc>
              <a:buFont typeface="Wingdings" panose="05000000000000000000" pitchFamily="2" charset="2"/>
              <a:buNone/>
            </a:pPr>
            <a:r>
              <a:rPr lang="en-US" altLang="en-US" sz="3000" dirty="0"/>
              <a:t>	</a:t>
            </a:r>
            <a:r>
              <a:rPr lang="en-US" altLang="en-US" sz="3000" dirty="0" err="1"/>
              <a:t>document.write</a:t>
            </a:r>
            <a:r>
              <a:rPr lang="en-US" altLang="en-US" sz="3000" dirty="0"/>
              <a:t>("The length of the </a:t>
            </a:r>
            <a:r>
              <a:rPr lang="en-US" altLang="en-US" sz="3000" dirty="0" err="1"/>
              <a:t>mainStr</a:t>
            </a:r>
            <a:r>
              <a:rPr lang="en-US" altLang="en-US" sz="3000" dirty="0"/>
              <a:t> is : " + </a:t>
            </a:r>
            <a:r>
              <a:rPr lang="en-US" altLang="en-US" sz="3000" dirty="0" err="1"/>
              <a:t>strLength</a:t>
            </a:r>
            <a:r>
              <a:rPr lang="en-US" altLang="en-US" sz="3000" dirty="0"/>
              <a:t>);</a:t>
            </a:r>
          </a:p>
          <a:p>
            <a:pPr eaLnBrk="1" hangingPunct="1">
              <a:lnSpc>
                <a:spcPct val="80000"/>
              </a:lnSpc>
              <a:buFont typeface="Wingdings" panose="05000000000000000000" pitchFamily="2" charset="2"/>
              <a:buNone/>
            </a:pPr>
            <a:r>
              <a:rPr lang="en-US" altLang="en-US" sz="3000" dirty="0"/>
              <a:t>				</a:t>
            </a:r>
          </a:p>
        </p:txBody>
      </p:sp>
    </p:spTree>
    <p:extLst>
      <p:ext uri="{BB962C8B-B14F-4D97-AF65-F5344CB8AC3E}">
        <p14:creationId xmlns:p14="http://schemas.microsoft.com/office/powerpoint/2010/main" val="34850150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59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52A127B-C1BA-4315-AFFC-AEE43D1D76E6}" type="slidenum">
              <a:rPr lang="en-US" altLang="en-US" sz="1200" smtClean="0">
                <a:solidFill>
                  <a:srgbClr val="FFFFFF"/>
                </a:solidFill>
              </a:rPr>
              <a:pPr>
                <a:lnSpc>
                  <a:spcPct val="80000"/>
                </a:lnSpc>
                <a:spcBef>
                  <a:spcPct val="0"/>
                </a:spcBef>
                <a:buClrTx/>
                <a:buSzTx/>
                <a:buFontTx/>
                <a:buNone/>
              </a:pPr>
              <a:t>118</a:t>
            </a:fld>
            <a:endParaRPr lang="en-US" altLang="en-US" sz="1200">
              <a:solidFill>
                <a:srgbClr val="FFFFFF"/>
              </a:solidFill>
            </a:endParaRPr>
          </a:p>
        </p:txBody>
      </p:sp>
      <p:sp>
        <p:nvSpPr>
          <p:cNvPr id="125956" name="Content Placeholder 3"/>
          <p:cNvSpPr>
            <a:spLocks noGrp="1"/>
          </p:cNvSpPr>
          <p:nvPr>
            <p:ph sz="quarter" idx="1"/>
          </p:nvPr>
        </p:nvSpPr>
        <p:spPr>
          <a:xfrm>
            <a:off x="612775" y="1600200"/>
            <a:ext cx="8153400" cy="4495800"/>
          </a:xfrm>
        </p:spPr>
        <p:txBody>
          <a:bodyPr/>
          <a:lstStyle/>
          <a:p>
            <a:pPr eaLnBrk="1" hangingPunct="1"/>
            <a:r>
              <a:rPr lang="en-US" altLang="en-US"/>
              <a:t>To join two string together use one of the following</a:t>
            </a:r>
          </a:p>
          <a:p>
            <a:pPr eaLnBrk="1" hangingPunct="1"/>
            <a:endParaRPr lang="en-US" altLang="en-US"/>
          </a:p>
          <a:p>
            <a:pPr lvl="1" eaLnBrk="1" hangingPunct="1"/>
            <a:r>
              <a:rPr lang="en-US" altLang="en-US"/>
              <a:t>+ </a:t>
            </a:r>
          </a:p>
          <a:p>
            <a:pPr lvl="1" eaLnBrk="1" hangingPunct="1"/>
            <a:endParaRPr lang="en-US" altLang="en-US"/>
          </a:p>
          <a:p>
            <a:pPr lvl="1" eaLnBrk="1" hangingPunct="1"/>
            <a:r>
              <a:rPr lang="en-US" altLang="en-US"/>
              <a:t>concat(string1, string2)</a:t>
            </a:r>
          </a:p>
          <a:p>
            <a:pPr lvl="1" eaLnBrk="1" hangingPunct="1"/>
            <a:endParaRPr lang="en-US" altLang="en-US"/>
          </a:p>
        </p:txBody>
      </p:sp>
    </p:spTree>
    <p:extLst>
      <p:ext uri="{BB962C8B-B14F-4D97-AF65-F5344CB8AC3E}">
        <p14:creationId xmlns:p14="http://schemas.microsoft.com/office/powerpoint/2010/main" val="418089259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57400"/>
            <a:ext cx="7924800" cy="4038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69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8ED7D50-5787-4B9D-8B4A-C47D991891BF}" type="slidenum">
              <a:rPr lang="en-US" altLang="en-US" sz="1200" smtClean="0">
                <a:solidFill>
                  <a:srgbClr val="FFFFFF"/>
                </a:solidFill>
              </a:rPr>
              <a:pPr>
                <a:lnSpc>
                  <a:spcPct val="80000"/>
                </a:lnSpc>
                <a:spcBef>
                  <a:spcPct val="0"/>
                </a:spcBef>
                <a:buClrTx/>
                <a:buSzTx/>
                <a:buFontTx/>
                <a:buNone/>
              </a:pPr>
              <a:t>119</a:t>
            </a:fld>
            <a:endParaRPr lang="en-US" altLang="en-US" sz="1200">
              <a:solidFill>
                <a:srgbClr val="FFFFFF"/>
              </a:solidFill>
            </a:endParaRPr>
          </a:p>
        </p:txBody>
      </p:sp>
      <p:sp>
        <p:nvSpPr>
          <p:cNvPr id="126981" name="Content Placeholder 3"/>
          <p:cNvSpPr>
            <a:spLocks noGrp="1"/>
          </p:cNvSpPr>
          <p:nvPr>
            <p:ph sz="quarter" idx="1"/>
          </p:nvPr>
        </p:nvSpPr>
        <p:spPr>
          <a:xfrm>
            <a:off x="612775" y="2133600"/>
            <a:ext cx="7769225" cy="3962400"/>
          </a:xfrm>
        </p:spPr>
        <p:txBody>
          <a:bodyPr>
            <a:normAutofit fontScale="92500" lnSpcReduction="10000"/>
          </a:bodyPr>
          <a:lstStyle/>
          <a:p>
            <a:pPr eaLnBrk="1" hangingPunct="1">
              <a:lnSpc>
                <a:spcPct val="60000"/>
              </a:lnSpc>
              <a:buFont typeface="Wingdings" panose="05000000000000000000" pitchFamily="2" charset="2"/>
              <a:buNone/>
            </a:pPr>
            <a:r>
              <a:rPr lang="en-US" altLang="en-US" sz="2200"/>
              <a:t>	</a:t>
            </a:r>
          </a:p>
          <a:p>
            <a:pPr eaLnBrk="1" hangingPunct="1">
              <a:lnSpc>
                <a:spcPct val="60000"/>
              </a:lnSpc>
              <a:buFont typeface="Wingdings" panose="05000000000000000000" pitchFamily="2" charset="2"/>
              <a:buNone/>
            </a:pPr>
            <a:r>
              <a:rPr lang="en-US" altLang="en-US" sz="2200"/>
              <a:t>	var anotherStr = “it is easy”;</a:t>
            </a:r>
          </a:p>
          <a:p>
            <a:pPr eaLnBrk="1" hangingPunct="1">
              <a:lnSpc>
                <a:spcPct val="60000"/>
              </a:lnSpc>
              <a:buFont typeface="Wingdings" panose="05000000000000000000" pitchFamily="2" charset="2"/>
              <a:buNone/>
            </a:pPr>
            <a:r>
              <a:rPr lang="en-US" altLang="en-US" sz="2200"/>
              <a:t>    var oneMoreStr = “ this is the second string”;</a:t>
            </a:r>
          </a:p>
          <a:p>
            <a:pPr eaLnBrk="1" hangingPunct="1">
              <a:lnSpc>
                <a:spcPct val="60000"/>
              </a:lnSpc>
              <a:buFont typeface="Wingdings" panose="05000000000000000000" pitchFamily="2" charset="2"/>
              <a:buNone/>
            </a:pPr>
            <a:r>
              <a:rPr lang="en-US" altLang="en-US" sz="2200"/>
              <a:t>	var mainStr = “main Str”;</a:t>
            </a:r>
          </a:p>
          <a:p>
            <a:pPr eaLnBrk="1" hangingPunct="1">
              <a:lnSpc>
                <a:spcPct val="60000"/>
              </a:lnSpc>
              <a:buFont typeface="Wingdings" panose="05000000000000000000" pitchFamily="2" charset="2"/>
              <a:buNone/>
            </a:pPr>
            <a:endParaRPr lang="en-US" altLang="en-US" sz="2200"/>
          </a:p>
          <a:p>
            <a:pPr eaLnBrk="1" hangingPunct="1">
              <a:lnSpc>
                <a:spcPct val="60000"/>
              </a:lnSpc>
              <a:buFont typeface="Wingdings" panose="05000000000000000000" pitchFamily="2" charset="2"/>
              <a:buNone/>
            </a:pPr>
            <a:r>
              <a:rPr lang="en-US" altLang="en-US" sz="2200"/>
              <a:t>	var concatStr;     </a:t>
            </a:r>
          </a:p>
          <a:p>
            <a:pPr eaLnBrk="1" hangingPunct="1">
              <a:lnSpc>
                <a:spcPct val="60000"/>
              </a:lnSpc>
              <a:buFont typeface="Wingdings" panose="05000000000000000000" pitchFamily="2" charset="2"/>
              <a:buNone/>
            </a:pPr>
            <a:endParaRPr lang="en-US" altLang="en-US" sz="2200"/>
          </a:p>
          <a:p>
            <a:pPr eaLnBrk="1" hangingPunct="1">
              <a:lnSpc>
                <a:spcPct val="60000"/>
              </a:lnSpc>
              <a:buFont typeface="Wingdings" panose="05000000000000000000" pitchFamily="2" charset="2"/>
              <a:buNone/>
            </a:pPr>
            <a:r>
              <a:rPr lang="en-US" altLang="en-US" sz="2200"/>
              <a:t>	concatStr = mainStr.concat(anotherStr, oneMoreStr);</a:t>
            </a:r>
          </a:p>
          <a:p>
            <a:pPr eaLnBrk="1" hangingPunct="1">
              <a:lnSpc>
                <a:spcPct val="60000"/>
              </a:lnSpc>
              <a:buFont typeface="Wingdings" panose="05000000000000000000" pitchFamily="2" charset="2"/>
              <a:buNone/>
            </a:pPr>
            <a:endParaRPr lang="en-US" altLang="en-US" sz="2200"/>
          </a:p>
          <a:p>
            <a:pPr eaLnBrk="1" hangingPunct="1">
              <a:lnSpc>
                <a:spcPct val="60000"/>
              </a:lnSpc>
              <a:buFont typeface="Wingdings" panose="05000000000000000000" pitchFamily="2" charset="2"/>
              <a:buNone/>
            </a:pPr>
            <a:r>
              <a:rPr lang="en-US" altLang="en-US" sz="2200"/>
              <a:t>	document.write(“&lt;br /&gt; &lt;br /&gt;”);</a:t>
            </a:r>
          </a:p>
          <a:p>
            <a:pPr eaLnBrk="1" hangingPunct="1">
              <a:lnSpc>
                <a:spcPct val="60000"/>
              </a:lnSpc>
              <a:buFont typeface="Wingdings" panose="05000000000000000000" pitchFamily="2" charset="2"/>
              <a:buNone/>
            </a:pPr>
            <a:r>
              <a:rPr lang="en-US" altLang="en-US" sz="2200"/>
              <a:t>    document.write(“New String is :” + concatStr );</a:t>
            </a:r>
          </a:p>
          <a:p>
            <a:pPr eaLnBrk="1" hangingPunct="1">
              <a:lnSpc>
                <a:spcPct val="60000"/>
              </a:lnSpc>
              <a:buFont typeface="Wingdings" panose="05000000000000000000" pitchFamily="2" charset="2"/>
              <a:buNone/>
            </a:pPr>
            <a:endParaRPr lang="en-US" altLang="en-US" sz="1700"/>
          </a:p>
          <a:p>
            <a:pPr eaLnBrk="1" hangingPunct="1">
              <a:lnSpc>
                <a:spcPct val="60000"/>
              </a:lnSpc>
              <a:buFont typeface="Wingdings" panose="05000000000000000000" pitchFamily="2" charset="2"/>
              <a:buNone/>
            </a:pPr>
            <a:endParaRPr lang="en-US" altLang="en-US" sz="1700"/>
          </a:p>
          <a:p>
            <a:pPr eaLnBrk="1" hangingPunct="1">
              <a:lnSpc>
                <a:spcPct val="60000"/>
              </a:lnSpc>
              <a:buFont typeface="Wingdings" panose="05000000000000000000" pitchFamily="2" charset="2"/>
              <a:buNone/>
            </a:pPr>
            <a:r>
              <a:rPr lang="en-US" altLang="en-US" sz="1700"/>
              <a:t>				</a:t>
            </a:r>
          </a:p>
        </p:txBody>
      </p:sp>
    </p:spTree>
    <p:extLst>
      <p:ext uri="{BB962C8B-B14F-4D97-AF65-F5344CB8AC3E}">
        <p14:creationId xmlns:p14="http://schemas.microsoft.com/office/powerpoint/2010/main" val="23671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r>
              <a:rPr lang="en-US" altLang="en-US"/>
              <a:t>Introduction</a:t>
            </a:r>
          </a:p>
        </p:txBody>
      </p:sp>
      <p:sp>
        <p:nvSpPr>
          <p:cNvPr id="14339" name="Content Placeholder 2"/>
          <p:cNvSpPr>
            <a:spLocks noGrp="1"/>
          </p:cNvSpPr>
          <p:nvPr>
            <p:ph sz="quarter" idx="1"/>
          </p:nvPr>
        </p:nvSpPr>
        <p:spPr>
          <a:xfrm>
            <a:off x="612775" y="1600200"/>
            <a:ext cx="8153400" cy="4495800"/>
          </a:xfrm>
        </p:spPr>
        <p:txBody>
          <a:bodyPr/>
          <a:lstStyle/>
          <a:p>
            <a:r>
              <a:rPr lang="en-US" altLang="en-US" dirty="0"/>
              <a:t>Tools we will use for the course:</a:t>
            </a:r>
          </a:p>
          <a:p>
            <a:endParaRPr lang="en-US" altLang="en-US" dirty="0"/>
          </a:p>
          <a:p>
            <a:pPr lvl="1"/>
            <a:r>
              <a:rPr lang="en-US" altLang="en-US" dirty="0"/>
              <a:t>Notepad++: free text editor available from:</a:t>
            </a:r>
          </a:p>
          <a:p>
            <a:pPr lvl="2"/>
            <a:r>
              <a:rPr lang="en-US" altLang="en-US" dirty="0">
                <a:hlinkClick r:id="rId2"/>
              </a:rPr>
              <a:t>http://notepad-plus-plus.org/</a:t>
            </a:r>
            <a:endParaRPr lang="en-US" altLang="en-US" dirty="0"/>
          </a:p>
          <a:p>
            <a:pPr lvl="2"/>
            <a:endParaRPr lang="en-US" altLang="en-US" dirty="0"/>
          </a:p>
          <a:p>
            <a:pPr lvl="1"/>
            <a:r>
              <a:rPr lang="en-US" altLang="en-US" dirty="0"/>
              <a:t>Google chrome</a:t>
            </a:r>
          </a:p>
          <a:p>
            <a:pPr lvl="1"/>
            <a:endParaRPr lang="en-US" altLang="en-US" dirty="0"/>
          </a:p>
        </p:txBody>
      </p:sp>
    </p:spTree>
    <p:extLst>
      <p:ext uri="{BB962C8B-B14F-4D97-AF65-F5344CB8AC3E}">
        <p14:creationId xmlns:p14="http://schemas.microsoft.com/office/powerpoint/2010/main" val="42777153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80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3F09690-C620-47A4-A85B-5C21898B8D70}" type="slidenum">
              <a:rPr lang="en-US" altLang="en-US" sz="1200" smtClean="0">
                <a:solidFill>
                  <a:srgbClr val="FFFFFF"/>
                </a:solidFill>
              </a:rPr>
              <a:pPr>
                <a:lnSpc>
                  <a:spcPct val="80000"/>
                </a:lnSpc>
                <a:spcBef>
                  <a:spcPct val="0"/>
                </a:spcBef>
                <a:buClrTx/>
                <a:buSzTx/>
                <a:buFontTx/>
                <a:buNone/>
              </a:pPr>
              <a:t>120</a:t>
            </a:fld>
            <a:endParaRPr lang="en-US" altLang="en-US" sz="1200">
              <a:solidFill>
                <a:srgbClr val="FFFFFF"/>
              </a:solidFill>
            </a:endParaRPr>
          </a:p>
        </p:txBody>
      </p:sp>
      <p:sp>
        <p:nvSpPr>
          <p:cNvPr id="128004" name="Content Placeholder 3"/>
          <p:cNvSpPr>
            <a:spLocks noGrp="1"/>
          </p:cNvSpPr>
          <p:nvPr>
            <p:ph sz="quarter" idx="1"/>
          </p:nvPr>
        </p:nvSpPr>
        <p:spPr>
          <a:xfrm>
            <a:off x="612775" y="1600200"/>
            <a:ext cx="8153400" cy="4495800"/>
          </a:xfrm>
        </p:spPr>
        <p:txBody>
          <a:bodyPr/>
          <a:lstStyle/>
          <a:p>
            <a:pPr eaLnBrk="1" hangingPunct="1"/>
            <a:r>
              <a:rPr lang="en-US" altLang="en-US"/>
              <a:t>Notice the difference between </a:t>
            </a:r>
          </a:p>
          <a:p>
            <a:pPr lvl="1" eaLnBrk="1" hangingPunct="1"/>
            <a:r>
              <a:rPr lang="en-US" altLang="en-US"/>
              <a:t>mainStr.length;</a:t>
            </a:r>
          </a:p>
          <a:p>
            <a:pPr lvl="1" eaLnBrk="1" hangingPunct="1"/>
            <a:r>
              <a:rPr lang="en-US" altLang="en-US"/>
              <a:t>mainStr.concat();</a:t>
            </a:r>
          </a:p>
          <a:p>
            <a:pPr lvl="1" eaLnBrk="1" hangingPunct="1"/>
            <a:endParaRPr lang="en-US" altLang="en-US"/>
          </a:p>
          <a:p>
            <a:pPr lvl="1" eaLnBrk="1" hangingPunct="1"/>
            <a:r>
              <a:rPr lang="en-US" altLang="en-US"/>
              <a:t>The first one is a property of the string</a:t>
            </a:r>
          </a:p>
          <a:p>
            <a:pPr lvl="1" eaLnBrk="1" hangingPunct="1"/>
            <a:r>
              <a:rPr lang="en-US" altLang="en-US"/>
              <a:t>The second one is a function of the string object. </a:t>
            </a:r>
          </a:p>
        </p:txBody>
      </p:sp>
    </p:spTree>
    <p:extLst>
      <p:ext uri="{BB962C8B-B14F-4D97-AF65-F5344CB8AC3E}">
        <p14:creationId xmlns:p14="http://schemas.microsoft.com/office/powerpoint/2010/main" val="8371692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290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A0B0C87-15AF-48C6-95F4-082A13CBBAE7}" type="slidenum">
              <a:rPr lang="en-US" altLang="en-US" sz="1200" smtClean="0">
                <a:solidFill>
                  <a:srgbClr val="FFFFFF"/>
                </a:solidFill>
              </a:rPr>
              <a:pPr>
                <a:lnSpc>
                  <a:spcPct val="80000"/>
                </a:lnSpc>
                <a:spcBef>
                  <a:spcPct val="0"/>
                </a:spcBef>
                <a:buClrTx/>
                <a:buSzTx/>
                <a:buFontTx/>
                <a:buNone/>
              </a:pPr>
              <a:t>121</a:t>
            </a:fld>
            <a:endParaRPr lang="en-US" altLang="en-US" sz="1200">
              <a:solidFill>
                <a:srgbClr val="FFFFFF"/>
              </a:solidFill>
            </a:endParaRPr>
          </a:p>
        </p:txBody>
      </p:sp>
      <p:sp>
        <p:nvSpPr>
          <p:cNvPr id="129028" name="Content Placeholder 3"/>
          <p:cNvSpPr>
            <a:spLocks noGrp="1"/>
          </p:cNvSpPr>
          <p:nvPr>
            <p:ph sz="quarter" idx="1"/>
          </p:nvPr>
        </p:nvSpPr>
        <p:spPr>
          <a:xfrm>
            <a:off x="612775" y="1600200"/>
            <a:ext cx="8153400" cy="4495800"/>
          </a:xfrm>
        </p:spPr>
        <p:txBody>
          <a:bodyPr/>
          <a:lstStyle/>
          <a:p>
            <a:pPr eaLnBrk="1" hangingPunct="1"/>
            <a:r>
              <a:rPr lang="en-US" altLang="en-US" dirty="0"/>
              <a:t>To find a specific character in the string, use</a:t>
            </a:r>
          </a:p>
          <a:p>
            <a:pPr lvl="1" eaLnBrk="1" hangingPunct="1"/>
            <a:r>
              <a:rPr lang="en-US" altLang="en-US" dirty="0" err="1"/>
              <a:t>charAt</a:t>
            </a:r>
            <a:r>
              <a:rPr lang="en-US" altLang="en-US" dirty="0"/>
              <a:t>(index)</a:t>
            </a:r>
          </a:p>
          <a:p>
            <a:pPr lvl="1" eaLnBrk="1" hangingPunct="1"/>
            <a:r>
              <a:rPr lang="en-US" altLang="en-US" dirty="0"/>
              <a:t>The index starts at 0</a:t>
            </a:r>
          </a:p>
          <a:p>
            <a:pPr lvl="1" eaLnBrk="1" hangingPunct="1"/>
            <a:r>
              <a:rPr lang="en-US" altLang="en-US" dirty="0"/>
              <a:t> Note that blank space is also counted in the index. </a:t>
            </a:r>
          </a:p>
          <a:p>
            <a:pPr lvl="1" eaLnBrk="1" hangingPunct="1">
              <a:buFont typeface="Wingdings 2" panose="05020102010507070707" pitchFamily="18" charset="2"/>
              <a:buNone/>
            </a:pPr>
            <a:br>
              <a:rPr lang="en-US" altLang="en-US" sz="2800" dirty="0"/>
            </a:br>
            <a:r>
              <a:rPr lang="en-US" altLang="en-US" sz="2800" dirty="0"/>
              <a:t>“it </a:t>
            </a:r>
            <a:r>
              <a:rPr lang="en-US" altLang="en-US" sz="2800" dirty="0">
                <a:solidFill>
                  <a:srgbClr val="FF0000"/>
                </a:solidFill>
              </a:rPr>
              <a:t>i</a:t>
            </a:r>
            <a:r>
              <a:rPr lang="en-US" altLang="en-US" sz="2800" dirty="0"/>
              <a:t>s easy”</a:t>
            </a:r>
            <a:endParaRPr lang="en-US" altLang="en-US" dirty="0"/>
          </a:p>
        </p:txBody>
      </p:sp>
      <p:sp>
        <p:nvSpPr>
          <p:cNvPr id="5" name="Rectangle 4"/>
          <p:cNvSpPr/>
          <p:nvPr/>
        </p:nvSpPr>
        <p:spPr>
          <a:xfrm>
            <a:off x="1447800" y="4800600"/>
            <a:ext cx="3048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a:solidFill>
                  <a:srgbClr val="FFFFFF"/>
                </a:solidFill>
              </a:rPr>
              <a:t>1</a:t>
            </a:r>
          </a:p>
        </p:txBody>
      </p:sp>
      <p:sp>
        <p:nvSpPr>
          <p:cNvPr id="6" name="Rectangle 5"/>
          <p:cNvSpPr/>
          <p:nvPr/>
        </p:nvSpPr>
        <p:spPr>
          <a:xfrm>
            <a:off x="1066800" y="4800600"/>
            <a:ext cx="3048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a:solidFill>
                  <a:srgbClr val="FFFFFF"/>
                </a:solidFill>
              </a:rPr>
              <a:t>0</a:t>
            </a:r>
          </a:p>
        </p:txBody>
      </p:sp>
      <p:sp>
        <p:nvSpPr>
          <p:cNvPr id="7" name="Rectangle 6"/>
          <p:cNvSpPr/>
          <p:nvPr/>
        </p:nvSpPr>
        <p:spPr>
          <a:xfrm>
            <a:off x="2209800" y="4800600"/>
            <a:ext cx="304800" cy="304800"/>
          </a:xfrm>
          <a:prstGeom prst="rect">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a:solidFill>
                  <a:srgbClr val="FFFFFF"/>
                </a:solidFill>
              </a:rPr>
              <a:t>3</a:t>
            </a:r>
          </a:p>
        </p:txBody>
      </p:sp>
      <p:sp>
        <p:nvSpPr>
          <p:cNvPr id="8" name="Rectangle 7"/>
          <p:cNvSpPr/>
          <p:nvPr/>
        </p:nvSpPr>
        <p:spPr>
          <a:xfrm>
            <a:off x="1828800" y="4800600"/>
            <a:ext cx="3048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a:solidFill>
                  <a:srgbClr val="FFFFFF"/>
                </a:solidFill>
              </a:rPr>
              <a:t>2</a:t>
            </a:r>
          </a:p>
        </p:txBody>
      </p:sp>
      <p:cxnSp>
        <p:nvCxnSpPr>
          <p:cNvPr id="10" name="Straight Arrow Connector 9"/>
          <p:cNvCxnSpPr>
            <a:stCxn id="6" idx="0"/>
          </p:cNvCxnSpPr>
          <p:nvPr/>
        </p:nvCxnSpPr>
        <p:spPr>
          <a:xfrm flipV="1">
            <a:off x="1219200" y="3922173"/>
            <a:ext cx="304800" cy="878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flipV="1">
            <a:off x="1600200" y="3987155"/>
            <a:ext cx="1591" cy="8134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0"/>
          </p:cNvCxnSpPr>
          <p:nvPr/>
        </p:nvCxnSpPr>
        <p:spPr>
          <a:xfrm flipH="1" flipV="1">
            <a:off x="1676400" y="3922173"/>
            <a:ext cx="304800" cy="878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0"/>
          </p:cNvCxnSpPr>
          <p:nvPr/>
        </p:nvCxnSpPr>
        <p:spPr>
          <a:xfrm flipH="1" flipV="1">
            <a:off x="1916991" y="3987155"/>
            <a:ext cx="445209" cy="8134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482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57400"/>
            <a:ext cx="7924800" cy="4038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005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3E07FAF-3275-4BF6-AC6B-7F41AB52655A}" type="slidenum">
              <a:rPr lang="en-US" altLang="en-US" sz="1200" smtClean="0">
                <a:solidFill>
                  <a:srgbClr val="FFFFFF"/>
                </a:solidFill>
              </a:rPr>
              <a:pPr>
                <a:lnSpc>
                  <a:spcPct val="80000"/>
                </a:lnSpc>
                <a:spcBef>
                  <a:spcPct val="0"/>
                </a:spcBef>
                <a:buClrTx/>
                <a:buSzTx/>
                <a:buFontTx/>
                <a:buNone/>
              </a:pPr>
              <a:t>122</a:t>
            </a:fld>
            <a:endParaRPr lang="en-US" altLang="en-US" sz="1200">
              <a:solidFill>
                <a:srgbClr val="FFFFFF"/>
              </a:solidFill>
            </a:endParaRPr>
          </a:p>
        </p:txBody>
      </p:sp>
      <p:sp>
        <p:nvSpPr>
          <p:cNvPr id="130053"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200"/>
              <a:t>To get the second character of the concatStr </a:t>
            </a:r>
          </a:p>
          <a:p>
            <a:pPr eaLnBrk="1" hangingPunct="1">
              <a:lnSpc>
                <a:spcPct val="80000"/>
              </a:lnSpc>
              <a:buFont typeface="Wingdings" panose="05000000000000000000" pitchFamily="2" charset="2"/>
              <a:buNone/>
            </a:pPr>
            <a:r>
              <a:rPr lang="en-US" altLang="en-US" sz="2200"/>
              <a:t>	</a:t>
            </a:r>
          </a:p>
          <a:p>
            <a:pPr eaLnBrk="1" hangingPunct="1">
              <a:lnSpc>
                <a:spcPct val="80000"/>
              </a:lnSpc>
              <a:buFont typeface="Wingdings" panose="05000000000000000000" pitchFamily="2" charset="2"/>
              <a:buNone/>
            </a:pPr>
            <a:r>
              <a:rPr lang="en-US" altLang="en-US" sz="2200"/>
              <a:t>	var secondChar;</a:t>
            </a:r>
          </a:p>
          <a:p>
            <a:pPr eaLnBrk="1" hangingPunct="1">
              <a:lnSpc>
                <a:spcPct val="80000"/>
              </a:lnSpc>
              <a:buFont typeface="Wingdings" panose="05000000000000000000" pitchFamily="2" charset="2"/>
              <a:buNone/>
            </a:pPr>
            <a:endParaRPr lang="en-US" altLang="en-US" sz="2200"/>
          </a:p>
          <a:p>
            <a:pPr eaLnBrk="1" hangingPunct="1">
              <a:lnSpc>
                <a:spcPct val="80000"/>
              </a:lnSpc>
              <a:buFont typeface="Wingdings" panose="05000000000000000000" pitchFamily="2" charset="2"/>
              <a:buNone/>
            </a:pPr>
            <a:r>
              <a:rPr lang="en-US" altLang="en-US" sz="2200"/>
              <a:t>	secondChar = concatStr.charAt(1);</a:t>
            </a:r>
          </a:p>
          <a:p>
            <a:pPr eaLnBrk="1" hangingPunct="1">
              <a:lnSpc>
                <a:spcPct val="80000"/>
              </a:lnSpc>
              <a:buFont typeface="Wingdings" panose="05000000000000000000" pitchFamily="2" charset="2"/>
              <a:buNone/>
            </a:pPr>
            <a:endParaRPr lang="en-US" altLang="en-US" sz="2200"/>
          </a:p>
          <a:p>
            <a:pPr eaLnBrk="1" hangingPunct="1">
              <a:lnSpc>
                <a:spcPct val="80000"/>
              </a:lnSpc>
              <a:buFont typeface="Wingdings" panose="05000000000000000000" pitchFamily="2" charset="2"/>
              <a:buNone/>
            </a:pPr>
            <a:r>
              <a:rPr lang="en-US" altLang="en-US" sz="2200"/>
              <a:t>	document.write("&lt;br /&gt; &lt;br /&gt;"); </a:t>
            </a:r>
          </a:p>
          <a:p>
            <a:pPr eaLnBrk="1" hangingPunct="1">
              <a:lnSpc>
                <a:spcPct val="80000"/>
              </a:lnSpc>
              <a:buFont typeface="Wingdings" panose="05000000000000000000" pitchFamily="2" charset="2"/>
              <a:buNone/>
            </a:pPr>
            <a:endParaRPr lang="en-US" altLang="en-US" sz="2200"/>
          </a:p>
          <a:p>
            <a:pPr eaLnBrk="1" hangingPunct="1">
              <a:lnSpc>
                <a:spcPct val="80000"/>
              </a:lnSpc>
              <a:buFont typeface="Wingdings" panose="05000000000000000000" pitchFamily="2" charset="2"/>
              <a:buNone/>
            </a:pPr>
            <a:r>
              <a:rPr lang="en-US" altLang="en-US" sz="2200"/>
              <a:t>	document.write("Second Char of the ConcatStr is  : " + secondChar);</a:t>
            </a:r>
          </a:p>
          <a:p>
            <a:pPr eaLnBrk="1" hangingPunct="1">
              <a:lnSpc>
                <a:spcPct val="80000"/>
              </a:lnSpc>
              <a:buFont typeface="Wingdings" panose="05000000000000000000" pitchFamily="2" charset="2"/>
              <a:buNone/>
            </a:pPr>
            <a:endParaRPr lang="en-US" altLang="en-US" sz="2200"/>
          </a:p>
          <a:p>
            <a:pPr eaLnBrk="1" hangingPunct="1">
              <a:lnSpc>
                <a:spcPct val="80000"/>
              </a:lnSpc>
              <a:buFont typeface="Wingdings" panose="05000000000000000000" pitchFamily="2" charset="2"/>
              <a:buNone/>
            </a:pPr>
            <a:r>
              <a:rPr lang="en-US" altLang="en-US" sz="2200"/>
              <a:t>				</a:t>
            </a:r>
          </a:p>
        </p:txBody>
      </p:sp>
    </p:spTree>
    <p:extLst>
      <p:ext uri="{BB962C8B-B14F-4D97-AF65-F5344CB8AC3E}">
        <p14:creationId xmlns:p14="http://schemas.microsoft.com/office/powerpoint/2010/main" val="10757401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438400"/>
            <a:ext cx="7924800" cy="3657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107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AF8D507-6163-4DB9-AC41-545920CF0F26}" type="slidenum">
              <a:rPr lang="en-US" altLang="en-US" sz="1200" smtClean="0">
                <a:solidFill>
                  <a:srgbClr val="FFFFFF"/>
                </a:solidFill>
              </a:rPr>
              <a:pPr>
                <a:lnSpc>
                  <a:spcPct val="80000"/>
                </a:lnSpc>
                <a:spcBef>
                  <a:spcPct val="0"/>
                </a:spcBef>
                <a:buClrTx/>
                <a:buSzTx/>
                <a:buFontTx/>
                <a:buNone/>
              </a:pPr>
              <a:t>123</a:t>
            </a:fld>
            <a:endParaRPr lang="en-US" altLang="en-US" sz="1200">
              <a:solidFill>
                <a:srgbClr val="FFFFFF"/>
              </a:solidFill>
            </a:endParaRPr>
          </a:p>
        </p:txBody>
      </p:sp>
      <p:sp>
        <p:nvSpPr>
          <p:cNvPr id="131077"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80000"/>
              </a:lnSpc>
            </a:pPr>
            <a:r>
              <a:rPr lang="en-US" altLang="en-US"/>
              <a:t>To Extract a portion of the string and store it in a new variable</a:t>
            </a:r>
          </a:p>
          <a:p>
            <a:pPr eaLnBrk="1" hangingPunct="1">
              <a:lnSpc>
                <a:spcPct val="80000"/>
              </a:lnSpc>
              <a:buFont typeface="Wingdings" panose="05000000000000000000" pitchFamily="2" charset="2"/>
              <a:buNone/>
            </a:pPr>
            <a:endParaRPr lang="en-US" altLang="en-US"/>
          </a:p>
          <a:p>
            <a:pPr eaLnBrk="1" hangingPunct="1">
              <a:lnSpc>
                <a:spcPct val="80000"/>
              </a:lnSpc>
              <a:buFont typeface="Wingdings" panose="05000000000000000000" pitchFamily="2" charset="2"/>
              <a:buNone/>
            </a:pPr>
            <a:r>
              <a:rPr lang="en-US" altLang="en-US" sz="3000"/>
              <a:t>	var sliceString = concatStr.slice(4,concatStr.length);</a:t>
            </a:r>
          </a:p>
          <a:p>
            <a:pPr eaLnBrk="1" hangingPunct="1">
              <a:lnSpc>
                <a:spcPct val="80000"/>
              </a:lnSpc>
              <a:buFont typeface="Wingdings" panose="05000000000000000000" pitchFamily="2" charset="2"/>
              <a:buNone/>
            </a:pPr>
            <a:r>
              <a:rPr lang="en-US" altLang="en-US" sz="3000"/>
              <a:t>	</a:t>
            </a:r>
          </a:p>
          <a:p>
            <a:pPr eaLnBrk="1" hangingPunct="1">
              <a:lnSpc>
                <a:spcPct val="80000"/>
              </a:lnSpc>
              <a:buFont typeface="Wingdings" panose="05000000000000000000" pitchFamily="2" charset="2"/>
              <a:buNone/>
            </a:pPr>
            <a:r>
              <a:rPr lang="en-US" altLang="en-US" sz="3000"/>
              <a:t>   document.write("&lt;br /&gt; &lt;br /&gt;"); </a:t>
            </a:r>
          </a:p>
          <a:p>
            <a:pPr eaLnBrk="1" hangingPunct="1">
              <a:lnSpc>
                <a:spcPct val="80000"/>
              </a:lnSpc>
              <a:buFont typeface="Wingdings" panose="05000000000000000000" pitchFamily="2" charset="2"/>
              <a:buNone/>
            </a:pPr>
            <a:r>
              <a:rPr lang="en-US" altLang="en-US" sz="3000"/>
              <a:t>	</a:t>
            </a:r>
          </a:p>
          <a:p>
            <a:pPr eaLnBrk="1" hangingPunct="1">
              <a:lnSpc>
                <a:spcPct val="80000"/>
              </a:lnSpc>
              <a:buFont typeface="Wingdings" panose="05000000000000000000" pitchFamily="2" charset="2"/>
              <a:buNone/>
            </a:pPr>
            <a:r>
              <a:rPr lang="en-US" altLang="en-US" sz="3000"/>
              <a:t>   document.write("Substring between position 4 and " +  concatStr.length + " is : " + sliceString);</a:t>
            </a:r>
          </a:p>
          <a:p>
            <a:pPr eaLnBrk="1" hangingPunct="1">
              <a:lnSpc>
                <a:spcPct val="80000"/>
              </a:lnSpc>
              <a:buFont typeface="Wingdings" panose="05000000000000000000" pitchFamily="2" charset="2"/>
              <a:buNone/>
            </a:pPr>
            <a:r>
              <a:rPr lang="en-US" altLang="en-US" sz="3000"/>
              <a:t>				</a:t>
            </a:r>
          </a:p>
        </p:txBody>
      </p:sp>
    </p:spTree>
    <p:extLst>
      <p:ext uri="{BB962C8B-B14F-4D97-AF65-F5344CB8AC3E}">
        <p14:creationId xmlns:p14="http://schemas.microsoft.com/office/powerpoint/2010/main" val="3974308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438400"/>
            <a:ext cx="7924800" cy="3657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21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42C3B02-60BA-42B0-88A2-DFE06892B0A3}" type="slidenum">
              <a:rPr lang="en-US" altLang="en-US" sz="1200" smtClean="0">
                <a:solidFill>
                  <a:srgbClr val="FFFFFF"/>
                </a:solidFill>
              </a:rPr>
              <a:pPr>
                <a:lnSpc>
                  <a:spcPct val="80000"/>
                </a:lnSpc>
                <a:spcBef>
                  <a:spcPct val="0"/>
                </a:spcBef>
                <a:buClrTx/>
                <a:buSzTx/>
                <a:buFontTx/>
                <a:buNone/>
              </a:pPr>
              <a:t>124</a:t>
            </a:fld>
            <a:endParaRPr lang="en-US" altLang="en-US" sz="1200">
              <a:solidFill>
                <a:srgbClr val="FFFFFF"/>
              </a:solidFill>
            </a:endParaRPr>
          </a:p>
        </p:txBody>
      </p:sp>
      <p:sp>
        <p:nvSpPr>
          <p:cNvPr id="132101"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90000"/>
              </a:lnSpc>
            </a:pPr>
            <a:r>
              <a:rPr lang="en-US" altLang="en-US"/>
              <a:t>To find the first and last occurrence of a character</a:t>
            </a: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r>
              <a:rPr lang="en-US" altLang="en-US" sz="3000"/>
              <a:t>    document.write("&lt;br /&gt; &lt;br /&gt;"); </a:t>
            </a:r>
          </a:p>
          <a:p>
            <a:pPr eaLnBrk="1" hangingPunct="1">
              <a:lnSpc>
                <a:spcPct val="90000"/>
              </a:lnSpc>
              <a:buFont typeface="Wingdings" panose="05000000000000000000" pitchFamily="2" charset="2"/>
              <a:buNone/>
            </a:pPr>
            <a:r>
              <a:rPr lang="en-US" altLang="en-US" sz="3000"/>
              <a:t>	document.write("First index of 's' is : " +  concatStr.indexOf("s"));</a:t>
            </a:r>
          </a:p>
          <a:p>
            <a:pPr eaLnBrk="1" hangingPunct="1">
              <a:lnSpc>
                <a:spcPct val="90000"/>
              </a:lnSpc>
              <a:buFont typeface="Wingdings" panose="05000000000000000000" pitchFamily="2" charset="2"/>
              <a:buNone/>
            </a:pPr>
            <a:r>
              <a:rPr lang="en-US" altLang="en-US" sz="3000"/>
              <a:t>			</a:t>
            </a:r>
          </a:p>
          <a:p>
            <a:pPr eaLnBrk="1" hangingPunct="1">
              <a:lnSpc>
                <a:spcPct val="90000"/>
              </a:lnSpc>
              <a:buFont typeface="Wingdings" panose="05000000000000000000" pitchFamily="2" charset="2"/>
              <a:buNone/>
            </a:pPr>
            <a:r>
              <a:rPr lang="en-US" altLang="en-US" sz="3000"/>
              <a:t>	document.write("&lt;br /&gt; &lt;br /&gt;"); </a:t>
            </a:r>
          </a:p>
          <a:p>
            <a:pPr eaLnBrk="1" hangingPunct="1">
              <a:lnSpc>
                <a:spcPct val="90000"/>
              </a:lnSpc>
              <a:buFont typeface="Wingdings" panose="05000000000000000000" pitchFamily="2" charset="2"/>
              <a:buNone/>
            </a:pPr>
            <a:r>
              <a:rPr lang="en-US" altLang="en-US" sz="3000"/>
              <a:t>	document.write("Last index of 's' is : " +  concatStr.lastIndexOf("s")); 				</a:t>
            </a:r>
          </a:p>
        </p:txBody>
      </p:sp>
    </p:spTree>
    <p:extLst>
      <p:ext uri="{BB962C8B-B14F-4D97-AF65-F5344CB8AC3E}">
        <p14:creationId xmlns:p14="http://schemas.microsoft.com/office/powerpoint/2010/main" val="36628394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57400"/>
            <a:ext cx="7924800" cy="36576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31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FF482393-B6F7-4259-9338-E8DB7E1D0F79}" type="slidenum">
              <a:rPr lang="en-US" altLang="en-US" sz="1200" smtClean="0">
                <a:solidFill>
                  <a:srgbClr val="FFFFFF"/>
                </a:solidFill>
              </a:rPr>
              <a:pPr>
                <a:lnSpc>
                  <a:spcPct val="80000"/>
                </a:lnSpc>
                <a:spcBef>
                  <a:spcPct val="0"/>
                </a:spcBef>
                <a:buClrTx/>
                <a:buSzTx/>
                <a:buFontTx/>
                <a:buNone/>
              </a:pPr>
              <a:t>125</a:t>
            </a:fld>
            <a:endParaRPr lang="en-US" altLang="en-US" sz="1200">
              <a:solidFill>
                <a:srgbClr val="FFFFFF"/>
              </a:solidFill>
            </a:endParaRPr>
          </a:p>
        </p:txBody>
      </p:sp>
      <p:sp>
        <p:nvSpPr>
          <p:cNvPr id="133125"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80000"/>
              </a:lnSpc>
            </a:pPr>
            <a:r>
              <a:rPr lang="en-US" altLang="en-US" sz="2400"/>
              <a:t>ToUpperCase and ToLowerCase</a:t>
            </a:r>
          </a:p>
          <a:p>
            <a:pPr eaLnBrk="1" hangingPunct="1">
              <a:lnSpc>
                <a:spcPct val="80000"/>
              </a:lnSpc>
              <a:buFont typeface="Wingdings" panose="05000000000000000000" pitchFamily="2" charset="2"/>
              <a:buNone/>
            </a:pPr>
            <a:endParaRPr lang="en-US" altLang="en-US" sz="2400"/>
          </a:p>
          <a:p>
            <a:pPr eaLnBrk="1" hangingPunct="1">
              <a:lnSpc>
                <a:spcPct val="80000"/>
              </a:lnSpc>
              <a:buFont typeface="Wingdings" panose="05000000000000000000" pitchFamily="2" charset="2"/>
              <a:buNone/>
            </a:pPr>
            <a:r>
              <a:rPr lang="en-US" altLang="en-US" sz="2500"/>
              <a:t>   document.write("&lt;br /&gt; &lt;br /&gt;"); </a:t>
            </a:r>
          </a:p>
          <a:p>
            <a:pPr eaLnBrk="1" hangingPunct="1">
              <a:lnSpc>
                <a:spcPct val="80000"/>
              </a:lnSpc>
              <a:buFont typeface="Wingdings" panose="05000000000000000000" pitchFamily="2" charset="2"/>
              <a:buNone/>
            </a:pPr>
            <a:endParaRPr lang="en-US" altLang="en-US" sz="2500"/>
          </a:p>
          <a:p>
            <a:pPr eaLnBrk="1" hangingPunct="1">
              <a:lnSpc>
                <a:spcPct val="80000"/>
              </a:lnSpc>
              <a:buFont typeface="Wingdings" panose="05000000000000000000" pitchFamily="2" charset="2"/>
              <a:buNone/>
            </a:pPr>
            <a:r>
              <a:rPr lang="en-US" altLang="en-US" sz="2500"/>
              <a:t>   document.write("Upper Case : " +  concatStr.toUpperCase());</a:t>
            </a:r>
          </a:p>
          <a:p>
            <a:pPr eaLnBrk="1" hangingPunct="1">
              <a:lnSpc>
                <a:spcPct val="80000"/>
              </a:lnSpc>
              <a:buFont typeface="Wingdings" panose="05000000000000000000" pitchFamily="2" charset="2"/>
              <a:buNone/>
            </a:pPr>
            <a:r>
              <a:rPr lang="en-US" altLang="en-US" sz="2500"/>
              <a:t>			</a:t>
            </a:r>
          </a:p>
          <a:p>
            <a:pPr eaLnBrk="1" hangingPunct="1">
              <a:lnSpc>
                <a:spcPct val="80000"/>
              </a:lnSpc>
              <a:buFont typeface="Wingdings" panose="05000000000000000000" pitchFamily="2" charset="2"/>
              <a:buNone/>
            </a:pPr>
            <a:r>
              <a:rPr lang="en-US" altLang="en-US" sz="2500"/>
              <a:t>   document.write("&lt;br /&gt; &lt;br /&gt;"); </a:t>
            </a:r>
          </a:p>
          <a:p>
            <a:pPr eaLnBrk="1" hangingPunct="1">
              <a:lnSpc>
                <a:spcPct val="80000"/>
              </a:lnSpc>
              <a:buFont typeface="Wingdings" panose="05000000000000000000" pitchFamily="2" charset="2"/>
              <a:buNone/>
            </a:pPr>
            <a:endParaRPr lang="en-US" altLang="en-US" sz="2500"/>
          </a:p>
          <a:p>
            <a:pPr eaLnBrk="1" hangingPunct="1">
              <a:lnSpc>
                <a:spcPct val="80000"/>
              </a:lnSpc>
              <a:buFont typeface="Wingdings" panose="05000000000000000000" pitchFamily="2" charset="2"/>
              <a:buNone/>
            </a:pPr>
            <a:r>
              <a:rPr lang="en-US" altLang="en-US" sz="2500"/>
              <a:t>   document.write("Lower Case : " +  concatStr.toLowerCase());</a:t>
            </a:r>
          </a:p>
          <a:p>
            <a:pPr eaLnBrk="1" hangingPunct="1">
              <a:lnSpc>
                <a:spcPct val="80000"/>
              </a:lnSpc>
              <a:buFont typeface="Wingdings" panose="05000000000000000000" pitchFamily="2" charset="2"/>
              <a:buNone/>
            </a:pPr>
            <a:r>
              <a:rPr lang="en-US" altLang="en-US" sz="2500"/>
              <a:t>			 				</a:t>
            </a:r>
          </a:p>
        </p:txBody>
      </p:sp>
    </p:spTree>
    <p:extLst>
      <p:ext uri="{BB962C8B-B14F-4D97-AF65-F5344CB8AC3E}">
        <p14:creationId xmlns:p14="http://schemas.microsoft.com/office/powerpoint/2010/main" val="17611203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41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CD9417F-198C-4023-9AC9-E96892AA0171}" type="slidenum">
              <a:rPr lang="en-US" altLang="en-US" sz="1200" smtClean="0">
                <a:solidFill>
                  <a:srgbClr val="FFFFFF"/>
                </a:solidFill>
              </a:rPr>
              <a:pPr>
                <a:lnSpc>
                  <a:spcPct val="80000"/>
                </a:lnSpc>
                <a:spcBef>
                  <a:spcPct val="0"/>
                </a:spcBef>
                <a:buClrTx/>
                <a:buSzTx/>
                <a:buFontTx/>
                <a:buNone/>
              </a:pPr>
              <a:t>126</a:t>
            </a:fld>
            <a:endParaRPr lang="en-US" altLang="en-US" sz="1200">
              <a:solidFill>
                <a:srgbClr val="FFFFFF"/>
              </a:solidFill>
            </a:endParaRPr>
          </a:p>
        </p:txBody>
      </p:sp>
      <p:sp>
        <p:nvSpPr>
          <p:cNvPr id="134148" name="Content Placeholder 3"/>
          <p:cNvSpPr>
            <a:spLocks noGrp="1"/>
          </p:cNvSpPr>
          <p:nvPr>
            <p:ph sz="quarter" idx="1"/>
          </p:nvPr>
        </p:nvSpPr>
        <p:spPr>
          <a:xfrm>
            <a:off x="612775" y="1600200"/>
            <a:ext cx="8153400" cy="4495800"/>
          </a:xfrm>
        </p:spPr>
        <p:txBody>
          <a:bodyPr/>
          <a:lstStyle/>
          <a:p>
            <a:pPr eaLnBrk="1" hangingPunct="1"/>
            <a:r>
              <a:rPr lang="en-US" altLang="en-US" dirty="0" err="1"/>
              <a:t>substr</a:t>
            </a:r>
            <a:r>
              <a:rPr lang="en-US" altLang="en-US" dirty="0"/>
              <a:t> VS substring VS slice</a:t>
            </a:r>
          </a:p>
          <a:p>
            <a:pPr eaLnBrk="1" hangingPunct="1"/>
            <a:endParaRPr lang="en-US" altLang="en-US" dirty="0"/>
          </a:p>
          <a:p>
            <a:pPr lvl="1" eaLnBrk="1" hangingPunct="1"/>
            <a:r>
              <a:rPr lang="en-US" altLang="en-US" dirty="0" err="1"/>
              <a:t>substr</a:t>
            </a:r>
            <a:r>
              <a:rPr lang="en-US" altLang="en-US" dirty="0"/>
              <a:t>(</a:t>
            </a:r>
            <a:r>
              <a:rPr lang="en-US" altLang="en-US" dirty="0" err="1"/>
              <a:t>num</a:t>
            </a:r>
            <a:r>
              <a:rPr lang="en-US" altLang="en-US" dirty="0"/>
              <a:t>) extracts a specified number of characters in a string, from a start index </a:t>
            </a:r>
          </a:p>
          <a:p>
            <a:pPr lvl="1" eaLnBrk="1" hangingPunct="1"/>
            <a:endParaRPr lang="en-US" altLang="en-US" dirty="0"/>
          </a:p>
          <a:p>
            <a:pPr lvl="2" eaLnBrk="1" hangingPunct="1"/>
            <a:r>
              <a:rPr lang="en-US" altLang="en-US" dirty="0" err="1"/>
              <a:t>stringObject.substr</a:t>
            </a:r>
            <a:r>
              <a:rPr lang="en-US" altLang="en-US" dirty="0"/>
              <a:t>(</a:t>
            </a:r>
            <a:r>
              <a:rPr lang="en-US" altLang="en-US" dirty="0" err="1"/>
              <a:t>start,length</a:t>
            </a:r>
            <a:r>
              <a:rPr lang="en-US" altLang="en-US" dirty="0"/>
              <a:t>)</a:t>
            </a:r>
          </a:p>
          <a:p>
            <a:pPr lvl="2" eaLnBrk="1" hangingPunct="1"/>
            <a:r>
              <a:rPr lang="en-US" altLang="en-US" dirty="0"/>
              <a:t>start is Required. Where to start the extraction. Must be a numeric value </a:t>
            </a:r>
          </a:p>
          <a:p>
            <a:pPr lvl="2" eaLnBrk="1" hangingPunct="1"/>
            <a:r>
              <a:rPr lang="en-US" altLang="en-US" dirty="0"/>
              <a:t>length is Optional. How many characters to extract. Must be a numeric value.</a:t>
            </a:r>
          </a:p>
          <a:p>
            <a:pPr lvl="1" eaLnBrk="1" hangingPunct="1">
              <a:buFont typeface="Wingdings 2" panose="05020102010507070707" pitchFamily="18" charset="2"/>
              <a:buNone/>
            </a:pPr>
            <a:endParaRPr lang="en-US" altLang="en-US" dirty="0"/>
          </a:p>
          <a:p>
            <a:pPr lvl="1"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1124301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51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19839B5-75F3-419E-BC67-0890D2574F85}" type="slidenum">
              <a:rPr lang="en-US" altLang="en-US" sz="1200" smtClean="0">
                <a:solidFill>
                  <a:srgbClr val="FFFFFF"/>
                </a:solidFill>
              </a:rPr>
              <a:pPr>
                <a:lnSpc>
                  <a:spcPct val="80000"/>
                </a:lnSpc>
                <a:spcBef>
                  <a:spcPct val="0"/>
                </a:spcBef>
                <a:buClrTx/>
                <a:buSzTx/>
                <a:buFontTx/>
                <a:buNone/>
              </a:pPr>
              <a:t>127</a:t>
            </a:fld>
            <a:endParaRPr lang="en-US" altLang="en-US" sz="1200">
              <a:solidFill>
                <a:srgbClr val="FFFFFF"/>
              </a:solidFill>
            </a:endParaRPr>
          </a:p>
        </p:txBody>
      </p:sp>
      <p:sp>
        <p:nvSpPr>
          <p:cNvPr id="135172" name="Content Placeholder 3"/>
          <p:cNvSpPr>
            <a:spLocks noGrp="1"/>
          </p:cNvSpPr>
          <p:nvPr>
            <p:ph sz="quarter" idx="1"/>
          </p:nvPr>
        </p:nvSpPr>
        <p:spPr>
          <a:xfrm>
            <a:off x="612775" y="1600200"/>
            <a:ext cx="8153400" cy="4495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r>
              <a:rPr lang="en-US" altLang="en-US" dirty="0"/>
              <a:t> substring(</a:t>
            </a:r>
            <a:r>
              <a:rPr lang="en-US" altLang="en-US" dirty="0" err="1"/>
              <a:t>start,end</a:t>
            </a:r>
            <a:r>
              <a:rPr lang="en-US" altLang="en-US" dirty="0"/>
              <a:t>) extracts the characters in a string between two specified indices</a:t>
            </a:r>
          </a:p>
          <a:p>
            <a:pPr marL="319088" lvl="1" indent="-319088" eaLnBrk="1" hangingPunct="1">
              <a:spcBef>
                <a:spcPts val="700"/>
              </a:spcBef>
              <a:buClr>
                <a:schemeClr val="accent2"/>
              </a:buClr>
              <a:buSzPct val="60000"/>
              <a:buFont typeface="Wingdings 2" panose="05020102010507070707" pitchFamily="18" charset="2"/>
              <a:buNone/>
            </a:pPr>
            <a:endParaRPr lang="en-US" altLang="en-US" dirty="0"/>
          </a:p>
          <a:p>
            <a:pPr marL="593725" lvl="2" indent="-319088" eaLnBrk="1" hangingPunct="1">
              <a:spcBef>
                <a:spcPts val="700"/>
              </a:spcBef>
              <a:buSzPct val="60000"/>
              <a:buFont typeface="Wingdings" panose="05000000000000000000" pitchFamily="2" charset="2"/>
              <a:buChar char=""/>
            </a:pPr>
            <a:r>
              <a:rPr lang="en-US" altLang="en-US" dirty="0" err="1"/>
              <a:t>stringObject.substring</a:t>
            </a:r>
            <a:r>
              <a:rPr lang="en-US" altLang="en-US" dirty="0"/>
              <a:t>(</a:t>
            </a:r>
            <a:r>
              <a:rPr lang="en-US" altLang="en-US" dirty="0" err="1"/>
              <a:t>start,stop</a:t>
            </a:r>
            <a:r>
              <a:rPr lang="en-US" altLang="en-US" dirty="0"/>
              <a:t>)</a:t>
            </a:r>
          </a:p>
          <a:p>
            <a:pPr marL="593725" lvl="2" indent="-319088" eaLnBrk="1" hangingPunct="1">
              <a:spcBef>
                <a:spcPts val="700"/>
              </a:spcBef>
              <a:buSzPct val="60000"/>
              <a:buFont typeface="Wingdings" panose="05000000000000000000" pitchFamily="2" charset="2"/>
              <a:buChar char=""/>
            </a:pPr>
            <a:endParaRPr lang="en-US" altLang="en-US" dirty="0"/>
          </a:p>
          <a:p>
            <a:pPr marL="593725" lvl="2" indent="-319088" eaLnBrk="1" hangingPunct="1">
              <a:spcBef>
                <a:spcPts val="700"/>
              </a:spcBef>
              <a:buSzPct val="60000"/>
              <a:buFont typeface="Wingdings" panose="05000000000000000000" pitchFamily="2" charset="2"/>
              <a:buChar char=""/>
            </a:pPr>
            <a:r>
              <a:rPr lang="en-US" altLang="en-US" dirty="0"/>
              <a:t>start is Required. Where to start the extraction. Must be a numeric value </a:t>
            </a:r>
          </a:p>
          <a:p>
            <a:pPr marL="593725" lvl="2" indent="-319088" eaLnBrk="1" hangingPunct="1">
              <a:spcBef>
                <a:spcPts val="700"/>
              </a:spcBef>
              <a:buSzPct val="60000"/>
              <a:buFont typeface="Wingdings" panose="05000000000000000000" pitchFamily="2" charset="2"/>
              <a:buNone/>
            </a:pPr>
            <a:endParaRPr lang="en-US" altLang="en-US" dirty="0"/>
          </a:p>
          <a:p>
            <a:pPr marL="593725" lvl="2" indent="-319088" eaLnBrk="1" hangingPunct="1">
              <a:spcBef>
                <a:spcPts val="700"/>
              </a:spcBef>
              <a:buSzPct val="60000"/>
              <a:buFont typeface="Wingdings" panose="05000000000000000000" pitchFamily="2" charset="2"/>
              <a:buChar char=""/>
            </a:pPr>
            <a:r>
              <a:rPr lang="en-US" altLang="en-US" dirty="0"/>
              <a:t>stop is Optional. Where to stop the extraction. Must be a numeric value</a:t>
            </a:r>
          </a:p>
          <a:p>
            <a:pPr marL="593725" lvl="2" indent="-319088" eaLnBrk="1" hangingPunct="1">
              <a:spcBef>
                <a:spcPts val="700"/>
              </a:spcBef>
              <a:buSzPct val="60000"/>
              <a:buFont typeface="Wingdings" panose="05000000000000000000" pitchFamily="2" charset="2"/>
              <a:buChar char=""/>
            </a:pPr>
            <a:endParaRPr lang="en-US" altLang="en-US" dirty="0"/>
          </a:p>
          <a:p>
            <a:pPr marL="593725" lvl="2" indent="-319088" eaLnBrk="1" hangingPunct="1">
              <a:spcBef>
                <a:spcPts val="700"/>
              </a:spcBef>
              <a:buSzPct val="60000"/>
              <a:buFont typeface="Wingdings" panose="05000000000000000000" pitchFamily="2" charset="2"/>
              <a:buChar char=""/>
            </a:pPr>
            <a:r>
              <a:rPr lang="en-US" altLang="en-US" dirty="0"/>
              <a:t>Reverses the start and stop if the stop is smaller than the start</a:t>
            </a:r>
          </a:p>
          <a:p>
            <a:pPr eaLnBrk="1" hangingPunct="1"/>
            <a:endParaRPr lang="en-US" altLang="en-US" dirty="0"/>
          </a:p>
        </p:txBody>
      </p:sp>
    </p:spTree>
    <p:extLst>
      <p:ext uri="{BB962C8B-B14F-4D97-AF65-F5344CB8AC3E}">
        <p14:creationId xmlns:p14="http://schemas.microsoft.com/office/powerpoint/2010/main" val="27680324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61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B0F8A0E-1B51-4502-A143-D2E1CD468717}" type="slidenum">
              <a:rPr lang="en-US" altLang="en-US" sz="1200" smtClean="0">
                <a:solidFill>
                  <a:srgbClr val="FFFFFF"/>
                </a:solidFill>
              </a:rPr>
              <a:pPr>
                <a:lnSpc>
                  <a:spcPct val="80000"/>
                </a:lnSpc>
                <a:spcBef>
                  <a:spcPct val="0"/>
                </a:spcBef>
                <a:buClrTx/>
                <a:buSzTx/>
                <a:buFontTx/>
                <a:buNone/>
              </a:pPr>
              <a:t>128</a:t>
            </a:fld>
            <a:endParaRPr lang="en-US" altLang="en-US" sz="1200">
              <a:solidFill>
                <a:srgbClr val="FFFFFF"/>
              </a:solidFill>
            </a:endParaRPr>
          </a:p>
        </p:txBody>
      </p:sp>
      <p:sp>
        <p:nvSpPr>
          <p:cNvPr id="136196" name="Content Placeholder 3"/>
          <p:cNvSpPr>
            <a:spLocks noGrp="1"/>
          </p:cNvSpPr>
          <p:nvPr>
            <p:ph sz="quarter" idx="1"/>
          </p:nvPr>
        </p:nvSpPr>
        <p:spPr>
          <a:xfrm>
            <a:off x="612775" y="1600200"/>
            <a:ext cx="8153400" cy="4495800"/>
          </a:xfrm>
        </p:spPr>
        <p:txBody>
          <a:bodyPr/>
          <a:lstStyle/>
          <a:p>
            <a:pPr lvl="1" eaLnBrk="1" hangingPunct="1"/>
            <a:r>
              <a:rPr lang="en-US" altLang="en-US" dirty="0"/>
              <a:t>slice : Extracts a part of a string and returns the extracted part in a new string</a:t>
            </a:r>
          </a:p>
          <a:p>
            <a:pPr lvl="1" eaLnBrk="1" hangingPunct="1">
              <a:buFont typeface="Wingdings 2" panose="05020102010507070707" pitchFamily="18" charset="2"/>
              <a:buNone/>
            </a:pPr>
            <a:endParaRPr lang="en-US" altLang="en-US" dirty="0"/>
          </a:p>
          <a:p>
            <a:pPr lvl="2" eaLnBrk="1" hangingPunct="1"/>
            <a:r>
              <a:rPr lang="en-US" altLang="en-US" dirty="0"/>
              <a:t>Example </a:t>
            </a:r>
            <a:r>
              <a:rPr lang="en-US" altLang="en-US" dirty="0" err="1"/>
              <a:t>stringObject.slice</a:t>
            </a:r>
            <a:r>
              <a:rPr lang="en-US" altLang="en-US" dirty="0"/>
              <a:t>(start, stop).</a:t>
            </a:r>
          </a:p>
          <a:p>
            <a:pPr lvl="2" eaLnBrk="1" hangingPunct="1">
              <a:buFont typeface="Wingdings" panose="05000000000000000000" pitchFamily="2" charset="2"/>
              <a:buNone/>
            </a:pPr>
            <a:endParaRPr lang="en-US" altLang="en-US" dirty="0"/>
          </a:p>
          <a:p>
            <a:pPr lvl="2" eaLnBrk="1" hangingPunct="1"/>
            <a:r>
              <a:rPr lang="en-US" altLang="en-US" dirty="0"/>
              <a:t>Start is the start index, must be a number greater than or equal to 0. </a:t>
            </a:r>
          </a:p>
          <a:p>
            <a:pPr lvl="2" eaLnBrk="1" hangingPunct="1">
              <a:buFont typeface="Wingdings" panose="05000000000000000000" pitchFamily="2" charset="2"/>
              <a:buNone/>
            </a:pPr>
            <a:endParaRPr lang="en-US" altLang="en-US" dirty="0"/>
          </a:p>
          <a:p>
            <a:pPr lvl="2" eaLnBrk="1" hangingPunct="1"/>
            <a:r>
              <a:rPr lang="en-US" altLang="en-US" dirty="0"/>
              <a:t>End is Optional. Specify where to end the selection. Must be a number.</a:t>
            </a:r>
          </a:p>
          <a:p>
            <a:pPr marL="914377" lvl="2" indent="0" eaLnBrk="1" hangingPunct="1">
              <a:buNone/>
            </a:pPr>
            <a:endParaRPr lang="en-US" altLang="en-US" dirty="0"/>
          </a:p>
          <a:p>
            <a:pPr lvl="2" eaLnBrk="1" hangingPunct="1"/>
            <a:r>
              <a:rPr lang="en-US" altLang="en-US" dirty="0"/>
              <a:t>Lets you extract from the end of the string if a negative number is supplied. </a:t>
            </a:r>
          </a:p>
          <a:p>
            <a:pPr eaLnBrk="1" hangingPunct="1"/>
            <a:endParaRPr lang="en-US" altLang="en-US" dirty="0"/>
          </a:p>
        </p:txBody>
      </p:sp>
    </p:spTree>
    <p:extLst>
      <p:ext uri="{BB962C8B-B14F-4D97-AF65-F5344CB8AC3E}">
        <p14:creationId xmlns:p14="http://schemas.microsoft.com/office/powerpoint/2010/main" val="23262487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362200"/>
            <a:ext cx="7924800" cy="3352800"/>
          </a:xfrm>
          <a:prstGeom prst="rect">
            <a:avLst/>
          </a:prstGeom>
          <a:solidFill>
            <a:schemeClr val="accent1">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722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97A27E6-54A2-4E81-ACCD-B64873CF5D5A}" type="slidenum">
              <a:rPr lang="en-US" altLang="en-US" sz="1200" smtClean="0">
                <a:solidFill>
                  <a:srgbClr val="FFFFFF"/>
                </a:solidFill>
              </a:rPr>
              <a:pPr>
                <a:lnSpc>
                  <a:spcPct val="80000"/>
                </a:lnSpc>
                <a:spcBef>
                  <a:spcPct val="0"/>
                </a:spcBef>
                <a:buClrTx/>
                <a:buSzTx/>
                <a:buFontTx/>
                <a:buNone/>
              </a:pPr>
              <a:t>129</a:t>
            </a:fld>
            <a:endParaRPr lang="en-US" altLang="en-US" sz="1200">
              <a:solidFill>
                <a:srgbClr val="FFFFFF"/>
              </a:solidFill>
            </a:endParaRPr>
          </a:p>
        </p:txBody>
      </p:sp>
      <p:sp>
        <p:nvSpPr>
          <p:cNvPr id="137221" name="Content Placeholder 3"/>
          <p:cNvSpPr>
            <a:spLocks noGrp="1"/>
          </p:cNvSpPr>
          <p:nvPr>
            <p:ph sz="quarter" idx="1"/>
          </p:nvPr>
        </p:nvSpPr>
        <p:spPr>
          <a:xfrm>
            <a:off x="612775" y="1600200"/>
            <a:ext cx="8153400" cy="3657600"/>
          </a:xfrm>
        </p:spPr>
        <p:txBody>
          <a:bodyPr/>
          <a:lstStyle/>
          <a:p>
            <a:pPr eaLnBrk="1" hangingPunct="1"/>
            <a:r>
              <a:rPr lang="en-US" altLang="en-US" sz="3100"/>
              <a:t>substr and substring</a:t>
            </a:r>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	</a:t>
            </a:r>
            <a:r>
              <a:rPr lang="en-US" altLang="en-US" sz="3200"/>
              <a:t>document.write(concatStr.substr(3));</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3200"/>
              <a:t>	document.write(concatStr.substring(3,7));	</a:t>
            </a:r>
          </a:p>
          <a:p>
            <a:pPr eaLnBrk="1" hangingPunct="1">
              <a:buFont typeface="Wingdings" panose="05000000000000000000" pitchFamily="2" charset="2"/>
              <a:buNone/>
            </a:pPr>
            <a:r>
              <a:rPr lang="en-US" altLang="en-US" sz="3200"/>
              <a:t>		 				</a:t>
            </a:r>
          </a:p>
          <a:p>
            <a:pPr eaLnBrk="1" hangingPunct="1">
              <a:buFont typeface="Wingdings" panose="05000000000000000000" pitchFamily="2" charset="2"/>
              <a:buNone/>
            </a:pPr>
            <a:endParaRPr lang="en-US" altLang="en-US" sz="3200"/>
          </a:p>
        </p:txBody>
      </p:sp>
    </p:spTree>
    <p:extLst>
      <p:ext uri="{BB962C8B-B14F-4D97-AF65-F5344CB8AC3E}">
        <p14:creationId xmlns:p14="http://schemas.microsoft.com/office/powerpoint/2010/main" val="327243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eaLnBrk="1" hangingPunct="1"/>
            <a:r>
              <a:rPr lang="en-US" altLang="en-US"/>
              <a:t>HTML, CSS Resources</a:t>
            </a:r>
          </a:p>
        </p:txBody>
      </p:sp>
      <p:sp>
        <p:nvSpPr>
          <p:cNvPr id="153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43F342B-AD95-4A06-B63F-CC259650DEE6}" type="slidenum">
              <a:rPr lang="en-US" altLang="en-US" sz="1200" smtClean="0">
                <a:solidFill>
                  <a:srgbClr val="FFFFFF"/>
                </a:solidFill>
              </a:rPr>
              <a:pPr>
                <a:lnSpc>
                  <a:spcPct val="80000"/>
                </a:lnSpc>
                <a:spcBef>
                  <a:spcPct val="0"/>
                </a:spcBef>
                <a:buClrTx/>
                <a:buSzTx/>
                <a:buFontTx/>
                <a:buNone/>
              </a:pPr>
              <a:t>13</a:t>
            </a:fld>
            <a:endParaRPr lang="en-US" altLang="en-US" sz="1200">
              <a:solidFill>
                <a:srgbClr val="FFFFFF"/>
              </a:solidFill>
            </a:endParaRPr>
          </a:p>
        </p:txBody>
      </p:sp>
      <p:sp>
        <p:nvSpPr>
          <p:cNvPr id="15364" name="Content Placeholder 3"/>
          <p:cNvSpPr>
            <a:spLocks noGrp="1"/>
          </p:cNvSpPr>
          <p:nvPr>
            <p:ph sz="quarter" idx="1"/>
          </p:nvPr>
        </p:nvSpPr>
        <p:spPr>
          <a:xfrm>
            <a:off x="612775" y="1600200"/>
            <a:ext cx="8153400" cy="4495800"/>
          </a:xfrm>
        </p:spPr>
        <p:txBody>
          <a:bodyPr/>
          <a:lstStyle/>
          <a:p>
            <a:pPr eaLnBrk="1" hangingPunct="1"/>
            <a:r>
              <a:rPr lang="en-US" altLang="en-US" dirty="0"/>
              <a:t>HTML</a:t>
            </a:r>
          </a:p>
          <a:p>
            <a:pPr lvl="1" eaLnBrk="1" hangingPunct="1"/>
            <a:r>
              <a:rPr lang="en-US" altLang="en-US" sz="2400" dirty="0"/>
              <a:t>http://www.w3schools.com/html/</a:t>
            </a:r>
          </a:p>
          <a:p>
            <a:pPr lvl="1" eaLnBrk="1" hangingPunct="1">
              <a:buFont typeface="Wingdings 2" panose="05020102010507070707" pitchFamily="18" charset="2"/>
              <a:buNone/>
            </a:pPr>
            <a:endParaRPr lang="en-US" altLang="en-US" dirty="0"/>
          </a:p>
          <a:p>
            <a:pPr eaLnBrk="1" hangingPunct="1"/>
            <a:r>
              <a:rPr lang="en-US" altLang="en-US" dirty="0"/>
              <a:t>CSS</a:t>
            </a:r>
          </a:p>
          <a:p>
            <a:pPr lvl="1" eaLnBrk="1" hangingPunct="1"/>
            <a:r>
              <a:rPr lang="en-US" altLang="en-US" sz="2400" dirty="0"/>
              <a:t>http://www.w3schools.com/css/</a:t>
            </a:r>
          </a:p>
        </p:txBody>
      </p:sp>
    </p:spTree>
    <p:extLst>
      <p:ext uri="{BB962C8B-B14F-4D97-AF65-F5344CB8AC3E}">
        <p14:creationId xmlns:p14="http://schemas.microsoft.com/office/powerpoint/2010/main" val="19624929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String</a:t>
            </a:r>
          </a:p>
        </p:txBody>
      </p:sp>
      <p:sp>
        <p:nvSpPr>
          <p:cNvPr id="1382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89FF7D9-B354-4A78-8D20-7298ACC9409C}" type="slidenum">
              <a:rPr lang="en-US" altLang="en-US" sz="1200" smtClean="0">
                <a:solidFill>
                  <a:srgbClr val="FFFFFF"/>
                </a:solidFill>
              </a:rPr>
              <a:pPr>
                <a:lnSpc>
                  <a:spcPct val="80000"/>
                </a:lnSpc>
                <a:spcBef>
                  <a:spcPct val="0"/>
                </a:spcBef>
                <a:buClrTx/>
                <a:buSzTx/>
                <a:buFontTx/>
                <a:buNone/>
              </a:pPr>
              <a:t>130</a:t>
            </a:fld>
            <a:endParaRPr lang="en-US" altLang="en-US" sz="1200">
              <a:solidFill>
                <a:srgbClr val="FFFFFF"/>
              </a:solidFill>
            </a:endParaRPr>
          </a:p>
        </p:txBody>
      </p:sp>
      <p:sp>
        <p:nvSpPr>
          <p:cNvPr id="138244" name="Content Placeholder 3"/>
          <p:cNvSpPr>
            <a:spLocks noGrp="1"/>
          </p:cNvSpPr>
          <p:nvPr>
            <p:ph sz="quarter" idx="1"/>
          </p:nvPr>
        </p:nvSpPr>
        <p:spPr>
          <a:xfrm>
            <a:off x="612775" y="1600200"/>
            <a:ext cx="8153400" cy="4495800"/>
          </a:xfrm>
        </p:spPr>
        <p:txBody>
          <a:bodyPr/>
          <a:lstStyle/>
          <a:p>
            <a:pPr eaLnBrk="1" hangingPunct="1"/>
            <a:r>
              <a:rPr lang="en-US" altLang="en-US"/>
              <a:t>The match() method searches for a specified value in a string.</a:t>
            </a:r>
          </a:p>
          <a:p>
            <a:pPr eaLnBrk="1" hangingPunct="1">
              <a:buFont typeface="Wingdings" panose="05000000000000000000" pitchFamily="2" charset="2"/>
              <a:buNone/>
            </a:pPr>
            <a:endParaRPr lang="en-US" altLang="en-US"/>
          </a:p>
          <a:p>
            <a:pPr eaLnBrk="1" hangingPunct="1"/>
            <a:r>
              <a:rPr lang="en-US" altLang="en-US"/>
              <a:t>This method is similar to indexOf() and lastIndexOf(), but it returns the specified value, instead of the position of the string.</a:t>
            </a:r>
          </a:p>
          <a:p>
            <a:pPr eaLnBrk="1" hangingPunct="1"/>
            <a:endParaRPr lang="en-US" altLang="en-US"/>
          </a:p>
          <a:p>
            <a:pPr eaLnBrk="1" hangingPunct="1"/>
            <a:r>
              <a:rPr lang="en-US" altLang="en-US"/>
              <a:t>If a match is not found it returns null</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1809327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392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1C4CF73-E122-4834-804A-65B3A5B08B0E}" type="slidenum">
              <a:rPr lang="en-US" altLang="en-US" sz="1200" smtClean="0">
                <a:solidFill>
                  <a:srgbClr val="FFFFFF"/>
                </a:solidFill>
              </a:rPr>
              <a:pPr>
                <a:lnSpc>
                  <a:spcPct val="80000"/>
                </a:lnSpc>
                <a:spcBef>
                  <a:spcPct val="0"/>
                </a:spcBef>
                <a:buClrTx/>
                <a:buSzTx/>
                <a:buFontTx/>
                <a:buNone/>
              </a:pPr>
              <a:t>131</a:t>
            </a:fld>
            <a:endParaRPr lang="en-US" altLang="en-US" sz="1200">
              <a:solidFill>
                <a:srgbClr val="FFFFFF"/>
              </a:solidFill>
            </a:endParaRPr>
          </a:p>
        </p:txBody>
      </p:sp>
      <p:sp>
        <p:nvSpPr>
          <p:cNvPr id="139268" name="Content Placeholder 3"/>
          <p:cNvSpPr>
            <a:spLocks noGrp="1"/>
          </p:cNvSpPr>
          <p:nvPr>
            <p:ph sz="quarter" idx="1"/>
          </p:nvPr>
        </p:nvSpPr>
        <p:spPr>
          <a:xfrm>
            <a:off x="612775" y="1600200"/>
            <a:ext cx="8153400" cy="4495800"/>
          </a:xfrm>
        </p:spPr>
        <p:txBody>
          <a:bodyPr/>
          <a:lstStyle/>
          <a:p>
            <a:pPr algn="just" eaLnBrk="1" hangingPunct="1">
              <a:lnSpc>
                <a:spcPct val="80000"/>
              </a:lnSpc>
            </a:pPr>
            <a:r>
              <a:rPr lang="en-US" altLang="en-US" sz="2500"/>
              <a:t>Basic numbers are </a:t>
            </a:r>
          </a:p>
          <a:p>
            <a:pPr lvl="1" algn="just" eaLnBrk="1" hangingPunct="1">
              <a:lnSpc>
                <a:spcPct val="80000"/>
              </a:lnSpc>
            </a:pPr>
            <a:r>
              <a:rPr lang="en-US" altLang="en-US" sz="2200"/>
              <a:t>Integers (whole numbers – 1,2,10)</a:t>
            </a:r>
          </a:p>
          <a:p>
            <a:pPr lvl="1" algn="just" eaLnBrk="1" hangingPunct="1">
              <a:lnSpc>
                <a:spcPct val="80000"/>
              </a:lnSpc>
            </a:pPr>
            <a:r>
              <a:rPr lang="en-US" altLang="en-US" sz="2200"/>
              <a:t>Floating point (fractions/decimals  - 1.3 , .443)</a:t>
            </a:r>
          </a:p>
          <a:p>
            <a:pPr lvl="1" algn="just" eaLnBrk="1" hangingPunct="1">
              <a:lnSpc>
                <a:spcPct val="80000"/>
              </a:lnSpc>
            </a:pPr>
            <a:endParaRPr lang="en-US" altLang="en-US" sz="2200"/>
          </a:p>
          <a:p>
            <a:pPr algn="just" eaLnBrk="1" hangingPunct="1">
              <a:lnSpc>
                <a:spcPct val="80000"/>
              </a:lnSpc>
            </a:pPr>
            <a:r>
              <a:rPr lang="en-US" altLang="en-US" sz="2500"/>
              <a:t>JavaScript does not make a distinction between integer values and floating-point values</a:t>
            </a:r>
          </a:p>
          <a:p>
            <a:pPr algn="just" eaLnBrk="1" hangingPunct="1">
              <a:lnSpc>
                <a:spcPct val="80000"/>
              </a:lnSpc>
            </a:pPr>
            <a:endParaRPr lang="en-US" altLang="en-US" sz="2500"/>
          </a:p>
          <a:p>
            <a:pPr algn="just" eaLnBrk="1" hangingPunct="1">
              <a:lnSpc>
                <a:spcPct val="80000"/>
              </a:lnSpc>
            </a:pPr>
            <a:r>
              <a:rPr lang="en-US" altLang="en-US" sz="2500"/>
              <a:t>All numbers in JavaScript are represented as floating-point values</a:t>
            </a:r>
          </a:p>
          <a:p>
            <a:pPr algn="just" eaLnBrk="1" hangingPunct="1">
              <a:lnSpc>
                <a:spcPct val="80000"/>
              </a:lnSpc>
            </a:pPr>
            <a:endParaRPr lang="en-US" altLang="en-US" sz="2500"/>
          </a:p>
          <a:p>
            <a:pPr algn="just" eaLnBrk="1" hangingPunct="1">
              <a:lnSpc>
                <a:spcPct val="80000"/>
              </a:lnSpc>
            </a:pPr>
            <a:r>
              <a:rPr lang="en-US" altLang="en-US" sz="2500"/>
              <a:t>When a number appears directly in a JavaScript program, it's called a </a:t>
            </a:r>
            <a:r>
              <a:rPr lang="en-US" altLang="en-US" sz="2500" i="1"/>
              <a:t>numeric literal </a:t>
            </a:r>
            <a:endParaRPr lang="en-US" altLang="en-US" sz="2500"/>
          </a:p>
        </p:txBody>
      </p:sp>
    </p:spTree>
    <p:extLst>
      <p:ext uri="{BB962C8B-B14F-4D97-AF65-F5344CB8AC3E}">
        <p14:creationId xmlns:p14="http://schemas.microsoft.com/office/powerpoint/2010/main" val="27332833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02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2EF589B-B247-4728-895E-EE9AC254BFA0}" type="slidenum">
              <a:rPr lang="en-US" altLang="en-US" sz="1200" smtClean="0">
                <a:solidFill>
                  <a:srgbClr val="FFFFFF"/>
                </a:solidFill>
              </a:rPr>
              <a:pPr>
                <a:lnSpc>
                  <a:spcPct val="80000"/>
                </a:lnSpc>
                <a:spcBef>
                  <a:spcPct val="0"/>
                </a:spcBef>
                <a:buClrTx/>
                <a:buSzTx/>
                <a:buFontTx/>
                <a:buNone/>
              </a:pPr>
              <a:t>132</a:t>
            </a:fld>
            <a:endParaRPr lang="en-US" altLang="en-US" sz="1200">
              <a:solidFill>
                <a:srgbClr val="FFFFFF"/>
              </a:solidFill>
            </a:endParaRPr>
          </a:p>
        </p:txBody>
      </p:sp>
      <p:sp>
        <p:nvSpPr>
          <p:cNvPr id="140292" name="Content Placeholder 3"/>
          <p:cNvSpPr>
            <a:spLocks noGrp="1"/>
          </p:cNvSpPr>
          <p:nvPr>
            <p:ph sz="quarter" idx="1"/>
          </p:nvPr>
        </p:nvSpPr>
        <p:spPr>
          <a:xfrm>
            <a:off x="612775" y="1600200"/>
            <a:ext cx="8153400" cy="4495800"/>
          </a:xfrm>
        </p:spPr>
        <p:txBody>
          <a:bodyPr/>
          <a:lstStyle/>
          <a:p>
            <a:pPr eaLnBrk="1" hangingPunct="1"/>
            <a:r>
              <a:rPr lang="en-US" altLang="en-US"/>
              <a:t>Integer Literals</a:t>
            </a:r>
          </a:p>
          <a:p>
            <a:pPr eaLnBrk="1" hangingPunct="1">
              <a:buFont typeface="Wingdings" panose="05000000000000000000" pitchFamily="2" charset="2"/>
              <a:buNone/>
            </a:pPr>
            <a:endParaRPr lang="en-US" altLang="en-US"/>
          </a:p>
          <a:p>
            <a:pPr lvl="1" eaLnBrk="1" hangingPunct="1"/>
            <a:r>
              <a:rPr lang="en-US" altLang="en-US"/>
              <a:t>In a JavaScript program, a base-10 integer is written as a sequence of digits. For example:</a:t>
            </a:r>
          </a:p>
          <a:p>
            <a:pPr lvl="1" eaLnBrk="1" hangingPunct="1">
              <a:buFont typeface="Wingdings 2" panose="05020102010507070707" pitchFamily="18" charset="2"/>
              <a:buNone/>
            </a:pPr>
            <a:endParaRPr lang="en-US" altLang="en-US"/>
          </a:p>
          <a:p>
            <a:pPr lvl="2" eaLnBrk="1" hangingPunct="1"/>
            <a:r>
              <a:rPr lang="en-US" altLang="en-US"/>
              <a:t>0 </a:t>
            </a:r>
          </a:p>
          <a:p>
            <a:pPr lvl="2" eaLnBrk="1" hangingPunct="1"/>
            <a:r>
              <a:rPr lang="en-US" altLang="en-US"/>
              <a:t>3 </a:t>
            </a:r>
          </a:p>
          <a:p>
            <a:pPr lvl="2" eaLnBrk="1" hangingPunct="1"/>
            <a:r>
              <a:rPr lang="en-US" altLang="en-US"/>
              <a:t>10000000</a:t>
            </a:r>
          </a:p>
          <a:p>
            <a:pPr lvl="2" eaLnBrk="1" hangingPunct="1"/>
            <a:endParaRPr lang="en-US" altLang="en-US"/>
          </a:p>
          <a:p>
            <a:pPr lvl="2"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27280476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13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729F932-880D-4133-BF25-E3C4BF78572F}" type="slidenum">
              <a:rPr lang="en-US" altLang="en-US" sz="1200" smtClean="0">
                <a:solidFill>
                  <a:srgbClr val="FFFFFF"/>
                </a:solidFill>
              </a:rPr>
              <a:pPr>
                <a:lnSpc>
                  <a:spcPct val="80000"/>
                </a:lnSpc>
                <a:spcBef>
                  <a:spcPct val="0"/>
                </a:spcBef>
                <a:buClrTx/>
                <a:buSzTx/>
                <a:buFontTx/>
                <a:buNone/>
              </a:pPr>
              <a:t>133</a:t>
            </a:fld>
            <a:endParaRPr lang="en-US" altLang="en-US" sz="1200">
              <a:solidFill>
                <a:srgbClr val="FFFFFF"/>
              </a:solidFill>
            </a:endParaRPr>
          </a:p>
        </p:txBody>
      </p:sp>
      <p:sp>
        <p:nvSpPr>
          <p:cNvPr id="141316"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sz="2700" dirty="0"/>
              <a:t>Floating point literals</a:t>
            </a:r>
          </a:p>
          <a:p>
            <a:pPr eaLnBrk="1" hangingPunct="1">
              <a:lnSpc>
                <a:spcPct val="90000"/>
              </a:lnSpc>
              <a:buFont typeface="Wingdings" panose="05000000000000000000" pitchFamily="2" charset="2"/>
              <a:buNone/>
            </a:pPr>
            <a:endParaRPr lang="en-US" altLang="en-US" sz="2700" dirty="0"/>
          </a:p>
          <a:p>
            <a:pPr lvl="1" eaLnBrk="1" hangingPunct="1">
              <a:lnSpc>
                <a:spcPct val="90000"/>
              </a:lnSpc>
            </a:pPr>
            <a:r>
              <a:rPr lang="en-US" altLang="en-US" sz="2400" dirty="0"/>
              <a:t>Floating-point literals can have a decimal point; they use the traditional syntax for real numbers.</a:t>
            </a:r>
          </a:p>
          <a:p>
            <a:pPr lvl="1" eaLnBrk="1" hangingPunct="1">
              <a:lnSpc>
                <a:spcPct val="90000"/>
              </a:lnSpc>
            </a:pPr>
            <a:endParaRPr lang="en-US" altLang="en-US" sz="2400" dirty="0"/>
          </a:p>
          <a:p>
            <a:pPr lvl="1" eaLnBrk="1" hangingPunct="1">
              <a:lnSpc>
                <a:spcPct val="90000"/>
              </a:lnSpc>
            </a:pPr>
            <a:r>
              <a:rPr lang="en-US" altLang="en-US" sz="2400" dirty="0"/>
              <a:t>Floating-point literals may also be represented using exponential notation: </a:t>
            </a:r>
          </a:p>
          <a:p>
            <a:pPr lvl="2" eaLnBrk="1" hangingPunct="1">
              <a:lnSpc>
                <a:spcPct val="90000"/>
              </a:lnSpc>
            </a:pPr>
            <a:r>
              <a:rPr lang="en-US" altLang="en-US" sz="2100" dirty="0"/>
              <a:t>a real number followed by </a:t>
            </a:r>
          </a:p>
          <a:p>
            <a:pPr lvl="2" eaLnBrk="1" hangingPunct="1">
              <a:lnSpc>
                <a:spcPct val="90000"/>
              </a:lnSpc>
            </a:pPr>
            <a:r>
              <a:rPr lang="en-US" altLang="en-US" sz="2100" dirty="0"/>
              <a:t>the letter e (or E), followed by </a:t>
            </a:r>
          </a:p>
          <a:p>
            <a:pPr lvl="2" eaLnBrk="1" hangingPunct="1">
              <a:lnSpc>
                <a:spcPct val="90000"/>
              </a:lnSpc>
            </a:pPr>
            <a:r>
              <a:rPr lang="en-US" altLang="en-US" sz="2100" dirty="0"/>
              <a:t>an optional plus or minus sign, followed by </a:t>
            </a:r>
          </a:p>
          <a:p>
            <a:pPr lvl="2" eaLnBrk="1" hangingPunct="1">
              <a:lnSpc>
                <a:spcPct val="90000"/>
              </a:lnSpc>
            </a:pPr>
            <a:r>
              <a:rPr lang="en-US" altLang="en-US" sz="2100" dirty="0"/>
              <a:t>an integer exponent </a:t>
            </a:r>
          </a:p>
          <a:p>
            <a:pPr lvl="2" eaLnBrk="1" hangingPunct="1">
              <a:lnSpc>
                <a:spcPct val="90000"/>
              </a:lnSpc>
              <a:buFont typeface="Wingdings" panose="05000000000000000000" pitchFamily="2" charset="2"/>
              <a:buNone/>
            </a:pPr>
            <a:endParaRPr lang="en-US" altLang="en-US" sz="2100" dirty="0"/>
          </a:p>
        </p:txBody>
      </p:sp>
    </p:spTree>
    <p:extLst>
      <p:ext uri="{BB962C8B-B14F-4D97-AF65-F5344CB8AC3E}">
        <p14:creationId xmlns:p14="http://schemas.microsoft.com/office/powerpoint/2010/main" val="15534321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23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D877F029-5922-4618-9A79-6187F38B5FAA}" type="slidenum">
              <a:rPr lang="en-US" altLang="en-US" sz="1200" smtClean="0">
                <a:solidFill>
                  <a:srgbClr val="FFFFFF"/>
                </a:solidFill>
              </a:rPr>
              <a:pPr>
                <a:lnSpc>
                  <a:spcPct val="80000"/>
                </a:lnSpc>
                <a:spcBef>
                  <a:spcPct val="0"/>
                </a:spcBef>
                <a:buClrTx/>
                <a:buSzTx/>
                <a:buFontTx/>
                <a:buNone/>
              </a:pPr>
              <a:t>134</a:t>
            </a:fld>
            <a:endParaRPr lang="en-US" altLang="en-US" sz="1200">
              <a:solidFill>
                <a:srgbClr val="FFFFFF"/>
              </a:solidFill>
            </a:endParaRPr>
          </a:p>
        </p:txBody>
      </p:sp>
      <p:sp>
        <p:nvSpPr>
          <p:cNvPr id="142340" name="Content Placeholder 3"/>
          <p:cNvSpPr>
            <a:spLocks noGrp="1"/>
          </p:cNvSpPr>
          <p:nvPr>
            <p:ph sz="quarter" idx="1"/>
          </p:nvPr>
        </p:nvSpPr>
        <p:spPr>
          <a:xfrm>
            <a:off x="612775" y="1600200"/>
            <a:ext cx="8153400" cy="4495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r>
              <a:rPr lang="en-US" altLang="en-US"/>
              <a:t>This floating point notation represents the real number multiplied by 10 to the power of the exponent.</a:t>
            </a:r>
          </a:p>
          <a:p>
            <a:pPr marL="319088" lvl="1" indent="-319088" eaLnBrk="1" hangingPunct="1">
              <a:spcBef>
                <a:spcPts val="700"/>
              </a:spcBef>
              <a:buClr>
                <a:schemeClr val="accent2"/>
              </a:buClr>
              <a:buSzPct val="60000"/>
              <a:buFont typeface="Wingdings" panose="05000000000000000000" pitchFamily="2" charset="2"/>
              <a:buChar char=""/>
            </a:pPr>
            <a:endParaRPr lang="en-US" altLang="en-US"/>
          </a:p>
          <a:p>
            <a:pPr marL="319088" lvl="1" indent="-319088" eaLnBrk="1" hangingPunct="1">
              <a:spcBef>
                <a:spcPts val="700"/>
              </a:spcBef>
              <a:buClr>
                <a:schemeClr val="accent2"/>
              </a:buClr>
              <a:buSzPct val="60000"/>
              <a:buFont typeface="Wingdings" panose="05000000000000000000" pitchFamily="2" charset="2"/>
              <a:buChar char=""/>
            </a:pPr>
            <a:r>
              <a:rPr lang="en-US" altLang="en-US"/>
              <a:t>Example:</a:t>
            </a:r>
          </a:p>
          <a:p>
            <a:pPr marL="593725" lvl="2" indent="-319088" eaLnBrk="1" hangingPunct="1">
              <a:spcBef>
                <a:spcPts val="700"/>
              </a:spcBef>
              <a:buSzPct val="60000"/>
              <a:buFont typeface="Wingdings" panose="05000000000000000000" pitchFamily="2" charset="2"/>
              <a:buChar char=""/>
            </a:pPr>
            <a:r>
              <a:rPr lang="en-US" altLang="en-US"/>
              <a:t>3.14 </a:t>
            </a:r>
          </a:p>
          <a:p>
            <a:pPr marL="593725" lvl="2" indent="-319088" eaLnBrk="1" hangingPunct="1">
              <a:spcBef>
                <a:spcPts val="700"/>
              </a:spcBef>
              <a:buSzPct val="60000"/>
              <a:buFont typeface="Wingdings" panose="05000000000000000000" pitchFamily="2" charset="2"/>
              <a:buChar char=""/>
            </a:pPr>
            <a:r>
              <a:rPr lang="en-US" altLang="en-US"/>
              <a:t>2345.789 </a:t>
            </a:r>
          </a:p>
          <a:p>
            <a:pPr marL="593725" lvl="2" indent="-319088" eaLnBrk="1" hangingPunct="1">
              <a:spcBef>
                <a:spcPts val="700"/>
              </a:spcBef>
              <a:buSzPct val="60000"/>
              <a:buFont typeface="Wingdings" panose="05000000000000000000" pitchFamily="2" charset="2"/>
              <a:buChar char=""/>
            </a:pPr>
            <a:r>
              <a:rPr lang="en-US" altLang="en-US"/>
              <a:t>.333333333333333333 6.02</a:t>
            </a:r>
            <a:r>
              <a:rPr lang="en-US" altLang="en-US" b="1"/>
              <a:t>e</a:t>
            </a:r>
            <a:r>
              <a:rPr lang="en-US" altLang="en-US"/>
              <a:t>23       // 6.02 x 10</a:t>
            </a:r>
            <a:r>
              <a:rPr lang="en-US" altLang="en-US" baseline="30000"/>
              <a:t>23</a:t>
            </a:r>
            <a:endParaRPr lang="en-US" altLang="en-US"/>
          </a:p>
          <a:p>
            <a:pPr marL="593725" lvl="2" indent="-319088" eaLnBrk="1" hangingPunct="1">
              <a:spcBef>
                <a:spcPts val="700"/>
              </a:spcBef>
              <a:buSzPct val="60000"/>
              <a:buFont typeface="Wingdings" panose="05000000000000000000" pitchFamily="2" charset="2"/>
              <a:buChar char=""/>
            </a:pPr>
            <a:r>
              <a:rPr lang="en-US" altLang="en-US"/>
              <a:t>1.4738223</a:t>
            </a:r>
            <a:r>
              <a:rPr lang="en-US" altLang="en-US" b="1"/>
              <a:t>E</a:t>
            </a:r>
            <a:r>
              <a:rPr lang="en-US" altLang="en-US"/>
              <a:t>-32                  // 1.4738223 x 10</a:t>
            </a:r>
            <a:r>
              <a:rPr lang="en-US" altLang="en-US" baseline="30000"/>
              <a:t>-32</a:t>
            </a:r>
            <a:endParaRPr lang="en-US" altLang="en-US"/>
          </a:p>
          <a:p>
            <a:pPr eaLnBrk="1" hangingPunct="1"/>
            <a:endParaRPr lang="en-US" altLang="en-US"/>
          </a:p>
        </p:txBody>
      </p:sp>
    </p:spTree>
    <p:extLst>
      <p:ext uri="{BB962C8B-B14F-4D97-AF65-F5344CB8AC3E}">
        <p14:creationId xmlns:p14="http://schemas.microsoft.com/office/powerpoint/2010/main" val="30705811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33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AED6535-47EB-4335-84DF-A10DD72EEF63}" type="slidenum">
              <a:rPr lang="en-US" altLang="en-US" sz="1200" smtClean="0">
                <a:solidFill>
                  <a:srgbClr val="FFFFFF"/>
                </a:solidFill>
              </a:rPr>
              <a:pPr>
                <a:lnSpc>
                  <a:spcPct val="80000"/>
                </a:lnSpc>
                <a:spcBef>
                  <a:spcPct val="0"/>
                </a:spcBef>
                <a:buClrTx/>
                <a:buSzTx/>
                <a:buFontTx/>
                <a:buNone/>
              </a:pPr>
              <a:t>135</a:t>
            </a:fld>
            <a:endParaRPr lang="en-US" altLang="en-US" sz="1200">
              <a:solidFill>
                <a:srgbClr val="FFFFFF"/>
              </a:solidFill>
            </a:endParaRPr>
          </a:p>
        </p:txBody>
      </p:sp>
      <p:sp>
        <p:nvSpPr>
          <p:cNvPr id="143364" name="Content Placeholder 3"/>
          <p:cNvSpPr>
            <a:spLocks noGrp="1"/>
          </p:cNvSpPr>
          <p:nvPr>
            <p:ph sz="quarter" idx="1"/>
          </p:nvPr>
        </p:nvSpPr>
        <p:spPr>
          <a:xfrm>
            <a:off x="612775" y="1600200"/>
            <a:ext cx="8153400" cy="4495800"/>
          </a:xfrm>
        </p:spPr>
        <p:txBody>
          <a:bodyPr/>
          <a:lstStyle/>
          <a:p>
            <a:pPr eaLnBrk="1" hangingPunct="1"/>
            <a:r>
              <a:rPr lang="en-US" altLang="en-US" dirty="0"/>
              <a:t>JavaScript programs work with numbers using arithmetic operators </a:t>
            </a:r>
          </a:p>
          <a:p>
            <a:pPr eaLnBrk="1" hangingPunct="1">
              <a:buFont typeface="Wingdings" panose="05000000000000000000" pitchFamily="2" charset="2"/>
              <a:buNone/>
            </a:pPr>
            <a:endParaRPr lang="en-US" altLang="en-US" dirty="0"/>
          </a:p>
          <a:p>
            <a:pPr lvl="1" eaLnBrk="1" hangingPunct="1"/>
            <a:r>
              <a:rPr lang="en-US" altLang="en-US" dirty="0"/>
              <a:t>+    (2 + 2 = 4)  for addition</a:t>
            </a:r>
          </a:p>
          <a:p>
            <a:pPr lvl="1" eaLnBrk="1" hangingPunct="1"/>
            <a:r>
              <a:rPr lang="en-US" altLang="en-US" dirty="0"/>
              <a:t>-    ( 4 – 2 = 2)  for subtraction</a:t>
            </a:r>
          </a:p>
          <a:p>
            <a:pPr lvl="1" eaLnBrk="1" hangingPunct="1"/>
            <a:r>
              <a:rPr lang="en-US" altLang="en-US" dirty="0"/>
              <a:t>*    (2*3 = 6)    for multiplication</a:t>
            </a:r>
          </a:p>
          <a:p>
            <a:pPr lvl="1" eaLnBrk="1" hangingPunct="1"/>
            <a:r>
              <a:rPr lang="en-US" altLang="en-US" dirty="0"/>
              <a:t>  /   (32/8 = 4)  for division</a:t>
            </a:r>
          </a:p>
        </p:txBody>
      </p:sp>
    </p:spTree>
    <p:extLst>
      <p:ext uri="{BB962C8B-B14F-4D97-AF65-F5344CB8AC3E}">
        <p14:creationId xmlns:p14="http://schemas.microsoft.com/office/powerpoint/2010/main" val="25041542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43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9DA74E7-8478-4165-945D-7F6288FBCE3F}" type="slidenum">
              <a:rPr lang="en-US" altLang="en-US" sz="1200" smtClean="0">
                <a:solidFill>
                  <a:srgbClr val="FFFFFF"/>
                </a:solidFill>
              </a:rPr>
              <a:pPr>
                <a:lnSpc>
                  <a:spcPct val="80000"/>
                </a:lnSpc>
                <a:spcBef>
                  <a:spcPct val="0"/>
                </a:spcBef>
                <a:buClrTx/>
                <a:buSzTx/>
                <a:buFontTx/>
                <a:buNone/>
              </a:pPr>
              <a:t>136</a:t>
            </a:fld>
            <a:endParaRPr lang="en-US" altLang="en-US" sz="1200">
              <a:solidFill>
                <a:srgbClr val="FFFFFF"/>
              </a:solidFill>
            </a:endParaRPr>
          </a:p>
        </p:txBody>
      </p:sp>
      <p:sp>
        <p:nvSpPr>
          <p:cNvPr id="144388" name="Content Placeholder 3"/>
          <p:cNvSpPr>
            <a:spLocks noGrp="1"/>
          </p:cNvSpPr>
          <p:nvPr>
            <p:ph sz="quarter" idx="1"/>
          </p:nvPr>
        </p:nvSpPr>
        <p:spPr>
          <a:xfrm>
            <a:off x="612775" y="1600200"/>
            <a:ext cx="8153400" cy="4495800"/>
          </a:xfrm>
        </p:spPr>
        <p:txBody>
          <a:bodyPr/>
          <a:lstStyle/>
          <a:p>
            <a:pPr eaLnBrk="1" hangingPunct="1"/>
            <a:r>
              <a:rPr lang="en-US" altLang="en-US"/>
              <a:t>Numbers are automatically converted to string when concatenated to a string</a:t>
            </a:r>
          </a:p>
          <a:p>
            <a:pPr eaLnBrk="1" hangingPunct="1">
              <a:buFont typeface="Wingdings" panose="05000000000000000000" pitchFamily="2" charset="2"/>
              <a:buNone/>
            </a:pPr>
            <a:endParaRPr lang="en-US" altLang="en-US"/>
          </a:p>
          <a:p>
            <a:pPr lvl="1" eaLnBrk="1" hangingPunct="1"/>
            <a:r>
              <a:rPr lang="en-US" altLang="en-US"/>
              <a:t>var num = 23;</a:t>
            </a:r>
          </a:p>
          <a:p>
            <a:pPr lvl="1" eaLnBrk="1" hangingPunct="1"/>
            <a:r>
              <a:rPr lang="en-US" altLang="en-US"/>
              <a:t>var str = “the number of cans is “;</a:t>
            </a:r>
          </a:p>
          <a:p>
            <a:pPr lvl="1" eaLnBrk="1" hangingPunct="1"/>
            <a:r>
              <a:rPr lang="en-US" altLang="en-US"/>
              <a:t>var stmt = str + num; </a:t>
            </a:r>
          </a:p>
          <a:p>
            <a:pPr lvl="1" eaLnBrk="1" hangingPunct="1"/>
            <a:endParaRPr lang="en-US" altLang="en-US"/>
          </a:p>
          <a:p>
            <a:pPr lvl="1" eaLnBrk="1" hangingPunct="1"/>
            <a:r>
              <a:rPr lang="en-US" altLang="en-US"/>
              <a:t>Explicitly </a:t>
            </a:r>
          </a:p>
          <a:p>
            <a:pPr lvl="2" eaLnBrk="1" hangingPunct="1"/>
            <a:r>
              <a:rPr lang="en-US" altLang="en-US"/>
              <a:t>var string_value = String(number);</a:t>
            </a:r>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p:txBody>
      </p:sp>
    </p:spTree>
    <p:extLst>
      <p:ext uri="{BB962C8B-B14F-4D97-AF65-F5344CB8AC3E}">
        <p14:creationId xmlns:p14="http://schemas.microsoft.com/office/powerpoint/2010/main" val="32804770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612775" y="228600"/>
            <a:ext cx="8153400" cy="990600"/>
          </a:xfrm>
        </p:spPr>
        <p:txBody>
          <a:bodyPr/>
          <a:lstStyle/>
          <a:p>
            <a:pPr eaLnBrk="1" hangingPunct="1"/>
            <a:r>
              <a:rPr lang="en-US" altLang="en-US"/>
              <a:t>Primitive Data Type - Number</a:t>
            </a:r>
          </a:p>
        </p:txBody>
      </p:sp>
      <p:sp>
        <p:nvSpPr>
          <p:cNvPr id="1454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D38C6CE-1EA5-4858-A9CA-D25701A2F526}" type="slidenum">
              <a:rPr lang="en-US" altLang="en-US" sz="1200" smtClean="0">
                <a:solidFill>
                  <a:srgbClr val="FFFFFF"/>
                </a:solidFill>
              </a:rPr>
              <a:pPr>
                <a:lnSpc>
                  <a:spcPct val="80000"/>
                </a:lnSpc>
                <a:spcBef>
                  <a:spcPct val="0"/>
                </a:spcBef>
                <a:buClrTx/>
                <a:buSzTx/>
                <a:buFontTx/>
                <a:buNone/>
              </a:pPr>
              <a:t>137</a:t>
            </a:fld>
            <a:endParaRPr lang="en-US" altLang="en-US" sz="1200">
              <a:solidFill>
                <a:srgbClr val="FFFFFF"/>
              </a:solidFill>
            </a:endParaRPr>
          </a:p>
        </p:txBody>
      </p:sp>
      <p:sp>
        <p:nvSpPr>
          <p:cNvPr id="145412"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1800"/>
              <a:t>Some special numbers</a:t>
            </a:r>
          </a:p>
          <a:p>
            <a:pPr eaLnBrk="1" hangingPunct="1">
              <a:lnSpc>
                <a:spcPct val="80000"/>
              </a:lnSpc>
            </a:pPr>
            <a:endParaRPr lang="en-US" altLang="en-US" sz="1800"/>
          </a:p>
          <a:p>
            <a:pPr lvl="1" eaLnBrk="1" hangingPunct="1">
              <a:lnSpc>
                <a:spcPct val="80000"/>
              </a:lnSpc>
            </a:pPr>
            <a:r>
              <a:rPr lang="en-US" altLang="en-US" sz="1600"/>
              <a:t>Infinity:  Special value to represent infinity </a:t>
            </a:r>
          </a:p>
          <a:p>
            <a:pPr lvl="1" eaLnBrk="1" hangingPunct="1">
              <a:lnSpc>
                <a:spcPct val="80000"/>
              </a:lnSpc>
            </a:pPr>
            <a:endParaRPr lang="en-US" altLang="en-US" sz="1600"/>
          </a:p>
          <a:p>
            <a:pPr lvl="1" eaLnBrk="1" hangingPunct="1">
              <a:lnSpc>
                <a:spcPct val="80000"/>
              </a:lnSpc>
            </a:pPr>
            <a:r>
              <a:rPr lang="en-US" altLang="en-US" sz="1600"/>
              <a:t>NaN:  Special not-a-number value </a:t>
            </a:r>
          </a:p>
          <a:p>
            <a:pPr lvl="1" eaLnBrk="1" hangingPunct="1">
              <a:lnSpc>
                <a:spcPct val="80000"/>
              </a:lnSpc>
            </a:pPr>
            <a:endParaRPr lang="en-US" altLang="en-US" sz="1600"/>
          </a:p>
          <a:p>
            <a:pPr lvl="1" eaLnBrk="1" hangingPunct="1">
              <a:lnSpc>
                <a:spcPct val="80000"/>
              </a:lnSpc>
            </a:pPr>
            <a:r>
              <a:rPr lang="en-US" altLang="en-US" sz="1600"/>
              <a:t>Number.MAX_VALUE:  Largest representable number </a:t>
            </a:r>
          </a:p>
          <a:p>
            <a:pPr lvl="1" eaLnBrk="1" hangingPunct="1">
              <a:lnSpc>
                <a:spcPct val="80000"/>
              </a:lnSpc>
            </a:pPr>
            <a:endParaRPr lang="en-US" altLang="en-US" sz="1600"/>
          </a:p>
          <a:p>
            <a:pPr lvl="1" eaLnBrk="1" hangingPunct="1">
              <a:lnSpc>
                <a:spcPct val="80000"/>
              </a:lnSpc>
            </a:pPr>
            <a:r>
              <a:rPr lang="en-US" altLang="en-US" sz="1600"/>
              <a:t>Number.MIN_VALUE:  Smallest (closest to zero) representable number </a:t>
            </a:r>
          </a:p>
          <a:p>
            <a:pPr lvl="1" eaLnBrk="1" hangingPunct="1">
              <a:lnSpc>
                <a:spcPct val="80000"/>
              </a:lnSpc>
            </a:pPr>
            <a:endParaRPr lang="en-US" altLang="en-US" sz="1600"/>
          </a:p>
          <a:p>
            <a:pPr lvl="1" eaLnBrk="1" hangingPunct="1">
              <a:lnSpc>
                <a:spcPct val="80000"/>
              </a:lnSpc>
            </a:pPr>
            <a:r>
              <a:rPr lang="en-US" altLang="en-US" sz="1600"/>
              <a:t>Number.NaN :  Special not-a-number value</a:t>
            </a:r>
          </a:p>
          <a:p>
            <a:pPr lvl="1" eaLnBrk="1" hangingPunct="1">
              <a:lnSpc>
                <a:spcPct val="80000"/>
              </a:lnSpc>
            </a:pPr>
            <a:endParaRPr lang="en-US" altLang="en-US" sz="1600"/>
          </a:p>
          <a:p>
            <a:pPr lvl="1" eaLnBrk="1" hangingPunct="1">
              <a:lnSpc>
                <a:spcPct val="80000"/>
              </a:lnSpc>
            </a:pPr>
            <a:r>
              <a:rPr lang="en-US" altLang="en-US" sz="1600"/>
              <a:t> Number.POSITIVE_INFINITY Special value to represent infinity </a:t>
            </a:r>
          </a:p>
          <a:p>
            <a:pPr lvl="1" eaLnBrk="1" hangingPunct="1">
              <a:lnSpc>
                <a:spcPct val="80000"/>
              </a:lnSpc>
            </a:pPr>
            <a:endParaRPr lang="en-US" altLang="en-US" sz="1600"/>
          </a:p>
          <a:p>
            <a:pPr lvl="1" eaLnBrk="1" hangingPunct="1">
              <a:lnSpc>
                <a:spcPct val="80000"/>
              </a:lnSpc>
            </a:pPr>
            <a:r>
              <a:rPr lang="en-US" altLang="en-US" sz="1600"/>
              <a:t>Number.NEGATIVE_INFINITY :  Special value to represent negative infinity</a:t>
            </a:r>
          </a:p>
        </p:txBody>
      </p:sp>
    </p:spTree>
    <p:extLst>
      <p:ext uri="{BB962C8B-B14F-4D97-AF65-F5344CB8AC3E}">
        <p14:creationId xmlns:p14="http://schemas.microsoft.com/office/powerpoint/2010/main" val="33187437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64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62F5146-03E4-4D70-983B-16777684EF5A}" type="slidenum">
              <a:rPr lang="en-US" altLang="en-US" sz="1200" smtClean="0">
                <a:solidFill>
                  <a:srgbClr val="FFFFFF"/>
                </a:solidFill>
              </a:rPr>
              <a:pPr>
                <a:lnSpc>
                  <a:spcPct val="80000"/>
                </a:lnSpc>
                <a:spcBef>
                  <a:spcPct val="0"/>
                </a:spcBef>
                <a:buClrTx/>
                <a:buSzTx/>
                <a:buFontTx/>
                <a:buNone/>
              </a:pPr>
              <a:t>138</a:t>
            </a:fld>
            <a:endParaRPr lang="en-US" altLang="en-US" sz="1200">
              <a:solidFill>
                <a:srgbClr val="FFFFFF"/>
              </a:solidFill>
            </a:endParaRPr>
          </a:p>
        </p:txBody>
      </p:sp>
      <p:sp>
        <p:nvSpPr>
          <p:cNvPr id="146436" name="Content Placeholder 3"/>
          <p:cNvSpPr>
            <a:spLocks noGrp="1"/>
          </p:cNvSpPr>
          <p:nvPr>
            <p:ph sz="quarter" idx="1"/>
          </p:nvPr>
        </p:nvSpPr>
        <p:spPr>
          <a:xfrm>
            <a:off x="612775" y="1600200"/>
            <a:ext cx="8153400" cy="4495800"/>
          </a:xfrm>
        </p:spPr>
        <p:txBody>
          <a:bodyPr/>
          <a:lstStyle/>
          <a:p>
            <a:pPr eaLnBrk="1" hangingPunct="1"/>
            <a:r>
              <a:rPr lang="en-US" altLang="en-US" dirty="0"/>
              <a:t>Math Object:</a:t>
            </a:r>
          </a:p>
          <a:p>
            <a:pPr lvl="1" eaLnBrk="1" hangingPunct="1"/>
            <a:r>
              <a:rPr lang="en-US" altLang="en-US" dirty="0"/>
              <a:t>In addition to the basic arithmetic operations, JavaScript supports more complex mathematical operations through a large number of mathematical functions that are core parts of the language. For convenience, these functions are all stored as properties of a single Math object </a:t>
            </a:r>
          </a:p>
        </p:txBody>
      </p:sp>
    </p:spTree>
    <p:extLst>
      <p:ext uri="{BB962C8B-B14F-4D97-AF65-F5344CB8AC3E}">
        <p14:creationId xmlns:p14="http://schemas.microsoft.com/office/powerpoint/2010/main" val="3350710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74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A32AAD4-5FAD-4D55-B3B1-37AB491C1023}" type="slidenum">
              <a:rPr lang="en-US" altLang="en-US" sz="1200" smtClean="0">
                <a:solidFill>
                  <a:srgbClr val="FFFFFF"/>
                </a:solidFill>
              </a:rPr>
              <a:pPr>
                <a:lnSpc>
                  <a:spcPct val="80000"/>
                </a:lnSpc>
                <a:spcBef>
                  <a:spcPct val="0"/>
                </a:spcBef>
                <a:buClrTx/>
                <a:buSzTx/>
                <a:buFontTx/>
                <a:buNone/>
              </a:pPr>
              <a:t>139</a:t>
            </a:fld>
            <a:endParaRPr lang="en-US" altLang="en-US" sz="1200">
              <a:solidFill>
                <a:srgbClr val="FFFFFF"/>
              </a:solidFill>
            </a:endParaRPr>
          </a:p>
        </p:txBody>
      </p:sp>
      <p:sp>
        <p:nvSpPr>
          <p:cNvPr id="147460" name="Content Placeholder 3"/>
          <p:cNvSpPr>
            <a:spLocks noGrp="1"/>
          </p:cNvSpPr>
          <p:nvPr>
            <p:ph sz="quarter" idx="1"/>
          </p:nvPr>
        </p:nvSpPr>
        <p:spPr>
          <a:xfrm>
            <a:off x="612775" y="1600200"/>
            <a:ext cx="8153400" cy="4495800"/>
          </a:xfrm>
        </p:spPr>
        <p:txBody>
          <a:bodyPr/>
          <a:lstStyle/>
          <a:p>
            <a:pPr eaLnBrk="1" hangingPunct="1"/>
            <a:r>
              <a:rPr lang="en-US" altLang="en-US"/>
              <a:t>String to Number conversion</a:t>
            </a:r>
          </a:p>
          <a:p>
            <a:pPr eaLnBrk="1" hangingPunct="1">
              <a:buFont typeface="Wingdings" panose="05000000000000000000" pitchFamily="2" charset="2"/>
              <a:buNone/>
            </a:pPr>
            <a:endParaRPr lang="en-US" altLang="en-US"/>
          </a:p>
          <a:p>
            <a:pPr eaLnBrk="1" hangingPunct="1"/>
            <a:r>
              <a:rPr lang="en-US" altLang="en-US"/>
              <a:t>When a string is used in a numeric context, it is automatically converted to a number. This means, for example, that the following code actually works:</a:t>
            </a:r>
          </a:p>
          <a:p>
            <a:pPr eaLnBrk="1" hangingPunct="1"/>
            <a:endParaRPr lang="en-US" altLang="en-US"/>
          </a:p>
          <a:p>
            <a:pPr eaLnBrk="1" hangingPunct="1"/>
            <a:r>
              <a:rPr lang="en-US" altLang="en-US"/>
              <a:t>var product = "21" * "2"; // product is the number 42.</a:t>
            </a:r>
          </a:p>
        </p:txBody>
      </p:sp>
    </p:spTree>
    <p:extLst>
      <p:ext uri="{BB962C8B-B14F-4D97-AF65-F5344CB8AC3E}">
        <p14:creationId xmlns:p14="http://schemas.microsoft.com/office/powerpoint/2010/main" val="364360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altLang="en-US"/>
              <a:t>Outline</a:t>
            </a:r>
          </a:p>
        </p:txBody>
      </p:sp>
      <p:sp>
        <p:nvSpPr>
          <p:cNvPr id="163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EA7700B-1E92-449A-93E1-02AB8BB5E624}" type="slidenum">
              <a:rPr lang="en-US" altLang="en-US" sz="1200" smtClean="0">
                <a:solidFill>
                  <a:srgbClr val="FFFFFF"/>
                </a:solidFill>
              </a:rPr>
              <a:pPr>
                <a:lnSpc>
                  <a:spcPct val="80000"/>
                </a:lnSpc>
                <a:spcBef>
                  <a:spcPct val="0"/>
                </a:spcBef>
                <a:buClrTx/>
                <a:buSzTx/>
                <a:buFontTx/>
                <a:buNone/>
              </a:pPr>
              <a:t>14</a:t>
            </a:fld>
            <a:endParaRPr lang="en-US" altLang="en-US" sz="1200">
              <a:solidFill>
                <a:srgbClr val="FFFFFF"/>
              </a:solidFill>
            </a:endParaRPr>
          </a:p>
        </p:txBody>
      </p:sp>
      <p:sp>
        <p:nvSpPr>
          <p:cNvPr id="16388"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000"/>
              <a:t>Introduction to JavaScript (15 min)</a:t>
            </a:r>
          </a:p>
          <a:p>
            <a:pPr lvl="1" eaLnBrk="1" hangingPunct="1">
              <a:lnSpc>
                <a:spcPct val="80000"/>
              </a:lnSpc>
            </a:pPr>
            <a:r>
              <a:rPr lang="en-US" altLang="en-US" sz="1800"/>
              <a:t>Definition and Purpose</a:t>
            </a:r>
          </a:p>
          <a:p>
            <a:pPr lvl="1" eaLnBrk="1" hangingPunct="1">
              <a:lnSpc>
                <a:spcPct val="80000"/>
              </a:lnSpc>
            </a:pPr>
            <a:r>
              <a:rPr lang="en-US" altLang="en-US" sz="1800"/>
              <a:t>History</a:t>
            </a:r>
          </a:p>
          <a:p>
            <a:pPr lvl="1" eaLnBrk="1" hangingPunct="1">
              <a:lnSpc>
                <a:spcPct val="80000"/>
              </a:lnSpc>
            </a:pPr>
            <a:r>
              <a:rPr lang="en-US" altLang="en-US" sz="1800"/>
              <a:t>Key Ideas and Advantages</a:t>
            </a:r>
          </a:p>
          <a:p>
            <a:pPr lvl="1" eaLnBrk="1" hangingPunct="1">
              <a:lnSpc>
                <a:spcPct val="80000"/>
              </a:lnSpc>
              <a:buFont typeface="Wingdings 2" panose="05020102010507070707" pitchFamily="18" charset="2"/>
              <a:buNone/>
            </a:pPr>
            <a:endParaRPr lang="en-US" altLang="en-US" sz="1800"/>
          </a:p>
          <a:p>
            <a:pPr eaLnBrk="1" hangingPunct="1">
              <a:lnSpc>
                <a:spcPct val="80000"/>
              </a:lnSpc>
            </a:pPr>
            <a:r>
              <a:rPr lang="en-US" altLang="en-US" sz="2000"/>
              <a:t>JavaScript basic syntax</a:t>
            </a:r>
          </a:p>
          <a:p>
            <a:pPr lvl="1" eaLnBrk="1" hangingPunct="1">
              <a:lnSpc>
                <a:spcPct val="80000"/>
              </a:lnSpc>
            </a:pPr>
            <a:r>
              <a:rPr lang="en-US" altLang="en-US" sz="1800"/>
              <a:t>My First JavaScript</a:t>
            </a:r>
          </a:p>
          <a:p>
            <a:pPr lvl="2" eaLnBrk="1" hangingPunct="1">
              <a:lnSpc>
                <a:spcPct val="80000"/>
              </a:lnSpc>
            </a:pPr>
            <a:r>
              <a:rPr lang="en-US" altLang="en-US" sz="1600"/>
              <a:t>Walkthrough the code</a:t>
            </a:r>
          </a:p>
          <a:p>
            <a:pPr lvl="2" eaLnBrk="1" hangingPunct="1">
              <a:lnSpc>
                <a:spcPct val="80000"/>
              </a:lnSpc>
            </a:pPr>
            <a:r>
              <a:rPr lang="en-US" altLang="en-US" sz="1600"/>
              <a:t>How to insert JavaScript in HTML</a:t>
            </a:r>
          </a:p>
          <a:p>
            <a:pPr lvl="2" eaLnBrk="1" hangingPunct="1">
              <a:lnSpc>
                <a:spcPct val="80000"/>
              </a:lnSpc>
            </a:pPr>
            <a:r>
              <a:rPr lang="en-US" altLang="en-US" sz="1600"/>
              <a:t>How to insert comments in your code</a:t>
            </a:r>
          </a:p>
          <a:p>
            <a:pPr lvl="1" eaLnBrk="1" hangingPunct="1">
              <a:lnSpc>
                <a:spcPct val="80000"/>
              </a:lnSpc>
            </a:pPr>
            <a:r>
              <a:rPr lang="en-US" altLang="en-US" sz="1800"/>
              <a:t>Variables &amp; Literals</a:t>
            </a:r>
          </a:p>
          <a:p>
            <a:pPr lvl="1" eaLnBrk="1" hangingPunct="1">
              <a:lnSpc>
                <a:spcPct val="80000"/>
              </a:lnSpc>
            </a:pPr>
            <a:r>
              <a:rPr lang="en-US" altLang="en-US" sz="1800"/>
              <a:t>Operators</a:t>
            </a:r>
          </a:p>
          <a:p>
            <a:pPr lvl="1" eaLnBrk="1" hangingPunct="1">
              <a:lnSpc>
                <a:spcPct val="80000"/>
              </a:lnSpc>
            </a:pPr>
            <a:endParaRPr lang="en-US" altLang="en-US" sz="1800"/>
          </a:p>
          <a:p>
            <a:pPr lvl="1" eaLnBrk="1" hangingPunct="1">
              <a:lnSpc>
                <a:spcPct val="80000"/>
              </a:lnSpc>
            </a:pPr>
            <a:endParaRPr lang="en-US" altLang="en-US" sz="1800"/>
          </a:p>
          <a:p>
            <a:pPr eaLnBrk="1" hangingPunct="1">
              <a:lnSpc>
                <a:spcPct val="80000"/>
              </a:lnSpc>
            </a:pPr>
            <a:endParaRPr lang="en-US" altLang="en-US" sz="2000"/>
          </a:p>
          <a:p>
            <a:pPr lvl="1" eaLnBrk="1" hangingPunct="1">
              <a:lnSpc>
                <a:spcPct val="80000"/>
              </a:lnSpc>
            </a:pPr>
            <a:endParaRPr lang="en-US" altLang="en-US" sz="1800"/>
          </a:p>
          <a:p>
            <a:pPr lvl="1" eaLnBrk="1" hangingPunct="1">
              <a:lnSpc>
                <a:spcPct val="80000"/>
              </a:lnSpc>
            </a:pPr>
            <a:endParaRPr lang="en-US" altLang="en-US" sz="1800"/>
          </a:p>
        </p:txBody>
      </p:sp>
    </p:spTree>
    <p:extLst>
      <p:ext uri="{BB962C8B-B14F-4D97-AF65-F5344CB8AC3E}">
        <p14:creationId xmlns:p14="http://schemas.microsoft.com/office/powerpoint/2010/main" val="7111861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84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332EFEC-FFEF-4DB3-9011-C33053AF5736}" type="slidenum">
              <a:rPr lang="en-US" altLang="en-US" sz="1200" smtClean="0">
                <a:solidFill>
                  <a:srgbClr val="FFFFFF"/>
                </a:solidFill>
              </a:rPr>
              <a:pPr>
                <a:lnSpc>
                  <a:spcPct val="80000"/>
                </a:lnSpc>
                <a:spcBef>
                  <a:spcPct val="0"/>
                </a:spcBef>
                <a:buClrTx/>
                <a:buSzTx/>
                <a:buFontTx/>
                <a:buNone/>
              </a:pPr>
              <a:t>140</a:t>
            </a:fld>
            <a:endParaRPr lang="en-US" altLang="en-US" sz="1200">
              <a:solidFill>
                <a:srgbClr val="FFFFFF"/>
              </a:solidFill>
            </a:endParaRPr>
          </a:p>
        </p:txBody>
      </p:sp>
      <p:sp>
        <p:nvSpPr>
          <p:cNvPr id="148484" name="Content Placeholder 3"/>
          <p:cNvSpPr>
            <a:spLocks noGrp="1"/>
          </p:cNvSpPr>
          <p:nvPr>
            <p:ph sz="quarter" idx="1"/>
          </p:nvPr>
        </p:nvSpPr>
        <p:spPr>
          <a:xfrm>
            <a:off x="612775" y="1600200"/>
            <a:ext cx="8153400" cy="4495800"/>
          </a:xfrm>
        </p:spPr>
        <p:txBody>
          <a:bodyPr/>
          <a:lstStyle/>
          <a:p>
            <a:pPr eaLnBrk="1" hangingPunct="1"/>
            <a:r>
              <a:rPr lang="en-US" altLang="en-US"/>
              <a:t>Explicitly</a:t>
            </a:r>
          </a:p>
          <a:p>
            <a:pPr eaLnBrk="1" hangingPunct="1"/>
            <a:endParaRPr lang="en-US" altLang="en-US"/>
          </a:p>
          <a:p>
            <a:pPr lvl="1" eaLnBrk="1" hangingPunct="1"/>
            <a:r>
              <a:rPr lang="en-US" altLang="en-US"/>
              <a:t>var number = Number(string_value);</a:t>
            </a:r>
          </a:p>
          <a:p>
            <a:pPr lvl="1" eaLnBrk="1" hangingPunct="1"/>
            <a:endParaRPr lang="en-US" altLang="en-US"/>
          </a:p>
          <a:p>
            <a:pPr lvl="1" eaLnBrk="1" hangingPunct="1"/>
            <a:r>
              <a:rPr lang="en-US" altLang="en-US"/>
              <a:t>Try converting the string “23”</a:t>
            </a:r>
          </a:p>
          <a:p>
            <a:pPr lvl="1" eaLnBrk="1" hangingPunct="1"/>
            <a:endParaRPr lang="en-US" altLang="en-US"/>
          </a:p>
          <a:p>
            <a:pPr lvl="1" eaLnBrk="1" hangingPunct="1"/>
            <a:r>
              <a:rPr lang="en-US" altLang="en-US"/>
              <a:t>Try converting the string “google”</a:t>
            </a:r>
          </a:p>
          <a:p>
            <a:pPr lvl="1" eaLnBrk="1" hangingPunct="1"/>
            <a:endParaRPr lang="en-US" altLang="en-US"/>
          </a:p>
          <a:p>
            <a:pPr lvl="1" eaLnBrk="1" hangingPunct="1"/>
            <a:r>
              <a:rPr lang="en-US" altLang="en-US"/>
              <a:t>Use document.write to show your result</a:t>
            </a:r>
          </a:p>
        </p:txBody>
      </p:sp>
    </p:spTree>
    <p:extLst>
      <p:ext uri="{BB962C8B-B14F-4D97-AF65-F5344CB8AC3E}">
        <p14:creationId xmlns:p14="http://schemas.microsoft.com/office/powerpoint/2010/main" val="31620500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495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4FD1D5F-976D-4BA9-82D6-841C24C5C904}" type="slidenum">
              <a:rPr lang="en-US" altLang="en-US" sz="1200" smtClean="0">
                <a:solidFill>
                  <a:srgbClr val="FFFFFF"/>
                </a:solidFill>
              </a:rPr>
              <a:pPr>
                <a:lnSpc>
                  <a:spcPct val="80000"/>
                </a:lnSpc>
                <a:spcBef>
                  <a:spcPct val="0"/>
                </a:spcBef>
                <a:buClrTx/>
                <a:buSzTx/>
                <a:buFontTx/>
                <a:buNone/>
              </a:pPr>
              <a:t>141</a:t>
            </a:fld>
            <a:endParaRPr lang="en-US" altLang="en-US" sz="1200">
              <a:solidFill>
                <a:srgbClr val="FFFFFF"/>
              </a:solidFill>
            </a:endParaRPr>
          </a:p>
        </p:txBody>
      </p:sp>
      <p:sp>
        <p:nvSpPr>
          <p:cNvPr id="149508" name="Content Placeholder 3"/>
          <p:cNvSpPr>
            <a:spLocks noGrp="1"/>
          </p:cNvSpPr>
          <p:nvPr>
            <p:ph sz="quarter" idx="1"/>
          </p:nvPr>
        </p:nvSpPr>
        <p:spPr>
          <a:xfrm>
            <a:off x="612775" y="1600200"/>
            <a:ext cx="8153400" cy="4495800"/>
          </a:xfrm>
        </p:spPr>
        <p:txBody>
          <a:bodyPr/>
          <a:lstStyle/>
          <a:p>
            <a:pPr eaLnBrk="1" hangingPunct="1"/>
            <a:r>
              <a:rPr lang="en-US" altLang="en-US"/>
              <a:t>parseInt() and parseFloat()</a:t>
            </a:r>
          </a:p>
          <a:p>
            <a:pPr lvl="1" eaLnBrk="1" hangingPunct="1"/>
            <a:r>
              <a:rPr lang="en-US" altLang="en-US"/>
              <a:t>These functions convert and return any number at the beginning of a string, ignoring any trailing nonnumbers. </a:t>
            </a:r>
          </a:p>
          <a:p>
            <a:pPr lvl="1" eaLnBrk="1" hangingPunct="1"/>
            <a:endParaRPr lang="en-US" altLang="en-US"/>
          </a:p>
          <a:p>
            <a:pPr lvl="1" eaLnBrk="1" hangingPunct="1"/>
            <a:r>
              <a:rPr lang="en-US" altLang="en-US"/>
              <a:t>parseInt( ) parses only integers</a:t>
            </a:r>
          </a:p>
          <a:p>
            <a:pPr lvl="1" eaLnBrk="1" hangingPunct="1"/>
            <a:endParaRPr lang="en-US" altLang="en-US"/>
          </a:p>
          <a:p>
            <a:pPr lvl="1" eaLnBrk="1" hangingPunct="1"/>
            <a:r>
              <a:rPr lang="en-US" altLang="en-US"/>
              <a:t>parseFloat( ) parses both integers and floating-point numbers. </a:t>
            </a:r>
          </a:p>
          <a:p>
            <a:pPr lvl="1" eaLnBrk="1" hangingPunct="1"/>
            <a:endParaRPr lang="en-US" altLang="en-US"/>
          </a:p>
        </p:txBody>
      </p:sp>
    </p:spTree>
    <p:extLst>
      <p:ext uri="{BB962C8B-B14F-4D97-AF65-F5344CB8AC3E}">
        <p14:creationId xmlns:p14="http://schemas.microsoft.com/office/powerpoint/2010/main" val="5620667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Number</a:t>
            </a:r>
          </a:p>
        </p:txBody>
      </p:sp>
      <p:sp>
        <p:nvSpPr>
          <p:cNvPr id="1505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C648346-8D84-4D51-BC46-19F25576234C}" type="slidenum">
              <a:rPr lang="en-US" altLang="en-US" sz="1200" smtClean="0">
                <a:solidFill>
                  <a:srgbClr val="FFFFFF"/>
                </a:solidFill>
              </a:rPr>
              <a:pPr>
                <a:lnSpc>
                  <a:spcPct val="80000"/>
                </a:lnSpc>
                <a:spcBef>
                  <a:spcPct val="0"/>
                </a:spcBef>
                <a:buClrTx/>
                <a:buSzTx/>
                <a:buFontTx/>
                <a:buNone/>
              </a:pPr>
              <a:t>142</a:t>
            </a:fld>
            <a:endParaRPr lang="en-US" altLang="en-US" sz="1200">
              <a:solidFill>
                <a:srgbClr val="FFFFFF"/>
              </a:solidFill>
            </a:endParaRPr>
          </a:p>
        </p:txBody>
      </p:sp>
      <p:sp>
        <p:nvSpPr>
          <p:cNvPr id="150532" name="Content Placeholder 3"/>
          <p:cNvSpPr>
            <a:spLocks noGrp="1"/>
          </p:cNvSpPr>
          <p:nvPr>
            <p:ph sz="quarter" idx="1"/>
          </p:nvPr>
        </p:nvSpPr>
        <p:spPr>
          <a:xfrm>
            <a:off x="612775" y="1600200"/>
            <a:ext cx="8153400" cy="4495800"/>
          </a:xfrm>
        </p:spPr>
        <p:txBody>
          <a:bodyPr/>
          <a:lstStyle/>
          <a:p>
            <a:pPr eaLnBrk="1" hangingPunct="1"/>
            <a:r>
              <a:rPr lang="en-US" altLang="en-US"/>
              <a:t>ParseInt() and ParseFloat()</a:t>
            </a:r>
          </a:p>
          <a:p>
            <a:pPr eaLnBrk="1" hangingPunct="1">
              <a:buFont typeface="Wingdings" panose="05000000000000000000" pitchFamily="2" charset="2"/>
              <a:buNone/>
            </a:pPr>
            <a:endParaRPr lang="en-US" altLang="en-US"/>
          </a:p>
          <a:p>
            <a:pPr lvl="1" eaLnBrk="1" hangingPunct="1"/>
            <a:r>
              <a:rPr lang="en-US" altLang="en-US"/>
              <a:t>parseInt("3 blind mice");    // Returns 3</a:t>
            </a:r>
          </a:p>
          <a:p>
            <a:pPr lvl="1" eaLnBrk="1" hangingPunct="1">
              <a:buFont typeface="Wingdings 2" panose="05020102010507070707" pitchFamily="18" charset="2"/>
              <a:buNone/>
            </a:pPr>
            <a:endParaRPr lang="en-US" altLang="en-US"/>
          </a:p>
          <a:p>
            <a:pPr lvl="1" eaLnBrk="1" hangingPunct="1"/>
            <a:r>
              <a:rPr lang="en-US" altLang="en-US"/>
              <a:t>parseFloat("3.14 meters");   // Returns 3.14</a:t>
            </a:r>
          </a:p>
          <a:p>
            <a:pPr lvl="1" eaLnBrk="1" hangingPunct="1"/>
            <a:endParaRPr lang="en-US" altLang="en-US"/>
          </a:p>
          <a:p>
            <a:pPr lvl="1" eaLnBrk="1" hangingPunct="1"/>
            <a:r>
              <a:rPr lang="en-US" altLang="en-US"/>
              <a:t>parseInt("12.34");    // Returns 12 </a:t>
            </a:r>
          </a:p>
          <a:p>
            <a:pPr lvl="1" eaLnBrk="1" hangingPunct="1"/>
            <a:endParaRPr lang="en-US" altLang="en-US"/>
          </a:p>
          <a:p>
            <a:pPr lvl="1" eaLnBrk="1" hangingPunct="1"/>
            <a:r>
              <a:rPr lang="en-US" altLang="en-US"/>
              <a:t>parseInt("0xFF"); // Returns 255</a:t>
            </a:r>
          </a:p>
          <a:p>
            <a:pPr lvl="1" eaLnBrk="1" hangingPunct="1"/>
            <a:endParaRPr lang="en-US" altLang="en-US"/>
          </a:p>
        </p:txBody>
      </p:sp>
    </p:spTree>
    <p:extLst>
      <p:ext uri="{BB962C8B-B14F-4D97-AF65-F5344CB8AC3E}">
        <p14:creationId xmlns:p14="http://schemas.microsoft.com/office/powerpoint/2010/main" val="21396424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t>Working with primitive types - Boolean</a:t>
            </a:r>
          </a:p>
        </p:txBody>
      </p:sp>
      <p:sp>
        <p:nvSpPr>
          <p:cNvPr id="1515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ACA350A-BAED-4AFF-9D5F-7228D6A2A4D0}" type="slidenum">
              <a:rPr lang="en-US" altLang="en-US" sz="1200" smtClean="0">
                <a:solidFill>
                  <a:srgbClr val="FFFFFF"/>
                </a:solidFill>
              </a:rPr>
              <a:pPr>
                <a:lnSpc>
                  <a:spcPct val="80000"/>
                </a:lnSpc>
                <a:spcBef>
                  <a:spcPct val="0"/>
                </a:spcBef>
                <a:buClrTx/>
                <a:buSzTx/>
                <a:buFontTx/>
                <a:buNone/>
              </a:pPr>
              <a:t>143</a:t>
            </a:fld>
            <a:endParaRPr lang="en-US" altLang="en-US" sz="1200">
              <a:solidFill>
                <a:srgbClr val="FFFFFF"/>
              </a:solidFill>
            </a:endParaRPr>
          </a:p>
        </p:txBody>
      </p:sp>
      <p:sp>
        <p:nvSpPr>
          <p:cNvPr id="151556" name="Content Placeholder 3"/>
          <p:cNvSpPr>
            <a:spLocks noGrp="1"/>
          </p:cNvSpPr>
          <p:nvPr>
            <p:ph sz="quarter" idx="1"/>
          </p:nvPr>
        </p:nvSpPr>
        <p:spPr>
          <a:xfrm>
            <a:off x="612775" y="1600200"/>
            <a:ext cx="8153400" cy="4495800"/>
          </a:xfrm>
        </p:spPr>
        <p:txBody>
          <a:bodyPr/>
          <a:lstStyle/>
          <a:p>
            <a:pPr eaLnBrk="1" hangingPunct="1"/>
            <a:r>
              <a:rPr lang="en-US" altLang="en-US"/>
              <a:t>Two values</a:t>
            </a:r>
          </a:p>
          <a:p>
            <a:pPr lvl="1" eaLnBrk="1" hangingPunct="1"/>
            <a:r>
              <a:rPr lang="en-US" altLang="en-US"/>
              <a:t>true</a:t>
            </a:r>
          </a:p>
          <a:p>
            <a:pPr lvl="1" eaLnBrk="1" hangingPunct="1"/>
            <a:r>
              <a:rPr lang="en-US" altLang="en-US"/>
              <a:t>false</a:t>
            </a:r>
          </a:p>
          <a:p>
            <a:pPr lvl="1" eaLnBrk="1" hangingPunct="1"/>
            <a:endParaRPr lang="en-US" altLang="en-US"/>
          </a:p>
          <a:p>
            <a:pPr eaLnBrk="1" hangingPunct="1"/>
            <a:r>
              <a:rPr lang="en-US" altLang="en-US"/>
              <a:t>Example</a:t>
            </a:r>
            <a:endParaRPr lang="nl-NL" altLang="en-US"/>
          </a:p>
          <a:p>
            <a:pPr lvl="1" eaLnBrk="1" hangingPunct="1"/>
            <a:r>
              <a:rPr lang="nl-NL" altLang="en-US"/>
              <a:t>document.writeln("is 1 = 4?  : " + 1==4); </a:t>
            </a:r>
            <a:endParaRPr lang="en-US" altLang="en-US"/>
          </a:p>
        </p:txBody>
      </p:sp>
    </p:spTree>
    <p:extLst>
      <p:ext uri="{BB962C8B-B14F-4D97-AF65-F5344CB8AC3E}">
        <p14:creationId xmlns:p14="http://schemas.microsoft.com/office/powerpoint/2010/main" val="42173915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612775" y="228600"/>
            <a:ext cx="8153400" cy="990600"/>
          </a:xfrm>
        </p:spPr>
        <p:txBody>
          <a:bodyPr/>
          <a:lstStyle/>
          <a:p>
            <a:r>
              <a:rPr lang="en-US" altLang="en-US"/>
              <a:t>Arithmetic Operators</a:t>
            </a:r>
          </a:p>
        </p:txBody>
      </p:sp>
      <p:graphicFrame>
        <p:nvGraphicFramePr>
          <p:cNvPr id="152579" name="Object 2"/>
          <p:cNvGraphicFramePr>
            <a:graphicFrameLocks noChangeAspect="1"/>
          </p:cNvGraphicFramePr>
          <p:nvPr/>
        </p:nvGraphicFramePr>
        <p:xfrm>
          <a:off x="762000" y="1905000"/>
          <a:ext cx="8269288" cy="2438400"/>
        </p:xfrm>
        <a:graphic>
          <a:graphicData uri="http://schemas.openxmlformats.org/presentationml/2006/ole">
            <mc:AlternateContent xmlns:mc="http://schemas.openxmlformats.org/markup-compatibility/2006">
              <mc:Choice xmlns:v="urn:schemas-microsoft-com:vml" Requires="v">
                <p:oleObj spid="_x0000_s19471" name="Document" r:id="rId3" imgW="7294713" imgH="2153554" progId="Word.Document.8">
                  <p:embed/>
                </p:oleObj>
              </mc:Choice>
              <mc:Fallback>
                <p:oleObj name="Document" r:id="rId3" imgW="7294713" imgH="2153554" progId="Word.Document.8">
                  <p:embed/>
                  <p:pic>
                    <p:nvPicPr>
                      <p:cNvPr id="1525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8269288"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37631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612775" y="228600"/>
            <a:ext cx="8153400" cy="990600"/>
          </a:xfrm>
        </p:spPr>
        <p:txBody>
          <a:bodyPr/>
          <a:lstStyle/>
          <a:p>
            <a:r>
              <a:rPr lang="en-US" altLang="en-US"/>
              <a:t>Precedence of operators</a:t>
            </a:r>
          </a:p>
        </p:txBody>
      </p:sp>
      <p:graphicFrame>
        <p:nvGraphicFramePr>
          <p:cNvPr id="153603" name="Object 2"/>
          <p:cNvGraphicFramePr>
            <a:graphicFrameLocks noGrp="1" noChangeAspect="1"/>
          </p:cNvGraphicFramePr>
          <p:nvPr>
            <p:ph sz="quarter" idx="1"/>
          </p:nvPr>
        </p:nvGraphicFramePr>
        <p:xfrm>
          <a:off x="688975" y="1981200"/>
          <a:ext cx="8166100" cy="2438400"/>
        </p:xfrm>
        <a:graphic>
          <a:graphicData uri="http://schemas.openxmlformats.org/presentationml/2006/ole">
            <mc:AlternateContent xmlns:mc="http://schemas.openxmlformats.org/markup-compatibility/2006">
              <mc:Choice xmlns:v="urn:schemas-microsoft-com:vml" Requires="v">
                <p:oleObj spid="_x0000_s20495" name="Document" r:id="rId3" imgW="7303350" imgH="2180756" progId="Word.Document.8">
                  <p:embed/>
                </p:oleObj>
              </mc:Choice>
              <mc:Fallback>
                <p:oleObj name="Document" r:id="rId3" imgW="7303350" imgH="2180756" progId="Word.Document.8">
                  <p:embed/>
                  <p:pic>
                    <p:nvPicPr>
                      <p:cNvPr id="1536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1981200"/>
                        <a:ext cx="81661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0362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a:xfrm>
            <a:off x="612775" y="228600"/>
            <a:ext cx="8153400" cy="990600"/>
          </a:xfrm>
        </p:spPr>
        <p:txBody>
          <a:bodyPr/>
          <a:lstStyle/>
          <a:p>
            <a:r>
              <a:rPr lang="en-US" altLang="en-US"/>
              <a:t>Assignment operators</a:t>
            </a:r>
          </a:p>
        </p:txBody>
      </p:sp>
      <p:graphicFrame>
        <p:nvGraphicFramePr>
          <p:cNvPr id="154627" name="Object 2"/>
          <p:cNvGraphicFramePr>
            <a:graphicFrameLocks noGrp="1" noChangeAspect="1"/>
          </p:cNvGraphicFramePr>
          <p:nvPr>
            <p:ph sz="quarter" idx="1"/>
          </p:nvPr>
        </p:nvGraphicFramePr>
        <p:xfrm>
          <a:off x="838200" y="2133600"/>
          <a:ext cx="7078663" cy="2687638"/>
        </p:xfrm>
        <a:graphic>
          <a:graphicData uri="http://schemas.openxmlformats.org/presentationml/2006/ole">
            <mc:AlternateContent xmlns:mc="http://schemas.openxmlformats.org/markup-compatibility/2006">
              <mc:Choice xmlns:v="urn:schemas-microsoft-com:vml" Requires="v">
                <p:oleObj spid="_x0000_s21519" name="Document" r:id="rId4" imgW="5128636" imgH="1947597" progId="Word.Document.8">
                  <p:embed/>
                </p:oleObj>
              </mc:Choice>
              <mc:Fallback>
                <p:oleObj name="Document" r:id="rId4" imgW="5128636" imgH="1947597" progId="Word.Document.8">
                  <p:embed/>
                  <p:pic>
                    <p:nvPicPr>
                      <p:cNvPr id="15462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33600"/>
                        <a:ext cx="7078663" cy="2687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930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r>
              <a:rPr lang="en-US" altLang="en-US"/>
              <a:t>What is JavaScript</a:t>
            </a:r>
          </a:p>
        </p:txBody>
      </p:sp>
      <p:sp>
        <p:nvSpPr>
          <p:cNvPr id="17411" name="Content Placeholder 2"/>
          <p:cNvSpPr>
            <a:spLocks noGrp="1"/>
          </p:cNvSpPr>
          <p:nvPr>
            <p:ph sz="quarter" idx="1"/>
          </p:nvPr>
        </p:nvSpPr>
        <p:spPr>
          <a:xfrm>
            <a:off x="612775" y="1600200"/>
            <a:ext cx="8153400" cy="4495800"/>
          </a:xfrm>
        </p:spPr>
        <p:txBody>
          <a:bodyPr/>
          <a:lstStyle/>
          <a:p>
            <a:r>
              <a:rPr lang="en-US" altLang="en-US"/>
              <a:t>A programming language that</a:t>
            </a:r>
          </a:p>
          <a:p>
            <a:pPr lvl="1"/>
            <a:r>
              <a:rPr lang="en-US" altLang="en-US"/>
              <a:t>Allows you to change your html page dynamically based on user action or other events</a:t>
            </a:r>
          </a:p>
          <a:p>
            <a:pPr lvl="1"/>
            <a:r>
              <a:rPr lang="en-US" altLang="en-US"/>
              <a:t>Dynamically change the CSS </a:t>
            </a:r>
          </a:p>
          <a:p>
            <a:pPr lvl="1"/>
            <a:r>
              <a:rPr lang="en-US" altLang="en-US"/>
              <a:t>Dynamically change the </a:t>
            </a:r>
            <a:r>
              <a:rPr lang="en-US" altLang="en-US" b="1"/>
              <a:t>DOM</a:t>
            </a:r>
            <a:r>
              <a:rPr lang="en-US" altLang="en-US"/>
              <a:t> elements of a page </a:t>
            </a:r>
          </a:p>
          <a:p>
            <a:pPr lvl="1"/>
            <a:r>
              <a:rPr lang="en-US" altLang="en-US"/>
              <a:t>Capture user actions</a:t>
            </a:r>
          </a:p>
        </p:txBody>
      </p:sp>
    </p:spTree>
    <p:extLst>
      <p:ext uri="{BB962C8B-B14F-4D97-AF65-F5344CB8AC3E}">
        <p14:creationId xmlns:p14="http://schemas.microsoft.com/office/powerpoint/2010/main" val="234328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altLang="en-US"/>
              <a:t>DOM</a:t>
            </a:r>
          </a:p>
        </p:txBody>
      </p:sp>
      <p:sp>
        <p:nvSpPr>
          <p:cNvPr id="184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A46C862-4993-480E-AEE9-633E72B6C94F}" type="slidenum">
              <a:rPr lang="en-US" altLang="en-US" sz="1200" smtClean="0">
                <a:solidFill>
                  <a:srgbClr val="FFFFFF"/>
                </a:solidFill>
              </a:rPr>
              <a:pPr>
                <a:lnSpc>
                  <a:spcPct val="80000"/>
                </a:lnSpc>
                <a:spcBef>
                  <a:spcPct val="0"/>
                </a:spcBef>
                <a:buClrTx/>
                <a:buSzTx/>
                <a:buFontTx/>
                <a:buNone/>
              </a:pPr>
              <a:t>16</a:t>
            </a:fld>
            <a:endParaRPr lang="en-US" altLang="en-US" sz="1200">
              <a:solidFill>
                <a:srgbClr val="FFFFFF"/>
              </a:solidFill>
            </a:endParaRPr>
          </a:p>
        </p:txBody>
      </p:sp>
      <p:sp>
        <p:nvSpPr>
          <p:cNvPr id="18436"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b="1"/>
              <a:t>D</a:t>
            </a:r>
            <a:r>
              <a:rPr lang="en-US" altLang="en-US" sz="2700"/>
              <a:t>ocument </a:t>
            </a:r>
            <a:r>
              <a:rPr lang="en-US" altLang="en-US" sz="2700" b="1"/>
              <a:t>O</a:t>
            </a:r>
            <a:r>
              <a:rPr lang="en-US" altLang="en-US" sz="2700"/>
              <a:t>bject </a:t>
            </a:r>
            <a:r>
              <a:rPr lang="en-US" altLang="en-US" sz="2700" b="1"/>
              <a:t>M</a:t>
            </a:r>
            <a:r>
              <a:rPr lang="en-US" altLang="en-US" sz="2700"/>
              <a:t>odel</a:t>
            </a:r>
          </a:p>
          <a:p>
            <a:pPr eaLnBrk="1" hangingPunct="1">
              <a:lnSpc>
                <a:spcPct val="80000"/>
              </a:lnSpc>
            </a:pPr>
            <a:endParaRPr lang="en-US" altLang="en-US" sz="2700"/>
          </a:p>
          <a:p>
            <a:pPr eaLnBrk="1" hangingPunct="1">
              <a:lnSpc>
                <a:spcPct val="80000"/>
              </a:lnSpc>
            </a:pPr>
            <a:r>
              <a:rPr lang="en-US" altLang="en-US" sz="2700"/>
              <a:t>Allows you to access any part of your web page and change their properties. </a:t>
            </a:r>
          </a:p>
          <a:p>
            <a:pPr eaLnBrk="1" hangingPunct="1">
              <a:lnSpc>
                <a:spcPct val="80000"/>
              </a:lnSpc>
              <a:buFont typeface="Wingdings" panose="05000000000000000000" pitchFamily="2" charset="2"/>
              <a:buNone/>
            </a:pPr>
            <a:endParaRPr lang="en-US" altLang="en-US" sz="2700"/>
          </a:p>
          <a:p>
            <a:pPr eaLnBrk="1" hangingPunct="1">
              <a:lnSpc>
                <a:spcPct val="80000"/>
              </a:lnSpc>
            </a:pPr>
            <a:r>
              <a:rPr lang="en-US" altLang="en-US" sz="2700"/>
              <a:t>Think of DOM as a map of all the items on your webpage </a:t>
            </a:r>
          </a:p>
          <a:p>
            <a:pPr lvl="1" eaLnBrk="1" hangingPunct="1">
              <a:lnSpc>
                <a:spcPct val="80000"/>
              </a:lnSpc>
            </a:pPr>
            <a:r>
              <a:rPr lang="en-US" altLang="en-US" sz="2400"/>
              <a:t>Images</a:t>
            </a:r>
          </a:p>
          <a:p>
            <a:pPr lvl="1" eaLnBrk="1" hangingPunct="1">
              <a:lnSpc>
                <a:spcPct val="80000"/>
              </a:lnSpc>
            </a:pPr>
            <a:r>
              <a:rPr lang="en-US" altLang="en-US" sz="2400"/>
              <a:t>Text box</a:t>
            </a:r>
          </a:p>
          <a:p>
            <a:pPr lvl="1" eaLnBrk="1" hangingPunct="1">
              <a:lnSpc>
                <a:spcPct val="80000"/>
              </a:lnSpc>
            </a:pPr>
            <a:r>
              <a:rPr lang="en-US" altLang="en-US" sz="2400"/>
              <a:t>Body of the page</a:t>
            </a:r>
          </a:p>
          <a:p>
            <a:pPr lvl="1" eaLnBrk="1" hangingPunct="1">
              <a:lnSpc>
                <a:spcPct val="80000"/>
              </a:lnSpc>
            </a:pPr>
            <a:r>
              <a:rPr lang="en-US" altLang="en-US" sz="2400"/>
              <a:t>Header etc…</a:t>
            </a:r>
          </a:p>
          <a:p>
            <a:pPr lvl="1" eaLnBrk="1" hangingPunct="1">
              <a:lnSpc>
                <a:spcPct val="80000"/>
              </a:lnSpc>
              <a:buFont typeface="Wingdings 2" panose="05020102010507070707" pitchFamily="18" charset="2"/>
              <a:buNone/>
            </a:pPr>
            <a:endParaRPr lang="en-US" altLang="en-US" sz="2400"/>
          </a:p>
          <a:p>
            <a:pPr lvl="1" eaLnBrk="1" hangingPunct="1">
              <a:lnSpc>
                <a:spcPct val="80000"/>
              </a:lnSpc>
              <a:buFont typeface="Wingdings 2" panose="05020102010507070707" pitchFamily="18" charset="2"/>
              <a:buNone/>
            </a:pPr>
            <a:endParaRPr lang="en-US" altLang="en-US" sz="2400"/>
          </a:p>
        </p:txBody>
      </p:sp>
    </p:spTree>
    <p:extLst>
      <p:ext uri="{BB962C8B-B14F-4D97-AF65-F5344CB8AC3E}">
        <p14:creationId xmlns:p14="http://schemas.microsoft.com/office/powerpoint/2010/main" val="47332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pPr eaLnBrk="1" hangingPunct="1"/>
            <a:r>
              <a:rPr lang="en-US" altLang="en-US"/>
              <a:t>DOM</a:t>
            </a:r>
          </a:p>
        </p:txBody>
      </p:sp>
      <p:graphicFrame>
        <p:nvGraphicFramePr>
          <p:cNvPr id="19459" name="Object 2"/>
          <p:cNvGraphicFramePr>
            <a:graphicFrameLocks noGrp="1" noChangeAspect="1"/>
          </p:cNvGraphicFramePr>
          <p:nvPr>
            <p:ph sz="quarter" idx="1"/>
          </p:nvPr>
        </p:nvGraphicFramePr>
        <p:xfrm>
          <a:off x="1285875" y="1600200"/>
          <a:ext cx="6807200" cy="4495800"/>
        </p:xfrm>
        <a:graphic>
          <a:graphicData uri="http://schemas.openxmlformats.org/presentationml/2006/ole">
            <mc:AlternateContent xmlns:mc="http://schemas.openxmlformats.org/markup-compatibility/2006">
              <mc:Choice xmlns:v="urn:schemas-microsoft-com:vml" Requires="v">
                <p:oleObj spid="_x0000_s1039" name="Document" r:id="rId3" imgW="7321366" imgH="4834820" progId="Word.Document.8">
                  <p:embed/>
                </p:oleObj>
              </mc:Choice>
              <mc:Fallback>
                <p:oleObj name="Document" r:id="rId3" imgW="7321366" imgH="4834820" progId="Word.Document.8">
                  <p:embed/>
                  <p:pic>
                    <p:nvPicPr>
                      <p:cNvPr id="1945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600200"/>
                        <a:ext cx="6807200" cy="449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700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pPr eaLnBrk="1" hangingPunct="1"/>
            <a:r>
              <a:rPr lang="en-US" altLang="en-US"/>
              <a:t>DOM</a:t>
            </a:r>
          </a:p>
        </p:txBody>
      </p:sp>
      <p:graphicFrame>
        <p:nvGraphicFramePr>
          <p:cNvPr id="20483" name="Object 2"/>
          <p:cNvGraphicFramePr>
            <a:graphicFrameLocks noGrp="1" noChangeAspect="1"/>
          </p:cNvGraphicFramePr>
          <p:nvPr>
            <p:ph sz="quarter" idx="1"/>
          </p:nvPr>
        </p:nvGraphicFramePr>
        <p:xfrm>
          <a:off x="1143000" y="2209800"/>
          <a:ext cx="7386638" cy="3900488"/>
        </p:xfrm>
        <a:graphic>
          <a:graphicData uri="http://schemas.openxmlformats.org/presentationml/2006/ole">
            <mc:AlternateContent xmlns:mc="http://schemas.openxmlformats.org/markup-compatibility/2006">
              <mc:Choice xmlns:v="urn:schemas-microsoft-com:vml" Requires="v">
                <p:oleObj spid="_x0000_s2076" name="Visio" r:id="rId3" imgW="3875227" imgH="2046427" progId="Visio.Drawing.11">
                  <p:embed/>
                </p:oleObj>
              </mc:Choice>
              <mc:Fallback>
                <p:oleObj name="Visio" r:id="rId3" imgW="3875227" imgH="2046427" progId="Visio.Drawing.11">
                  <p:embed/>
                  <p:pic>
                    <p:nvPicPr>
                      <p:cNvPr id="2048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800"/>
                        <a:ext cx="7386638"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3"/>
          <p:cNvGraphicFramePr>
            <a:graphicFrameLocks noChangeAspect="1"/>
          </p:cNvGraphicFramePr>
          <p:nvPr/>
        </p:nvGraphicFramePr>
        <p:xfrm>
          <a:off x="609600" y="1600200"/>
          <a:ext cx="7321550" cy="434975"/>
        </p:xfrm>
        <a:graphic>
          <a:graphicData uri="http://schemas.openxmlformats.org/presentationml/2006/ole">
            <mc:AlternateContent xmlns:mc="http://schemas.openxmlformats.org/markup-compatibility/2006">
              <mc:Choice xmlns:v="urn:schemas-microsoft-com:vml" Requires="v">
                <p:oleObj spid="_x0000_s2077" name="Document" r:id="rId5" imgW="7321366" imgH="435069" progId="Word.Document.8">
                  <p:embed/>
                </p:oleObj>
              </mc:Choice>
              <mc:Fallback>
                <p:oleObj name="Document" r:id="rId5" imgW="7321366" imgH="435069" progId="Word.Document.8">
                  <p:embed/>
                  <p:pic>
                    <p:nvPicPr>
                      <p:cNvPr id="2048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00200"/>
                        <a:ext cx="7321550" cy="434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308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pPr eaLnBrk="1" hangingPunct="1"/>
            <a:r>
              <a:rPr lang="en-US" altLang="en-US"/>
              <a:t>DOM and the Browser	</a:t>
            </a:r>
          </a:p>
        </p:txBody>
      </p:sp>
      <p:sp>
        <p:nvSpPr>
          <p:cNvPr id="215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B7BF084-6E55-4512-B11D-687F1A1A55E0}" type="slidenum">
              <a:rPr lang="en-US" altLang="en-US" sz="1200" smtClean="0">
                <a:solidFill>
                  <a:srgbClr val="FFFFFF"/>
                </a:solidFill>
              </a:rPr>
              <a:pPr>
                <a:lnSpc>
                  <a:spcPct val="80000"/>
                </a:lnSpc>
                <a:spcBef>
                  <a:spcPct val="0"/>
                </a:spcBef>
                <a:buClrTx/>
                <a:buSzTx/>
                <a:buFontTx/>
                <a:buNone/>
              </a:pPr>
              <a:t>19</a:t>
            </a:fld>
            <a:endParaRPr lang="en-US" altLang="en-US" sz="1200">
              <a:solidFill>
                <a:srgbClr val="FFFFFF"/>
              </a:solidFill>
            </a:endParaRPr>
          </a:p>
        </p:txBody>
      </p:sp>
      <p:sp>
        <p:nvSpPr>
          <p:cNvPr id="21508"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sz="2700" dirty="0"/>
              <a:t>DOM is only good as long as everyone understand and agrees. </a:t>
            </a:r>
          </a:p>
          <a:p>
            <a:pPr eaLnBrk="1" hangingPunct="1">
              <a:lnSpc>
                <a:spcPct val="90000"/>
              </a:lnSpc>
            </a:pPr>
            <a:r>
              <a:rPr lang="en-US" altLang="en-US" sz="2700" dirty="0"/>
              <a:t>DOM level 0 (first version of the DOM </a:t>
            </a:r>
          </a:p>
          <a:p>
            <a:pPr lvl="1" eaLnBrk="1" hangingPunct="1">
              <a:lnSpc>
                <a:spcPct val="90000"/>
              </a:lnSpc>
            </a:pPr>
            <a:r>
              <a:rPr lang="en-US" altLang="en-US" sz="2400" dirty="0" err="1"/>
              <a:t>document.layers</a:t>
            </a:r>
            <a:r>
              <a:rPr lang="en-US" altLang="en-US" sz="2400" dirty="0"/>
              <a:t>[‘</a:t>
            </a:r>
            <a:r>
              <a:rPr lang="en-US" altLang="en-US" sz="2400" dirty="0" err="1"/>
              <a:t>myelement</a:t>
            </a:r>
            <a:r>
              <a:rPr lang="en-US" altLang="en-US" sz="2400" dirty="0"/>
              <a:t>’] (</a:t>
            </a:r>
            <a:r>
              <a:rPr lang="en-US" altLang="en-US" sz="2400" dirty="0" err="1"/>
              <a:t>netscape</a:t>
            </a:r>
            <a:r>
              <a:rPr lang="en-US" altLang="en-US" sz="2400" dirty="0"/>
              <a:t>)</a:t>
            </a:r>
          </a:p>
          <a:p>
            <a:pPr lvl="1" eaLnBrk="1" hangingPunct="1">
              <a:lnSpc>
                <a:spcPct val="90000"/>
              </a:lnSpc>
            </a:pPr>
            <a:r>
              <a:rPr lang="en-US" altLang="en-US" sz="2400" dirty="0" err="1"/>
              <a:t>document.all</a:t>
            </a:r>
            <a:r>
              <a:rPr lang="en-US" altLang="en-US" sz="2400" dirty="0"/>
              <a:t>[‘</a:t>
            </a:r>
            <a:r>
              <a:rPr lang="en-US" altLang="en-US" sz="2400" dirty="0" err="1"/>
              <a:t>myelement</a:t>
            </a:r>
            <a:r>
              <a:rPr lang="en-US" altLang="en-US" sz="2400" dirty="0"/>
              <a:t>’] (IE)</a:t>
            </a:r>
          </a:p>
          <a:p>
            <a:pPr eaLnBrk="1" hangingPunct="1">
              <a:lnSpc>
                <a:spcPct val="90000"/>
              </a:lnSpc>
              <a:buFont typeface="Wingdings" panose="05000000000000000000" pitchFamily="2" charset="2"/>
              <a:buNone/>
            </a:pPr>
            <a:endParaRPr lang="en-US" altLang="en-US" sz="2700" dirty="0"/>
          </a:p>
          <a:p>
            <a:pPr eaLnBrk="1" hangingPunct="1">
              <a:lnSpc>
                <a:spcPct val="90000"/>
              </a:lnSpc>
            </a:pPr>
            <a:r>
              <a:rPr lang="en-US" altLang="en-US" sz="2700" dirty="0"/>
              <a:t>W3C came up with DOM level 1 in 1998 as standard</a:t>
            </a:r>
          </a:p>
          <a:p>
            <a:pPr lvl="1" eaLnBrk="1" hangingPunct="1">
              <a:lnSpc>
                <a:spcPct val="90000"/>
              </a:lnSpc>
            </a:pPr>
            <a:r>
              <a:rPr lang="en-US" altLang="en-US" sz="2400" dirty="0" err="1"/>
              <a:t>document.getElementById</a:t>
            </a:r>
            <a:r>
              <a:rPr lang="en-US" altLang="en-US" sz="2400" dirty="0"/>
              <a:t>(‘</a:t>
            </a:r>
            <a:r>
              <a:rPr lang="en-US" altLang="en-US" sz="2400" dirty="0" err="1"/>
              <a:t>myElement</a:t>
            </a:r>
            <a:r>
              <a:rPr lang="en-US" altLang="en-US" sz="2400" dirty="0"/>
              <a:t>’).</a:t>
            </a:r>
            <a:r>
              <a:rPr lang="en-US" altLang="en-US" sz="2400" dirty="0" err="1"/>
              <a:t>style.left</a:t>
            </a:r>
            <a:endParaRPr lang="en-US" altLang="en-US" sz="2400" dirty="0"/>
          </a:p>
        </p:txBody>
      </p:sp>
    </p:spTree>
    <p:extLst>
      <p:ext uri="{BB962C8B-B14F-4D97-AF65-F5344CB8AC3E}">
        <p14:creationId xmlns:p14="http://schemas.microsoft.com/office/powerpoint/2010/main" val="242321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r>
              <a:rPr lang="en-US" altLang="en-US"/>
              <a:t>Introduction</a:t>
            </a:r>
          </a:p>
        </p:txBody>
      </p:sp>
      <p:sp>
        <p:nvSpPr>
          <p:cNvPr id="10243" name="Content Placeholder 2"/>
          <p:cNvSpPr>
            <a:spLocks noGrp="1"/>
          </p:cNvSpPr>
          <p:nvPr>
            <p:ph sz="quarter" idx="1"/>
          </p:nvPr>
        </p:nvSpPr>
        <p:spPr>
          <a:xfrm>
            <a:off x="612775" y="1600200"/>
            <a:ext cx="8153400" cy="4495800"/>
          </a:xfrm>
        </p:spPr>
        <p:txBody>
          <a:bodyPr/>
          <a:lstStyle/>
          <a:p>
            <a:r>
              <a:rPr lang="en-US" altLang="en-US"/>
              <a:t>Adnan Ahmed</a:t>
            </a:r>
          </a:p>
          <a:p>
            <a:endParaRPr lang="en-US" altLang="en-US"/>
          </a:p>
          <a:p>
            <a:r>
              <a:rPr lang="en-US" altLang="en-US"/>
              <a:t>Email: </a:t>
            </a:r>
            <a:r>
              <a:rPr lang="en-US" altLang="en-US" b="1"/>
              <a:t>aeahmed@ucalgary.ca</a:t>
            </a:r>
          </a:p>
          <a:p>
            <a:endParaRPr lang="en-US" altLang="en-US"/>
          </a:p>
        </p:txBody>
      </p:sp>
    </p:spTree>
    <p:extLst>
      <p:ext uri="{BB962C8B-B14F-4D97-AF65-F5344CB8AC3E}">
        <p14:creationId xmlns:p14="http://schemas.microsoft.com/office/powerpoint/2010/main" val="196626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eaLnBrk="1" hangingPunct="1"/>
            <a:r>
              <a:rPr lang="en-US" altLang="en-US"/>
              <a:t>DOM is not limited to JavaScript</a:t>
            </a:r>
          </a:p>
        </p:txBody>
      </p:sp>
      <p:sp>
        <p:nvSpPr>
          <p:cNvPr id="225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16776EF-264D-4A64-A3AE-B5457F2D7A6F}" type="slidenum">
              <a:rPr lang="en-US" altLang="en-US" sz="1200" smtClean="0">
                <a:solidFill>
                  <a:srgbClr val="FFFFFF"/>
                </a:solidFill>
              </a:rPr>
              <a:pPr>
                <a:lnSpc>
                  <a:spcPct val="80000"/>
                </a:lnSpc>
                <a:spcBef>
                  <a:spcPct val="0"/>
                </a:spcBef>
                <a:buClrTx/>
                <a:buSzTx/>
                <a:buFontTx/>
                <a:buNone/>
              </a:pPr>
              <a:t>20</a:t>
            </a:fld>
            <a:endParaRPr lang="en-US" altLang="en-US" sz="1200">
              <a:solidFill>
                <a:srgbClr val="FFFFFF"/>
              </a:solidFill>
            </a:endParaRPr>
          </a:p>
        </p:txBody>
      </p:sp>
      <p:sp>
        <p:nvSpPr>
          <p:cNvPr id="22532" name="Content Placeholder 3"/>
          <p:cNvSpPr>
            <a:spLocks noGrp="1"/>
          </p:cNvSpPr>
          <p:nvPr>
            <p:ph sz="quarter" idx="1"/>
          </p:nvPr>
        </p:nvSpPr>
        <p:spPr>
          <a:xfrm>
            <a:off x="612775" y="1600200"/>
            <a:ext cx="8153400" cy="4495800"/>
          </a:xfrm>
        </p:spPr>
        <p:txBody>
          <a:bodyPr/>
          <a:lstStyle/>
          <a:p>
            <a:pPr eaLnBrk="1" hangingPunct="1"/>
            <a:r>
              <a:rPr lang="en-US" altLang="en-US"/>
              <a:t>DOM started off as a way of standardizing the web document parsing. </a:t>
            </a:r>
          </a:p>
          <a:p>
            <a:pPr eaLnBrk="1" hangingPunct="1">
              <a:buFont typeface="Wingdings" panose="05000000000000000000" pitchFamily="2" charset="2"/>
              <a:buNone/>
            </a:pPr>
            <a:endParaRPr lang="en-US" altLang="en-US"/>
          </a:p>
          <a:p>
            <a:pPr eaLnBrk="1" hangingPunct="1"/>
            <a:r>
              <a:rPr lang="en-US" altLang="en-US"/>
              <a:t>W3C presented DOM as a model that can be used by </a:t>
            </a:r>
            <a:r>
              <a:rPr lang="en-US" altLang="en-US" b="1"/>
              <a:t>any programming </a:t>
            </a:r>
            <a:r>
              <a:rPr lang="en-US" altLang="en-US"/>
              <a:t>language to manipulate </a:t>
            </a:r>
            <a:r>
              <a:rPr lang="en-US" altLang="en-US" b="1"/>
              <a:t>any document</a:t>
            </a:r>
            <a:r>
              <a:rPr lang="en-US" altLang="en-US"/>
              <a:t> written in </a:t>
            </a:r>
            <a:r>
              <a:rPr lang="en-US" altLang="en-US" b="1"/>
              <a:t>any markup </a:t>
            </a:r>
          </a:p>
        </p:txBody>
      </p:sp>
    </p:spTree>
    <p:extLst>
      <p:ext uri="{BB962C8B-B14F-4D97-AF65-F5344CB8AC3E}">
        <p14:creationId xmlns:p14="http://schemas.microsoft.com/office/powerpoint/2010/main" val="28720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altLang="en-US"/>
              <a:t>XHTML</a:t>
            </a:r>
          </a:p>
        </p:txBody>
      </p:sp>
      <p:sp>
        <p:nvSpPr>
          <p:cNvPr id="235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29B6BDF-A642-4418-B6D9-2916EACC4394}" type="slidenum">
              <a:rPr lang="en-US" altLang="en-US" sz="1200" smtClean="0">
                <a:solidFill>
                  <a:srgbClr val="FFFFFF"/>
                </a:solidFill>
              </a:rPr>
              <a:pPr>
                <a:lnSpc>
                  <a:spcPct val="80000"/>
                </a:lnSpc>
                <a:spcBef>
                  <a:spcPct val="0"/>
                </a:spcBef>
                <a:buClrTx/>
                <a:buSzTx/>
                <a:buFontTx/>
                <a:buNone/>
              </a:pPr>
              <a:t>21</a:t>
            </a:fld>
            <a:endParaRPr lang="en-US" altLang="en-US" sz="1200">
              <a:solidFill>
                <a:srgbClr val="FFFFFF"/>
              </a:solidFill>
            </a:endParaRPr>
          </a:p>
        </p:txBody>
      </p:sp>
      <p:sp>
        <p:nvSpPr>
          <p:cNvPr id="23556"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500"/>
              <a:t>Extensible Hyper Text Markup Language</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Almost identical to HTML 4.01</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But stricter and cleaner version of HTML</a:t>
            </a:r>
          </a:p>
          <a:p>
            <a:pPr lvl="1" eaLnBrk="1" hangingPunct="1">
              <a:lnSpc>
                <a:spcPct val="80000"/>
              </a:lnSpc>
            </a:pPr>
            <a:r>
              <a:rPr lang="en-US" altLang="en-US" sz="2200"/>
              <a:t>XHTML elements must be </a:t>
            </a:r>
            <a:r>
              <a:rPr lang="en-US" altLang="en-US" sz="2200" b="1"/>
              <a:t>properly nested</a:t>
            </a:r>
            <a:r>
              <a:rPr lang="en-US" altLang="en-US" sz="2200"/>
              <a:t> </a:t>
            </a:r>
          </a:p>
          <a:p>
            <a:pPr lvl="1" eaLnBrk="1" hangingPunct="1">
              <a:lnSpc>
                <a:spcPct val="80000"/>
              </a:lnSpc>
            </a:pPr>
            <a:r>
              <a:rPr lang="en-US" altLang="en-US" sz="2200"/>
              <a:t>XHTML elements must always be </a:t>
            </a:r>
            <a:r>
              <a:rPr lang="en-US" altLang="en-US" sz="2200" b="1"/>
              <a:t>closed</a:t>
            </a:r>
            <a:r>
              <a:rPr lang="en-US" altLang="en-US" sz="2200"/>
              <a:t> </a:t>
            </a:r>
          </a:p>
          <a:p>
            <a:pPr lvl="1" eaLnBrk="1" hangingPunct="1">
              <a:lnSpc>
                <a:spcPct val="80000"/>
              </a:lnSpc>
            </a:pPr>
            <a:r>
              <a:rPr lang="en-US" altLang="en-US" sz="2200"/>
              <a:t>XHTML elements must be in </a:t>
            </a:r>
            <a:r>
              <a:rPr lang="en-US" altLang="en-US" sz="2200" b="1"/>
              <a:t>lowercase</a:t>
            </a:r>
            <a:r>
              <a:rPr lang="en-US" altLang="en-US" sz="2200"/>
              <a:t> </a:t>
            </a:r>
          </a:p>
          <a:p>
            <a:pPr lvl="1" eaLnBrk="1" hangingPunct="1">
              <a:lnSpc>
                <a:spcPct val="80000"/>
              </a:lnSpc>
            </a:pPr>
            <a:r>
              <a:rPr lang="en-US" altLang="en-US" sz="2200"/>
              <a:t>XHTML documents must have </a:t>
            </a:r>
            <a:r>
              <a:rPr lang="en-US" altLang="en-US" sz="2200" b="1"/>
              <a:t>one root element</a:t>
            </a:r>
            <a:r>
              <a:rPr lang="en-US" altLang="en-US" sz="2200"/>
              <a:t> </a:t>
            </a:r>
          </a:p>
          <a:p>
            <a:pPr eaLnBrk="1" hangingPunct="1">
              <a:lnSpc>
                <a:spcPct val="80000"/>
              </a:lnSpc>
              <a:buFont typeface="Wingdings" panose="05000000000000000000" pitchFamily="2" charset="2"/>
              <a:buNone/>
            </a:pPr>
            <a:endParaRPr lang="en-US" altLang="en-US" sz="2500"/>
          </a:p>
          <a:p>
            <a:pPr eaLnBrk="1" hangingPunct="1">
              <a:lnSpc>
                <a:spcPct val="80000"/>
              </a:lnSpc>
            </a:pPr>
            <a:r>
              <a:rPr lang="en-US" altLang="en-US" sz="2500"/>
              <a:t>XHTML 1.0 became recommendation of W3C in 2000</a:t>
            </a:r>
          </a:p>
          <a:p>
            <a:pPr lvl="1" eaLnBrk="1" hangingPunct="1">
              <a:lnSpc>
                <a:spcPct val="80000"/>
              </a:lnSpc>
            </a:pPr>
            <a:endParaRPr lang="en-US" altLang="en-US" sz="2200"/>
          </a:p>
        </p:txBody>
      </p:sp>
    </p:spTree>
    <p:extLst>
      <p:ext uri="{BB962C8B-B14F-4D97-AF65-F5344CB8AC3E}">
        <p14:creationId xmlns:p14="http://schemas.microsoft.com/office/powerpoint/2010/main" val="1922066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ltLang="en-US"/>
              <a:t>XHTML</a:t>
            </a:r>
          </a:p>
        </p:txBody>
      </p:sp>
      <p:graphicFrame>
        <p:nvGraphicFramePr>
          <p:cNvPr id="24579" name="Object 2"/>
          <p:cNvGraphicFramePr>
            <a:graphicFrameLocks noGrp="1" noChangeAspect="1"/>
          </p:cNvGraphicFramePr>
          <p:nvPr>
            <p:ph sz="quarter" idx="1"/>
          </p:nvPr>
        </p:nvGraphicFramePr>
        <p:xfrm>
          <a:off x="1103313" y="1600200"/>
          <a:ext cx="7172325" cy="4495800"/>
        </p:xfrm>
        <a:graphic>
          <a:graphicData uri="http://schemas.openxmlformats.org/presentationml/2006/ole">
            <mc:AlternateContent xmlns:mc="http://schemas.openxmlformats.org/markup-compatibility/2006">
              <mc:Choice xmlns:v="urn:schemas-microsoft-com:vml" Requires="v">
                <p:oleObj spid="_x0000_s3087" name="Document" r:id="rId3" imgW="7536478" imgH="4724790" progId="Word.Document.8">
                  <p:embed/>
                </p:oleObj>
              </mc:Choice>
              <mc:Fallback>
                <p:oleObj name="Document" r:id="rId3" imgW="7536478" imgH="4724790" progId="Word.Document.8">
                  <p:embed/>
                  <p:pic>
                    <p:nvPicPr>
                      <p:cNvPr id="245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600200"/>
                        <a:ext cx="7172325" cy="449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572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en-US" dirty="0">
                <a:solidFill>
                  <a:schemeClr val="accent4">
                    <a:lumMod val="50000"/>
                  </a:schemeClr>
                </a:solidFill>
              </a:rPr>
              <a:t>CSS (Cascading Style Sheet)</a:t>
            </a:r>
          </a:p>
        </p:txBody>
      </p:sp>
      <p:sp>
        <p:nvSpPr>
          <p:cNvPr id="256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AABEC2A-B5AF-4729-A526-A0283A551DC3}" type="slidenum">
              <a:rPr lang="en-US" altLang="en-US" sz="1200" smtClean="0">
                <a:solidFill>
                  <a:srgbClr val="FFFFFF"/>
                </a:solidFill>
              </a:rPr>
              <a:pPr>
                <a:lnSpc>
                  <a:spcPct val="80000"/>
                </a:lnSpc>
                <a:spcBef>
                  <a:spcPct val="0"/>
                </a:spcBef>
                <a:buClrTx/>
                <a:buSzTx/>
                <a:buFontTx/>
                <a:buNone/>
              </a:pPr>
              <a:t>23</a:t>
            </a:fld>
            <a:endParaRPr lang="en-US" altLang="en-US" sz="1200">
              <a:solidFill>
                <a:srgbClr val="FFFFFF"/>
              </a:solidFill>
            </a:endParaRPr>
          </a:p>
        </p:txBody>
      </p:sp>
      <p:sp>
        <p:nvSpPr>
          <p:cNvPr id="25604"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200"/>
              <a:t>Cascading Style Sheet</a:t>
            </a:r>
          </a:p>
          <a:p>
            <a:pPr eaLnBrk="1" hangingPunct="1">
              <a:lnSpc>
                <a:spcPct val="80000"/>
              </a:lnSpc>
              <a:buFont typeface="Wingdings" panose="05000000000000000000" pitchFamily="2" charset="2"/>
              <a:buNone/>
            </a:pPr>
            <a:endParaRPr lang="en-US" altLang="en-US" sz="2200"/>
          </a:p>
          <a:p>
            <a:pPr eaLnBrk="1" hangingPunct="1">
              <a:lnSpc>
                <a:spcPct val="80000"/>
              </a:lnSpc>
            </a:pPr>
            <a:r>
              <a:rPr lang="en-US" altLang="en-US" sz="2200"/>
              <a:t>How to display HTML elements</a:t>
            </a:r>
          </a:p>
          <a:p>
            <a:pPr eaLnBrk="1" hangingPunct="1">
              <a:lnSpc>
                <a:spcPct val="80000"/>
              </a:lnSpc>
              <a:buFont typeface="Wingdings" panose="05000000000000000000" pitchFamily="2" charset="2"/>
              <a:buNone/>
            </a:pPr>
            <a:endParaRPr lang="en-US" altLang="en-US" sz="2200"/>
          </a:p>
          <a:p>
            <a:pPr eaLnBrk="1" hangingPunct="1">
              <a:lnSpc>
                <a:spcPct val="80000"/>
              </a:lnSpc>
            </a:pPr>
            <a:r>
              <a:rPr lang="en-US" altLang="en-US" sz="2200"/>
              <a:t>CSS is used in DHTML to control the look and feel of the Web page. </a:t>
            </a:r>
          </a:p>
          <a:p>
            <a:pPr eaLnBrk="1" hangingPunct="1">
              <a:lnSpc>
                <a:spcPct val="80000"/>
              </a:lnSpc>
              <a:buFont typeface="Wingdings" panose="05000000000000000000" pitchFamily="2" charset="2"/>
              <a:buNone/>
            </a:pPr>
            <a:endParaRPr lang="en-US" altLang="en-US" sz="2200"/>
          </a:p>
          <a:p>
            <a:pPr eaLnBrk="1" hangingPunct="1">
              <a:lnSpc>
                <a:spcPct val="80000"/>
              </a:lnSpc>
            </a:pPr>
            <a:r>
              <a:rPr lang="en-US" altLang="en-US" sz="2200"/>
              <a:t>Style sheets define the colors and fonts of text, the background colors and images, and the placement of objects on the page. </a:t>
            </a:r>
          </a:p>
          <a:p>
            <a:pPr eaLnBrk="1" hangingPunct="1">
              <a:lnSpc>
                <a:spcPct val="80000"/>
              </a:lnSpc>
              <a:buFont typeface="Wingdings" panose="05000000000000000000" pitchFamily="2" charset="2"/>
              <a:buNone/>
            </a:pPr>
            <a:endParaRPr lang="en-US" altLang="en-US" sz="2200"/>
          </a:p>
          <a:p>
            <a:pPr eaLnBrk="1" hangingPunct="1">
              <a:lnSpc>
                <a:spcPct val="80000"/>
              </a:lnSpc>
            </a:pPr>
            <a:r>
              <a:rPr lang="en-US" altLang="en-US" sz="2200"/>
              <a:t>Using scripting and the DOM, you can change the style of various elements. </a:t>
            </a:r>
          </a:p>
          <a:p>
            <a:pPr eaLnBrk="1" hangingPunct="1">
              <a:lnSpc>
                <a:spcPct val="80000"/>
              </a:lnSpc>
            </a:pPr>
            <a:endParaRPr lang="en-US" altLang="en-US" sz="2200"/>
          </a:p>
        </p:txBody>
      </p:sp>
    </p:spTree>
    <p:extLst>
      <p:ext uri="{BB962C8B-B14F-4D97-AF65-F5344CB8AC3E}">
        <p14:creationId xmlns:p14="http://schemas.microsoft.com/office/powerpoint/2010/main" val="3387071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pPr eaLnBrk="1" hangingPunct="1"/>
            <a:r>
              <a:rPr lang="en-US" altLang="en-US">
                <a:solidFill>
                  <a:srgbClr val="7C5F1E"/>
                </a:solidFill>
              </a:rPr>
              <a:t>CSS (Cascading Style Sheet)</a:t>
            </a:r>
            <a:endParaRPr lang="en-US" altLang="en-US"/>
          </a:p>
        </p:txBody>
      </p:sp>
      <p:graphicFrame>
        <p:nvGraphicFramePr>
          <p:cNvPr id="26627" name="Object 2"/>
          <p:cNvGraphicFramePr>
            <a:graphicFrameLocks noGrp="1" noChangeAspect="1"/>
          </p:cNvGraphicFramePr>
          <p:nvPr>
            <p:ph sz="quarter" idx="1"/>
          </p:nvPr>
        </p:nvGraphicFramePr>
        <p:xfrm>
          <a:off x="920750" y="2071688"/>
          <a:ext cx="7535863" cy="3552825"/>
        </p:xfrm>
        <a:graphic>
          <a:graphicData uri="http://schemas.openxmlformats.org/presentationml/2006/ole">
            <mc:AlternateContent xmlns:mc="http://schemas.openxmlformats.org/markup-compatibility/2006">
              <mc:Choice xmlns:v="urn:schemas-microsoft-com:vml" Requires="v">
                <p:oleObj spid="_x0000_s4111" name="Document" r:id="rId3" imgW="7536478" imgH="3553423" progId="Word.Document.8">
                  <p:embed/>
                </p:oleObj>
              </mc:Choice>
              <mc:Fallback>
                <p:oleObj name="Document" r:id="rId3" imgW="7536478" imgH="3553423" progId="Word.Document.8">
                  <p:embed/>
                  <p:pic>
                    <p:nvPicPr>
                      <p:cNvPr id="2662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2071688"/>
                        <a:ext cx="7535863" cy="3552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149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altLang="en-US" sz="4000"/>
              <a:t>The architecture of the web application</a:t>
            </a:r>
          </a:p>
        </p:txBody>
      </p:sp>
      <p:graphicFrame>
        <p:nvGraphicFramePr>
          <p:cNvPr id="27651" name="Object 3"/>
          <p:cNvGraphicFramePr>
            <a:graphicFrameLocks noChangeAspect="1"/>
          </p:cNvGraphicFramePr>
          <p:nvPr/>
        </p:nvGraphicFramePr>
        <p:xfrm>
          <a:off x="1143000" y="2286000"/>
          <a:ext cx="6934200" cy="2609850"/>
        </p:xfrm>
        <a:graphic>
          <a:graphicData uri="http://schemas.openxmlformats.org/presentationml/2006/ole">
            <mc:AlternateContent xmlns:mc="http://schemas.openxmlformats.org/markup-compatibility/2006">
              <mc:Choice xmlns:v="urn:schemas-microsoft-com:vml" Requires="v">
                <p:oleObj spid="_x0000_s5135" name="Visio" r:id="rId3" imgW="6142812" imgH="2303165" progId="Visio.Drawing.11">
                  <p:embed/>
                </p:oleObj>
              </mc:Choice>
              <mc:Fallback>
                <p:oleObj name="Visio" r:id="rId3" imgW="6142812" imgH="2303165" progId="Visio.Drawing.11">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6934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47380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9600" y="457200"/>
            <a:ext cx="8153400" cy="990600"/>
          </a:xfrm>
        </p:spPr>
        <p:txBody>
          <a:bodyPr/>
          <a:lstStyle/>
          <a:p>
            <a:pPr eaLnBrk="1" hangingPunct="1"/>
            <a:r>
              <a:rPr lang="en-US" altLang="en-US" sz="3200" b="1"/>
              <a:t>How a web server processes a static web page</a:t>
            </a:r>
            <a:br>
              <a:rPr lang="en-US" altLang="en-US" b="1"/>
            </a:br>
            <a:endParaRPr lang="en-US" altLang="en-US"/>
          </a:p>
        </p:txBody>
      </p:sp>
      <p:graphicFrame>
        <p:nvGraphicFramePr>
          <p:cNvPr id="28675" name="Object 3"/>
          <p:cNvGraphicFramePr>
            <a:graphicFrameLocks noChangeAspect="1"/>
          </p:cNvGraphicFramePr>
          <p:nvPr/>
        </p:nvGraphicFramePr>
        <p:xfrm>
          <a:off x="1295400" y="2286000"/>
          <a:ext cx="7343775" cy="1676400"/>
        </p:xfrm>
        <a:graphic>
          <a:graphicData uri="http://schemas.openxmlformats.org/presentationml/2006/ole">
            <mc:AlternateContent xmlns:mc="http://schemas.openxmlformats.org/markup-compatibility/2006">
              <mc:Choice xmlns:v="urn:schemas-microsoft-com:vml" Requires="v">
                <p:oleObj spid="_x0000_s6159" name="Visio" r:id="rId3" imgW="4600668" imgH="2771868" progId="Visio.Drawing.11">
                  <p:embed/>
                </p:oleObj>
              </mc:Choice>
              <mc:Fallback>
                <p:oleObj name="Visio" r:id="rId3" imgW="4600668" imgH="2771868" progId="Visio.Drawing.11">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b="62451"/>
                      <a:stretch>
                        <a:fillRect/>
                      </a:stretch>
                    </p:blipFill>
                    <p:spPr bwMode="auto">
                      <a:xfrm>
                        <a:off x="1295400" y="2286000"/>
                        <a:ext cx="73437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8659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lstStyle/>
          <a:p>
            <a:pPr eaLnBrk="1" hangingPunct="1"/>
            <a:r>
              <a:rPr lang="en-US" altLang="en-US" sz="3200" b="1"/>
              <a:t>How a web server processes a static web page</a:t>
            </a:r>
            <a:endParaRPr lang="en-US" altLang="en-US" sz="3200"/>
          </a:p>
        </p:txBody>
      </p:sp>
      <p:graphicFrame>
        <p:nvGraphicFramePr>
          <p:cNvPr id="29699" name="Object 2"/>
          <p:cNvGraphicFramePr>
            <a:graphicFrameLocks noGrp="1" noChangeAspect="1"/>
          </p:cNvGraphicFramePr>
          <p:nvPr>
            <p:ph sz="quarter" idx="1"/>
          </p:nvPr>
        </p:nvGraphicFramePr>
        <p:xfrm>
          <a:off x="1103313" y="1600200"/>
          <a:ext cx="7172325" cy="4495800"/>
        </p:xfrm>
        <a:graphic>
          <a:graphicData uri="http://schemas.openxmlformats.org/presentationml/2006/ole">
            <mc:AlternateContent xmlns:mc="http://schemas.openxmlformats.org/markup-compatibility/2006">
              <mc:Choice xmlns:v="urn:schemas-microsoft-com:vml" Requires="v">
                <p:oleObj spid="_x0000_s7183" name="Document" r:id="rId3" imgW="7321366" imgH="4590229" progId="Word.Document.8">
                  <p:embed/>
                </p:oleObj>
              </mc:Choice>
              <mc:Fallback>
                <p:oleObj name="Document" r:id="rId3" imgW="7321366" imgH="4590229" progId="Word.Document.8">
                  <p:embed/>
                  <p:pic>
                    <p:nvPicPr>
                      <p:cNvPr id="296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600200"/>
                        <a:ext cx="7172325" cy="4495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6189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pPr eaLnBrk="1" hangingPunct="1"/>
            <a:r>
              <a:rPr lang="en-US" altLang="en-US" sz="3200" b="1"/>
              <a:t>How a web server processes a static web page</a:t>
            </a:r>
            <a:endParaRPr lang="en-US" altLang="en-US" sz="3200"/>
          </a:p>
        </p:txBody>
      </p:sp>
      <p:graphicFrame>
        <p:nvGraphicFramePr>
          <p:cNvPr id="30723" name="Object 2"/>
          <p:cNvGraphicFramePr>
            <a:graphicFrameLocks noGrp="1" noChangeAspect="1"/>
          </p:cNvGraphicFramePr>
          <p:nvPr>
            <p:ph sz="quarter" idx="1"/>
          </p:nvPr>
        </p:nvGraphicFramePr>
        <p:xfrm>
          <a:off x="968375" y="2100263"/>
          <a:ext cx="7440613" cy="3495675"/>
        </p:xfrm>
        <a:graphic>
          <a:graphicData uri="http://schemas.openxmlformats.org/presentationml/2006/ole">
            <mc:AlternateContent xmlns:mc="http://schemas.openxmlformats.org/markup-compatibility/2006">
              <mc:Choice xmlns:v="urn:schemas-microsoft-com:vml" Requires="v">
                <p:oleObj spid="_x0000_s8207" name="Document" r:id="rId3" imgW="7440272" imgH="3493899" progId="Word.Document.8">
                  <p:embed/>
                </p:oleObj>
              </mc:Choice>
              <mc:Fallback>
                <p:oleObj name="Document" r:id="rId3" imgW="7440272" imgH="3493899" progId="Word.Document.8">
                  <p:embed/>
                  <p:pic>
                    <p:nvPicPr>
                      <p:cNvPr id="3072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75" y="2100263"/>
                        <a:ext cx="7440613" cy="3495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6118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pPr eaLnBrk="1" hangingPunct="1"/>
            <a:r>
              <a:rPr lang="en-US" altLang="en-US" sz="2800" b="1"/>
              <a:t>How a web server processes a dynamic web page</a:t>
            </a:r>
            <a:endParaRPr lang="en-US" altLang="en-US" sz="2800"/>
          </a:p>
        </p:txBody>
      </p:sp>
      <p:graphicFrame>
        <p:nvGraphicFramePr>
          <p:cNvPr id="31747" name="Object 2"/>
          <p:cNvGraphicFramePr>
            <a:graphicFrameLocks noGrp="1" noChangeAspect="1"/>
          </p:cNvGraphicFramePr>
          <p:nvPr>
            <p:ph sz="quarter" idx="1"/>
          </p:nvPr>
        </p:nvGraphicFramePr>
        <p:xfrm>
          <a:off x="381000" y="2133600"/>
          <a:ext cx="8575675" cy="2957513"/>
        </p:xfrm>
        <a:graphic>
          <a:graphicData uri="http://schemas.openxmlformats.org/presentationml/2006/ole">
            <mc:AlternateContent xmlns:mc="http://schemas.openxmlformats.org/markup-compatibility/2006">
              <mc:Choice xmlns:v="urn:schemas-microsoft-com:vml" Requires="v">
                <p:oleObj spid="_x0000_s9231" name="Visio" r:id="rId3" imgW="5882945" imgH="2026920" progId="Visio.Drawing.11">
                  <p:embed/>
                </p:oleObj>
              </mc:Choice>
              <mc:Fallback>
                <p:oleObj name="Visio" r:id="rId3" imgW="5882945" imgH="2026920" progId="Visio.Drawing.11">
                  <p:embed/>
                  <p:pic>
                    <p:nvPicPr>
                      <p:cNvPr id="31747" name="Object 2"/>
                      <p:cNvPicPr>
                        <a:picLocks noChangeAspect="1" noChangeArrowheads="1"/>
                      </p:cNvPicPr>
                      <p:nvPr/>
                    </p:nvPicPr>
                    <p:blipFill>
                      <a:blip r:embed="rId4">
                        <a:extLst>
                          <a:ext uri="{28A0092B-C50C-407E-A947-70E740481C1C}">
                            <a14:useLocalDpi xmlns:a14="http://schemas.microsoft.com/office/drawing/2010/main" val="0"/>
                          </a:ext>
                        </a:extLst>
                      </a:blip>
                      <a:srcRect b="-2275"/>
                      <a:stretch>
                        <a:fillRect/>
                      </a:stretch>
                    </p:blipFill>
                    <p:spPr bwMode="auto">
                      <a:xfrm>
                        <a:off x="381000" y="2133600"/>
                        <a:ext cx="8575675"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07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Territorial Acknowledgment</a:t>
            </a:r>
          </a:p>
        </p:txBody>
      </p:sp>
      <p:sp>
        <p:nvSpPr>
          <p:cNvPr id="3" name="Slide Number Placeholder 2"/>
          <p:cNvSpPr>
            <a:spLocks noGrp="1"/>
          </p:cNvSpPr>
          <p:nvPr>
            <p:ph type="sldNum" sz="quarter" idx="12"/>
          </p:nvPr>
        </p:nvSpPr>
        <p:spPr/>
        <p:txBody>
          <a:bodyPr/>
          <a:lstStyle/>
          <a:p>
            <a:fld id="{BA691707-747E-C946-9ECD-54E2551B1C59}" type="slidenum">
              <a:rPr lang="en-US" smtClean="0"/>
              <a:pPr/>
              <a:t>3</a:t>
            </a:fld>
            <a:endParaRPr lang="en-US" dirty="0"/>
          </a:p>
        </p:txBody>
      </p:sp>
      <p:sp>
        <p:nvSpPr>
          <p:cNvPr id="4" name="Content Placeholder 3"/>
          <p:cNvSpPr>
            <a:spLocks noGrp="1"/>
          </p:cNvSpPr>
          <p:nvPr>
            <p:ph idx="1"/>
          </p:nvPr>
        </p:nvSpPr>
        <p:spPr/>
        <p:txBody>
          <a:bodyPr/>
          <a:lstStyle/>
          <a:p>
            <a:r>
              <a:rPr lang="en-US" dirty="0"/>
              <a:t>Welcome to the University of Calgary. </a:t>
            </a:r>
          </a:p>
          <a:p>
            <a:r>
              <a:rPr lang="en-US" dirty="0"/>
              <a:t>I would like to take this opportunity to acknowledge the traditional territories of the people of the Treaty 7 region in Southern Alberta. The City of Calgary is also home to Métis Nation of Alberta, Region III.</a:t>
            </a:r>
          </a:p>
        </p:txBody>
      </p:sp>
    </p:spTree>
    <p:extLst>
      <p:ext uri="{BB962C8B-B14F-4D97-AF65-F5344CB8AC3E}">
        <p14:creationId xmlns:p14="http://schemas.microsoft.com/office/powerpoint/2010/main" val="35149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pPr eaLnBrk="1" hangingPunct="1"/>
            <a:r>
              <a:rPr lang="en-US" altLang="en-US"/>
              <a:t>JavaScript</a:t>
            </a:r>
          </a:p>
        </p:txBody>
      </p:sp>
      <p:sp>
        <p:nvSpPr>
          <p:cNvPr id="327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3C914A6-3D77-4A1D-93EF-27EC2630BF4C}" type="slidenum">
              <a:rPr lang="en-US" altLang="en-US" sz="1200" smtClean="0">
                <a:solidFill>
                  <a:srgbClr val="FFFFFF"/>
                </a:solidFill>
              </a:rPr>
              <a:pPr>
                <a:lnSpc>
                  <a:spcPct val="80000"/>
                </a:lnSpc>
                <a:spcBef>
                  <a:spcPct val="0"/>
                </a:spcBef>
                <a:buClrTx/>
                <a:buSzTx/>
                <a:buFontTx/>
                <a:buNone/>
              </a:pPr>
              <a:t>30</a:t>
            </a:fld>
            <a:endParaRPr lang="en-US" altLang="en-US" sz="1200">
              <a:solidFill>
                <a:srgbClr val="FFFFFF"/>
              </a:solidFill>
            </a:endParaRPr>
          </a:p>
        </p:txBody>
      </p:sp>
      <p:sp>
        <p:nvSpPr>
          <p:cNvPr id="32772"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000"/>
              <a:t>Introduction to JavaScript</a:t>
            </a:r>
          </a:p>
          <a:p>
            <a:pPr lvl="1" eaLnBrk="1" hangingPunct="1">
              <a:lnSpc>
                <a:spcPct val="80000"/>
              </a:lnSpc>
            </a:pPr>
            <a:r>
              <a:rPr lang="en-US" altLang="en-US" sz="1800"/>
              <a:t>Definition and Purpose</a:t>
            </a:r>
          </a:p>
          <a:p>
            <a:pPr lvl="1" eaLnBrk="1" hangingPunct="1">
              <a:lnSpc>
                <a:spcPct val="80000"/>
              </a:lnSpc>
            </a:pPr>
            <a:r>
              <a:rPr lang="en-US" altLang="en-US" sz="1800"/>
              <a:t>History</a:t>
            </a:r>
          </a:p>
          <a:p>
            <a:pPr lvl="1" eaLnBrk="1" hangingPunct="1">
              <a:lnSpc>
                <a:spcPct val="80000"/>
              </a:lnSpc>
            </a:pPr>
            <a:r>
              <a:rPr lang="en-US" altLang="en-US" sz="1800"/>
              <a:t>Key Ideas and Advantages</a:t>
            </a:r>
          </a:p>
          <a:p>
            <a:pPr lvl="1" eaLnBrk="1" hangingPunct="1">
              <a:lnSpc>
                <a:spcPct val="80000"/>
              </a:lnSpc>
              <a:buFont typeface="Wingdings 2" panose="05020102010507070707" pitchFamily="18" charset="2"/>
              <a:buNone/>
            </a:pPr>
            <a:endParaRPr lang="en-US" altLang="en-US" sz="1800"/>
          </a:p>
          <a:p>
            <a:pPr eaLnBrk="1" hangingPunct="1">
              <a:lnSpc>
                <a:spcPct val="80000"/>
              </a:lnSpc>
            </a:pPr>
            <a:r>
              <a:rPr lang="en-US" altLang="en-US" sz="2000"/>
              <a:t>JavaScript basic syntax</a:t>
            </a:r>
          </a:p>
          <a:p>
            <a:pPr lvl="1" eaLnBrk="1" hangingPunct="1">
              <a:lnSpc>
                <a:spcPct val="80000"/>
              </a:lnSpc>
            </a:pPr>
            <a:r>
              <a:rPr lang="en-US" altLang="en-US" sz="1800"/>
              <a:t>My First JavaScript</a:t>
            </a:r>
          </a:p>
          <a:p>
            <a:pPr lvl="2" eaLnBrk="1" hangingPunct="1">
              <a:lnSpc>
                <a:spcPct val="80000"/>
              </a:lnSpc>
            </a:pPr>
            <a:r>
              <a:rPr lang="en-US" altLang="en-US" sz="1600"/>
              <a:t>Walkthrough the code</a:t>
            </a:r>
          </a:p>
          <a:p>
            <a:pPr lvl="2" eaLnBrk="1" hangingPunct="1">
              <a:lnSpc>
                <a:spcPct val="80000"/>
              </a:lnSpc>
            </a:pPr>
            <a:r>
              <a:rPr lang="en-US" altLang="en-US" sz="1600"/>
              <a:t>How to insert JavaScript in HTML</a:t>
            </a:r>
          </a:p>
          <a:p>
            <a:pPr lvl="2" eaLnBrk="1" hangingPunct="1">
              <a:lnSpc>
                <a:spcPct val="80000"/>
              </a:lnSpc>
            </a:pPr>
            <a:r>
              <a:rPr lang="en-US" altLang="en-US" sz="1600"/>
              <a:t>How to insert comments in your code</a:t>
            </a:r>
          </a:p>
          <a:p>
            <a:pPr lvl="1" eaLnBrk="1" hangingPunct="1">
              <a:lnSpc>
                <a:spcPct val="80000"/>
              </a:lnSpc>
            </a:pPr>
            <a:r>
              <a:rPr lang="en-US" altLang="en-US" sz="1800"/>
              <a:t>Variables &amp; Literals</a:t>
            </a:r>
          </a:p>
          <a:p>
            <a:pPr lvl="1" eaLnBrk="1" hangingPunct="1">
              <a:lnSpc>
                <a:spcPct val="80000"/>
              </a:lnSpc>
            </a:pPr>
            <a:r>
              <a:rPr lang="en-US" altLang="en-US" sz="1800"/>
              <a:t>Operators</a:t>
            </a:r>
          </a:p>
          <a:p>
            <a:pPr lvl="1" eaLnBrk="1" hangingPunct="1">
              <a:lnSpc>
                <a:spcPct val="80000"/>
              </a:lnSpc>
            </a:pPr>
            <a:endParaRPr lang="en-US" altLang="en-US" sz="1800"/>
          </a:p>
          <a:p>
            <a:pPr lvl="1" eaLnBrk="1" hangingPunct="1">
              <a:lnSpc>
                <a:spcPct val="80000"/>
              </a:lnSpc>
            </a:pPr>
            <a:endParaRPr lang="en-US" altLang="en-US" sz="1800"/>
          </a:p>
          <a:p>
            <a:pPr eaLnBrk="1" hangingPunct="1">
              <a:lnSpc>
                <a:spcPct val="80000"/>
              </a:lnSpc>
            </a:pPr>
            <a:endParaRPr lang="en-US" altLang="en-US" sz="2000"/>
          </a:p>
          <a:p>
            <a:pPr lvl="1" eaLnBrk="1" hangingPunct="1">
              <a:lnSpc>
                <a:spcPct val="80000"/>
              </a:lnSpc>
            </a:pPr>
            <a:endParaRPr lang="en-US" altLang="en-US" sz="1800"/>
          </a:p>
          <a:p>
            <a:pPr lvl="1" eaLnBrk="1" hangingPunct="1">
              <a:lnSpc>
                <a:spcPct val="80000"/>
              </a:lnSpc>
            </a:pPr>
            <a:endParaRPr lang="en-US" altLang="en-US" sz="1800"/>
          </a:p>
        </p:txBody>
      </p:sp>
      <p:pic>
        <p:nvPicPr>
          <p:cNvPr id="32773" name="Picture 2" descr="C:\Documents and Settings\Administrator\Local Settings\Temporary Internet Files\Content.IE5\9H25T01J\MCj0431611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209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550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pPr eaLnBrk="1" hangingPunct="1"/>
            <a:r>
              <a:rPr lang="en-US" altLang="en-US" sz="3600"/>
              <a:t>Introduction to JavaScript</a:t>
            </a:r>
            <a:br>
              <a:rPr lang="en-US" altLang="en-US" sz="3600"/>
            </a:br>
            <a:r>
              <a:rPr lang="en-US" altLang="en-US" sz="2500">
                <a:solidFill>
                  <a:schemeClr val="tx1"/>
                </a:solidFill>
              </a:rPr>
              <a:t>History</a:t>
            </a:r>
            <a:endParaRPr lang="en-US" altLang="en-US" sz="3600"/>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6DD8D1A-8450-4C32-8275-5FE0048EA1C6}" type="slidenum">
              <a:rPr lang="en-US" altLang="en-US" sz="1200" smtClean="0">
                <a:solidFill>
                  <a:srgbClr val="FFFFFF"/>
                </a:solidFill>
              </a:rPr>
              <a:pPr>
                <a:lnSpc>
                  <a:spcPct val="80000"/>
                </a:lnSpc>
                <a:spcBef>
                  <a:spcPct val="0"/>
                </a:spcBef>
                <a:buClrTx/>
                <a:buSzTx/>
                <a:buFontTx/>
                <a:buNone/>
              </a:pPr>
              <a:t>31</a:t>
            </a:fld>
            <a:endParaRPr lang="en-US" altLang="en-US" sz="1200">
              <a:solidFill>
                <a:srgbClr val="FFFFFF"/>
              </a:solidFill>
            </a:endParaRPr>
          </a:p>
        </p:txBody>
      </p:sp>
      <p:sp>
        <p:nvSpPr>
          <p:cNvPr id="55300" name="Content Placeholder 3"/>
          <p:cNvSpPr>
            <a:spLocks noGrp="1"/>
          </p:cNvSpPr>
          <p:nvPr>
            <p:ph sz="quarter" idx="1"/>
          </p:nvPr>
        </p:nvSpPr>
        <p:spPr>
          <a:xfrm>
            <a:off x="612775" y="1600200"/>
            <a:ext cx="8153400" cy="4495800"/>
          </a:xfrm>
        </p:spPr>
        <p:txBody>
          <a:bodyPr>
            <a:normAutofit lnSpcReduction="10000"/>
          </a:bodyPr>
          <a:lstStyle/>
          <a:p>
            <a:pPr lvl="1" eaLnBrk="1" hangingPunct="1">
              <a:lnSpc>
                <a:spcPct val="80000"/>
              </a:lnSpc>
              <a:buFont typeface="Wingdings 2" panose="05020102010507070707" pitchFamily="18" charset="2"/>
              <a:buNone/>
              <a:defRPr/>
            </a:pPr>
            <a:endParaRPr lang="en-US" sz="1200" dirty="0"/>
          </a:p>
          <a:p>
            <a:pPr lvl="1" eaLnBrk="1" hangingPunct="1">
              <a:lnSpc>
                <a:spcPct val="80000"/>
              </a:lnSpc>
              <a:defRPr/>
            </a:pPr>
            <a:r>
              <a:rPr lang="en-US" sz="2000" dirty="0"/>
              <a:t>In  May 1995 Brendan </a:t>
            </a:r>
            <a:r>
              <a:rPr lang="en-US" sz="2000" dirty="0" err="1"/>
              <a:t>Eich</a:t>
            </a:r>
            <a:r>
              <a:rPr lang="en-US" sz="2000" dirty="0"/>
              <a:t> in </a:t>
            </a:r>
            <a:r>
              <a:rPr lang="en-US" sz="2000" dirty="0" err="1"/>
              <a:t>netscape</a:t>
            </a:r>
            <a:r>
              <a:rPr lang="en-US" sz="2000" dirty="0"/>
              <a:t> created Mocha (first scripting language on Livewire Server) in 10 Days!</a:t>
            </a:r>
          </a:p>
          <a:p>
            <a:pPr lvl="1" eaLnBrk="1" hangingPunct="1">
              <a:lnSpc>
                <a:spcPct val="80000"/>
              </a:lnSpc>
              <a:defRPr/>
            </a:pPr>
            <a:endParaRPr lang="en-US" sz="2000" dirty="0"/>
          </a:p>
          <a:p>
            <a:pPr lvl="1" eaLnBrk="1" hangingPunct="1">
              <a:lnSpc>
                <a:spcPct val="80000"/>
              </a:lnSpc>
              <a:defRPr/>
            </a:pPr>
            <a:r>
              <a:rPr lang="en-US" sz="2000" dirty="0"/>
              <a:t>The name changed to “</a:t>
            </a:r>
            <a:r>
              <a:rPr lang="en-US" sz="2000" dirty="0" err="1"/>
              <a:t>LiveScript</a:t>
            </a:r>
            <a:r>
              <a:rPr lang="en-US" sz="2000" dirty="0"/>
              <a:t>” in September 1995</a:t>
            </a:r>
          </a:p>
          <a:p>
            <a:pPr lvl="1" eaLnBrk="1" hangingPunct="1">
              <a:lnSpc>
                <a:spcPct val="80000"/>
              </a:lnSpc>
              <a:defRPr/>
            </a:pPr>
            <a:endParaRPr lang="en-US" sz="2000" dirty="0"/>
          </a:p>
          <a:p>
            <a:pPr lvl="1" eaLnBrk="1" hangingPunct="1">
              <a:lnSpc>
                <a:spcPct val="80000"/>
              </a:lnSpc>
              <a:defRPr/>
            </a:pPr>
            <a:r>
              <a:rPr lang="en-US" sz="2000" dirty="0"/>
              <a:t>In December 1995 the name was again changed to JavaScript after a deal with Sun Microsystems (makers of the Programming language Java). </a:t>
            </a:r>
          </a:p>
          <a:p>
            <a:pPr marL="366713" lvl="1" indent="0" eaLnBrk="1" hangingPunct="1">
              <a:lnSpc>
                <a:spcPct val="80000"/>
              </a:lnSpc>
              <a:buFont typeface="Wingdings 2" panose="05020102010507070707" pitchFamily="18" charset="2"/>
              <a:buNone/>
              <a:defRPr/>
            </a:pPr>
            <a:endParaRPr lang="en-US" sz="2000" dirty="0"/>
          </a:p>
          <a:p>
            <a:pPr lvl="1" eaLnBrk="1" hangingPunct="1">
              <a:lnSpc>
                <a:spcPct val="80000"/>
              </a:lnSpc>
              <a:defRPr/>
            </a:pPr>
            <a:r>
              <a:rPr lang="en-US" sz="2000" dirty="0"/>
              <a:t>Became </a:t>
            </a:r>
            <a:r>
              <a:rPr lang="en-US" sz="2000" dirty="0" err="1"/>
              <a:t>ECMAScript</a:t>
            </a:r>
            <a:r>
              <a:rPr lang="en-US" sz="2000" dirty="0"/>
              <a:t> after standardization by ECMA (1997)</a:t>
            </a:r>
          </a:p>
          <a:p>
            <a:pPr lvl="1" eaLnBrk="1" hangingPunct="1">
              <a:lnSpc>
                <a:spcPct val="80000"/>
              </a:lnSpc>
              <a:defRPr/>
            </a:pPr>
            <a:endParaRPr lang="en-US" sz="2000" dirty="0"/>
          </a:p>
          <a:p>
            <a:pPr lvl="1" eaLnBrk="1" hangingPunct="1">
              <a:lnSpc>
                <a:spcPct val="80000"/>
              </a:lnSpc>
              <a:defRPr/>
            </a:pPr>
            <a:r>
              <a:rPr lang="en-US" sz="2000" dirty="0"/>
              <a:t>But everyone calls it JavaScript because </a:t>
            </a:r>
            <a:r>
              <a:rPr lang="en-US" sz="2000" dirty="0" err="1"/>
              <a:t>EMCAScript</a:t>
            </a:r>
            <a:r>
              <a:rPr lang="en-US" sz="2000" dirty="0"/>
              <a:t> sounds awkward</a:t>
            </a:r>
          </a:p>
          <a:p>
            <a:pPr lvl="1" eaLnBrk="1" hangingPunct="1">
              <a:lnSpc>
                <a:spcPct val="80000"/>
              </a:lnSpc>
              <a:defRPr/>
            </a:pPr>
            <a:endParaRPr lang="en-US" sz="2000" dirty="0"/>
          </a:p>
          <a:p>
            <a:pPr lvl="1" eaLnBrk="1" hangingPunct="1">
              <a:lnSpc>
                <a:spcPct val="80000"/>
              </a:lnSpc>
              <a:defRPr/>
            </a:pPr>
            <a:r>
              <a:rPr lang="en-US" sz="2000" dirty="0"/>
              <a:t>For a more on history of JavaScript visit: </a:t>
            </a:r>
          </a:p>
          <a:p>
            <a:pPr lvl="1" eaLnBrk="1" hangingPunct="1">
              <a:lnSpc>
                <a:spcPct val="80000"/>
              </a:lnSpc>
              <a:defRPr/>
            </a:pPr>
            <a:endParaRPr lang="en-US" sz="2000" dirty="0"/>
          </a:p>
          <a:p>
            <a:pPr lvl="1" eaLnBrk="1" hangingPunct="1">
              <a:lnSpc>
                <a:spcPct val="80000"/>
              </a:lnSpc>
              <a:defRPr/>
            </a:pPr>
            <a:r>
              <a:rPr lang="en-US" sz="2000" dirty="0"/>
              <a:t>https://en.wikipedia.org/wiki/JavaScript</a:t>
            </a:r>
          </a:p>
        </p:txBody>
      </p:sp>
    </p:spTree>
    <p:extLst>
      <p:ext uri="{BB962C8B-B14F-4D97-AF65-F5344CB8AC3E}">
        <p14:creationId xmlns:p14="http://schemas.microsoft.com/office/powerpoint/2010/main" val="58932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pPr eaLnBrk="1" hangingPunct="1"/>
            <a:r>
              <a:rPr lang="en-US" altLang="en-US" sz="3600"/>
              <a:t>Introduction to JavaScript</a:t>
            </a:r>
            <a:br>
              <a:rPr lang="en-US" altLang="en-US" sz="3600"/>
            </a:br>
            <a:r>
              <a:rPr lang="en-US" altLang="en-US" sz="2500">
                <a:solidFill>
                  <a:schemeClr val="tx1"/>
                </a:solidFill>
              </a:rPr>
              <a:t>Key Ideas and Advantages</a:t>
            </a:r>
            <a:endParaRPr lang="en-US" altLang="en-US" sz="3600">
              <a:solidFill>
                <a:schemeClr val="tx1"/>
              </a:solidFill>
            </a:endParaRPr>
          </a:p>
        </p:txBody>
      </p:sp>
      <p:sp>
        <p:nvSpPr>
          <p:cNvPr id="348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4D064B7-CFD6-42EC-879E-992A3924D1AD}" type="slidenum">
              <a:rPr lang="en-US" altLang="en-US" sz="1200" smtClean="0">
                <a:solidFill>
                  <a:srgbClr val="FFFFFF"/>
                </a:solidFill>
              </a:rPr>
              <a:pPr>
                <a:lnSpc>
                  <a:spcPct val="80000"/>
                </a:lnSpc>
                <a:spcBef>
                  <a:spcPct val="0"/>
                </a:spcBef>
                <a:buClrTx/>
                <a:buSzTx/>
                <a:buFontTx/>
                <a:buNone/>
              </a:pPr>
              <a:t>32</a:t>
            </a:fld>
            <a:endParaRPr lang="en-US" altLang="en-US" sz="1200">
              <a:solidFill>
                <a:srgbClr val="FFFFFF"/>
              </a:solidFill>
            </a:endParaRPr>
          </a:p>
        </p:txBody>
      </p:sp>
      <p:sp>
        <p:nvSpPr>
          <p:cNvPr id="34820" name="Content Placeholder 3"/>
          <p:cNvSpPr>
            <a:spLocks noGrp="1"/>
          </p:cNvSpPr>
          <p:nvPr>
            <p:ph sz="quarter" idx="1"/>
          </p:nvPr>
        </p:nvSpPr>
        <p:spPr>
          <a:xfrm>
            <a:off x="612775" y="1600200"/>
            <a:ext cx="8153400" cy="4495800"/>
          </a:xfrm>
        </p:spPr>
        <p:txBody>
          <a:bodyPr/>
          <a:lstStyle/>
          <a:p>
            <a:pPr lvl="1" eaLnBrk="1" hangingPunct="1">
              <a:lnSpc>
                <a:spcPct val="80000"/>
              </a:lnSpc>
            </a:pPr>
            <a:r>
              <a:rPr lang="en-US" altLang="en-US" sz="2400" dirty="0"/>
              <a:t>Load and go delivery: it is not an executable or compiled, </a:t>
            </a:r>
            <a:r>
              <a:rPr lang="en-US" altLang="en-US" sz="2400" dirty="0" err="1"/>
              <a:t>javaScript</a:t>
            </a:r>
            <a:r>
              <a:rPr lang="en-US" altLang="en-US" sz="2400" dirty="0"/>
              <a:t> is delivered as text, meant to be delivered as text in html</a:t>
            </a:r>
          </a:p>
          <a:p>
            <a:pPr lvl="1" eaLnBrk="1" hangingPunct="1">
              <a:lnSpc>
                <a:spcPct val="80000"/>
              </a:lnSpc>
              <a:buFont typeface="Wingdings 2" panose="05020102010507070707" pitchFamily="18" charset="2"/>
              <a:buNone/>
            </a:pPr>
            <a:endParaRPr lang="en-US" altLang="en-US" sz="2400" dirty="0"/>
          </a:p>
          <a:p>
            <a:pPr lvl="1" eaLnBrk="1" hangingPunct="1">
              <a:lnSpc>
                <a:spcPct val="80000"/>
              </a:lnSpc>
            </a:pPr>
            <a:r>
              <a:rPr lang="en-US" altLang="en-US" sz="2400" dirty="0"/>
              <a:t>Loose typing</a:t>
            </a:r>
          </a:p>
          <a:p>
            <a:pPr lvl="2" eaLnBrk="1" hangingPunct="1">
              <a:lnSpc>
                <a:spcPct val="80000"/>
              </a:lnSpc>
            </a:pPr>
            <a:r>
              <a:rPr lang="en-US" altLang="en-US" sz="2100" dirty="0"/>
              <a:t>A string can be converted to integer just by assignment</a:t>
            </a:r>
          </a:p>
          <a:p>
            <a:pPr lvl="1" eaLnBrk="1" hangingPunct="1">
              <a:lnSpc>
                <a:spcPct val="80000"/>
              </a:lnSpc>
            </a:pPr>
            <a:endParaRPr lang="en-US" altLang="en-US" sz="2400" dirty="0"/>
          </a:p>
          <a:p>
            <a:pPr lvl="1" eaLnBrk="1" hangingPunct="1">
              <a:lnSpc>
                <a:spcPct val="80000"/>
              </a:lnSpc>
            </a:pPr>
            <a:r>
              <a:rPr lang="en-US" altLang="en-US" sz="2400" dirty="0"/>
              <a:t>Objects </a:t>
            </a:r>
            <a:r>
              <a:rPr lang="en-US" altLang="en-US" dirty="0"/>
              <a:t>are</a:t>
            </a:r>
            <a:r>
              <a:rPr lang="en-US" altLang="en-US" sz="2400" dirty="0"/>
              <a:t> general containers</a:t>
            </a:r>
          </a:p>
          <a:p>
            <a:pPr lvl="1" eaLnBrk="1" hangingPunct="1">
              <a:lnSpc>
                <a:spcPct val="80000"/>
              </a:lnSpc>
            </a:pPr>
            <a:endParaRPr lang="en-US" altLang="en-US" sz="2400" dirty="0"/>
          </a:p>
          <a:p>
            <a:pPr lvl="1" eaLnBrk="1" hangingPunct="1">
              <a:lnSpc>
                <a:spcPct val="80000"/>
              </a:lnSpc>
            </a:pPr>
            <a:r>
              <a:rPr lang="en-US" altLang="en-US" sz="2400" dirty="0"/>
              <a:t>Functions are first-class; they are objects themselves. As such, they have properties and can be passed around and interacted with like any other object. </a:t>
            </a:r>
          </a:p>
          <a:p>
            <a:pPr eaLnBrk="1" hangingPunct="1">
              <a:lnSpc>
                <a:spcPct val="80000"/>
              </a:lnSpc>
            </a:pPr>
            <a:endParaRPr lang="en-US" altLang="en-US" sz="2500" dirty="0"/>
          </a:p>
        </p:txBody>
      </p:sp>
    </p:spTree>
    <p:extLst>
      <p:ext uri="{BB962C8B-B14F-4D97-AF65-F5344CB8AC3E}">
        <p14:creationId xmlns:p14="http://schemas.microsoft.com/office/powerpoint/2010/main" val="64630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pPr eaLnBrk="1" hangingPunct="1"/>
            <a:r>
              <a:rPr lang="en-US" altLang="en-US" sz="3600"/>
              <a:t>Introduction to JavaScript</a:t>
            </a:r>
            <a:br>
              <a:rPr lang="en-US" altLang="en-US" sz="3600"/>
            </a:br>
            <a:r>
              <a:rPr lang="en-US" altLang="en-US" sz="2500">
                <a:solidFill>
                  <a:schemeClr val="tx1"/>
                </a:solidFill>
              </a:rPr>
              <a:t>Key Ideas and Advantages</a:t>
            </a:r>
            <a:endParaRPr lang="en-US" altLang="en-US" sz="3600"/>
          </a:p>
        </p:txBody>
      </p:sp>
      <p:sp>
        <p:nvSpPr>
          <p:cNvPr id="358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A704BAE-6527-4761-AA85-CAB681235BAB}" type="slidenum">
              <a:rPr lang="en-US" altLang="en-US" sz="1200" smtClean="0">
                <a:solidFill>
                  <a:srgbClr val="FFFFFF"/>
                </a:solidFill>
              </a:rPr>
              <a:pPr>
                <a:lnSpc>
                  <a:spcPct val="80000"/>
                </a:lnSpc>
                <a:spcBef>
                  <a:spcPct val="0"/>
                </a:spcBef>
                <a:buClrTx/>
                <a:buSzTx/>
                <a:buFontTx/>
                <a:buNone/>
              </a:pPr>
              <a:t>33</a:t>
            </a:fld>
            <a:endParaRPr lang="en-US" altLang="en-US" sz="1200">
              <a:solidFill>
                <a:srgbClr val="FFFFFF"/>
              </a:solidFill>
            </a:endParaRPr>
          </a:p>
        </p:txBody>
      </p:sp>
      <p:sp>
        <p:nvSpPr>
          <p:cNvPr id="35844"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dirty="0"/>
              <a:t>JavaScript is almost entirely object-based.</a:t>
            </a:r>
          </a:p>
          <a:p>
            <a:pPr eaLnBrk="1" hangingPunct="1">
              <a:lnSpc>
                <a:spcPct val="80000"/>
              </a:lnSpc>
              <a:buFont typeface="Wingdings" panose="05000000000000000000" pitchFamily="2" charset="2"/>
              <a:buNone/>
            </a:pPr>
            <a:r>
              <a:rPr lang="en-US" altLang="en-US" sz="2700" dirty="0"/>
              <a:t> </a:t>
            </a:r>
          </a:p>
          <a:p>
            <a:pPr eaLnBrk="1" hangingPunct="1">
              <a:lnSpc>
                <a:spcPct val="80000"/>
              </a:lnSpc>
            </a:pPr>
            <a:r>
              <a:rPr lang="en-US" altLang="en-US" sz="2700" dirty="0"/>
              <a:t>Objects are associative arrays, Object property names are associative array keys.</a:t>
            </a:r>
          </a:p>
          <a:p>
            <a:pPr eaLnBrk="1" hangingPunct="1">
              <a:lnSpc>
                <a:spcPct val="80000"/>
              </a:lnSpc>
              <a:buFont typeface="Wingdings" panose="05000000000000000000" pitchFamily="2" charset="2"/>
              <a:buNone/>
            </a:pPr>
            <a:endParaRPr lang="en-US" altLang="en-US" sz="2700" dirty="0"/>
          </a:p>
          <a:p>
            <a:pPr lvl="1" eaLnBrk="1" hangingPunct="1">
              <a:lnSpc>
                <a:spcPct val="80000"/>
              </a:lnSpc>
            </a:pPr>
            <a:r>
              <a:rPr lang="en-US" altLang="en-US" sz="2400" dirty="0"/>
              <a:t>Example:  </a:t>
            </a:r>
            <a:r>
              <a:rPr lang="en-US" altLang="en-US" sz="2400" dirty="0" err="1"/>
              <a:t>obj.x</a:t>
            </a:r>
            <a:r>
              <a:rPr lang="en-US" altLang="en-US" sz="2400" dirty="0"/>
              <a:t> = 10; and </a:t>
            </a:r>
            <a:r>
              <a:rPr lang="en-US" altLang="en-US" sz="2400" dirty="0" err="1"/>
              <a:t>obj</a:t>
            </a:r>
            <a:r>
              <a:rPr lang="en-US" altLang="en-US" sz="2400" dirty="0"/>
              <a:t>["x"] = 10; are equivalent.</a:t>
            </a:r>
          </a:p>
          <a:p>
            <a:pPr lvl="1" eaLnBrk="1" hangingPunct="1">
              <a:lnSpc>
                <a:spcPct val="80000"/>
              </a:lnSpc>
            </a:pPr>
            <a:r>
              <a:rPr lang="en-US" altLang="en-US" sz="2400" dirty="0"/>
              <a:t>The dot notation being merely syntactical.</a:t>
            </a:r>
          </a:p>
          <a:p>
            <a:pPr lvl="1" eaLnBrk="1" hangingPunct="1">
              <a:lnSpc>
                <a:spcPct val="80000"/>
              </a:lnSpc>
            </a:pPr>
            <a:endParaRPr lang="en-US" altLang="en-US" sz="2400" dirty="0"/>
          </a:p>
          <a:p>
            <a:pPr eaLnBrk="1" hangingPunct="1">
              <a:lnSpc>
                <a:spcPct val="80000"/>
              </a:lnSpc>
              <a:buFont typeface="Wingdings 2" panose="05020102010507070707" pitchFamily="18" charset="2"/>
              <a:buChar char=""/>
            </a:pPr>
            <a:r>
              <a:rPr lang="en-US" altLang="en-US" sz="2700" dirty="0"/>
              <a:t> Properties and their values can be added, changed, or deleted at run-time.</a:t>
            </a:r>
          </a:p>
          <a:p>
            <a:pPr lvl="1" eaLnBrk="1" hangingPunct="1">
              <a:lnSpc>
                <a:spcPct val="80000"/>
              </a:lnSpc>
              <a:buFont typeface="Wingdings 2" panose="05020102010507070707" pitchFamily="18" charset="2"/>
              <a:buNone/>
            </a:pPr>
            <a:r>
              <a:rPr lang="en-US" altLang="en-US" sz="2400" dirty="0"/>
              <a:t> </a:t>
            </a:r>
          </a:p>
        </p:txBody>
      </p:sp>
    </p:spTree>
    <p:extLst>
      <p:ext uri="{BB962C8B-B14F-4D97-AF65-F5344CB8AC3E}">
        <p14:creationId xmlns:p14="http://schemas.microsoft.com/office/powerpoint/2010/main" val="3393639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r>
              <a:rPr lang="en-US" altLang="en-US"/>
              <a:t>Client side JavaScript</a:t>
            </a:r>
            <a:endParaRPr lang="en-US" altLang="en-US">
              <a:solidFill>
                <a:schemeClr val="tx1"/>
              </a:solidFill>
            </a:endParaRPr>
          </a:p>
        </p:txBody>
      </p:sp>
      <p:sp>
        <p:nvSpPr>
          <p:cNvPr id="368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D7871913-053F-41F0-AB5E-5C9A0A41B327}" type="slidenum">
              <a:rPr lang="en-US" altLang="en-US" sz="1200" smtClean="0">
                <a:solidFill>
                  <a:srgbClr val="FFFFFF"/>
                </a:solidFill>
              </a:rPr>
              <a:pPr>
                <a:lnSpc>
                  <a:spcPct val="80000"/>
                </a:lnSpc>
                <a:spcBef>
                  <a:spcPct val="0"/>
                </a:spcBef>
                <a:buClrTx/>
                <a:buSzTx/>
                <a:buFontTx/>
                <a:buNone/>
              </a:pPr>
              <a:t>34</a:t>
            </a:fld>
            <a:endParaRPr lang="en-US" altLang="en-US" sz="1200">
              <a:solidFill>
                <a:srgbClr val="FFFFFF"/>
              </a:solidFill>
            </a:endParaRPr>
          </a:p>
        </p:txBody>
      </p:sp>
      <p:sp>
        <p:nvSpPr>
          <p:cNvPr id="36868" name="Content Placeholder 3"/>
          <p:cNvSpPr>
            <a:spLocks noGrp="1"/>
          </p:cNvSpPr>
          <p:nvPr>
            <p:ph sz="quarter" idx="1"/>
          </p:nvPr>
        </p:nvSpPr>
        <p:spPr>
          <a:xfrm>
            <a:off x="612775" y="1600200"/>
            <a:ext cx="8153400" cy="4495800"/>
          </a:xfrm>
        </p:spPr>
        <p:txBody>
          <a:bodyPr>
            <a:normAutofit lnSpcReduction="10000"/>
          </a:bodyPr>
          <a:lstStyle/>
          <a:p>
            <a:pPr marL="319088" lvl="1" indent="-319088" eaLnBrk="1" hangingPunct="1">
              <a:lnSpc>
                <a:spcPct val="90000"/>
              </a:lnSpc>
              <a:spcBef>
                <a:spcPts val="700"/>
              </a:spcBef>
              <a:buClr>
                <a:schemeClr val="accent2"/>
              </a:buClr>
              <a:buSzPct val="60000"/>
              <a:buFont typeface="Wingdings" panose="05000000000000000000" pitchFamily="2" charset="2"/>
              <a:buChar char=""/>
            </a:pPr>
            <a:r>
              <a:rPr lang="en-US" altLang="en-US" dirty="0"/>
              <a:t>W</a:t>
            </a:r>
            <a:r>
              <a:rPr lang="en-US" altLang="en-US" sz="2400" dirty="0"/>
              <a:t>hen most people talk about JavaScript</a:t>
            </a:r>
          </a:p>
          <a:p>
            <a:pPr marL="776276" lvl="2" indent="-319088">
              <a:spcBef>
                <a:spcPts val="700"/>
              </a:spcBef>
              <a:buClr>
                <a:schemeClr val="accent2"/>
              </a:buClr>
              <a:buSzPct val="60000"/>
              <a:buFont typeface="Wingdings" panose="05000000000000000000" pitchFamily="2" charset="2"/>
              <a:buChar char=""/>
            </a:pPr>
            <a:r>
              <a:rPr lang="en-US" altLang="en-US" dirty="0"/>
              <a:t> it is Client Side JavaScript</a:t>
            </a:r>
          </a:p>
          <a:p>
            <a:pPr marL="776276" lvl="2" indent="-319088">
              <a:spcBef>
                <a:spcPts val="700"/>
              </a:spcBef>
              <a:buClr>
                <a:schemeClr val="accent2"/>
              </a:buClr>
              <a:buSzPct val="60000"/>
              <a:buFont typeface="Wingdings" panose="05000000000000000000" pitchFamily="2" charset="2"/>
              <a:buChar char=""/>
            </a:pPr>
            <a:r>
              <a:rPr lang="en-US" altLang="en-US" dirty="0"/>
              <a:t>script interpreted by a browser interpreter</a:t>
            </a:r>
          </a:p>
          <a:p>
            <a:pPr marL="319088" lvl="1" indent="-319088" eaLnBrk="1" hangingPunct="1">
              <a:lnSpc>
                <a:spcPct val="90000"/>
              </a:lnSpc>
              <a:spcBef>
                <a:spcPts val="700"/>
              </a:spcBef>
              <a:buClr>
                <a:schemeClr val="accent2"/>
              </a:buClr>
              <a:buSzPct val="60000"/>
              <a:buFont typeface="Wingdings 2" panose="05020102010507070707" pitchFamily="18" charset="2"/>
              <a:buNone/>
            </a:pPr>
            <a:endParaRPr lang="en-US" altLang="en-US" sz="2400" dirty="0"/>
          </a:p>
          <a:p>
            <a:pPr marL="319088" lvl="1" indent="-319088" eaLnBrk="1" hangingPunct="1">
              <a:lnSpc>
                <a:spcPct val="90000"/>
              </a:lnSpc>
              <a:spcBef>
                <a:spcPts val="700"/>
              </a:spcBef>
              <a:buClr>
                <a:schemeClr val="accent2"/>
              </a:buClr>
              <a:buSzPct val="60000"/>
              <a:buFont typeface="Wingdings" panose="05000000000000000000" pitchFamily="2" charset="2"/>
              <a:buChar char=""/>
            </a:pPr>
            <a:r>
              <a:rPr lang="en-US" altLang="en-US" sz="2400" dirty="0"/>
              <a:t>Because JavaScript code can run locally in a user's browser (rather than on a remote server) it can </a:t>
            </a:r>
          </a:p>
          <a:p>
            <a:pPr marL="593725" lvl="2" indent="-319088" eaLnBrk="1" hangingPunct="1">
              <a:lnSpc>
                <a:spcPct val="90000"/>
              </a:lnSpc>
              <a:spcBef>
                <a:spcPts val="700"/>
              </a:spcBef>
              <a:buSzPct val="60000"/>
              <a:buFont typeface="Wingdings" panose="05000000000000000000" pitchFamily="2" charset="2"/>
              <a:buChar char=""/>
            </a:pPr>
            <a:r>
              <a:rPr lang="en-US" altLang="en-US" sz="2100" dirty="0"/>
              <a:t>respond to user actions quickly</a:t>
            </a:r>
          </a:p>
          <a:p>
            <a:pPr marL="593725" lvl="2" indent="-319088" eaLnBrk="1" hangingPunct="1">
              <a:lnSpc>
                <a:spcPct val="90000"/>
              </a:lnSpc>
              <a:spcBef>
                <a:spcPts val="700"/>
              </a:spcBef>
              <a:buSzPct val="60000"/>
              <a:buFont typeface="Wingdings" panose="05000000000000000000" pitchFamily="2" charset="2"/>
              <a:buChar char=""/>
            </a:pPr>
            <a:r>
              <a:rPr lang="en-US" altLang="en-US" sz="2100" dirty="0"/>
              <a:t>make an application feel more responsive</a:t>
            </a:r>
          </a:p>
          <a:p>
            <a:pPr marL="593725" lvl="2" indent="-319088" eaLnBrk="1" hangingPunct="1">
              <a:lnSpc>
                <a:spcPct val="90000"/>
              </a:lnSpc>
              <a:spcBef>
                <a:spcPts val="700"/>
              </a:spcBef>
              <a:buSzPct val="60000"/>
              <a:buFont typeface="Wingdings" panose="05000000000000000000" pitchFamily="2" charset="2"/>
              <a:buChar char=""/>
            </a:pPr>
            <a:r>
              <a:rPr lang="en-US" altLang="en-US" sz="2100" dirty="0"/>
              <a:t>detect user actions which HTML alone cannot, such as individual keystrokes.</a:t>
            </a:r>
          </a:p>
          <a:p>
            <a:pPr marL="319088" lvl="1" indent="-319088" eaLnBrk="1" hangingPunct="1">
              <a:lnSpc>
                <a:spcPct val="90000"/>
              </a:lnSpc>
              <a:spcBef>
                <a:spcPts val="700"/>
              </a:spcBef>
              <a:buClr>
                <a:schemeClr val="accent2"/>
              </a:buClr>
              <a:buSzPct val="60000"/>
              <a:buFont typeface="Wingdings 2" panose="05020102010507070707" pitchFamily="18" charset="2"/>
              <a:buNone/>
            </a:pPr>
            <a:endParaRPr lang="en-US" altLang="en-US" sz="2400" dirty="0"/>
          </a:p>
          <a:p>
            <a:pPr marL="319088" lvl="1" indent="-319088" eaLnBrk="1" hangingPunct="1">
              <a:lnSpc>
                <a:spcPct val="90000"/>
              </a:lnSpc>
              <a:spcBef>
                <a:spcPts val="700"/>
              </a:spcBef>
              <a:buClr>
                <a:schemeClr val="accent2"/>
              </a:buClr>
              <a:buSzPct val="60000"/>
              <a:buFont typeface="Wingdings" panose="05000000000000000000" pitchFamily="2" charset="2"/>
              <a:buChar char=""/>
            </a:pPr>
            <a:r>
              <a:rPr lang="en-US" altLang="en-US" sz="2400" dirty="0"/>
              <a:t>The latest version of JavaScript is 1.8.5</a:t>
            </a:r>
          </a:p>
          <a:p>
            <a:pPr marL="319088" lvl="1" indent="-319088" eaLnBrk="1" hangingPunct="1">
              <a:lnSpc>
                <a:spcPct val="90000"/>
              </a:lnSpc>
              <a:spcBef>
                <a:spcPts val="700"/>
              </a:spcBef>
              <a:buClr>
                <a:schemeClr val="accent2"/>
              </a:buClr>
              <a:buSzPct val="60000"/>
              <a:buFont typeface="Wingdings" panose="05000000000000000000" pitchFamily="2" charset="2"/>
              <a:buChar char=""/>
            </a:pPr>
            <a:endParaRPr lang="en-US" altLang="en-US" sz="2400" dirty="0"/>
          </a:p>
          <a:p>
            <a:pPr eaLnBrk="1" hangingPunct="1">
              <a:lnSpc>
                <a:spcPct val="90000"/>
              </a:lnSpc>
            </a:pPr>
            <a:endParaRPr lang="en-US" altLang="en-US" sz="2700" dirty="0"/>
          </a:p>
        </p:txBody>
      </p:sp>
    </p:spTree>
    <p:extLst>
      <p:ext uri="{BB962C8B-B14F-4D97-AF65-F5344CB8AC3E}">
        <p14:creationId xmlns:p14="http://schemas.microsoft.com/office/powerpoint/2010/main" val="3290907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pPr eaLnBrk="1" hangingPunct="1"/>
            <a:r>
              <a:rPr lang="en-US" altLang="en-US" sz="3600"/>
              <a:t>My First JavaScript </a:t>
            </a:r>
            <a:br>
              <a:rPr lang="en-US" altLang="en-US" sz="3600"/>
            </a:br>
            <a:endParaRPr lang="en-US" altLang="en-US" sz="3600"/>
          </a:p>
        </p:txBody>
      </p:sp>
      <p:sp>
        <p:nvSpPr>
          <p:cNvPr id="378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D3ED6496-3A1F-4240-88A0-FB1D91859FD1}" type="slidenum">
              <a:rPr lang="en-US" altLang="en-US" sz="1200" smtClean="0">
                <a:solidFill>
                  <a:srgbClr val="FFFFFF"/>
                </a:solidFill>
              </a:rPr>
              <a:pPr>
                <a:lnSpc>
                  <a:spcPct val="80000"/>
                </a:lnSpc>
                <a:spcBef>
                  <a:spcPct val="0"/>
                </a:spcBef>
                <a:buClrTx/>
                <a:buSzTx/>
                <a:buFontTx/>
                <a:buNone/>
              </a:pPr>
              <a:t>35</a:t>
            </a:fld>
            <a:endParaRPr lang="en-US" altLang="en-US" sz="1200">
              <a:solidFill>
                <a:srgbClr val="FFFFFF"/>
              </a:solidFill>
            </a:endParaRPr>
          </a:p>
        </p:txBody>
      </p:sp>
      <p:sp>
        <p:nvSpPr>
          <p:cNvPr id="37892" name="Content Placeholder 3"/>
          <p:cNvSpPr>
            <a:spLocks noGrp="1"/>
          </p:cNvSpPr>
          <p:nvPr>
            <p:ph sz="quarter" idx="1"/>
          </p:nvPr>
        </p:nvSpPr>
        <p:spPr>
          <a:xfrm>
            <a:off x="612775" y="1600200"/>
            <a:ext cx="8153400" cy="4495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endParaRPr lang="en-US" altLang="en-US"/>
          </a:p>
          <a:p>
            <a:pPr eaLnBrk="1" hangingPunct="1"/>
            <a:endParaRPr lang="en-US" altLang="en-US"/>
          </a:p>
        </p:txBody>
      </p:sp>
      <p:sp>
        <p:nvSpPr>
          <p:cNvPr id="37893" name="TextBox 5"/>
          <p:cNvSpPr txBox="1">
            <a:spLocks noChangeArrowheads="1"/>
          </p:cNvSpPr>
          <p:nvPr/>
        </p:nvSpPr>
        <p:spPr bwMode="auto">
          <a:xfrm>
            <a:off x="609600" y="1676400"/>
            <a:ext cx="739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dirty="0"/>
              <a:t>&lt;html&gt;</a:t>
            </a:r>
          </a:p>
          <a:p>
            <a:pPr eaLnBrk="1" hangingPunct="1">
              <a:spcBef>
                <a:spcPct val="0"/>
              </a:spcBef>
              <a:buClrTx/>
              <a:buSzTx/>
              <a:buFontTx/>
              <a:buNone/>
            </a:pPr>
            <a:r>
              <a:rPr lang="en-US" altLang="en-US" sz="1800" dirty="0"/>
              <a:t>  &lt;head&gt;&lt;title&gt;simple page&lt;/title&gt;&lt;/head&gt;</a:t>
            </a:r>
          </a:p>
          <a:p>
            <a:pPr eaLnBrk="1" hangingPunct="1">
              <a:spcBef>
                <a:spcPct val="0"/>
              </a:spcBef>
              <a:buClrTx/>
              <a:buSzTx/>
              <a:buFontTx/>
              <a:buNone/>
            </a:pPr>
            <a:r>
              <a:rPr lang="en-US" altLang="en-US" sz="1800" dirty="0"/>
              <a:t>  &lt;body&gt;</a:t>
            </a:r>
          </a:p>
          <a:p>
            <a:pPr eaLnBrk="1" hangingPunct="1">
              <a:spcBef>
                <a:spcPct val="0"/>
              </a:spcBef>
              <a:buClrTx/>
              <a:buSzTx/>
              <a:buFontTx/>
              <a:buNone/>
            </a:pPr>
            <a:r>
              <a:rPr lang="en-US" altLang="en-US" sz="1800" dirty="0"/>
              <a:t>    &lt;script type=“text/</a:t>
            </a:r>
            <a:r>
              <a:rPr lang="en-US" altLang="en-US" sz="1800" dirty="0" err="1"/>
              <a:t>javascript</a:t>
            </a:r>
            <a:r>
              <a:rPr lang="en-US" altLang="en-US" sz="1800" dirty="0"/>
              <a:t>”&gt;</a:t>
            </a:r>
          </a:p>
          <a:p>
            <a:pPr eaLnBrk="1" hangingPunct="1">
              <a:spcBef>
                <a:spcPct val="0"/>
              </a:spcBef>
              <a:buClrTx/>
              <a:buSzTx/>
              <a:buFontTx/>
              <a:buNone/>
            </a:pPr>
            <a:r>
              <a:rPr lang="en-US" altLang="en-US" sz="1800" dirty="0"/>
              <a:t>      </a:t>
            </a:r>
            <a:r>
              <a:rPr lang="en-US" altLang="en-US" sz="1800" dirty="0" err="1"/>
              <a:t>document.write</a:t>
            </a:r>
            <a:r>
              <a:rPr lang="en-US" altLang="en-US" sz="1800" dirty="0"/>
              <a:t>('Hello World!');</a:t>
            </a:r>
          </a:p>
          <a:p>
            <a:pPr eaLnBrk="1" hangingPunct="1">
              <a:spcBef>
                <a:spcPct val="0"/>
              </a:spcBef>
              <a:buClrTx/>
              <a:buSzTx/>
              <a:buFontTx/>
              <a:buNone/>
            </a:pPr>
            <a:r>
              <a:rPr lang="en-US" altLang="en-US" sz="1800" dirty="0"/>
              <a:t>    &lt;/script&gt;</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&lt;</a:t>
            </a:r>
            <a:r>
              <a:rPr lang="en-US" altLang="en-US" sz="1800" dirty="0" err="1"/>
              <a:t>noscript</a:t>
            </a:r>
            <a:r>
              <a:rPr lang="en-US" altLang="en-US" sz="1800" dirty="0"/>
              <a:t>&gt;</a:t>
            </a:r>
          </a:p>
          <a:p>
            <a:pPr eaLnBrk="1" hangingPunct="1">
              <a:spcBef>
                <a:spcPct val="0"/>
              </a:spcBef>
              <a:buClrTx/>
              <a:buSzTx/>
              <a:buFontTx/>
              <a:buNone/>
            </a:pPr>
            <a:r>
              <a:rPr lang="en-US" altLang="en-US" sz="1800" dirty="0"/>
              <a:t>      &lt;p&gt;   Your browser either does not support JavaScript, or you have 	JavaScript turned off.&lt;/p&gt;</a:t>
            </a:r>
          </a:p>
          <a:p>
            <a:pPr eaLnBrk="1" hangingPunct="1">
              <a:spcBef>
                <a:spcPct val="0"/>
              </a:spcBef>
              <a:buClrTx/>
              <a:buSzTx/>
              <a:buFontTx/>
              <a:buNone/>
            </a:pPr>
            <a:r>
              <a:rPr lang="en-US" altLang="en-US" sz="1800" dirty="0"/>
              <a:t>    &lt;/</a:t>
            </a:r>
            <a:r>
              <a:rPr lang="en-US" altLang="en-US" sz="1800" dirty="0" err="1"/>
              <a:t>noscript</a:t>
            </a:r>
            <a:r>
              <a:rPr lang="en-US" altLang="en-US" sz="1800" dirty="0"/>
              <a:t>&gt;</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&lt;/body&gt;</a:t>
            </a:r>
          </a:p>
          <a:p>
            <a:pPr eaLnBrk="1" hangingPunct="1">
              <a:spcBef>
                <a:spcPct val="0"/>
              </a:spcBef>
              <a:buClrTx/>
              <a:buSzTx/>
              <a:buFontTx/>
              <a:buNone/>
            </a:pPr>
            <a:r>
              <a:rPr lang="en-US" altLang="en-US" sz="1800" dirty="0"/>
              <a:t>&lt;/html&gt;</a:t>
            </a:r>
          </a:p>
        </p:txBody>
      </p:sp>
    </p:spTree>
    <p:extLst>
      <p:ext uri="{BB962C8B-B14F-4D97-AF65-F5344CB8AC3E}">
        <p14:creationId xmlns:p14="http://schemas.microsoft.com/office/powerpoint/2010/main" val="3781710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pPr eaLnBrk="1" hangingPunct="1"/>
            <a:r>
              <a:rPr lang="en-US" altLang="en-US" sz="3600"/>
              <a:t>My First JavaScript </a:t>
            </a:r>
            <a:br>
              <a:rPr lang="en-US" altLang="en-US" sz="3600"/>
            </a:br>
            <a:endParaRPr lang="en-US" altLang="en-US" sz="3600"/>
          </a:p>
        </p:txBody>
      </p:sp>
      <p:sp>
        <p:nvSpPr>
          <p:cNvPr id="389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3526DE3-A667-4F52-9C95-23E9178DE66E}" type="slidenum">
              <a:rPr lang="en-US" altLang="en-US" sz="1200" smtClean="0">
                <a:solidFill>
                  <a:srgbClr val="FFFFFF"/>
                </a:solidFill>
              </a:rPr>
              <a:pPr>
                <a:lnSpc>
                  <a:spcPct val="80000"/>
                </a:lnSpc>
                <a:spcBef>
                  <a:spcPct val="0"/>
                </a:spcBef>
                <a:buClrTx/>
                <a:buSzTx/>
                <a:buFontTx/>
                <a:buNone/>
              </a:pPr>
              <a:t>36</a:t>
            </a:fld>
            <a:endParaRPr lang="en-US" altLang="en-US" sz="1200">
              <a:solidFill>
                <a:srgbClr val="FFFFFF"/>
              </a:solidFill>
            </a:endParaRPr>
          </a:p>
        </p:txBody>
      </p:sp>
      <p:sp>
        <p:nvSpPr>
          <p:cNvPr id="38916" name="Content Placeholder 3"/>
          <p:cNvSpPr>
            <a:spLocks noGrp="1"/>
          </p:cNvSpPr>
          <p:nvPr>
            <p:ph sz="quarter" idx="1"/>
          </p:nvPr>
        </p:nvSpPr>
        <p:spPr>
          <a:xfrm>
            <a:off x="612775" y="1600200"/>
            <a:ext cx="8153400" cy="4495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endParaRPr lang="en-US" altLang="en-US"/>
          </a:p>
          <a:p>
            <a:pPr eaLnBrk="1" hangingPunct="1"/>
            <a:endParaRPr lang="en-US" altLang="en-US"/>
          </a:p>
        </p:txBody>
      </p:sp>
      <p:sp>
        <p:nvSpPr>
          <p:cNvPr id="38917" name="TextBox 5"/>
          <p:cNvSpPr txBox="1">
            <a:spLocks noChangeArrowheads="1"/>
          </p:cNvSpPr>
          <p:nvPr/>
        </p:nvSpPr>
        <p:spPr bwMode="auto">
          <a:xfrm>
            <a:off x="609600" y="1676400"/>
            <a:ext cx="739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&lt;html&gt;</a:t>
            </a:r>
          </a:p>
          <a:p>
            <a:pPr eaLnBrk="1" hangingPunct="1">
              <a:spcBef>
                <a:spcPct val="0"/>
              </a:spcBef>
              <a:buClrTx/>
              <a:buSzTx/>
              <a:buFontTx/>
              <a:buNone/>
            </a:pPr>
            <a:r>
              <a:rPr lang="en-US" altLang="en-US" sz="1800"/>
              <a:t>  &lt;head&gt;&lt;title&gt;simple page&lt;/title&gt;&lt;/head&gt;</a:t>
            </a:r>
          </a:p>
          <a:p>
            <a:pPr eaLnBrk="1" hangingPunct="1">
              <a:spcBef>
                <a:spcPct val="0"/>
              </a:spcBef>
              <a:buClrTx/>
              <a:buSzTx/>
              <a:buFontTx/>
              <a:buNone/>
            </a:pPr>
            <a:r>
              <a:rPr lang="en-US" altLang="en-US" sz="1800"/>
              <a:t>  &lt;body&gt;</a:t>
            </a:r>
          </a:p>
          <a:p>
            <a:pPr eaLnBrk="1" hangingPunct="1">
              <a:spcBef>
                <a:spcPct val="0"/>
              </a:spcBef>
              <a:buClrTx/>
              <a:buSzTx/>
              <a:buFontTx/>
              <a:buNone/>
            </a:pPr>
            <a:r>
              <a:rPr lang="en-US" altLang="en-US" sz="1800"/>
              <a:t>    &lt;script type="text/javascript"&gt;</a:t>
            </a:r>
          </a:p>
          <a:p>
            <a:pPr eaLnBrk="1" hangingPunct="1">
              <a:spcBef>
                <a:spcPct val="0"/>
              </a:spcBef>
              <a:buClrTx/>
              <a:buSzTx/>
              <a:buFontTx/>
              <a:buNone/>
            </a:pPr>
            <a:r>
              <a:rPr lang="en-US" altLang="en-US" sz="1800"/>
              <a:t>      document.write('Hello World!');</a:t>
            </a:r>
          </a:p>
          <a:p>
            <a:pPr eaLnBrk="1" hangingPunct="1">
              <a:spcBef>
                <a:spcPct val="0"/>
              </a:spcBef>
              <a:buClrTx/>
              <a:buSzTx/>
              <a:buFontTx/>
              <a:buNone/>
            </a:pPr>
            <a:r>
              <a:rPr lang="en-US" altLang="en-US" sz="1800"/>
              <a:t>    &lt;/script&gt;</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    &lt;noscript&gt;</a:t>
            </a:r>
          </a:p>
          <a:p>
            <a:pPr eaLnBrk="1" hangingPunct="1">
              <a:spcBef>
                <a:spcPct val="0"/>
              </a:spcBef>
              <a:buClrTx/>
              <a:buSzTx/>
              <a:buFontTx/>
              <a:buNone/>
            </a:pPr>
            <a:r>
              <a:rPr lang="en-US" altLang="en-US" sz="1800"/>
              <a:t>      &lt;p&gt;   Your browser either does not support JavaScript, or you have 	JavaScript turned off.&lt;/p&gt;</a:t>
            </a:r>
          </a:p>
          <a:p>
            <a:pPr eaLnBrk="1" hangingPunct="1">
              <a:spcBef>
                <a:spcPct val="0"/>
              </a:spcBef>
              <a:buClrTx/>
              <a:buSzTx/>
              <a:buFontTx/>
              <a:buNone/>
            </a:pPr>
            <a:r>
              <a:rPr lang="en-US" altLang="en-US" sz="1800"/>
              <a:t>    &lt;/noscript&gt;</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  &lt;/body&gt;</a:t>
            </a:r>
          </a:p>
          <a:p>
            <a:pPr eaLnBrk="1" hangingPunct="1">
              <a:spcBef>
                <a:spcPct val="0"/>
              </a:spcBef>
              <a:buClrTx/>
              <a:buSzTx/>
              <a:buFontTx/>
              <a:buNone/>
            </a:pPr>
            <a:r>
              <a:rPr lang="en-US" altLang="en-US" sz="1800"/>
              <a:t>&lt;/html&gt;</a:t>
            </a:r>
          </a:p>
        </p:txBody>
      </p:sp>
      <p:sp>
        <p:nvSpPr>
          <p:cNvPr id="7" name="Right Arrow 6"/>
          <p:cNvSpPr/>
          <p:nvPr/>
        </p:nvSpPr>
        <p:spPr>
          <a:xfrm rot="10800000" flipV="1">
            <a:off x="4953000" y="2667000"/>
            <a:ext cx="3276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err="1">
                <a:solidFill>
                  <a:schemeClr val="tx1"/>
                </a:solidFill>
              </a:rPr>
              <a:t>Embeded</a:t>
            </a:r>
            <a:r>
              <a:rPr lang="en-US" dirty="0">
                <a:solidFill>
                  <a:schemeClr val="tx1"/>
                </a:solidFill>
              </a:rPr>
              <a:t> JavaScript</a:t>
            </a:r>
          </a:p>
        </p:txBody>
      </p:sp>
      <p:sp>
        <p:nvSpPr>
          <p:cNvPr id="8" name="Rectangle 7"/>
          <p:cNvSpPr/>
          <p:nvPr/>
        </p:nvSpPr>
        <p:spPr>
          <a:xfrm>
            <a:off x="747713" y="2559050"/>
            <a:ext cx="3962400" cy="946150"/>
          </a:xfrm>
          <a:prstGeom prst="rect">
            <a:avLst/>
          </a:prstGeom>
          <a:noFill/>
          <a:ln>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4217772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pPr eaLnBrk="1" hangingPunct="1"/>
            <a:r>
              <a:rPr lang="en-US" altLang="en-US" sz="3600"/>
              <a:t>My First JavaScript </a:t>
            </a:r>
            <a:br>
              <a:rPr lang="en-US" altLang="en-US" sz="3600"/>
            </a:br>
            <a:endParaRPr lang="en-US" altLang="en-US" sz="3600"/>
          </a:p>
        </p:txBody>
      </p:sp>
      <p:sp>
        <p:nvSpPr>
          <p:cNvPr id="399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A485375-FEB8-45C0-9998-B0D10B68C992}" type="slidenum">
              <a:rPr lang="en-US" altLang="en-US" sz="1200" smtClean="0">
                <a:solidFill>
                  <a:srgbClr val="FFFFFF"/>
                </a:solidFill>
              </a:rPr>
              <a:pPr>
                <a:lnSpc>
                  <a:spcPct val="80000"/>
                </a:lnSpc>
                <a:spcBef>
                  <a:spcPct val="0"/>
                </a:spcBef>
                <a:buClrTx/>
                <a:buSzTx/>
                <a:buFontTx/>
                <a:buNone/>
              </a:pPr>
              <a:t>37</a:t>
            </a:fld>
            <a:endParaRPr lang="en-US" altLang="en-US" sz="1200">
              <a:solidFill>
                <a:srgbClr val="FFFFFF"/>
              </a:solidFill>
            </a:endParaRPr>
          </a:p>
        </p:txBody>
      </p:sp>
      <p:sp>
        <p:nvSpPr>
          <p:cNvPr id="39940" name="Content Placeholder 3"/>
          <p:cNvSpPr>
            <a:spLocks noGrp="1"/>
          </p:cNvSpPr>
          <p:nvPr>
            <p:ph sz="quarter" idx="1"/>
          </p:nvPr>
        </p:nvSpPr>
        <p:spPr>
          <a:xfrm>
            <a:off x="612775" y="1600200"/>
            <a:ext cx="8153400" cy="4495800"/>
          </a:xfrm>
        </p:spPr>
        <p:txBody>
          <a:bodyPr/>
          <a:lstStyle/>
          <a:p>
            <a:pPr marL="319088" lvl="1" indent="-319088" eaLnBrk="1" hangingPunct="1">
              <a:spcBef>
                <a:spcPts val="700"/>
              </a:spcBef>
              <a:buClr>
                <a:schemeClr val="accent2"/>
              </a:buClr>
              <a:buSzPct val="60000"/>
              <a:buFont typeface="Wingdings" panose="05000000000000000000" pitchFamily="2" charset="2"/>
              <a:buChar char=""/>
            </a:pPr>
            <a:endParaRPr lang="en-US" altLang="en-US"/>
          </a:p>
          <a:p>
            <a:pPr eaLnBrk="1" hangingPunct="1"/>
            <a:endParaRPr lang="en-US" altLang="en-US"/>
          </a:p>
        </p:txBody>
      </p:sp>
      <p:sp>
        <p:nvSpPr>
          <p:cNvPr id="39941" name="TextBox 5"/>
          <p:cNvSpPr txBox="1">
            <a:spLocks noChangeArrowheads="1"/>
          </p:cNvSpPr>
          <p:nvPr/>
        </p:nvSpPr>
        <p:spPr bwMode="auto">
          <a:xfrm>
            <a:off x="609600" y="1676400"/>
            <a:ext cx="7391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dirty="0"/>
              <a:t>&lt;html&gt;</a:t>
            </a:r>
          </a:p>
          <a:p>
            <a:pPr eaLnBrk="1" hangingPunct="1">
              <a:spcBef>
                <a:spcPct val="0"/>
              </a:spcBef>
              <a:buClrTx/>
              <a:buSzTx/>
              <a:buFontTx/>
              <a:buNone/>
            </a:pPr>
            <a:r>
              <a:rPr lang="en-US" altLang="en-US" sz="1800" dirty="0"/>
              <a:t>  &lt;head&gt;&lt;title&gt;simple page&lt;/title&gt;&lt;/head&gt;</a:t>
            </a:r>
          </a:p>
          <a:p>
            <a:pPr eaLnBrk="1" hangingPunct="1">
              <a:spcBef>
                <a:spcPct val="0"/>
              </a:spcBef>
              <a:buClrTx/>
              <a:buSzTx/>
              <a:buFontTx/>
              <a:buNone/>
            </a:pPr>
            <a:r>
              <a:rPr lang="en-US" altLang="en-US" sz="1800" dirty="0"/>
              <a:t>  &lt;body&gt;</a:t>
            </a:r>
          </a:p>
          <a:p>
            <a:pPr eaLnBrk="1" hangingPunct="1">
              <a:spcBef>
                <a:spcPct val="0"/>
              </a:spcBef>
              <a:buClrTx/>
              <a:buSzTx/>
              <a:buFontTx/>
              <a:buNone/>
            </a:pPr>
            <a:r>
              <a:rPr lang="en-US" altLang="en-US" sz="1800" dirty="0"/>
              <a:t>    &lt;script type="text/</a:t>
            </a:r>
            <a:r>
              <a:rPr lang="en-US" altLang="en-US" sz="1800" dirty="0" err="1"/>
              <a:t>javascript</a:t>
            </a:r>
            <a:r>
              <a:rPr lang="en-US" altLang="en-US" sz="1800" dirty="0"/>
              <a:t>"&gt;</a:t>
            </a:r>
          </a:p>
          <a:p>
            <a:pPr eaLnBrk="1" hangingPunct="1">
              <a:spcBef>
                <a:spcPct val="0"/>
              </a:spcBef>
              <a:buClrTx/>
              <a:buSzTx/>
              <a:buFontTx/>
              <a:buNone/>
            </a:pPr>
            <a:r>
              <a:rPr lang="en-US" altLang="en-US" sz="1800" dirty="0"/>
              <a:t>      </a:t>
            </a:r>
            <a:r>
              <a:rPr lang="en-US" altLang="en-US" sz="1800" dirty="0" err="1"/>
              <a:t>document.write</a:t>
            </a:r>
            <a:r>
              <a:rPr lang="en-US" altLang="en-US" sz="1800" dirty="0"/>
              <a:t>('Hello World!');</a:t>
            </a:r>
          </a:p>
          <a:p>
            <a:pPr eaLnBrk="1" hangingPunct="1">
              <a:spcBef>
                <a:spcPct val="0"/>
              </a:spcBef>
              <a:buClrTx/>
              <a:buSzTx/>
              <a:buFontTx/>
              <a:buNone/>
            </a:pPr>
            <a:r>
              <a:rPr lang="en-US" altLang="en-US" sz="1800" dirty="0"/>
              <a:t>    &lt;/script&gt;</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&lt;</a:t>
            </a:r>
            <a:r>
              <a:rPr lang="en-US" altLang="en-US" sz="1800" dirty="0" err="1"/>
              <a:t>noscript</a:t>
            </a:r>
            <a:r>
              <a:rPr lang="en-US" altLang="en-US" sz="1800" dirty="0"/>
              <a:t>&gt;</a:t>
            </a:r>
          </a:p>
          <a:p>
            <a:pPr eaLnBrk="1" hangingPunct="1">
              <a:spcBef>
                <a:spcPct val="0"/>
              </a:spcBef>
              <a:buClrTx/>
              <a:buSzTx/>
              <a:buFontTx/>
              <a:buNone/>
            </a:pPr>
            <a:r>
              <a:rPr lang="en-US" altLang="en-US" sz="1800" dirty="0"/>
              <a:t>      &lt;p&gt;   Your browser either does not support JavaScript, or you have 	JavaScript turned off.&lt;/p&gt;</a:t>
            </a:r>
          </a:p>
          <a:p>
            <a:pPr eaLnBrk="1" hangingPunct="1">
              <a:spcBef>
                <a:spcPct val="0"/>
              </a:spcBef>
              <a:buClrTx/>
              <a:buSzTx/>
              <a:buFontTx/>
              <a:buNone/>
            </a:pPr>
            <a:r>
              <a:rPr lang="en-US" altLang="en-US" sz="1800" dirty="0"/>
              <a:t>    &lt;/</a:t>
            </a:r>
            <a:r>
              <a:rPr lang="en-US" altLang="en-US" sz="1800" dirty="0" err="1"/>
              <a:t>noscript</a:t>
            </a:r>
            <a:r>
              <a:rPr lang="en-US" altLang="en-US" sz="1800" dirty="0"/>
              <a:t>&gt;</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&lt;/body&gt;</a:t>
            </a:r>
          </a:p>
          <a:p>
            <a:pPr eaLnBrk="1" hangingPunct="1">
              <a:spcBef>
                <a:spcPct val="0"/>
              </a:spcBef>
              <a:buClrTx/>
              <a:buSzTx/>
              <a:buFontTx/>
              <a:buNone/>
            </a:pPr>
            <a:r>
              <a:rPr lang="en-US" altLang="en-US" sz="1800" dirty="0"/>
              <a:t>&lt;/html&gt;</a:t>
            </a:r>
          </a:p>
        </p:txBody>
      </p:sp>
      <p:sp>
        <p:nvSpPr>
          <p:cNvPr id="8" name="Rectangle 7"/>
          <p:cNvSpPr/>
          <p:nvPr/>
        </p:nvSpPr>
        <p:spPr>
          <a:xfrm>
            <a:off x="685800" y="3657600"/>
            <a:ext cx="6629400" cy="1143000"/>
          </a:xfrm>
          <a:prstGeom prst="rect">
            <a:avLst/>
          </a:prstGeom>
          <a:noFill/>
          <a:ln>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2595448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pPr eaLnBrk="1" hangingPunct="1"/>
            <a:r>
              <a:rPr lang="en-US" altLang="en-US"/>
              <a:t>&lt;script&gt; tag: Current Standard</a:t>
            </a:r>
          </a:p>
        </p:txBody>
      </p:sp>
      <p:sp>
        <p:nvSpPr>
          <p:cNvPr id="409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FD762FB4-845B-4558-A4C3-DDEB5897949A}" type="slidenum">
              <a:rPr lang="en-US" altLang="en-US" sz="1200" smtClean="0">
                <a:solidFill>
                  <a:srgbClr val="FFFFFF"/>
                </a:solidFill>
              </a:rPr>
              <a:pPr>
                <a:lnSpc>
                  <a:spcPct val="80000"/>
                </a:lnSpc>
                <a:spcBef>
                  <a:spcPct val="0"/>
                </a:spcBef>
                <a:buClrTx/>
                <a:buSzTx/>
                <a:buFontTx/>
                <a:buNone/>
              </a:pPr>
              <a:t>38</a:t>
            </a:fld>
            <a:endParaRPr lang="en-US" altLang="en-US" sz="1200">
              <a:solidFill>
                <a:srgbClr val="FFFFFF"/>
              </a:solidFill>
            </a:endParaRPr>
          </a:p>
        </p:txBody>
      </p:sp>
      <p:sp>
        <p:nvSpPr>
          <p:cNvPr id="40964" name="Content Placeholder 3"/>
          <p:cNvSpPr>
            <a:spLocks noGrp="1"/>
          </p:cNvSpPr>
          <p:nvPr>
            <p:ph sz="quarter" idx="1"/>
          </p:nvPr>
        </p:nvSpPr>
        <p:spPr>
          <a:xfrm>
            <a:off x="612775" y="1600200"/>
            <a:ext cx="8153400" cy="4495800"/>
          </a:xfrm>
        </p:spPr>
        <p:txBody>
          <a:bodyPr/>
          <a:lstStyle/>
          <a:p>
            <a:pPr lvl="1" eaLnBrk="1" hangingPunct="1"/>
            <a:r>
              <a:rPr lang="en-US" altLang="en-US"/>
              <a:t>Simple &lt;script&gt; would work for all modern browsers</a:t>
            </a:r>
          </a:p>
          <a:p>
            <a:pPr lvl="1" eaLnBrk="1" hangingPunct="1">
              <a:buFont typeface="Wingdings 2" panose="05020102010507070707" pitchFamily="18" charset="2"/>
              <a:buNone/>
            </a:pPr>
            <a:endParaRPr lang="en-US" altLang="en-US"/>
          </a:p>
          <a:p>
            <a:pPr lvl="1" eaLnBrk="1" hangingPunct="1"/>
            <a:r>
              <a:rPr lang="en-US" altLang="en-US"/>
              <a:t>&lt;script language = “JavaScript”&gt; is obsolete. Don’t use it</a:t>
            </a:r>
          </a:p>
          <a:p>
            <a:pPr lvl="1" eaLnBrk="1" hangingPunct="1">
              <a:buFont typeface="Wingdings 2" panose="05020102010507070707" pitchFamily="18" charset="2"/>
              <a:buNone/>
            </a:pPr>
            <a:endParaRPr lang="en-US" altLang="en-US"/>
          </a:p>
          <a:p>
            <a:pPr lvl="1" eaLnBrk="1" hangingPunct="1"/>
            <a:r>
              <a:rPr lang="en-US" altLang="en-US"/>
              <a:t>type="text/javascript“ : this is required for XHTML documents. </a:t>
            </a:r>
          </a:p>
          <a:p>
            <a:pPr lvl="1" eaLnBrk="1" hangingPunct="1">
              <a:buFont typeface="Wingdings 2" panose="05020102010507070707" pitchFamily="18" charset="2"/>
              <a:buNone/>
            </a:pPr>
            <a:endParaRPr lang="en-US" altLang="en-US"/>
          </a:p>
          <a:p>
            <a:pPr lvl="1" eaLnBrk="1" hangingPunct="1"/>
            <a:endParaRPr lang="en-US" altLang="en-US"/>
          </a:p>
        </p:txBody>
      </p:sp>
    </p:spTree>
    <p:extLst>
      <p:ext uri="{BB962C8B-B14F-4D97-AF65-F5344CB8AC3E}">
        <p14:creationId xmlns:p14="http://schemas.microsoft.com/office/powerpoint/2010/main" val="2441831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lstStyle/>
          <a:p>
            <a:pPr eaLnBrk="1" hangingPunct="1"/>
            <a:r>
              <a:rPr lang="en-US" altLang="en-US"/>
              <a:t>Before we start “coding”</a:t>
            </a:r>
          </a:p>
        </p:txBody>
      </p:sp>
      <p:graphicFrame>
        <p:nvGraphicFramePr>
          <p:cNvPr id="41987" name="Object 4"/>
          <p:cNvGraphicFramePr>
            <a:graphicFrameLocks noChangeAspect="1"/>
          </p:cNvGraphicFramePr>
          <p:nvPr/>
        </p:nvGraphicFramePr>
        <p:xfrm>
          <a:off x="1409700" y="2362200"/>
          <a:ext cx="7321550" cy="434975"/>
        </p:xfrm>
        <a:graphic>
          <a:graphicData uri="http://schemas.openxmlformats.org/presentationml/2006/ole">
            <mc:AlternateContent xmlns:mc="http://schemas.openxmlformats.org/markup-compatibility/2006">
              <mc:Choice xmlns:v="urn:schemas-microsoft-com:vml" Requires="v">
                <p:oleObj spid="_x0000_s10268" name="Document" r:id="rId3" imgW="7321366" imgH="435069" progId="Word.Document.8">
                  <p:embed/>
                </p:oleObj>
              </mc:Choice>
              <mc:Fallback>
                <p:oleObj name="Document" r:id="rId3" imgW="7321366" imgH="435069" progId="Word.Document.8">
                  <p:embed/>
                  <p:pic>
                    <p:nvPicPr>
                      <p:cNvPr id="4198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2362200"/>
                        <a:ext cx="7321550" cy="434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5"/>
          <p:cNvGraphicFramePr>
            <a:graphicFrameLocks noChangeAspect="1"/>
          </p:cNvGraphicFramePr>
          <p:nvPr/>
        </p:nvGraphicFramePr>
        <p:xfrm>
          <a:off x="685800" y="2895600"/>
          <a:ext cx="6972300" cy="1028700"/>
        </p:xfrm>
        <a:graphic>
          <a:graphicData uri="http://schemas.openxmlformats.org/presentationml/2006/ole">
            <mc:AlternateContent xmlns:mc="http://schemas.openxmlformats.org/markup-compatibility/2006">
              <mc:Choice xmlns:v="urn:schemas-microsoft-com:vml" Requires="v">
                <p:oleObj spid="_x0000_s10269" name="Visio" r:id="rId5" imgW="4134993" imgH="609600" progId="Visio.Drawing.11">
                  <p:embed/>
                </p:oleObj>
              </mc:Choice>
              <mc:Fallback>
                <p:oleObj name="Visio" r:id="rId5" imgW="4134993" imgH="609600" progId="Visio.Drawing.11">
                  <p:embed/>
                  <p:pic>
                    <p:nvPicPr>
                      <p:cNvPr id="4198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95600"/>
                        <a:ext cx="69723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48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BA691707-747E-C946-9ECD-54E2551B1C59}" type="slidenum">
              <a:rPr lang="en-US" smtClean="0"/>
              <a:pPr/>
              <a:t>4</a:t>
            </a:fld>
            <a:endParaRPr lang="en-US" dirty="0"/>
          </a:p>
        </p:txBody>
      </p:sp>
      <p:sp>
        <p:nvSpPr>
          <p:cNvPr id="4" name="Content Placeholder 3"/>
          <p:cNvSpPr>
            <a:spLocks noGrp="1"/>
          </p:cNvSpPr>
          <p:nvPr>
            <p:ph idx="1"/>
          </p:nvPr>
        </p:nvSpPr>
        <p:spPr/>
        <p:txBody>
          <a:bodyPr>
            <a:normAutofit/>
          </a:bodyPr>
          <a:lstStyle/>
          <a:p>
            <a:pPr marL="0" indent="0">
              <a:buNone/>
            </a:pPr>
            <a:r>
              <a:rPr lang="en-US" dirty="0"/>
              <a:t>At the University of Calgary we strive to create and maintain a positive and productive learning and working environment in which there is respect for the dignity of all persons and fair and equitable treatment of individuals.’ </a:t>
            </a:r>
          </a:p>
          <a:p>
            <a:pPr marL="0" indent="0">
              <a:buNone/>
            </a:pPr>
            <a:r>
              <a:rPr lang="en-US" dirty="0"/>
              <a:t>We provide an environment in which diverse learners, with rich and varied backgrounds and experiences,  come together to learn and will receive respectful and equitable treatment in all Continuing Education programs</a:t>
            </a:r>
          </a:p>
        </p:txBody>
      </p:sp>
    </p:spTree>
    <p:extLst>
      <p:ext uri="{BB962C8B-B14F-4D97-AF65-F5344CB8AC3E}">
        <p14:creationId xmlns:p14="http://schemas.microsoft.com/office/powerpoint/2010/main" val="2682161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pPr eaLnBrk="1" hangingPunct="1"/>
            <a:r>
              <a:rPr lang="en-US" altLang="en-US"/>
              <a:t>Before we start “coding”</a:t>
            </a:r>
          </a:p>
        </p:txBody>
      </p:sp>
      <p:graphicFrame>
        <p:nvGraphicFramePr>
          <p:cNvPr id="43011" name="Object 2"/>
          <p:cNvGraphicFramePr>
            <a:graphicFrameLocks noGrp="1" noChangeAspect="1"/>
          </p:cNvGraphicFramePr>
          <p:nvPr>
            <p:ph sz="quarter" idx="1"/>
          </p:nvPr>
        </p:nvGraphicFramePr>
        <p:xfrm>
          <a:off x="609600" y="1981200"/>
          <a:ext cx="7440613" cy="1555750"/>
        </p:xfrm>
        <a:graphic>
          <a:graphicData uri="http://schemas.openxmlformats.org/presentationml/2006/ole">
            <mc:AlternateContent xmlns:mc="http://schemas.openxmlformats.org/markup-compatibility/2006">
              <mc:Choice xmlns:v="urn:schemas-microsoft-com:vml" Requires="v">
                <p:oleObj spid="_x0000_s11279" name="Document" r:id="rId3" imgW="7440272" imgH="1555930" progId="Word.Document.8">
                  <p:embed/>
                </p:oleObj>
              </mc:Choice>
              <mc:Fallback>
                <p:oleObj name="Document" r:id="rId3" imgW="7440272" imgH="1555930" progId="Word.Document.8">
                  <p:embed/>
                  <p:pic>
                    <p:nvPicPr>
                      <p:cNvPr id="430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7440613" cy="155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5842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pPr eaLnBrk="1" hangingPunct="1"/>
            <a:r>
              <a:rPr lang="en-US" altLang="en-US"/>
              <a:t>Before we start “coding”</a:t>
            </a:r>
          </a:p>
        </p:txBody>
      </p:sp>
      <p:graphicFrame>
        <p:nvGraphicFramePr>
          <p:cNvPr id="44035" name="Object 2"/>
          <p:cNvGraphicFramePr>
            <a:graphicFrameLocks noGrp="1" noChangeAspect="1"/>
          </p:cNvGraphicFramePr>
          <p:nvPr>
            <p:ph sz="quarter" idx="1"/>
          </p:nvPr>
        </p:nvGraphicFramePr>
        <p:xfrm>
          <a:off x="609600" y="1828800"/>
          <a:ext cx="7440613" cy="2613025"/>
        </p:xfrm>
        <a:graphic>
          <a:graphicData uri="http://schemas.openxmlformats.org/presentationml/2006/ole">
            <mc:AlternateContent xmlns:mc="http://schemas.openxmlformats.org/markup-compatibility/2006">
              <mc:Choice xmlns:v="urn:schemas-microsoft-com:vml" Requires="v">
                <p:oleObj spid="_x0000_s12303" name="Document" r:id="rId3" imgW="7440272" imgH="2612578" progId="Word.Document.8">
                  <p:embed/>
                </p:oleObj>
              </mc:Choice>
              <mc:Fallback>
                <p:oleObj name="Document" r:id="rId3" imgW="7440272" imgH="2612578" progId="Word.Document.8">
                  <p:embed/>
                  <p:pic>
                    <p:nvPicPr>
                      <p:cNvPr id="4403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7440613" cy="2613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4963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pPr eaLnBrk="1" hangingPunct="1"/>
            <a:r>
              <a:rPr lang="en-US" altLang="en-US"/>
              <a:t>Before we start “coding”</a:t>
            </a:r>
          </a:p>
        </p:txBody>
      </p:sp>
      <p:graphicFrame>
        <p:nvGraphicFramePr>
          <p:cNvPr id="45059" name="Object 2"/>
          <p:cNvGraphicFramePr>
            <a:graphicFrameLocks noGrp="1" noChangeAspect="1"/>
          </p:cNvGraphicFramePr>
          <p:nvPr>
            <p:ph sz="quarter" idx="1"/>
          </p:nvPr>
        </p:nvGraphicFramePr>
        <p:xfrm>
          <a:off x="609600" y="1676400"/>
          <a:ext cx="7321550" cy="1804988"/>
        </p:xfrm>
        <a:graphic>
          <a:graphicData uri="http://schemas.openxmlformats.org/presentationml/2006/ole">
            <mc:AlternateContent xmlns:mc="http://schemas.openxmlformats.org/markup-compatibility/2006">
              <mc:Choice xmlns:v="urn:schemas-microsoft-com:vml" Requires="v">
                <p:oleObj spid="_x0000_s13327" name="Document" r:id="rId3" imgW="7321366" imgH="1804850" progId="Word.Document.8">
                  <p:embed/>
                </p:oleObj>
              </mc:Choice>
              <mc:Fallback>
                <p:oleObj name="Document" r:id="rId3" imgW="7321366" imgH="1804850" progId="Word.Document.8">
                  <p:embed/>
                  <p:pic>
                    <p:nvPicPr>
                      <p:cNvPr id="4505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7321550" cy="1804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14879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12775" y="228600"/>
            <a:ext cx="8153400" cy="990600"/>
          </a:xfrm>
        </p:spPr>
        <p:txBody>
          <a:bodyPr/>
          <a:lstStyle/>
          <a:p>
            <a:pPr eaLnBrk="1" hangingPunct="1"/>
            <a:r>
              <a:rPr lang="en-US" altLang="en-US"/>
              <a:t>How to use Notepad++</a:t>
            </a:r>
          </a:p>
        </p:txBody>
      </p:sp>
      <p:graphicFrame>
        <p:nvGraphicFramePr>
          <p:cNvPr id="46083" name="Object 2"/>
          <p:cNvGraphicFramePr>
            <a:graphicFrameLocks noGrp="1" noChangeAspect="1"/>
          </p:cNvGraphicFramePr>
          <p:nvPr>
            <p:ph sz="quarter" idx="1"/>
          </p:nvPr>
        </p:nvGraphicFramePr>
        <p:xfrm>
          <a:off x="609600" y="1828800"/>
          <a:ext cx="7294563" cy="2971800"/>
        </p:xfrm>
        <a:graphic>
          <a:graphicData uri="http://schemas.openxmlformats.org/presentationml/2006/ole">
            <mc:AlternateContent xmlns:mc="http://schemas.openxmlformats.org/markup-compatibility/2006">
              <mc:Choice xmlns:v="urn:schemas-microsoft-com:vml" Requires="v">
                <p:oleObj spid="_x0000_s14351" name="Document" r:id="rId3" imgW="7295073" imgH="2972344" progId="Word.Document.8">
                  <p:embed/>
                </p:oleObj>
              </mc:Choice>
              <mc:Fallback>
                <p:oleObj name="Document" r:id="rId3" imgW="7295073" imgH="2972344" progId="Word.Document.8">
                  <p:embed/>
                  <p:pic>
                    <p:nvPicPr>
                      <p:cNvPr id="4608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7294563" cy="297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07524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graphicFrame>
        <p:nvGraphicFramePr>
          <p:cNvPr id="48131" name="Object 2"/>
          <p:cNvGraphicFramePr>
            <a:graphicFrameLocks noGrp="1" noChangeAspect="1"/>
          </p:cNvGraphicFramePr>
          <p:nvPr>
            <p:ph sz="quarter" idx="1"/>
          </p:nvPr>
        </p:nvGraphicFramePr>
        <p:xfrm>
          <a:off x="1041400" y="2063750"/>
          <a:ext cx="7294563" cy="3567113"/>
        </p:xfrm>
        <a:graphic>
          <a:graphicData uri="http://schemas.openxmlformats.org/presentationml/2006/ole">
            <mc:AlternateContent xmlns:mc="http://schemas.openxmlformats.org/markup-compatibility/2006">
              <mc:Choice xmlns:v="urn:schemas-microsoft-com:vml" Requires="v">
                <p:oleObj spid="_x0000_s15375" name="Document" r:id="rId3" imgW="7294713" imgH="3567893" progId="Word.Document.8">
                  <p:embed/>
                </p:oleObj>
              </mc:Choice>
              <mc:Fallback>
                <p:oleObj name="Document" r:id="rId3" imgW="7294713" imgH="3567893" progId="Word.Document.8">
                  <p:embed/>
                  <p:pic>
                    <p:nvPicPr>
                      <p:cNvPr id="4813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2063750"/>
                        <a:ext cx="7294563" cy="3567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06099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graphicFrame>
        <p:nvGraphicFramePr>
          <p:cNvPr id="49155" name="Object 2"/>
          <p:cNvGraphicFramePr>
            <a:graphicFrameLocks noChangeAspect="1"/>
          </p:cNvGraphicFramePr>
          <p:nvPr/>
        </p:nvGraphicFramePr>
        <p:xfrm>
          <a:off x="1143000" y="2057400"/>
          <a:ext cx="7300913" cy="3335338"/>
        </p:xfrm>
        <a:graphic>
          <a:graphicData uri="http://schemas.openxmlformats.org/presentationml/2006/ole">
            <mc:AlternateContent xmlns:mc="http://schemas.openxmlformats.org/markup-compatibility/2006">
              <mc:Choice xmlns:v="urn:schemas-microsoft-com:vml" Requires="v">
                <p:oleObj spid="_x0000_s16399" name="Document" r:id="rId3" imgW="7294713" imgH="3336371" progId="Word.Document.8">
                  <p:embed/>
                </p:oleObj>
              </mc:Choice>
              <mc:Fallback>
                <p:oleObj name="Document" r:id="rId3" imgW="7294713" imgH="3336371" progId="Word.Document.8">
                  <p:embed/>
                  <p:pic>
                    <p:nvPicPr>
                      <p:cNvPr id="4915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7300913" cy="3335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6595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graphicFrame>
        <p:nvGraphicFramePr>
          <p:cNvPr id="50179" name="Object 2"/>
          <p:cNvGraphicFramePr>
            <a:graphicFrameLocks noGrp="1" noChangeAspect="1"/>
          </p:cNvGraphicFramePr>
          <p:nvPr>
            <p:ph sz="quarter" idx="1"/>
          </p:nvPr>
        </p:nvGraphicFramePr>
        <p:xfrm>
          <a:off x="685800" y="1752600"/>
          <a:ext cx="7294563" cy="2384425"/>
        </p:xfrm>
        <a:graphic>
          <a:graphicData uri="http://schemas.openxmlformats.org/presentationml/2006/ole">
            <mc:AlternateContent xmlns:mc="http://schemas.openxmlformats.org/markup-compatibility/2006">
              <mc:Choice xmlns:v="urn:schemas-microsoft-com:vml" Requires="v">
                <p:oleObj spid="_x0000_s17423" name="Document" r:id="rId3" imgW="7294713" imgH="2385077" progId="Word.Document.8">
                  <p:embed/>
                </p:oleObj>
              </mc:Choice>
              <mc:Fallback>
                <p:oleObj name="Document" r:id="rId3" imgW="7294713" imgH="2385077" progId="Word.Document.8">
                  <p:embed/>
                  <p:pic>
                    <p:nvPicPr>
                      <p:cNvPr id="501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7294563" cy="2384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70160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sp>
        <p:nvSpPr>
          <p:cNvPr id="512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707EC51-77A9-4B6E-B04A-8C61003F604E}" type="slidenum">
              <a:rPr lang="en-US" altLang="en-US" sz="1200" smtClean="0">
                <a:solidFill>
                  <a:srgbClr val="FFFFFF"/>
                </a:solidFill>
              </a:rPr>
              <a:pPr>
                <a:lnSpc>
                  <a:spcPct val="80000"/>
                </a:lnSpc>
                <a:spcBef>
                  <a:spcPct val="0"/>
                </a:spcBef>
                <a:buClrTx/>
                <a:buSzTx/>
                <a:buFontTx/>
                <a:buNone/>
              </a:pPr>
              <a:t>47</a:t>
            </a:fld>
            <a:endParaRPr lang="en-US" altLang="en-US" sz="1200">
              <a:solidFill>
                <a:srgbClr val="FFFFFF"/>
              </a:solidFill>
            </a:endParaRPr>
          </a:p>
        </p:txBody>
      </p:sp>
      <p:sp>
        <p:nvSpPr>
          <p:cNvPr id="51204" name="Content Placeholder 3"/>
          <p:cNvSpPr>
            <a:spLocks noGrp="1"/>
          </p:cNvSpPr>
          <p:nvPr>
            <p:ph sz="quarter" idx="1"/>
          </p:nvPr>
        </p:nvSpPr>
        <p:spPr>
          <a:xfrm>
            <a:off x="612775" y="1600200"/>
            <a:ext cx="8153400" cy="4495800"/>
          </a:xfrm>
        </p:spPr>
        <p:txBody>
          <a:bodyPr/>
          <a:lstStyle/>
          <a:p>
            <a:pPr eaLnBrk="1" hangingPunct="1">
              <a:lnSpc>
                <a:spcPct val="80000"/>
              </a:lnSpc>
              <a:buFont typeface="Wingdings" panose="05000000000000000000" pitchFamily="2" charset="2"/>
              <a:buNone/>
            </a:pPr>
            <a:r>
              <a:rPr lang="en-US" altLang="en-US" sz="1800"/>
              <a:t>Exercise 1</a:t>
            </a:r>
          </a:p>
          <a:p>
            <a:pPr eaLnBrk="1" hangingPunct="1">
              <a:lnSpc>
                <a:spcPct val="80000"/>
              </a:lnSpc>
              <a:buFont typeface="Wingdings" panose="05000000000000000000" pitchFamily="2" charset="2"/>
              <a:buNone/>
            </a:pPr>
            <a:endParaRPr lang="en-US" altLang="en-US" sz="1800"/>
          </a:p>
          <a:p>
            <a:pPr lvl="1" eaLnBrk="1" hangingPunct="1">
              <a:lnSpc>
                <a:spcPct val="80000"/>
              </a:lnSpc>
            </a:pPr>
            <a:r>
              <a:rPr lang="en-US" altLang="en-US" sz="1600"/>
              <a:t>Create a new file using notepad++  (File -&gt; New)</a:t>
            </a:r>
          </a:p>
          <a:p>
            <a:pPr lvl="1" eaLnBrk="1" hangingPunct="1">
              <a:lnSpc>
                <a:spcPct val="80000"/>
              </a:lnSpc>
              <a:buFont typeface="Wingdings 2" panose="05020102010507070707" pitchFamily="18" charset="2"/>
              <a:buNone/>
            </a:pPr>
            <a:endParaRPr lang="en-US" altLang="en-US" sz="1600"/>
          </a:p>
          <a:p>
            <a:pPr lvl="1" eaLnBrk="1" hangingPunct="1">
              <a:lnSpc>
                <a:spcPct val="80000"/>
              </a:lnSpc>
            </a:pPr>
            <a:r>
              <a:rPr lang="en-US" altLang="en-US" sz="1600"/>
              <a:t>Save it as myFirstJS.html </a:t>
            </a:r>
          </a:p>
          <a:p>
            <a:pPr lvl="1" eaLnBrk="1" hangingPunct="1">
              <a:lnSpc>
                <a:spcPct val="80000"/>
              </a:lnSpc>
              <a:buFont typeface="Wingdings 2" panose="05020102010507070707" pitchFamily="18" charset="2"/>
              <a:buNone/>
            </a:pPr>
            <a:endParaRPr lang="en-US" altLang="en-US" sz="1600"/>
          </a:p>
          <a:p>
            <a:pPr lvl="1" eaLnBrk="1" hangingPunct="1">
              <a:lnSpc>
                <a:spcPct val="80000"/>
              </a:lnSpc>
            </a:pPr>
            <a:r>
              <a:rPr lang="en-US" altLang="en-US" sz="1600"/>
              <a:t>Save the file in your folder under the main course folder </a:t>
            </a:r>
          </a:p>
          <a:p>
            <a:pPr lvl="1" eaLnBrk="1" hangingPunct="1">
              <a:lnSpc>
                <a:spcPct val="80000"/>
              </a:lnSpc>
              <a:buFont typeface="Wingdings 2" panose="05020102010507070707" pitchFamily="18" charset="2"/>
              <a:buNone/>
            </a:pPr>
            <a:endParaRPr lang="en-US" altLang="en-US" sz="1600"/>
          </a:p>
          <a:p>
            <a:pPr lvl="1" eaLnBrk="1" hangingPunct="1">
              <a:lnSpc>
                <a:spcPct val="80000"/>
              </a:lnSpc>
            </a:pPr>
            <a:r>
              <a:rPr lang="en-US" altLang="en-US" sz="1600"/>
              <a:t>Edit the HTML </a:t>
            </a:r>
          </a:p>
          <a:p>
            <a:pPr lvl="1" eaLnBrk="1" hangingPunct="1">
              <a:lnSpc>
                <a:spcPct val="80000"/>
              </a:lnSpc>
            </a:pPr>
            <a:endParaRPr lang="en-US" altLang="en-US" sz="1600"/>
          </a:p>
          <a:p>
            <a:pPr lvl="1" eaLnBrk="1" hangingPunct="1">
              <a:lnSpc>
                <a:spcPct val="80000"/>
              </a:lnSpc>
            </a:pPr>
            <a:r>
              <a:rPr lang="en-US" altLang="en-US" sz="1600"/>
              <a:t>Insert an Embeded JavaScript</a:t>
            </a:r>
          </a:p>
          <a:p>
            <a:pPr lvl="1" eaLnBrk="1" hangingPunct="1">
              <a:lnSpc>
                <a:spcPct val="80000"/>
              </a:lnSpc>
              <a:buFont typeface="Wingdings 2" panose="05020102010507070707" pitchFamily="18" charset="2"/>
              <a:buNone/>
            </a:pPr>
            <a:endParaRPr lang="en-US" altLang="en-US" sz="1600"/>
          </a:p>
          <a:p>
            <a:pPr lvl="1" eaLnBrk="1" hangingPunct="1">
              <a:lnSpc>
                <a:spcPct val="80000"/>
              </a:lnSpc>
            </a:pPr>
            <a:r>
              <a:rPr lang="en-US" altLang="en-US" sz="1600"/>
              <a:t>Test to make sure that the JavaScript is writing the text</a:t>
            </a:r>
          </a:p>
          <a:p>
            <a:pPr lvl="1" eaLnBrk="1" hangingPunct="1">
              <a:lnSpc>
                <a:spcPct val="80000"/>
              </a:lnSpc>
              <a:buFont typeface="Wingdings 2" panose="05020102010507070707" pitchFamily="18" charset="2"/>
              <a:buNone/>
            </a:pPr>
            <a:endParaRPr lang="en-US" altLang="en-US" sz="1600"/>
          </a:p>
          <a:p>
            <a:pPr lvl="1" eaLnBrk="1" hangingPunct="1">
              <a:lnSpc>
                <a:spcPct val="80000"/>
              </a:lnSpc>
            </a:pPr>
            <a:r>
              <a:rPr lang="en-US" altLang="en-US" sz="1600"/>
              <a:t>You now have your first JavaScript Page</a:t>
            </a:r>
          </a:p>
          <a:p>
            <a:pPr lvl="1" eaLnBrk="1" hangingPunct="1">
              <a:lnSpc>
                <a:spcPct val="80000"/>
              </a:lnSpc>
            </a:pPr>
            <a:endParaRPr lang="en-US" altLang="en-US" sz="1600"/>
          </a:p>
        </p:txBody>
      </p:sp>
    </p:spTree>
    <p:extLst>
      <p:ext uri="{BB962C8B-B14F-4D97-AF65-F5344CB8AC3E}">
        <p14:creationId xmlns:p14="http://schemas.microsoft.com/office/powerpoint/2010/main" val="2877109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sp>
        <p:nvSpPr>
          <p:cNvPr id="522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852B8F6-21E3-4B2C-9017-294CE1D31F92}" type="slidenum">
              <a:rPr lang="en-US" altLang="en-US" sz="1200" smtClean="0">
                <a:solidFill>
                  <a:srgbClr val="FFFFFF"/>
                </a:solidFill>
              </a:rPr>
              <a:pPr>
                <a:lnSpc>
                  <a:spcPct val="80000"/>
                </a:lnSpc>
                <a:spcBef>
                  <a:spcPct val="0"/>
                </a:spcBef>
                <a:buClrTx/>
                <a:buSzTx/>
                <a:buFontTx/>
                <a:buNone/>
              </a:pPr>
              <a:t>48</a:t>
            </a:fld>
            <a:endParaRPr lang="en-US" altLang="en-US" sz="1200">
              <a:solidFill>
                <a:srgbClr val="FFFFFF"/>
              </a:solidFill>
            </a:endParaRPr>
          </a:p>
        </p:txBody>
      </p:sp>
      <p:sp>
        <p:nvSpPr>
          <p:cNvPr id="52228" name="Content Placeholder 3"/>
          <p:cNvSpPr>
            <a:spLocks noGrp="1"/>
          </p:cNvSpPr>
          <p:nvPr>
            <p:ph sz="quarter" idx="1"/>
          </p:nvPr>
        </p:nvSpPr>
        <p:spPr>
          <a:xfrm>
            <a:off x="612775" y="1600200"/>
            <a:ext cx="8153400" cy="1371600"/>
          </a:xfrm>
        </p:spPr>
        <p:txBody>
          <a:bodyPr/>
          <a:lstStyle/>
          <a:p>
            <a:pPr eaLnBrk="1" hangingPunct="1"/>
            <a:r>
              <a:rPr lang="en-US" altLang="en-US"/>
              <a:t>Edit HTML</a:t>
            </a:r>
          </a:p>
          <a:p>
            <a:pPr lvl="1" eaLnBrk="1" hangingPunct="1"/>
            <a:r>
              <a:rPr lang="en-US" altLang="en-US"/>
              <a:t>Insert the following into your </a:t>
            </a:r>
            <a:r>
              <a:rPr lang="en-US" altLang="en-US" b="1"/>
              <a:t>myFirstJS.html</a:t>
            </a:r>
            <a:r>
              <a:rPr lang="en-US" altLang="en-US"/>
              <a:t>  file </a:t>
            </a:r>
          </a:p>
          <a:p>
            <a:pPr lvl="1" eaLnBrk="1" hangingPunct="1">
              <a:buFont typeface="Wingdings 2" panose="05020102010507070707" pitchFamily="18" charset="2"/>
              <a:buNone/>
            </a:pPr>
            <a:endParaRPr lang="en-US" altLang="en-US"/>
          </a:p>
        </p:txBody>
      </p:sp>
      <p:sp>
        <p:nvSpPr>
          <p:cNvPr id="5" name="TextBox 4"/>
          <p:cNvSpPr txBox="1"/>
          <p:nvPr/>
        </p:nvSpPr>
        <p:spPr>
          <a:xfrm>
            <a:off x="838200" y="2743200"/>
            <a:ext cx="7543800" cy="2308225"/>
          </a:xfrm>
          <a:prstGeom prst="rect">
            <a:avLst/>
          </a:prstGeom>
          <a:noFill/>
          <a:ln>
            <a:solidFill>
              <a:schemeClr val="accent2">
                <a:lumMod val="50000"/>
              </a:schemeClr>
            </a:solidFill>
          </a:ln>
        </p:spPr>
        <p:txBody>
          <a:bodyPr>
            <a:spAutoFit/>
          </a:bodyPr>
          <a:lstStyle/>
          <a:p>
            <a:pPr eaLnBrk="1" hangingPunct="1">
              <a:defRPr/>
            </a:pPr>
            <a:r>
              <a:rPr lang="en-US">
                <a:latin typeface="Tw Cen MT" pitchFamily="34" charset="0"/>
              </a:rPr>
              <a:t>&lt;html&gt;</a:t>
            </a:r>
          </a:p>
          <a:p>
            <a:pPr eaLnBrk="1" hangingPunct="1">
              <a:defRPr/>
            </a:pPr>
            <a:r>
              <a:rPr lang="en-US">
                <a:latin typeface="Tw Cen MT" pitchFamily="34" charset="0"/>
              </a:rPr>
              <a:t>  &lt;head&gt;&lt;title&gt;My First JavaScript Page – Your Name&lt;/title&gt;&lt;/head&gt;</a:t>
            </a:r>
          </a:p>
          <a:p>
            <a:pPr eaLnBrk="1" hangingPunct="1">
              <a:defRPr/>
            </a:pPr>
            <a:r>
              <a:rPr lang="en-US">
                <a:latin typeface="Tw Cen MT" pitchFamily="34" charset="0"/>
              </a:rPr>
              <a:t>  </a:t>
            </a:r>
          </a:p>
          <a:p>
            <a:pPr eaLnBrk="1" hangingPunct="1">
              <a:defRPr/>
            </a:pPr>
            <a:r>
              <a:rPr lang="en-US">
                <a:latin typeface="Tw Cen MT" pitchFamily="34" charset="0"/>
              </a:rPr>
              <a:t>&lt;body&gt;</a:t>
            </a:r>
          </a:p>
          <a:p>
            <a:pPr eaLnBrk="1" hangingPunct="1">
              <a:defRPr/>
            </a:pPr>
            <a:r>
              <a:rPr lang="en-US">
                <a:latin typeface="Tw Cen MT" pitchFamily="34" charset="0"/>
              </a:rPr>
              <a:t>    </a:t>
            </a:r>
          </a:p>
          <a:p>
            <a:pPr eaLnBrk="1" hangingPunct="1">
              <a:defRPr/>
            </a:pPr>
            <a:r>
              <a:rPr lang="en-US">
                <a:latin typeface="Tw Cen MT" pitchFamily="34" charset="0"/>
              </a:rPr>
              <a:t>&lt;/body&gt;</a:t>
            </a:r>
          </a:p>
          <a:p>
            <a:pPr eaLnBrk="1" hangingPunct="1">
              <a:defRPr/>
            </a:pPr>
            <a:r>
              <a:rPr lang="en-US">
                <a:latin typeface="Tw Cen MT" pitchFamily="34" charset="0"/>
              </a:rPr>
              <a:t>&lt;/html&gt;</a:t>
            </a:r>
          </a:p>
          <a:p>
            <a:pPr eaLnBrk="1" hangingPunct="1">
              <a:defRPr/>
            </a:pPr>
            <a:endParaRPr lang="en-US">
              <a:latin typeface="Tw Cen MT" pitchFamily="34" charset="0"/>
            </a:endParaRPr>
          </a:p>
        </p:txBody>
      </p:sp>
      <p:sp>
        <p:nvSpPr>
          <p:cNvPr id="52230" name="Content Placeholder 3"/>
          <p:cNvSpPr txBox="1">
            <a:spLocks/>
          </p:cNvSpPr>
          <p:nvPr/>
        </p:nvSpPr>
        <p:spPr bwMode="auto">
          <a:xfrm>
            <a:off x="533400" y="5257800"/>
            <a:ext cx="8153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r>
              <a:rPr lang="en-US" altLang="en-US"/>
              <a:t>Save the file and load it in Firefox / IE</a:t>
            </a:r>
          </a:p>
        </p:txBody>
      </p:sp>
    </p:spTree>
    <p:extLst>
      <p:ext uri="{BB962C8B-B14F-4D97-AF65-F5344CB8AC3E}">
        <p14:creationId xmlns:p14="http://schemas.microsoft.com/office/powerpoint/2010/main" val="3074185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sp>
        <p:nvSpPr>
          <p:cNvPr id="532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0E9C3A9-E5CD-4C0D-B5A2-2DD1AD1623E0}" type="slidenum">
              <a:rPr lang="en-US" altLang="en-US" sz="1200" smtClean="0">
                <a:solidFill>
                  <a:srgbClr val="FFFFFF"/>
                </a:solidFill>
              </a:rPr>
              <a:pPr>
                <a:lnSpc>
                  <a:spcPct val="80000"/>
                </a:lnSpc>
                <a:spcBef>
                  <a:spcPct val="0"/>
                </a:spcBef>
                <a:buClrTx/>
                <a:buSzTx/>
                <a:buFontTx/>
                <a:buNone/>
              </a:pPr>
              <a:t>49</a:t>
            </a:fld>
            <a:endParaRPr lang="en-US" altLang="en-US" sz="1200">
              <a:solidFill>
                <a:srgbClr val="FFFFFF"/>
              </a:solidFill>
            </a:endParaRPr>
          </a:p>
        </p:txBody>
      </p:sp>
      <p:sp>
        <p:nvSpPr>
          <p:cNvPr id="53252" name="Content Placeholder 3"/>
          <p:cNvSpPr>
            <a:spLocks noGrp="1"/>
          </p:cNvSpPr>
          <p:nvPr>
            <p:ph sz="quarter" idx="1"/>
          </p:nvPr>
        </p:nvSpPr>
        <p:spPr>
          <a:xfrm>
            <a:off x="612775" y="1600200"/>
            <a:ext cx="8153400" cy="609600"/>
          </a:xfrm>
        </p:spPr>
        <p:txBody>
          <a:bodyPr/>
          <a:lstStyle/>
          <a:p>
            <a:pPr eaLnBrk="1" hangingPunct="1"/>
            <a:r>
              <a:rPr lang="en-US" altLang="en-US"/>
              <a:t>Embed the JavaScript code</a:t>
            </a:r>
          </a:p>
          <a:p>
            <a:pPr eaLnBrk="1" hangingPunct="1">
              <a:buFont typeface="Wingdings" panose="05000000000000000000" pitchFamily="2" charset="2"/>
              <a:buNone/>
            </a:pPr>
            <a:endParaRPr lang="en-US" altLang="en-US"/>
          </a:p>
        </p:txBody>
      </p:sp>
      <p:sp>
        <p:nvSpPr>
          <p:cNvPr id="5" name="TextBox 4"/>
          <p:cNvSpPr txBox="1"/>
          <p:nvPr/>
        </p:nvSpPr>
        <p:spPr>
          <a:xfrm>
            <a:off x="838200" y="2286000"/>
            <a:ext cx="7543800" cy="3140075"/>
          </a:xfrm>
          <a:prstGeom prst="rect">
            <a:avLst/>
          </a:prstGeom>
          <a:noFill/>
          <a:ln>
            <a:solidFill>
              <a:schemeClr val="accent2">
                <a:lumMod val="50000"/>
              </a:schemeClr>
            </a:solidFill>
          </a:ln>
        </p:spPr>
        <p:txBody>
          <a:bodyPr>
            <a:spAutoFit/>
          </a:bodyPr>
          <a:lstStyle/>
          <a:p>
            <a:pPr eaLnBrk="1" hangingPunct="1">
              <a:defRPr/>
            </a:pPr>
            <a:r>
              <a:rPr lang="en-US">
                <a:latin typeface="Tw Cen MT" pitchFamily="34" charset="0"/>
              </a:rPr>
              <a:t>&lt;html&gt;</a:t>
            </a:r>
          </a:p>
          <a:p>
            <a:pPr eaLnBrk="1" hangingPunct="1">
              <a:defRPr/>
            </a:pPr>
            <a:r>
              <a:rPr lang="en-US">
                <a:latin typeface="Tw Cen MT" pitchFamily="34" charset="0"/>
              </a:rPr>
              <a:t>  &lt;head&gt;&lt;title&gt;My First JavaScript Page – Your Name&lt;/title&gt;&lt;/head&gt;</a:t>
            </a:r>
          </a:p>
          <a:p>
            <a:pPr eaLnBrk="1" hangingPunct="1">
              <a:defRPr/>
            </a:pPr>
            <a:r>
              <a:rPr lang="en-US">
                <a:latin typeface="Tw Cen MT" pitchFamily="34" charset="0"/>
              </a:rPr>
              <a:t>  </a:t>
            </a:r>
          </a:p>
          <a:p>
            <a:pPr eaLnBrk="1" hangingPunct="1">
              <a:defRPr/>
            </a:pPr>
            <a:r>
              <a:rPr lang="en-US">
                <a:latin typeface="Tw Cen MT" pitchFamily="34" charset="0"/>
              </a:rPr>
              <a:t>&lt;body&gt;</a:t>
            </a:r>
          </a:p>
          <a:p>
            <a:pPr eaLnBrk="1" hangingPunct="1">
              <a:defRPr/>
            </a:pPr>
            <a:r>
              <a:rPr lang="en-US">
                <a:latin typeface="Tw Cen MT" pitchFamily="34" charset="0"/>
              </a:rPr>
              <a:t>    &lt;script type="text/javascript"&gt;</a:t>
            </a:r>
          </a:p>
          <a:p>
            <a:pPr eaLnBrk="1" hangingPunct="1">
              <a:defRPr/>
            </a:pPr>
            <a:r>
              <a:rPr lang="en-US">
                <a:latin typeface="Tw Cen MT" pitchFamily="34" charset="0"/>
              </a:rPr>
              <a:t>      document.write('Hello World! My name is “Your name” ');</a:t>
            </a:r>
          </a:p>
          <a:p>
            <a:pPr eaLnBrk="1" hangingPunct="1">
              <a:defRPr/>
            </a:pPr>
            <a:r>
              <a:rPr lang="en-US">
                <a:latin typeface="Tw Cen MT" pitchFamily="34" charset="0"/>
              </a:rPr>
              <a:t>    &lt;/script&gt;</a:t>
            </a:r>
          </a:p>
          <a:p>
            <a:pPr eaLnBrk="1" hangingPunct="1">
              <a:defRPr/>
            </a:pPr>
            <a:endParaRPr lang="en-US">
              <a:latin typeface="Tw Cen MT" pitchFamily="34" charset="0"/>
            </a:endParaRPr>
          </a:p>
          <a:p>
            <a:pPr eaLnBrk="1" hangingPunct="1">
              <a:defRPr/>
            </a:pPr>
            <a:r>
              <a:rPr lang="en-US">
                <a:latin typeface="Tw Cen MT" pitchFamily="34" charset="0"/>
              </a:rPr>
              <a:t>&lt;/body&gt;</a:t>
            </a:r>
          </a:p>
          <a:p>
            <a:pPr eaLnBrk="1" hangingPunct="1">
              <a:defRPr/>
            </a:pPr>
            <a:r>
              <a:rPr lang="en-US">
                <a:latin typeface="Tw Cen MT" pitchFamily="34" charset="0"/>
              </a:rPr>
              <a:t>&lt;/html&gt;</a:t>
            </a:r>
          </a:p>
          <a:p>
            <a:pPr eaLnBrk="1" hangingPunct="1">
              <a:defRPr/>
            </a:pPr>
            <a:endParaRPr lang="en-US">
              <a:latin typeface="Tw Cen MT" pitchFamily="34" charset="0"/>
            </a:endParaRPr>
          </a:p>
        </p:txBody>
      </p:sp>
    </p:spTree>
    <p:extLst>
      <p:ext uri="{BB962C8B-B14F-4D97-AF65-F5344CB8AC3E}">
        <p14:creationId xmlns:p14="http://schemas.microsoft.com/office/powerpoint/2010/main" val="269495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Before we start</a:t>
            </a:r>
            <a:endParaRPr lang="en-US" dirty="0"/>
          </a:p>
        </p:txBody>
      </p:sp>
      <p:sp>
        <p:nvSpPr>
          <p:cNvPr id="3" name="Content Placeholder 2"/>
          <p:cNvSpPr>
            <a:spLocks noGrp="1"/>
          </p:cNvSpPr>
          <p:nvPr>
            <p:ph idx="1"/>
          </p:nvPr>
        </p:nvSpPr>
        <p:spPr/>
        <p:txBody>
          <a:bodyPr/>
          <a:lstStyle/>
          <a:p>
            <a:r>
              <a:rPr lang="en-US" dirty="0"/>
              <a:t>Our Classroom rules</a:t>
            </a:r>
          </a:p>
          <a:p>
            <a:r>
              <a:rPr lang="en-US" dirty="0"/>
              <a:t>Outline</a:t>
            </a:r>
          </a:p>
          <a:p>
            <a:r>
              <a:rPr lang="en-US" dirty="0"/>
              <a:t>Structure of the class</a:t>
            </a:r>
          </a:p>
          <a:p>
            <a:endParaRPr lang="en-US" dirty="0"/>
          </a:p>
        </p:txBody>
      </p:sp>
    </p:spTree>
    <p:extLst>
      <p:ext uri="{BB962C8B-B14F-4D97-AF65-F5344CB8AC3E}">
        <p14:creationId xmlns:p14="http://schemas.microsoft.com/office/powerpoint/2010/main" val="3826886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12775" y="228600"/>
            <a:ext cx="8153400" cy="990600"/>
          </a:xfrm>
        </p:spPr>
        <p:txBody>
          <a:bodyPr/>
          <a:lstStyle/>
          <a:p>
            <a:pPr eaLnBrk="1" hangingPunct="1"/>
            <a:r>
              <a:rPr lang="en-US" altLang="en-US"/>
              <a:t>Your First JavaScript</a:t>
            </a:r>
          </a:p>
        </p:txBody>
      </p:sp>
      <p:sp>
        <p:nvSpPr>
          <p:cNvPr id="542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FAC9745-47C6-48C5-954A-F5CEA0D28D7F}" type="slidenum">
              <a:rPr lang="en-US" altLang="en-US" sz="1200" smtClean="0">
                <a:solidFill>
                  <a:srgbClr val="FFFFFF"/>
                </a:solidFill>
              </a:rPr>
              <a:pPr>
                <a:lnSpc>
                  <a:spcPct val="80000"/>
                </a:lnSpc>
                <a:spcBef>
                  <a:spcPct val="0"/>
                </a:spcBef>
                <a:buClrTx/>
                <a:buSzTx/>
                <a:buFontTx/>
                <a:buNone/>
              </a:pPr>
              <a:t>50</a:t>
            </a:fld>
            <a:endParaRPr lang="en-US" altLang="en-US" sz="1200">
              <a:solidFill>
                <a:srgbClr val="FFFFFF"/>
              </a:solidFill>
            </a:endParaRPr>
          </a:p>
        </p:txBody>
      </p:sp>
      <p:sp>
        <p:nvSpPr>
          <p:cNvPr id="54276" name="Content Placeholder 3"/>
          <p:cNvSpPr>
            <a:spLocks noGrp="1"/>
          </p:cNvSpPr>
          <p:nvPr>
            <p:ph sz="quarter" idx="1"/>
          </p:nvPr>
        </p:nvSpPr>
        <p:spPr>
          <a:xfrm>
            <a:off x="612775" y="1600200"/>
            <a:ext cx="8153400" cy="609600"/>
          </a:xfrm>
        </p:spPr>
        <p:txBody>
          <a:bodyPr/>
          <a:lstStyle/>
          <a:p>
            <a:pPr eaLnBrk="1" hangingPunct="1"/>
            <a:r>
              <a:rPr lang="en-US" altLang="en-US"/>
              <a:t>Insert “no JavaScript” Handler</a:t>
            </a:r>
          </a:p>
          <a:p>
            <a:pPr eaLnBrk="1" hangingPunct="1">
              <a:buFont typeface="Wingdings" panose="05000000000000000000" pitchFamily="2" charset="2"/>
              <a:buNone/>
            </a:pPr>
            <a:endParaRPr lang="en-US" altLang="en-US"/>
          </a:p>
        </p:txBody>
      </p:sp>
      <p:sp>
        <p:nvSpPr>
          <p:cNvPr id="6" name="TextBox 5"/>
          <p:cNvSpPr txBox="1"/>
          <p:nvPr/>
        </p:nvSpPr>
        <p:spPr>
          <a:xfrm>
            <a:off x="838200" y="2286000"/>
            <a:ext cx="7543800" cy="4524375"/>
          </a:xfrm>
          <a:prstGeom prst="rect">
            <a:avLst/>
          </a:prstGeom>
          <a:noFill/>
          <a:ln>
            <a:solidFill>
              <a:schemeClr val="accent2">
                <a:lumMod val="50000"/>
              </a:schemeClr>
            </a:solidFill>
          </a:ln>
        </p:spPr>
        <p:txBody>
          <a:bodyPr>
            <a:spAutoFit/>
          </a:bodyPr>
          <a:lstStyle/>
          <a:p>
            <a:pPr eaLnBrk="1" hangingPunct="1">
              <a:defRPr/>
            </a:pPr>
            <a:r>
              <a:rPr lang="en-US" dirty="0">
                <a:latin typeface="Tw Cen MT" pitchFamily="34" charset="0"/>
              </a:rPr>
              <a:t>&lt;html&gt;</a:t>
            </a:r>
          </a:p>
          <a:p>
            <a:pPr eaLnBrk="1" hangingPunct="1">
              <a:defRPr/>
            </a:pPr>
            <a:r>
              <a:rPr lang="en-US" dirty="0">
                <a:latin typeface="Tw Cen MT" pitchFamily="34" charset="0"/>
              </a:rPr>
              <a:t>  &lt;head&gt;&lt;title&gt;My First JavaScript Page – Your Name&lt;/title&gt;&lt;/head&gt;</a:t>
            </a:r>
          </a:p>
          <a:p>
            <a:pPr eaLnBrk="1" hangingPunct="1">
              <a:defRPr/>
            </a:pPr>
            <a:r>
              <a:rPr lang="en-US" dirty="0">
                <a:latin typeface="Tw Cen MT" pitchFamily="34" charset="0"/>
              </a:rPr>
              <a:t>  </a:t>
            </a:r>
          </a:p>
          <a:p>
            <a:pPr eaLnBrk="1" hangingPunct="1">
              <a:defRPr/>
            </a:pPr>
            <a:r>
              <a:rPr lang="en-US" dirty="0">
                <a:latin typeface="Tw Cen MT" pitchFamily="34" charset="0"/>
              </a:rPr>
              <a:t>&lt;body&gt;</a:t>
            </a:r>
          </a:p>
          <a:p>
            <a:pPr eaLnBrk="1" hangingPunct="1">
              <a:defRPr/>
            </a:pPr>
            <a:r>
              <a:rPr lang="en-US" dirty="0">
                <a:latin typeface="Tw Cen MT" pitchFamily="34" charset="0"/>
              </a:rPr>
              <a:t>    &lt;script type="text/</a:t>
            </a:r>
            <a:r>
              <a:rPr lang="en-US" dirty="0" err="1">
                <a:latin typeface="Tw Cen MT" pitchFamily="34" charset="0"/>
              </a:rPr>
              <a:t>javascript</a:t>
            </a:r>
            <a:r>
              <a:rPr lang="en-US" dirty="0">
                <a:latin typeface="Tw Cen MT" pitchFamily="34" charset="0"/>
              </a:rPr>
              <a:t>"&gt;</a:t>
            </a:r>
          </a:p>
          <a:p>
            <a:pPr eaLnBrk="1" hangingPunct="1">
              <a:defRPr/>
            </a:pPr>
            <a:r>
              <a:rPr lang="en-US" dirty="0">
                <a:latin typeface="Tw Cen MT" pitchFamily="34" charset="0"/>
              </a:rPr>
              <a:t>      </a:t>
            </a:r>
            <a:r>
              <a:rPr lang="en-US" dirty="0" err="1">
                <a:latin typeface="Tw Cen MT" pitchFamily="34" charset="0"/>
              </a:rPr>
              <a:t>document.write</a:t>
            </a:r>
            <a:r>
              <a:rPr lang="en-US" dirty="0">
                <a:latin typeface="Tw Cen MT" pitchFamily="34" charset="0"/>
              </a:rPr>
              <a:t>('Hello World! My name is “Your name” ');</a:t>
            </a:r>
          </a:p>
          <a:p>
            <a:pPr eaLnBrk="1" hangingPunct="1">
              <a:defRPr/>
            </a:pPr>
            <a:r>
              <a:rPr lang="en-US" dirty="0">
                <a:latin typeface="Tw Cen MT" pitchFamily="34" charset="0"/>
              </a:rPr>
              <a:t>    &lt;/script&gt;</a:t>
            </a:r>
          </a:p>
          <a:p>
            <a:pPr eaLnBrk="1" hangingPunct="1">
              <a:defRPr/>
            </a:pPr>
            <a:endParaRPr lang="en-US" dirty="0">
              <a:latin typeface="Tw Cen MT" pitchFamily="34" charset="0"/>
            </a:endParaRPr>
          </a:p>
          <a:p>
            <a:pPr eaLnBrk="1" hangingPunct="1">
              <a:defRPr/>
            </a:pPr>
            <a:r>
              <a:rPr lang="en-US" dirty="0">
                <a:latin typeface="Tw Cen MT" pitchFamily="34" charset="0"/>
              </a:rPr>
              <a:t>     &lt;</a:t>
            </a:r>
            <a:r>
              <a:rPr lang="en-US" dirty="0" err="1">
                <a:latin typeface="Tw Cen MT" pitchFamily="34" charset="0"/>
              </a:rPr>
              <a:t>noscript</a:t>
            </a:r>
            <a:r>
              <a:rPr lang="en-US" dirty="0">
                <a:latin typeface="Tw Cen MT" pitchFamily="34" charset="0"/>
              </a:rPr>
              <a:t>&gt;</a:t>
            </a:r>
          </a:p>
          <a:p>
            <a:pPr eaLnBrk="1" hangingPunct="1">
              <a:defRPr/>
            </a:pPr>
            <a:r>
              <a:rPr lang="en-US" dirty="0">
                <a:latin typeface="Tw Cen MT" pitchFamily="34" charset="0"/>
              </a:rPr>
              <a:t>      &lt;p&gt;   Your browser either does not support JavaScript, or you have 	JavaScript turned off.&lt;/p&gt;</a:t>
            </a:r>
          </a:p>
          <a:p>
            <a:pPr eaLnBrk="1" hangingPunct="1">
              <a:defRPr/>
            </a:pPr>
            <a:r>
              <a:rPr lang="en-US" dirty="0">
                <a:latin typeface="Tw Cen MT" pitchFamily="34" charset="0"/>
              </a:rPr>
              <a:t>     &lt;/</a:t>
            </a:r>
            <a:r>
              <a:rPr lang="en-US" dirty="0" err="1">
                <a:latin typeface="Tw Cen MT" pitchFamily="34" charset="0"/>
              </a:rPr>
              <a:t>noscript</a:t>
            </a:r>
            <a:r>
              <a:rPr lang="en-US" dirty="0">
                <a:latin typeface="Tw Cen MT" pitchFamily="34" charset="0"/>
              </a:rPr>
              <a:t>&gt;</a:t>
            </a:r>
          </a:p>
          <a:p>
            <a:pPr eaLnBrk="1" hangingPunct="1">
              <a:defRPr/>
            </a:pPr>
            <a:endParaRPr lang="en-US" dirty="0">
              <a:latin typeface="Tw Cen MT" pitchFamily="34" charset="0"/>
            </a:endParaRPr>
          </a:p>
          <a:p>
            <a:pPr eaLnBrk="1" hangingPunct="1">
              <a:defRPr/>
            </a:pPr>
            <a:r>
              <a:rPr lang="en-US" dirty="0">
                <a:latin typeface="Tw Cen MT" pitchFamily="34" charset="0"/>
              </a:rPr>
              <a:t>&lt;/body&gt;</a:t>
            </a:r>
          </a:p>
          <a:p>
            <a:pPr eaLnBrk="1" hangingPunct="1">
              <a:defRPr/>
            </a:pPr>
            <a:r>
              <a:rPr lang="en-US" dirty="0">
                <a:latin typeface="Tw Cen MT" pitchFamily="34" charset="0"/>
              </a:rPr>
              <a:t>&lt;/html&gt;</a:t>
            </a:r>
          </a:p>
          <a:p>
            <a:pPr eaLnBrk="1" hangingPunct="1">
              <a:defRPr/>
            </a:pPr>
            <a:endParaRPr lang="en-US" dirty="0">
              <a:latin typeface="Tw Cen MT" pitchFamily="34" charset="0"/>
            </a:endParaRPr>
          </a:p>
        </p:txBody>
      </p:sp>
    </p:spTree>
    <p:extLst>
      <p:ext uri="{BB962C8B-B14F-4D97-AF65-F5344CB8AC3E}">
        <p14:creationId xmlns:p14="http://schemas.microsoft.com/office/powerpoint/2010/main" val="3506498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12775" y="228600"/>
            <a:ext cx="8153400" cy="990600"/>
          </a:xfrm>
        </p:spPr>
        <p:txBody>
          <a:bodyPr/>
          <a:lstStyle/>
          <a:p>
            <a:pPr eaLnBrk="1" hangingPunct="1"/>
            <a:r>
              <a:rPr lang="en-US" altLang="en-US"/>
              <a:t>Comments in JavaScript</a:t>
            </a:r>
          </a:p>
        </p:txBody>
      </p:sp>
      <p:sp>
        <p:nvSpPr>
          <p:cNvPr id="552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17B50D1-B68F-4238-BA9C-C28567E91ADB}" type="slidenum">
              <a:rPr lang="en-US" altLang="en-US" sz="1200" smtClean="0">
                <a:solidFill>
                  <a:srgbClr val="FFFFFF"/>
                </a:solidFill>
              </a:rPr>
              <a:pPr>
                <a:lnSpc>
                  <a:spcPct val="80000"/>
                </a:lnSpc>
                <a:spcBef>
                  <a:spcPct val="0"/>
                </a:spcBef>
                <a:buClrTx/>
                <a:buSzTx/>
                <a:buFontTx/>
                <a:buNone/>
              </a:pPr>
              <a:t>51</a:t>
            </a:fld>
            <a:endParaRPr lang="en-US" altLang="en-US" sz="1200">
              <a:solidFill>
                <a:srgbClr val="FFFFFF"/>
              </a:solidFill>
            </a:endParaRPr>
          </a:p>
        </p:txBody>
      </p:sp>
      <p:sp>
        <p:nvSpPr>
          <p:cNvPr id="55300"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000"/>
              <a:t>Multiple-line C-style comments. </a:t>
            </a:r>
          </a:p>
          <a:p>
            <a:pPr lvl="1" eaLnBrk="1" hangingPunct="1">
              <a:lnSpc>
                <a:spcPct val="80000"/>
              </a:lnSpc>
              <a:buFont typeface="Wingdings 2" panose="05020102010507070707" pitchFamily="18" charset="2"/>
              <a:buNone/>
            </a:pPr>
            <a:r>
              <a:rPr lang="en-US" altLang="en-US" sz="1800"/>
              <a:t>Everything between /* and */ is a comment, for example: </a:t>
            </a:r>
          </a:p>
          <a:p>
            <a:pPr lvl="1" eaLnBrk="1" hangingPunct="1">
              <a:lnSpc>
                <a:spcPct val="80000"/>
              </a:lnSpc>
              <a:buFont typeface="Wingdings 2" panose="05020102010507070707" pitchFamily="18" charset="2"/>
              <a:buNone/>
            </a:pPr>
            <a:endParaRPr lang="en-US" altLang="en-US" sz="1800"/>
          </a:p>
          <a:p>
            <a:pPr lvl="1" eaLnBrk="1" hangingPunct="1">
              <a:lnSpc>
                <a:spcPct val="80000"/>
              </a:lnSpc>
              <a:buFont typeface="Wingdings 2" panose="05020102010507070707" pitchFamily="18" charset="2"/>
              <a:buNone/>
            </a:pPr>
            <a:r>
              <a:rPr lang="en-US" altLang="en-US" sz="1800"/>
              <a:t>/* This is a comment */</a:t>
            </a:r>
          </a:p>
          <a:p>
            <a:pPr lvl="2" eaLnBrk="1" hangingPunct="1">
              <a:lnSpc>
                <a:spcPct val="80000"/>
              </a:lnSpc>
              <a:buFont typeface="Wingdings" panose="05000000000000000000" pitchFamily="2" charset="2"/>
              <a:buNone/>
            </a:pPr>
            <a:endParaRPr lang="en-US" altLang="en-US" sz="1600"/>
          </a:p>
          <a:p>
            <a:pPr lvl="2" eaLnBrk="1" hangingPunct="1">
              <a:lnSpc>
                <a:spcPct val="80000"/>
              </a:lnSpc>
              <a:buFont typeface="Wingdings" panose="05000000000000000000" pitchFamily="2" charset="2"/>
              <a:buNone/>
            </a:pPr>
            <a:endParaRPr lang="en-US" altLang="en-US" sz="1600"/>
          </a:p>
          <a:p>
            <a:pPr lvl="1" eaLnBrk="1" hangingPunct="1">
              <a:lnSpc>
                <a:spcPct val="80000"/>
              </a:lnSpc>
              <a:buFont typeface="Wingdings 2" panose="05020102010507070707" pitchFamily="18" charset="2"/>
              <a:buNone/>
            </a:pPr>
            <a:r>
              <a:rPr lang="en-US" altLang="en-US" sz="1800"/>
              <a:t>/*  comments can span as many lines as you like, as shown in this example </a:t>
            </a:r>
          </a:p>
          <a:p>
            <a:pPr lvl="1" eaLnBrk="1" hangingPunct="1">
              <a:lnSpc>
                <a:spcPct val="80000"/>
              </a:lnSpc>
              <a:buFont typeface="Wingdings 2" panose="05020102010507070707" pitchFamily="18" charset="2"/>
              <a:buNone/>
            </a:pPr>
            <a:r>
              <a:rPr lang="en-US" altLang="en-US" sz="1800"/>
              <a:t>You can use these type of comments anywhere in your JavaScript code to explain code, </a:t>
            </a:r>
          </a:p>
          <a:p>
            <a:pPr lvl="1" eaLnBrk="1" hangingPunct="1">
              <a:lnSpc>
                <a:spcPct val="80000"/>
              </a:lnSpc>
              <a:buFont typeface="Wingdings 2" panose="05020102010507070707" pitchFamily="18" charset="2"/>
              <a:buNone/>
            </a:pPr>
            <a:r>
              <a:rPr lang="en-US" altLang="en-US" sz="1800"/>
              <a:t>or leave notes for yourself. </a:t>
            </a:r>
          </a:p>
          <a:p>
            <a:pPr lvl="1" eaLnBrk="1" hangingPunct="1">
              <a:lnSpc>
                <a:spcPct val="80000"/>
              </a:lnSpc>
              <a:buFont typeface="Wingdings 2" panose="05020102010507070707" pitchFamily="18" charset="2"/>
              <a:buNone/>
            </a:pPr>
            <a:r>
              <a:rPr lang="en-US" altLang="en-US" sz="1800"/>
              <a:t>*/</a:t>
            </a:r>
          </a:p>
          <a:p>
            <a:pPr eaLnBrk="1" hangingPunct="1">
              <a:lnSpc>
                <a:spcPct val="80000"/>
              </a:lnSpc>
            </a:pPr>
            <a:endParaRPr lang="en-US" altLang="en-US" sz="2000"/>
          </a:p>
          <a:p>
            <a:pPr eaLnBrk="1" hangingPunct="1">
              <a:lnSpc>
                <a:spcPct val="80000"/>
              </a:lnSpc>
            </a:pPr>
            <a:r>
              <a:rPr lang="en-US" altLang="en-US" sz="2000"/>
              <a:t>One-line comments begin with // and continue up to the next line break: </a:t>
            </a:r>
          </a:p>
          <a:p>
            <a:pPr lvl="1" eaLnBrk="1" hangingPunct="1">
              <a:lnSpc>
                <a:spcPct val="80000"/>
              </a:lnSpc>
            </a:pPr>
            <a:r>
              <a:rPr lang="en-US" altLang="en-US" sz="1800"/>
              <a:t>// This is a one-line comment</a:t>
            </a:r>
          </a:p>
          <a:p>
            <a:pPr eaLnBrk="1" hangingPunct="1">
              <a:lnSpc>
                <a:spcPct val="80000"/>
              </a:lnSpc>
            </a:pPr>
            <a:endParaRPr lang="en-US" altLang="en-US" sz="2000"/>
          </a:p>
        </p:txBody>
      </p:sp>
    </p:spTree>
    <p:extLst>
      <p:ext uri="{BB962C8B-B14F-4D97-AF65-F5344CB8AC3E}">
        <p14:creationId xmlns:p14="http://schemas.microsoft.com/office/powerpoint/2010/main" val="4259806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12775" y="228600"/>
            <a:ext cx="8153400" cy="990600"/>
          </a:xfrm>
        </p:spPr>
        <p:txBody>
          <a:bodyPr/>
          <a:lstStyle/>
          <a:p>
            <a:pPr eaLnBrk="1" hangingPunct="1"/>
            <a:r>
              <a:rPr lang="en-US" altLang="en-US"/>
              <a:t>Exercise 2</a:t>
            </a:r>
          </a:p>
        </p:txBody>
      </p:sp>
      <p:sp>
        <p:nvSpPr>
          <p:cNvPr id="563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2010AC2-D53E-450D-A007-55B760367E5E}" type="slidenum">
              <a:rPr lang="en-US" altLang="en-US" sz="1200" smtClean="0">
                <a:solidFill>
                  <a:srgbClr val="FFFFFF"/>
                </a:solidFill>
              </a:rPr>
              <a:pPr>
                <a:lnSpc>
                  <a:spcPct val="80000"/>
                </a:lnSpc>
                <a:spcBef>
                  <a:spcPct val="0"/>
                </a:spcBef>
                <a:buClrTx/>
                <a:buSzTx/>
                <a:buFontTx/>
                <a:buNone/>
              </a:pPr>
              <a:t>52</a:t>
            </a:fld>
            <a:endParaRPr lang="en-US" altLang="en-US" sz="1200">
              <a:solidFill>
                <a:srgbClr val="FFFFFF"/>
              </a:solidFill>
            </a:endParaRPr>
          </a:p>
        </p:txBody>
      </p:sp>
      <p:sp>
        <p:nvSpPr>
          <p:cNvPr id="56324" name="Content Placeholder 3"/>
          <p:cNvSpPr>
            <a:spLocks noGrp="1"/>
          </p:cNvSpPr>
          <p:nvPr>
            <p:ph sz="quarter" idx="1"/>
          </p:nvPr>
        </p:nvSpPr>
        <p:spPr>
          <a:xfrm>
            <a:off x="612775" y="1600200"/>
            <a:ext cx="8153400" cy="4495800"/>
          </a:xfrm>
        </p:spPr>
        <p:txBody>
          <a:bodyPr/>
          <a:lstStyle/>
          <a:p>
            <a:pPr lvl="1" eaLnBrk="1" hangingPunct="1"/>
            <a:r>
              <a:rPr lang="en-US" altLang="en-US"/>
              <a:t>Open the myFirstJS.html </a:t>
            </a:r>
          </a:p>
          <a:p>
            <a:pPr lvl="1" eaLnBrk="1" hangingPunct="1"/>
            <a:r>
              <a:rPr lang="en-US" altLang="en-US"/>
              <a:t>Insert a one line comment in JavaScript with your name</a:t>
            </a:r>
          </a:p>
          <a:p>
            <a:pPr lvl="2" eaLnBrk="1" hangingPunct="1"/>
            <a:r>
              <a:rPr lang="en-US" altLang="en-US"/>
              <a:t>//Author: your name</a:t>
            </a:r>
          </a:p>
          <a:p>
            <a:pPr lvl="2" eaLnBrk="1" hangingPunct="1">
              <a:buFont typeface="Wingdings" panose="05000000000000000000" pitchFamily="2" charset="2"/>
              <a:buNone/>
            </a:pPr>
            <a:endParaRPr lang="en-US" altLang="en-US"/>
          </a:p>
          <a:p>
            <a:pPr lvl="1" eaLnBrk="1" hangingPunct="1"/>
            <a:r>
              <a:rPr lang="en-US" altLang="en-US"/>
              <a:t>Insert a multi line comment in the JavaScript explaining what the script does</a:t>
            </a:r>
          </a:p>
          <a:p>
            <a:pPr lvl="2" eaLnBrk="1" hangingPunct="1"/>
            <a:r>
              <a:rPr lang="en-US" altLang="en-US"/>
              <a:t>/* Purpose: This scripts write hello world name on the    </a:t>
            </a:r>
          </a:p>
          <a:p>
            <a:pPr lvl="2" eaLnBrk="1" hangingPunct="1">
              <a:buFont typeface="Wingdings" panose="05000000000000000000" pitchFamily="2" charset="2"/>
              <a:buNone/>
            </a:pPr>
            <a:r>
              <a:rPr lang="en-US" altLang="en-US"/>
              <a:t>        document. </a:t>
            </a:r>
          </a:p>
          <a:p>
            <a:pPr lvl="2" eaLnBrk="1" hangingPunct="1">
              <a:buFont typeface="Wingdings" panose="05000000000000000000" pitchFamily="2" charset="2"/>
              <a:buNone/>
            </a:pPr>
            <a:r>
              <a:rPr lang="en-US" altLang="en-US"/>
              <a:t>        Date: Today’s date</a:t>
            </a:r>
          </a:p>
          <a:p>
            <a:pPr lvl="2" eaLnBrk="1" hangingPunct="1">
              <a:buFont typeface="Wingdings" panose="05000000000000000000" pitchFamily="2" charset="2"/>
              <a:buNone/>
            </a:pPr>
            <a:r>
              <a:rPr lang="en-US" altLang="en-US"/>
              <a:t>   */</a:t>
            </a:r>
          </a:p>
          <a:p>
            <a:pPr lvl="2"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4172736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775" y="228600"/>
            <a:ext cx="8153400" cy="990600"/>
          </a:xfrm>
        </p:spPr>
        <p:txBody>
          <a:bodyPr/>
          <a:lstStyle/>
          <a:p>
            <a:pPr eaLnBrk="1" hangingPunct="1"/>
            <a:r>
              <a:rPr lang="en-US" altLang="en-US"/>
              <a:t>Commenting your code</a:t>
            </a:r>
          </a:p>
        </p:txBody>
      </p:sp>
      <p:sp>
        <p:nvSpPr>
          <p:cNvPr id="573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5586870-F1CD-4A6B-9FFE-A9C42FB52AC9}" type="slidenum">
              <a:rPr lang="en-US" altLang="en-US" sz="1200" smtClean="0">
                <a:solidFill>
                  <a:srgbClr val="FFFFFF"/>
                </a:solidFill>
              </a:rPr>
              <a:pPr>
                <a:lnSpc>
                  <a:spcPct val="80000"/>
                </a:lnSpc>
                <a:spcBef>
                  <a:spcPct val="0"/>
                </a:spcBef>
                <a:buClrTx/>
                <a:buSzTx/>
                <a:buFontTx/>
                <a:buNone/>
              </a:pPr>
              <a:t>53</a:t>
            </a:fld>
            <a:endParaRPr lang="en-US" altLang="en-US" sz="1200">
              <a:solidFill>
                <a:srgbClr val="FFFFFF"/>
              </a:solidFill>
            </a:endParaRPr>
          </a:p>
        </p:txBody>
      </p:sp>
      <p:sp>
        <p:nvSpPr>
          <p:cNvPr id="57348" name="Content Placeholder 3"/>
          <p:cNvSpPr>
            <a:spLocks noGrp="1"/>
          </p:cNvSpPr>
          <p:nvPr>
            <p:ph sz="quarter" idx="1"/>
          </p:nvPr>
        </p:nvSpPr>
        <p:spPr>
          <a:xfrm>
            <a:off x="612775" y="1600200"/>
            <a:ext cx="8153400" cy="609600"/>
          </a:xfrm>
        </p:spPr>
        <p:txBody>
          <a:bodyPr/>
          <a:lstStyle/>
          <a:p>
            <a:pPr eaLnBrk="1" hangingPunct="1"/>
            <a:r>
              <a:rPr lang="en-US" altLang="en-US"/>
              <a:t>Insert Comment in JavaScript</a:t>
            </a:r>
          </a:p>
          <a:p>
            <a:pPr eaLnBrk="1" hangingPunct="1">
              <a:buFont typeface="Wingdings" panose="05000000000000000000" pitchFamily="2" charset="2"/>
              <a:buNone/>
            </a:pPr>
            <a:endParaRPr lang="en-US" altLang="en-US"/>
          </a:p>
        </p:txBody>
      </p:sp>
      <p:sp>
        <p:nvSpPr>
          <p:cNvPr id="57349" name="Slide Number Placeholder 2"/>
          <p:cNvSpPr txBox="1">
            <a:spLocks/>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lnSpc>
                <a:spcPct val="80000"/>
              </a:lnSpc>
              <a:spcBef>
                <a:spcPct val="0"/>
              </a:spcBef>
              <a:buClrTx/>
              <a:buSzTx/>
              <a:buFontTx/>
              <a:buNone/>
            </a:pPr>
            <a:fld id="{6C136213-2EDF-4E41-856B-43B785A9148F}" type="slidenum">
              <a:rPr lang="en-US" altLang="en-US" sz="1200" b="1">
                <a:solidFill>
                  <a:srgbClr val="FFFFFF"/>
                </a:solidFill>
              </a:rPr>
              <a:pPr algn="ctr" eaLnBrk="1" hangingPunct="1">
                <a:lnSpc>
                  <a:spcPct val="80000"/>
                </a:lnSpc>
                <a:spcBef>
                  <a:spcPct val="0"/>
                </a:spcBef>
                <a:buClrTx/>
                <a:buSzTx/>
                <a:buFontTx/>
                <a:buNone/>
              </a:pPr>
              <a:t>53</a:t>
            </a:fld>
            <a:endParaRPr lang="en-US" altLang="en-US" sz="1200" b="1">
              <a:solidFill>
                <a:srgbClr val="FFFFFF"/>
              </a:solidFill>
            </a:endParaRPr>
          </a:p>
        </p:txBody>
      </p:sp>
      <p:sp>
        <p:nvSpPr>
          <p:cNvPr id="10" name="TextBox 9"/>
          <p:cNvSpPr txBox="1"/>
          <p:nvPr/>
        </p:nvSpPr>
        <p:spPr>
          <a:xfrm>
            <a:off x="838200" y="2286000"/>
            <a:ext cx="7543800" cy="3416300"/>
          </a:xfrm>
          <a:prstGeom prst="rect">
            <a:avLst/>
          </a:prstGeom>
          <a:noFill/>
          <a:ln>
            <a:solidFill>
              <a:schemeClr val="accent2">
                <a:lumMod val="50000"/>
              </a:schemeClr>
            </a:solidFill>
          </a:ln>
        </p:spPr>
        <p:txBody>
          <a:bodyPr>
            <a:spAutoFit/>
          </a:bodyPr>
          <a:lstStyle/>
          <a:p>
            <a:pPr eaLnBrk="1" hangingPunct="1">
              <a:defRPr/>
            </a:pPr>
            <a:r>
              <a:rPr lang="en-US">
                <a:latin typeface="Tw Cen MT" pitchFamily="34" charset="0"/>
              </a:rPr>
              <a:t>&lt;body&gt;</a:t>
            </a:r>
          </a:p>
          <a:p>
            <a:pPr eaLnBrk="1" hangingPunct="1">
              <a:defRPr/>
            </a:pPr>
            <a:r>
              <a:rPr lang="en-US">
                <a:latin typeface="Tw Cen MT" pitchFamily="34" charset="0"/>
              </a:rPr>
              <a:t>    &lt;script type="text/javascript"&gt;</a:t>
            </a:r>
          </a:p>
          <a:p>
            <a:pPr eaLnBrk="1" hangingPunct="1">
              <a:defRPr/>
            </a:pPr>
            <a:r>
              <a:rPr lang="en-US">
                <a:latin typeface="Tw Cen MT" pitchFamily="34" charset="0"/>
              </a:rPr>
              <a:t>      //Author: Adnan Ahmed</a:t>
            </a:r>
          </a:p>
          <a:p>
            <a:pPr eaLnBrk="1" hangingPunct="1">
              <a:defRPr/>
            </a:pPr>
            <a:r>
              <a:rPr lang="en-US">
                <a:latin typeface="Tw Cen MT" pitchFamily="34" charset="0"/>
              </a:rPr>
              <a:t>  </a:t>
            </a:r>
          </a:p>
          <a:p>
            <a:pPr eaLnBrk="1" hangingPunct="1">
              <a:defRPr/>
            </a:pPr>
            <a:r>
              <a:rPr lang="en-US">
                <a:latin typeface="Tw Cen MT" pitchFamily="34" charset="0"/>
              </a:rPr>
              <a:t>      /* Purpose: To write hello world on the document</a:t>
            </a:r>
          </a:p>
          <a:p>
            <a:pPr eaLnBrk="1" hangingPunct="1">
              <a:defRPr/>
            </a:pPr>
            <a:r>
              <a:rPr lang="en-US">
                <a:latin typeface="Tw Cen MT" pitchFamily="34" charset="0"/>
              </a:rPr>
              <a:t>            Date: April 6 2009 </a:t>
            </a:r>
          </a:p>
          <a:p>
            <a:pPr eaLnBrk="1" hangingPunct="1">
              <a:defRPr/>
            </a:pPr>
            <a:r>
              <a:rPr lang="en-US">
                <a:latin typeface="Tw Cen MT" pitchFamily="34" charset="0"/>
              </a:rPr>
              <a:t>       */</a:t>
            </a:r>
          </a:p>
          <a:p>
            <a:pPr eaLnBrk="1" hangingPunct="1">
              <a:defRPr/>
            </a:pPr>
            <a:r>
              <a:rPr lang="en-US">
                <a:latin typeface="Tw Cen MT" pitchFamily="34" charset="0"/>
              </a:rPr>
              <a:t>		</a:t>
            </a:r>
          </a:p>
          <a:p>
            <a:pPr eaLnBrk="1" hangingPunct="1">
              <a:defRPr/>
            </a:pPr>
            <a:r>
              <a:rPr lang="en-US">
                <a:latin typeface="Tw Cen MT" pitchFamily="34" charset="0"/>
              </a:rPr>
              <a:t>      document.write('Hello World! My name is “Your name” ');</a:t>
            </a:r>
          </a:p>
          <a:p>
            <a:pPr eaLnBrk="1" hangingPunct="1">
              <a:defRPr/>
            </a:pPr>
            <a:r>
              <a:rPr lang="en-US">
                <a:latin typeface="Tw Cen MT" pitchFamily="34" charset="0"/>
              </a:rPr>
              <a:t>    &lt;/script&gt;</a:t>
            </a:r>
          </a:p>
          <a:p>
            <a:pPr eaLnBrk="1" hangingPunct="1">
              <a:defRPr/>
            </a:pPr>
            <a:endParaRPr lang="en-US">
              <a:latin typeface="Tw Cen MT" pitchFamily="34" charset="0"/>
            </a:endParaRPr>
          </a:p>
          <a:p>
            <a:pPr eaLnBrk="1" hangingPunct="1">
              <a:defRPr/>
            </a:pPr>
            <a:endParaRPr lang="en-US">
              <a:latin typeface="Tw Cen MT" pitchFamily="34" charset="0"/>
            </a:endParaRPr>
          </a:p>
        </p:txBody>
      </p:sp>
    </p:spTree>
    <p:extLst>
      <p:ext uri="{BB962C8B-B14F-4D97-AF65-F5344CB8AC3E}">
        <p14:creationId xmlns:p14="http://schemas.microsoft.com/office/powerpoint/2010/main" val="3418357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12775" y="228600"/>
            <a:ext cx="8153400" cy="990600"/>
          </a:xfrm>
        </p:spPr>
        <p:txBody>
          <a:bodyPr/>
          <a:lstStyle/>
          <a:p>
            <a:pPr eaLnBrk="1" hangingPunct="1"/>
            <a:r>
              <a:rPr lang="en-US" altLang="en-US"/>
              <a:t>Commenting your code</a:t>
            </a:r>
          </a:p>
        </p:txBody>
      </p:sp>
      <p:sp>
        <p:nvSpPr>
          <p:cNvPr id="583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11A8801-13BB-4362-86CE-B33284B0B3FA}" type="slidenum">
              <a:rPr lang="en-US" altLang="en-US" sz="1200" smtClean="0">
                <a:solidFill>
                  <a:srgbClr val="FFFFFF"/>
                </a:solidFill>
              </a:rPr>
              <a:pPr>
                <a:lnSpc>
                  <a:spcPct val="80000"/>
                </a:lnSpc>
                <a:spcBef>
                  <a:spcPct val="0"/>
                </a:spcBef>
                <a:buClrTx/>
                <a:buSzTx/>
                <a:buFontTx/>
                <a:buNone/>
              </a:pPr>
              <a:t>54</a:t>
            </a:fld>
            <a:endParaRPr lang="en-US" altLang="en-US" sz="1200">
              <a:solidFill>
                <a:srgbClr val="FFFFFF"/>
              </a:solidFill>
            </a:endParaRPr>
          </a:p>
        </p:txBody>
      </p:sp>
      <p:sp>
        <p:nvSpPr>
          <p:cNvPr id="58372" name="Content Placeholder 3"/>
          <p:cNvSpPr>
            <a:spLocks noGrp="1"/>
          </p:cNvSpPr>
          <p:nvPr>
            <p:ph sz="quarter" idx="1"/>
          </p:nvPr>
        </p:nvSpPr>
        <p:spPr>
          <a:xfrm>
            <a:off x="612775" y="1600200"/>
            <a:ext cx="8153400" cy="609600"/>
          </a:xfrm>
        </p:spPr>
        <p:txBody>
          <a:bodyPr/>
          <a:lstStyle/>
          <a:p>
            <a:pPr eaLnBrk="1" hangingPunct="1"/>
            <a:r>
              <a:rPr lang="en-US" altLang="en-US"/>
              <a:t>Comment can be used to stop code from executing</a:t>
            </a:r>
          </a:p>
          <a:p>
            <a:pPr eaLnBrk="1" hangingPunct="1">
              <a:buFont typeface="Wingdings" panose="05000000000000000000" pitchFamily="2" charset="2"/>
              <a:buNone/>
            </a:pPr>
            <a:endParaRPr lang="en-US" altLang="en-US"/>
          </a:p>
        </p:txBody>
      </p:sp>
      <p:sp>
        <p:nvSpPr>
          <p:cNvPr id="5" name="TextBox 4"/>
          <p:cNvSpPr txBox="1"/>
          <p:nvPr/>
        </p:nvSpPr>
        <p:spPr>
          <a:xfrm>
            <a:off x="838200" y="2286000"/>
            <a:ext cx="7543800" cy="3694113"/>
          </a:xfrm>
          <a:prstGeom prst="rect">
            <a:avLst/>
          </a:prstGeom>
          <a:noFill/>
          <a:ln>
            <a:solidFill>
              <a:schemeClr val="accent2">
                <a:lumMod val="50000"/>
              </a:schemeClr>
            </a:solidFill>
          </a:ln>
        </p:spPr>
        <p:txBody>
          <a:bodyPr>
            <a:spAutoFit/>
          </a:bodyPr>
          <a:lstStyle/>
          <a:p>
            <a:pPr eaLnBrk="1" hangingPunct="1">
              <a:defRPr/>
            </a:pPr>
            <a:r>
              <a:rPr lang="en-US">
                <a:latin typeface="Tw Cen MT" pitchFamily="34" charset="0"/>
              </a:rPr>
              <a:t>&lt;body&gt;</a:t>
            </a:r>
          </a:p>
          <a:p>
            <a:pPr eaLnBrk="1" hangingPunct="1">
              <a:defRPr/>
            </a:pPr>
            <a:r>
              <a:rPr lang="en-US">
                <a:latin typeface="Tw Cen MT" pitchFamily="34" charset="0"/>
              </a:rPr>
              <a:t>    &lt;script type="text/javascript"&gt;</a:t>
            </a:r>
          </a:p>
          <a:p>
            <a:pPr eaLnBrk="1" hangingPunct="1">
              <a:defRPr/>
            </a:pPr>
            <a:r>
              <a:rPr lang="en-US">
                <a:latin typeface="Tw Cen MT" pitchFamily="34" charset="0"/>
              </a:rPr>
              <a:t>      //Author: Adnan Ahmed</a:t>
            </a:r>
          </a:p>
          <a:p>
            <a:pPr eaLnBrk="1" hangingPunct="1">
              <a:defRPr/>
            </a:pPr>
            <a:r>
              <a:rPr lang="en-US">
                <a:latin typeface="Tw Cen MT" pitchFamily="34" charset="0"/>
              </a:rPr>
              <a:t>  </a:t>
            </a:r>
          </a:p>
          <a:p>
            <a:pPr eaLnBrk="1" hangingPunct="1">
              <a:defRPr/>
            </a:pPr>
            <a:r>
              <a:rPr lang="en-US">
                <a:latin typeface="Tw Cen MT" pitchFamily="34" charset="0"/>
              </a:rPr>
              <a:t>      /* Purpose: To write hello world on the document</a:t>
            </a:r>
          </a:p>
          <a:p>
            <a:pPr eaLnBrk="1" hangingPunct="1">
              <a:defRPr/>
            </a:pPr>
            <a:r>
              <a:rPr lang="en-US">
                <a:latin typeface="Tw Cen MT" pitchFamily="34" charset="0"/>
              </a:rPr>
              <a:t>            Date: April 6 2009 </a:t>
            </a:r>
          </a:p>
          <a:p>
            <a:pPr eaLnBrk="1" hangingPunct="1">
              <a:defRPr/>
            </a:pPr>
            <a:r>
              <a:rPr lang="en-US">
                <a:latin typeface="Tw Cen MT" pitchFamily="34" charset="0"/>
              </a:rPr>
              <a:t>       */</a:t>
            </a:r>
          </a:p>
          <a:p>
            <a:pPr eaLnBrk="1" hangingPunct="1">
              <a:defRPr/>
            </a:pPr>
            <a:r>
              <a:rPr lang="en-US">
                <a:latin typeface="Tw Cen MT" pitchFamily="34" charset="0"/>
              </a:rPr>
              <a:t>		</a:t>
            </a:r>
          </a:p>
          <a:p>
            <a:pPr eaLnBrk="1" hangingPunct="1">
              <a:defRPr/>
            </a:pPr>
            <a:r>
              <a:rPr lang="en-US">
                <a:latin typeface="Tw Cen MT" pitchFamily="34" charset="0"/>
              </a:rPr>
              <a:t>      //document.write('Hello World! My name is “Your name” ');</a:t>
            </a:r>
          </a:p>
          <a:p>
            <a:pPr eaLnBrk="1" hangingPunct="1">
              <a:defRPr/>
            </a:pPr>
            <a:r>
              <a:rPr lang="en-US">
                <a:latin typeface="Tw Cen MT" pitchFamily="34" charset="0"/>
              </a:rPr>
              <a:t>      document.write('Hello World!');</a:t>
            </a:r>
          </a:p>
          <a:p>
            <a:pPr eaLnBrk="1" hangingPunct="1">
              <a:defRPr/>
            </a:pPr>
            <a:r>
              <a:rPr lang="en-US">
                <a:latin typeface="Tw Cen MT" pitchFamily="34" charset="0"/>
              </a:rPr>
              <a:t>    &lt;/script&gt;</a:t>
            </a:r>
          </a:p>
          <a:p>
            <a:pPr eaLnBrk="1" hangingPunct="1">
              <a:defRPr/>
            </a:pPr>
            <a:endParaRPr lang="en-US">
              <a:latin typeface="Tw Cen MT" pitchFamily="34" charset="0"/>
            </a:endParaRPr>
          </a:p>
          <a:p>
            <a:pPr eaLnBrk="1" hangingPunct="1">
              <a:defRPr/>
            </a:pPr>
            <a:endParaRPr lang="en-US">
              <a:latin typeface="Tw Cen MT" pitchFamily="34" charset="0"/>
            </a:endParaRPr>
          </a:p>
        </p:txBody>
      </p:sp>
    </p:spTree>
    <p:extLst>
      <p:ext uri="{BB962C8B-B14F-4D97-AF65-F5344CB8AC3E}">
        <p14:creationId xmlns:p14="http://schemas.microsoft.com/office/powerpoint/2010/main" val="4089643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2775" y="228600"/>
            <a:ext cx="8153400" cy="990600"/>
          </a:xfrm>
        </p:spPr>
        <p:txBody>
          <a:bodyPr/>
          <a:lstStyle/>
          <a:p>
            <a:pPr eaLnBrk="1" hangingPunct="1"/>
            <a:r>
              <a:rPr lang="en-US" altLang="en-US"/>
              <a:t>Using External JavaScript File</a:t>
            </a:r>
          </a:p>
        </p:txBody>
      </p:sp>
      <p:sp>
        <p:nvSpPr>
          <p:cNvPr id="593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3A7A409-F9AC-4107-959A-622AF554D195}" type="slidenum">
              <a:rPr lang="en-US" altLang="en-US" sz="1200" smtClean="0">
                <a:solidFill>
                  <a:srgbClr val="FFFFFF"/>
                </a:solidFill>
              </a:rPr>
              <a:pPr>
                <a:lnSpc>
                  <a:spcPct val="80000"/>
                </a:lnSpc>
                <a:spcBef>
                  <a:spcPct val="0"/>
                </a:spcBef>
                <a:buClrTx/>
                <a:buSzTx/>
                <a:buFontTx/>
                <a:buNone/>
              </a:pPr>
              <a:t>55</a:t>
            </a:fld>
            <a:endParaRPr lang="en-US" altLang="en-US" sz="1200">
              <a:solidFill>
                <a:srgbClr val="FFFFFF"/>
              </a:solidFill>
            </a:endParaRPr>
          </a:p>
        </p:txBody>
      </p:sp>
      <p:sp>
        <p:nvSpPr>
          <p:cNvPr id="59396" name="Content Placeholder 3"/>
          <p:cNvSpPr>
            <a:spLocks noGrp="1"/>
          </p:cNvSpPr>
          <p:nvPr>
            <p:ph sz="quarter" idx="1"/>
          </p:nvPr>
        </p:nvSpPr>
        <p:spPr>
          <a:xfrm>
            <a:off x="612775" y="1600200"/>
            <a:ext cx="8153400" cy="4495800"/>
          </a:xfrm>
        </p:spPr>
        <p:txBody>
          <a:bodyPr/>
          <a:lstStyle/>
          <a:p>
            <a:pPr eaLnBrk="1" hangingPunct="1"/>
            <a:r>
              <a:rPr lang="en-US" altLang="en-US"/>
              <a:t>Best approach to place JavaScript in HTML</a:t>
            </a:r>
          </a:p>
          <a:p>
            <a:pPr eaLnBrk="1" hangingPunct="1"/>
            <a:endParaRPr lang="en-US" altLang="en-US"/>
          </a:p>
          <a:p>
            <a:pPr eaLnBrk="1" hangingPunct="1"/>
            <a:r>
              <a:rPr lang="en-US" altLang="en-US"/>
              <a:t>Independent of the HTML pages</a:t>
            </a:r>
          </a:p>
          <a:p>
            <a:pPr eaLnBrk="1" hangingPunct="1">
              <a:buFont typeface="Wingdings" panose="05000000000000000000" pitchFamily="2" charset="2"/>
              <a:buNone/>
            </a:pPr>
            <a:endParaRPr lang="en-US" altLang="en-US"/>
          </a:p>
          <a:p>
            <a:pPr eaLnBrk="1" hangingPunct="1"/>
            <a:r>
              <a:rPr lang="en-US" altLang="en-US"/>
              <a:t>Can be reused in multiple pages</a:t>
            </a:r>
          </a:p>
          <a:p>
            <a:pPr eaLnBrk="1" hangingPunct="1">
              <a:buFont typeface="Wingdings" panose="05000000000000000000" pitchFamily="2" charset="2"/>
              <a:buNone/>
            </a:pPr>
            <a:endParaRPr lang="en-US" altLang="en-US"/>
          </a:p>
          <a:p>
            <a:pPr eaLnBrk="1" hangingPunct="1"/>
            <a:r>
              <a:rPr lang="en-US" altLang="en-US"/>
              <a:t>Can be worked on independently of the design and content</a:t>
            </a:r>
          </a:p>
          <a:p>
            <a:pPr eaLnBrk="1" hangingPunct="1"/>
            <a:endParaRPr lang="en-US" altLang="en-US"/>
          </a:p>
        </p:txBody>
      </p:sp>
    </p:spTree>
    <p:extLst>
      <p:ext uri="{BB962C8B-B14F-4D97-AF65-F5344CB8AC3E}">
        <p14:creationId xmlns:p14="http://schemas.microsoft.com/office/powerpoint/2010/main" val="1007884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775" y="228600"/>
            <a:ext cx="8153400" cy="990600"/>
          </a:xfrm>
        </p:spPr>
        <p:txBody>
          <a:bodyPr/>
          <a:lstStyle/>
          <a:p>
            <a:pPr eaLnBrk="1" hangingPunct="1"/>
            <a:r>
              <a:rPr lang="en-US" altLang="en-US"/>
              <a:t>Using External JavaScript File</a:t>
            </a:r>
          </a:p>
        </p:txBody>
      </p:sp>
      <p:sp>
        <p:nvSpPr>
          <p:cNvPr id="604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DBA3D296-1A84-49C1-9753-DE7C7259A97E}" type="slidenum">
              <a:rPr lang="en-US" altLang="en-US" sz="1200" smtClean="0">
                <a:solidFill>
                  <a:srgbClr val="FFFFFF"/>
                </a:solidFill>
              </a:rPr>
              <a:pPr>
                <a:lnSpc>
                  <a:spcPct val="80000"/>
                </a:lnSpc>
                <a:spcBef>
                  <a:spcPct val="0"/>
                </a:spcBef>
                <a:buClrTx/>
                <a:buSzTx/>
                <a:buFontTx/>
                <a:buNone/>
              </a:pPr>
              <a:t>56</a:t>
            </a:fld>
            <a:endParaRPr lang="en-US" altLang="en-US" sz="1200">
              <a:solidFill>
                <a:srgbClr val="FFFFFF"/>
              </a:solidFill>
            </a:endParaRPr>
          </a:p>
        </p:txBody>
      </p:sp>
      <p:sp>
        <p:nvSpPr>
          <p:cNvPr id="60420" name="Content Placeholder 3"/>
          <p:cNvSpPr>
            <a:spLocks noGrp="1"/>
          </p:cNvSpPr>
          <p:nvPr>
            <p:ph sz="quarter" idx="1"/>
          </p:nvPr>
        </p:nvSpPr>
        <p:spPr>
          <a:xfrm>
            <a:off x="612775" y="1600200"/>
            <a:ext cx="8153400" cy="4495800"/>
          </a:xfrm>
        </p:spPr>
        <p:txBody>
          <a:bodyPr/>
          <a:lstStyle/>
          <a:p>
            <a:pPr eaLnBrk="1" hangingPunct="1"/>
            <a:r>
              <a:rPr lang="en-US" altLang="en-US" dirty="0"/>
              <a:t>How to create an external JavaScript File:</a:t>
            </a:r>
          </a:p>
          <a:p>
            <a:pPr eaLnBrk="1" hangingPunct="1">
              <a:buFont typeface="Wingdings" panose="05000000000000000000" pitchFamily="2" charset="2"/>
              <a:buNone/>
            </a:pPr>
            <a:endParaRPr lang="en-US" altLang="en-US" dirty="0"/>
          </a:p>
          <a:p>
            <a:pPr lvl="1" eaLnBrk="1" hangingPunct="1"/>
            <a:r>
              <a:rPr lang="en-US" altLang="en-US" dirty="0"/>
              <a:t>External JavaScript file will have the extension </a:t>
            </a:r>
            <a:r>
              <a:rPr lang="en-US" altLang="en-US" b="1" dirty="0"/>
              <a:t>.</a:t>
            </a:r>
            <a:r>
              <a:rPr lang="en-US" altLang="en-US" b="1" dirty="0" err="1"/>
              <a:t>js</a:t>
            </a:r>
            <a:endParaRPr lang="en-US" altLang="en-US" b="1" dirty="0"/>
          </a:p>
          <a:p>
            <a:pPr lvl="1" eaLnBrk="1" hangingPunct="1">
              <a:buFont typeface="Wingdings 2" panose="05020102010507070707" pitchFamily="18" charset="2"/>
              <a:buNone/>
            </a:pPr>
            <a:endParaRPr lang="en-US" altLang="en-US" b="1" dirty="0"/>
          </a:p>
          <a:p>
            <a:pPr lvl="1" eaLnBrk="1" hangingPunct="1"/>
            <a:r>
              <a:rPr lang="en-US" altLang="en-US" dirty="0"/>
              <a:t>It is just a text file with .</a:t>
            </a:r>
            <a:r>
              <a:rPr lang="en-US" altLang="en-US" dirty="0" err="1"/>
              <a:t>js</a:t>
            </a:r>
            <a:r>
              <a:rPr lang="en-US" altLang="en-US" dirty="0"/>
              <a:t> extension</a:t>
            </a:r>
          </a:p>
          <a:p>
            <a:pPr lvl="1" eaLnBrk="1" hangingPunct="1"/>
            <a:endParaRPr lang="en-US" altLang="en-US" dirty="0"/>
          </a:p>
          <a:p>
            <a:pPr lvl="1" eaLnBrk="1" hangingPunct="1"/>
            <a:r>
              <a:rPr lang="en-US" altLang="en-US" dirty="0"/>
              <a:t>Does not have any markup or the &lt;script&gt; tag</a:t>
            </a:r>
          </a:p>
          <a:p>
            <a:pPr lvl="1" eaLnBrk="1" hangingPunct="1">
              <a:buFont typeface="Wingdings 2" panose="05020102010507070707" pitchFamily="18" charset="2"/>
              <a:buNone/>
            </a:pPr>
            <a:endParaRPr lang="en-US" altLang="en-US" dirty="0"/>
          </a:p>
          <a:p>
            <a:pPr lvl="1" eaLnBrk="1" hangingPunct="1"/>
            <a:r>
              <a:rPr lang="en-US" altLang="en-US" dirty="0"/>
              <a:t>Will only contain comment and JavaScript Code. </a:t>
            </a:r>
          </a:p>
        </p:txBody>
      </p:sp>
    </p:spTree>
    <p:extLst>
      <p:ext uri="{BB962C8B-B14F-4D97-AF65-F5344CB8AC3E}">
        <p14:creationId xmlns:p14="http://schemas.microsoft.com/office/powerpoint/2010/main" val="1095153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pPr eaLnBrk="1" hangingPunct="1"/>
            <a:r>
              <a:rPr lang="en-US" altLang="en-US"/>
              <a:t>Using External JavaScript File</a:t>
            </a:r>
          </a:p>
        </p:txBody>
      </p:sp>
      <p:sp>
        <p:nvSpPr>
          <p:cNvPr id="614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5DFACAB-3D0B-4784-876F-8C283621D974}" type="slidenum">
              <a:rPr lang="en-US" altLang="en-US" sz="1200" smtClean="0">
                <a:solidFill>
                  <a:srgbClr val="FFFFFF"/>
                </a:solidFill>
              </a:rPr>
              <a:pPr>
                <a:lnSpc>
                  <a:spcPct val="80000"/>
                </a:lnSpc>
                <a:spcBef>
                  <a:spcPct val="0"/>
                </a:spcBef>
                <a:buClrTx/>
                <a:buSzTx/>
                <a:buFontTx/>
                <a:buNone/>
              </a:pPr>
              <a:t>57</a:t>
            </a:fld>
            <a:endParaRPr lang="en-US" altLang="en-US" sz="1200">
              <a:solidFill>
                <a:srgbClr val="FFFFFF"/>
              </a:solidFill>
            </a:endParaRPr>
          </a:p>
        </p:txBody>
      </p:sp>
      <p:sp>
        <p:nvSpPr>
          <p:cNvPr id="61444" name="Content Placeholder 3"/>
          <p:cNvSpPr>
            <a:spLocks noGrp="1"/>
          </p:cNvSpPr>
          <p:nvPr>
            <p:ph sz="quarter" idx="1"/>
          </p:nvPr>
        </p:nvSpPr>
        <p:spPr>
          <a:xfrm>
            <a:off x="612775" y="1600200"/>
            <a:ext cx="8153400" cy="4495800"/>
          </a:xfrm>
        </p:spPr>
        <p:txBody>
          <a:bodyPr/>
          <a:lstStyle/>
          <a:p>
            <a:pPr eaLnBrk="1" hangingPunct="1"/>
            <a:r>
              <a:rPr lang="en-US" altLang="en-US"/>
              <a:t>How to create an External JavaScript File:</a:t>
            </a:r>
          </a:p>
          <a:p>
            <a:pPr lvl="1" eaLnBrk="1" hangingPunct="1"/>
            <a:r>
              <a:rPr lang="en-US" altLang="en-US"/>
              <a:t>First Create a text file and save it as </a:t>
            </a:r>
            <a:r>
              <a:rPr lang="en-US" altLang="en-US" b="1"/>
              <a:t>myJavaScript.js</a:t>
            </a:r>
          </a:p>
          <a:p>
            <a:pPr lvl="1" eaLnBrk="1" hangingPunct="1">
              <a:buFont typeface="Wingdings 2" panose="05020102010507070707" pitchFamily="18" charset="2"/>
              <a:buNone/>
            </a:pPr>
            <a:endParaRPr lang="en-US" altLang="en-US" b="1"/>
          </a:p>
          <a:p>
            <a:pPr lvl="1" eaLnBrk="1" hangingPunct="1"/>
            <a:r>
              <a:rPr lang="en-US" altLang="en-US"/>
              <a:t>Now link the JavaScript file to your HTML file:</a:t>
            </a:r>
          </a:p>
        </p:txBody>
      </p:sp>
    </p:spTree>
    <p:extLst>
      <p:ext uri="{BB962C8B-B14F-4D97-AF65-F5344CB8AC3E}">
        <p14:creationId xmlns:p14="http://schemas.microsoft.com/office/powerpoint/2010/main" val="250026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400" y="3505200"/>
            <a:ext cx="7467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2467" name="Title 1"/>
          <p:cNvSpPr>
            <a:spLocks noGrp="1"/>
          </p:cNvSpPr>
          <p:nvPr>
            <p:ph type="title"/>
          </p:nvPr>
        </p:nvSpPr>
        <p:spPr>
          <a:xfrm>
            <a:off x="612775" y="228600"/>
            <a:ext cx="8153400" cy="990600"/>
          </a:xfrm>
        </p:spPr>
        <p:txBody>
          <a:bodyPr/>
          <a:lstStyle/>
          <a:p>
            <a:pPr eaLnBrk="1" hangingPunct="1"/>
            <a:r>
              <a:rPr lang="en-US" altLang="en-US"/>
              <a:t>Using External JavaScript File</a:t>
            </a:r>
          </a:p>
        </p:txBody>
      </p:sp>
      <p:sp>
        <p:nvSpPr>
          <p:cNvPr id="624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9781F68-F9D9-4D4B-AA45-30C617B5DB18}" type="slidenum">
              <a:rPr lang="en-US" altLang="en-US" sz="1200" smtClean="0">
                <a:solidFill>
                  <a:srgbClr val="FFFFFF"/>
                </a:solidFill>
              </a:rPr>
              <a:pPr>
                <a:lnSpc>
                  <a:spcPct val="80000"/>
                </a:lnSpc>
                <a:spcBef>
                  <a:spcPct val="0"/>
                </a:spcBef>
                <a:buClrTx/>
                <a:buSzTx/>
                <a:buFontTx/>
                <a:buNone/>
              </a:pPr>
              <a:t>58</a:t>
            </a:fld>
            <a:endParaRPr lang="en-US" altLang="en-US" sz="1200">
              <a:solidFill>
                <a:srgbClr val="FFFFFF"/>
              </a:solidFill>
            </a:endParaRPr>
          </a:p>
        </p:txBody>
      </p:sp>
      <p:sp>
        <p:nvSpPr>
          <p:cNvPr id="62469" name="Content Placeholder 3"/>
          <p:cNvSpPr>
            <a:spLocks noGrp="1"/>
          </p:cNvSpPr>
          <p:nvPr>
            <p:ph sz="quarter" idx="1"/>
          </p:nvPr>
        </p:nvSpPr>
        <p:spPr>
          <a:xfrm>
            <a:off x="612775" y="1994340"/>
            <a:ext cx="8153400" cy="4495800"/>
          </a:xfrm>
        </p:spPr>
        <p:txBody>
          <a:bodyPr/>
          <a:lstStyle/>
          <a:p>
            <a:pPr lvl="2"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&lt;html&gt;</a:t>
            </a:r>
          </a:p>
          <a:p>
            <a:pPr lvl="1" eaLnBrk="1" hangingPunct="1">
              <a:buFont typeface="Wingdings 2" panose="05020102010507070707" pitchFamily="18" charset="2"/>
              <a:buNone/>
            </a:pPr>
            <a:r>
              <a:rPr lang="en-US" altLang="en-US" dirty="0"/>
              <a:t>&lt;head&gt;  </a:t>
            </a:r>
          </a:p>
          <a:p>
            <a:pPr lvl="1" eaLnBrk="1" hangingPunct="1">
              <a:buFont typeface="Wingdings 2" panose="05020102010507070707" pitchFamily="18" charset="2"/>
              <a:buNone/>
            </a:pPr>
            <a:r>
              <a:rPr lang="en-US" altLang="en-US" dirty="0"/>
              <a:t>	&lt;title&gt; some tile here &lt;/title&gt; </a:t>
            </a:r>
          </a:p>
          <a:p>
            <a:pPr lvl="1" eaLnBrk="1" hangingPunct="1">
              <a:buFont typeface="Wingdings 2" panose="05020102010507070707" pitchFamily="18" charset="2"/>
              <a:buNone/>
            </a:pPr>
            <a:r>
              <a:rPr lang="en-US" altLang="en-US" dirty="0"/>
              <a:t>	</a:t>
            </a:r>
            <a:r>
              <a:rPr lang="en-US" altLang="en-US" sz="2000" dirty="0"/>
              <a:t>	&lt;script type="text/</a:t>
            </a:r>
            <a:r>
              <a:rPr lang="en-US" altLang="en-US" sz="2000" dirty="0" err="1"/>
              <a:t>javascript</a:t>
            </a:r>
            <a:r>
              <a:rPr lang="en-US" altLang="en-US" sz="2000" dirty="0"/>
              <a:t>" </a:t>
            </a:r>
            <a:r>
              <a:rPr lang="en-US" altLang="en-US" sz="2000" b="1" dirty="0" err="1"/>
              <a:t>src</a:t>
            </a:r>
            <a:r>
              <a:rPr lang="en-US" altLang="en-US" sz="2000" b="1" dirty="0"/>
              <a:t>=“myJavaScript.js”</a:t>
            </a:r>
            <a:r>
              <a:rPr lang="en-US" altLang="en-US" sz="2000" dirty="0"/>
              <a:t>&gt;&lt;/script&gt; </a:t>
            </a:r>
          </a:p>
          <a:p>
            <a:pPr lvl="1" eaLnBrk="1" hangingPunct="1">
              <a:buFont typeface="Wingdings 2" panose="05020102010507070707" pitchFamily="18" charset="2"/>
              <a:buNone/>
            </a:pPr>
            <a:r>
              <a:rPr lang="en-US" altLang="en-US" dirty="0"/>
              <a:t>&lt;/head&gt;</a:t>
            </a:r>
          </a:p>
          <a:p>
            <a:pPr eaLnBrk="1" hangingPunct="1">
              <a:buFont typeface="Wingdings" panose="05000000000000000000" pitchFamily="2" charset="2"/>
              <a:buNone/>
            </a:pPr>
            <a:r>
              <a:rPr lang="en-US" altLang="en-US" dirty="0"/>
              <a:t>	&lt;body&gt; &lt;/body&gt;</a:t>
            </a:r>
          </a:p>
          <a:p>
            <a:pPr eaLnBrk="1" hangingPunct="1">
              <a:buFont typeface="Wingdings" panose="05000000000000000000" pitchFamily="2" charset="2"/>
              <a:buNone/>
            </a:pPr>
            <a:r>
              <a:rPr lang="en-US" altLang="en-US" dirty="0"/>
              <a:t>&lt;/html&gt;</a:t>
            </a:r>
          </a:p>
          <a:p>
            <a:pPr eaLnBrk="1" hangingPunct="1"/>
            <a:endParaRPr lang="en-US" altLang="en-US" dirty="0"/>
          </a:p>
        </p:txBody>
      </p:sp>
      <p:sp>
        <p:nvSpPr>
          <p:cNvPr id="5" name="Right Arrow 4"/>
          <p:cNvSpPr/>
          <p:nvPr/>
        </p:nvSpPr>
        <p:spPr>
          <a:xfrm rot="16200000">
            <a:off x="4340225" y="4651375"/>
            <a:ext cx="1828800" cy="6032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rgbClr val="FFFFFF"/>
              </a:solidFill>
            </a:endParaRPr>
          </a:p>
        </p:txBody>
      </p:sp>
      <p:sp>
        <p:nvSpPr>
          <p:cNvPr id="62471" name="TextBox 5"/>
          <p:cNvSpPr txBox="1">
            <a:spLocks noChangeArrowheads="1"/>
          </p:cNvSpPr>
          <p:nvPr/>
        </p:nvSpPr>
        <p:spPr bwMode="auto">
          <a:xfrm>
            <a:off x="3657600" y="5943600"/>
            <a:ext cx="346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This is the link to the javaScript File</a:t>
            </a:r>
          </a:p>
        </p:txBody>
      </p:sp>
    </p:spTree>
    <p:extLst>
      <p:ext uri="{BB962C8B-B14F-4D97-AF65-F5344CB8AC3E}">
        <p14:creationId xmlns:p14="http://schemas.microsoft.com/office/powerpoint/2010/main" val="3434851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2057400"/>
            <a:ext cx="365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3491" name="Title 1"/>
          <p:cNvSpPr>
            <a:spLocks noGrp="1"/>
          </p:cNvSpPr>
          <p:nvPr>
            <p:ph type="title"/>
          </p:nvPr>
        </p:nvSpPr>
        <p:spPr>
          <a:xfrm>
            <a:off x="612775" y="228600"/>
            <a:ext cx="8153400" cy="990600"/>
          </a:xfrm>
        </p:spPr>
        <p:txBody>
          <a:bodyPr/>
          <a:lstStyle/>
          <a:p>
            <a:pPr eaLnBrk="1" hangingPunct="1"/>
            <a:r>
              <a:rPr lang="en-US" altLang="en-US"/>
              <a:t>Exercise 3</a:t>
            </a:r>
          </a:p>
        </p:txBody>
      </p:sp>
      <p:sp>
        <p:nvSpPr>
          <p:cNvPr id="634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FEF91BBE-C153-45FB-BA90-D17D5ECA5B8C}" type="slidenum">
              <a:rPr lang="en-US" altLang="en-US" sz="1200" smtClean="0">
                <a:solidFill>
                  <a:srgbClr val="FFFFFF"/>
                </a:solidFill>
              </a:rPr>
              <a:pPr>
                <a:lnSpc>
                  <a:spcPct val="80000"/>
                </a:lnSpc>
                <a:spcBef>
                  <a:spcPct val="0"/>
                </a:spcBef>
                <a:buClrTx/>
                <a:buSzTx/>
                <a:buFontTx/>
                <a:buNone/>
              </a:pPr>
              <a:t>59</a:t>
            </a:fld>
            <a:endParaRPr lang="en-US" altLang="en-US" sz="1200">
              <a:solidFill>
                <a:srgbClr val="FFFFFF"/>
              </a:solidFill>
            </a:endParaRPr>
          </a:p>
        </p:txBody>
      </p:sp>
      <p:sp>
        <p:nvSpPr>
          <p:cNvPr id="63493" name="Content Placeholder 3"/>
          <p:cNvSpPr>
            <a:spLocks noGrp="1"/>
          </p:cNvSpPr>
          <p:nvPr>
            <p:ph sz="quarter" idx="1"/>
          </p:nvPr>
        </p:nvSpPr>
        <p:spPr>
          <a:xfrm>
            <a:off x="612775" y="1600200"/>
            <a:ext cx="8153400" cy="4495800"/>
          </a:xfrm>
        </p:spPr>
        <p:txBody>
          <a:bodyPr>
            <a:normAutofit/>
          </a:bodyPr>
          <a:lstStyle/>
          <a:p>
            <a:pPr eaLnBrk="1" hangingPunct="1">
              <a:lnSpc>
                <a:spcPct val="80000"/>
              </a:lnSpc>
            </a:pPr>
            <a:r>
              <a:rPr lang="en-US" altLang="en-US" sz="1800" dirty="0"/>
              <a:t>Insert the following in your JavaScript file:</a:t>
            </a:r>
          </a:p>
          <a:p>
            <a:pPr eaLnBrk="1" hangingPunct="1">
              <a:lnSpc>
                <a:spcPct val="80000"/>
              </a:lnSpc>
            </a:pPr>
            <a:endParaRPr lang="en-US" altLang="en-US" sz="1800" dirty="0"/>
          </a:p>
          <a:p>
            <a:pPr lvl="1" eaLnBrk="1" hangingPunct="1">
              <a:lnSpc>
                <a:spcPct val="80000"/>
              </a:lnSpc>
            </a:pPr>
            <a:r>
              <a:rPr lang="en-US" altLang="en-US" sz="1600" b="1" dirty="0" err="1"/>
              <a:t>document.write</a:t>
            </a:r>
            <a:r>
              <a:rPr lang="en-US" altLang="en-US" sz="1600" b="1" dirty="0"/>
              <a:t>('Hello World!');</a:t>
            </a:r>
          </a:p>
          <a:p>
            <a:pPr lvl="1" eaLnBrk="1" hangingPunct="1">
              <a:lnSpc>
                <a:spcPct val="80000"/>
              </a:lnSpc>
              <a:buFont typeface="Wingdings 2" panose="05020102010507070707" pitchFamily="18" charset="2"/>
              <a:buNone/>
            </a:pPr>
            <a:endParaRPr lang="en-US" altLang="en-US" sz="1600" b="1" dirty="0"/>
          </a:p>
          <a:p>
            <a:pPr lvl="1" eaLnBrk="1" hangingPunct="1">
              <a:lnSpc>
                <a:spcPct val="80000"/>
              </a:lnSpc>
            </a:pPr>
            <a:r>
              <a:rPr lang="en-US" altLang="en-US" sz="1600" dirty="0"/>
              <a:t>Save your JavaScript file</a:t>
            </a:r>
          </a:p>
          <a:p>
            <a:pPr lvl="1" eaLnBrk="1" hangingPunct="1">
              <a:lnSpc>
                <a:spcPct val="80000"/>
              </a:lnSpc>
            </a:pPr>
            <a:endParaRPr lang="en-US" altLang="en-US" sz="1600" dirty="0"/>
          </a:p>
          <a:p>
            <a:pPr lvl="1" eaLnBrk="1" hangingPunct="1">
              <a:lnSpc>
                <a:spcPct val="80000"/>
              </a:lnSpc>
            </a:pPr>
            <a:r>
              <a:rPr lang="en-US" altLang="en-US" sz="1600" dirty="0"/>
              <a:t>Reload your HTML file in the browser</a:t>
            </a:r>
          </a:p>
          <a:p>
            <a:pPr eaLnBrk="1" hangingPunct="1">
              <a:lnSpc>
                <a:spcPct val="80000"/>
              </a:lnSpc>
            </a:pPr>
            <a:endParaRPr lang="en-US" altLang="en-US" sz="1800" dirty="0"/>
          </a:p>
          <a:p>
            <a:pPr eaLnBrk="1" hangingPunct="1">
              <a:lnSpc>
                <a:spcPct val="80000"/>
              </a:lnSpc>
            </a:pPr>
            <a:r>
              <a:rPr lang="en-US" altLang="en-US" sz="1800" dirty="0"/>
              <a:t>If you check the source of the file you will not see the code you have written in your JavaScript</a:t>
            </a:r>
          </a:p>
          <a:p>
            <a:pPr eaLnBrk="1" hangingPunct="1">
              <a:lnSpc>
                <a:spcPct val="80000"/>
              </a:lnSpc>
            </a:pPr>
            <a:endParaRPr lang="en-US" altLang="en-US" sz="1800" dirty="0"/>
          </a:p>
          <a:p>
            <a:pPr eaLnBrk="1" hangingPunct="1">
              <a:lnSpc>
                <a:spcPct val="80000"/>
              </a:lnSpc>
            </a:pPr>
            <a:r>
              <a:rPr lang="en-US" altLang="en-US" sz="1800" dirty="0"/>
              <a:t>Helps you hide your code. </a:t>
            </a:r>
          </a:p>
          <a:p>
            <a:pPr eaLnBrk="1" hangingPunct="1">
              <a:lnSpc>
                <a:spcPct val="80000"/>
              </a:lnSpc>
            </a:pPr>
            <a:endParaRPr lang="en-US" altLang="en-US" sz="1800" dirty="0"/>
          </a:p>
          <a:p>
            <a:pPr eaLnBrk="1" hangingPunct="1">
              <a:lnSpc>
                <a:spcPct val="80000"/>
              </a:lnSpc>
            </a:pPr>
            <a:r>
              <a:rPr lang="en-US" altLang="en-US" sz="1800" dirty="0"/>
              <a:t>Keeps your HTML cleaner. </a:t>
            </a:r>
          </a:p>
        </p:txBody>
      </p:sp>
    </p:spTree>
    <p:extLst>
      <p:ext uri="{BB962C8B-B14F-4D97-AF65-F5344CB8AC3E}">
        <p14:creationId xmlns:p14="http://schemas.microsoft.com/office/powerpoint/2010/main" val="225573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r>
              <a:rPr lang="en-US" altLang="en-US"/>
              <a:t>Introduction</a:t>
            </a:r>
          </a:p>
        </p:txBody>
      </p:sp>
      <p:sp>
        <p:nvSpPr>
          <p:cNvPr id="11267" name="Content Placeholder 2"/>
          <p:cNvSpPr>
            <a:spLocks noGrp="1"/>
          </p:cNvSpPr>
          <p:nvPr>
            <p:ph sz="quarter" idx="1"/>
          </p:nvPr>
        </p:nvSpPr>
        <p:spPr>
          <a:xfrm>
            <a:off x="612775" y="1600200"/>
            <a:ext cx="8153400" cy="4495800"/>
          </a:xfrm>
        </p:spPr>
        <p:txBody>
          <a:bodyPr/>
          <a:lstStyle/>
          <a:p>
            <a:pPr lvl="1"/>
            <a:r>
              <a:rPr lang="en-US" altLang="en-US" sz="2400" dirty="0"/>
              <a:t>10 lectures</a:t>
            </a:r>
          </a:p>
          <a:p>
            <a:pPr lvl="1"/>
            <a:r>
              <a:rPr lang="en-US" altLang="en-US" sz="2400" dirty="0"/>
              <a:t>6pm to 9pm</a:t>
            </a:r>
          </a:p>
          <a:p>
            <a:pPr lvl="1"/>
            <a:r>
              <a:rPr lang="en-US" altLang="en-US" sz="2400" dirty="0"/>
              <a:t>lecture – introducing concepts</a:t>
            </a:r>
          </a:p>
          <a:p>
            <a:pPr lvl="1"/>
            <a:r>
              <a:rPr lang="en-US" altLang="en-US" sz="2400" dirty="0"/>
              <a:t>In class activities to practice the concepts</a:t>
            </a:r>
          </a:p>
          <a:p>
            <a:pPr lvl="1"/>
            <a:r>
              <a:rPr lang="en-US" altLang="en-US" sz="2400" dirty="0"/>
              <a:t>Assignments – total of 3 (30%, 35%, </a:t>
            </a:r>
            <a:r>
              <a:rPr lang="en-US" altLang="en-US" dirty="0"/>
              <a:t>3</a:t>
            </a:r>
            <a:r>
              <a:rPr lang="en-US" altLang="en-US" sz="2400" dirty="0"/>
              <a:t>5%)</a:t>
            </a:r>
          </a:p>
          <a:p>
            <a:pPr lvl="1"/>
            <a:r>
              <a:rPr lang="en-US" altLang="en-US" sz="2400" dirty="0"/>
              <a:t>Last day : review of topics  and or “spill over” topics</a:t>
            </a:r>
          </a:p>
          <a:p>
            <a:pPr lvl="1"/>
            <a:r>
              <a:rPr lang="en-US" altLang="en-US" dirty="0"/>
              <a:t>There will be an hour every class to work on the assignment</a:t>
            </a:r>
            <a:endParaRPr lang="en-US" altLang="en-US" sz="2400" dirty="0"/>
          </a:p>
          <a:p>
            <a:pPr lvl="1"/>
            <a:r>
              <a:rPr lang="en-US" altLang="en-US" sz="2400" dirty="0"/>
              <a:t>Assignments must be submitted on D2L. </a:t>
            </a:r>
          </a:p>
          <a:p>
            <a:pPr lvl="1"/>
            <a:r>
              <a:rPr lang="en-US" altLang="en-US" sz="2400" dirty="0"/>
              <a:t>1 point = 1 %</a:t>
            </a:r>
          </a:p>
        </p:txBody>
      </p:sp>
    </p:spTree>
    <p:extLst>
      <p:ext uri="{BB962C8B-B14F-4D97-AF65-F5344CB8AC3E}">
        <p14:creationId xmlns:p14="http://schemas.microsoft.com/office/powerpoint/2010/main" val="1700236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12775" y="228600"/>
            <a:ext cx="8153400" cy="990600"/>
          </a:xfrm>
        </p:spPr>
        <p:txBody>
          <a:bodyPr/>
          <a:lstStyle/>
          <a:p>
            <a:pPr eaLnBrk="1" hangingPunct="1"/>
            <a:r>
              <a:rPr lang="en-US" altLang="en-US"/>
              <a:t>Debugging your Code</a:t>
            </a:r>
          </a:p>
        </p:txBody>
      </p:sp>
      <p:sp>
        <p:nvSpPr>
          <p:cNvPr id="645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DF7105D-D966-483B-BF01-864C1256CC6C}" type="slidenum">
              <a:rPr lang="en-US" altLang="en-US" sz="1200" smtClean="0">
                <a:solidFill>
                  <a:srgbClr val="FFFFFF"/>
                </a:solidFill>
              </a:rPr>
              <a:pPr>
                <a:lnSpc>
                  <a:spcPct val="80000"/>
                </a:lnSpc>
                <a:spcBef>
                  <a:spcPct val="0"/>
                </a:spcBef>
                <a:buClrTx/>
                <a:buSzTx/>
                <a:buFontTx/>
                <a:buNone/>
              </a:pPr>
              <a:t>60</a:t>
            </a:fld>
            <a:endParaRPr lang="en-US" altLang="en-US" sz="1200">
              <a:solidFill>
                <a:srgbClr val="FFFFFF"/>
              </a:solidFill>
            </a:endParaRPr>
          </a:p>
        </p:txBody>
      </p:sp>
      <p:sp>
        <p:nvSpPr>
          <p:cNvPr id="64516"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dirty="0"/>
              <a:t>Invaluable when you have </a:t>
            </a:r>
          </a:p>
          <a:p>
            <a:pPr lvl="1" eaLnBrk="1" hangingPunct="1">
              <a:lnSpc>
                <a:spcPct val="90000"/>
              </a:lnSpc>
            </a:pPr>
            <a:r>
              <a:rPr lang="en-US" altLang="en-US" dirty="0"/>
              <a:t>large, non-trivial programs</a:t>
            </a:r>
          </a:p>
          <a:p>
            <a:pPr lvl="1" eaLnBrk="1" hangingPunct="1">
              <a:lnSpc>
                <a:spcPct val="90000"/>
              </a:lnSpc>
            </a:pPr>
            <a:r>
              <a:rPr lang="en-US" altLang="en-US" dirty="0"/>
              <a:t>Understanding someone else’s code</a:t>
            </a:r>
          </a:p>
          <a:p>
            <a:pPr lvl="1" eaLnBrk="1" hangingPunct="1">
              <a:lnSpc>
                <a:spcPct val="90000"/>
              </a:lnSpc>
            </a:pPr>
            <a:r>
              <a:rPr lang="en-US" altLang="en-US" dirty="0"/>
              <a:t>Finding problems with your own code</a:t>
            </a:r>
          </a:p>
          <a:p>
            <a:pPr lvl="1" eaLnBrk="1" hangingPunct="1">
              <a:lnSpc>
                <a:spcPct val="90000"/>
              </a:lnSpc>
              <a:buFont typeface="Wingdings 2" panose="05020102010507070707" pitchFamily="18" charset="2"/>
              <a:buNone/>
            </a:pPr>
            <a:endParaRPr lang="en-US" altLang="en-US" dirty="0"/>
          </a:p>
        </p:txBody>
      </p:sp>
    </p:spTree>
    <p:extLst>
      <p:ext uri="{BB962C8B-B14F-4D97-AF65-F5344CB8AC3E}">
        <p14:creationId xmlns:p14="http://schemas.microsoft.com/office/powerpoint/2010/main" val="2527545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12775" y="228600"/>
            <a:ext cx="8153400" cy="990600"/>
          </a:xfrm>
        </p:spPr>
        <p:txBody>
          <a:bodyPr/>
          <a:lstStyle/>
          <a:p>
            <a:pPr eaLnBrk="1" hangingPunct="1"/>
            <a:r>
              <a:rPr lang="en-US" altLang="en-US"/>
              <a:t>Outline</a:t>
            </a:r>
          </a:p>
        </p:txBody>
      </p:sp>
      <p:sp>
        <p:nvSpPr>
          <p:cNvPr id="655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FBA928A-1C97-4E7D-B6E7-6D383340424F}" type="slidenum">
              <a:rPr lang="en-US" altLang="en-US" sz="1200" smtClean="0">
                <a:solidFill>
                  <a:srgbClr val="FFFFFF"/>
                </a:solidFill>
              </a:rPr>
              <a:pPr>
                <a:lnSpc>
                  <a:spcPct val="80000"/>
                </a:lnSpc>
                <a:spcBef>
                  <a:spcPct val="0"/>
                </a:spcBef>
                <a:buClrTx/>
                <a:buSzTx/>
                <a:buFontTx/>
                <a:buNone/>
              </a:pPr>
              <a:t>61</a:t>
            </a:fld>
            <a:endParaRPr lang="en-US" altLang="en-US" sz="1200">
              <a:solidFill>
                <a:srgbClr val="FFFFFF"/>
              </a:solidFill>
            </a:endParaRPr>
          </a:p>
        </p:txBody>
      </p:sp>
      <p:sp>
        <p:nvSpPr>
          <p:cNvPr id="65540"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80000"/>
              </a:lnSpc>
            </a:pPr>
            <a:r>
              <a:rPr lang="en-US" altLang="en-US" sz="2200"/>
              <a:t>What is DHTML</a:t>
            </a:r>
          </a:p>
          <a:p>
            <a:pPr eaLnBrk="1" hangingPunct="1">
              <a:lnSpc>
                <a:spcPct val="80000"/>
              </a:lnSpc>
              <a:buFont typeface="Wingdings" panose="05000000000000000000" pitchFamily="2" charset="2"/>
              <a:buNone/>
            </a:pPr>
            <a:endParaRPr lang="en-US" altLang="en-US" sz="2200"/>
          </a:p>
          <a:p>
            <a:pPr eaLnBrk="1" hangingPunct="1">
              <a:lnSpc>
                <a:spcPct val="80000"/>
              </a:lnSpc>
            </a:pPr>
            <a:r>
              <a:rPr lang="en-US" altLang="en-US" sz="2200"/>
              <a:t>Introduction to JavaScript</a:t>
            </a:r>
          </a:p>
          <a:p>
            <a:pPr lvl="1" eaLnBrk="1" hangingPunct="1">
              <a:lnSpc>
                <a:spcPct val="80000"/>
              </a:lnSpc>
            </a:pPr>
            <a:r>
              <a:rPr lang="en-US" altLang="en-US" sz="2000"/>
              <a:t>Definition and Purpose</a:t>
            </a:r>
          </a:p>
          <a:p>
            <a:pPr lvl="1" eaLnBrk="1" hangingPunct="1">
              <a:lnSpc>
                <a:spcPct val="80000"/>
              </a:lnSpc>
            </a:pPr>
            <a:r>
              <a:rPr lang="en-US" altLang="en-US" sz="2000"/>
              <a:t>History</a:t>
            </a:r>
          </a:p>
          <a:p>
            <a:pPr lvl="1" eaLnBrk="1" hangingPunct="1">
              <a:lnSpc>
                <a:spcPct val="80000"/>
              </a:lnSpc>
            </a:pPr>
            <a:r>
              <a:rPr lang="en-US" altLang="en-US" sz="2000"/>
              <a:t>Key Ideas and Advantages</a:t>
            </a:r>
          </a:p>
          <a:p>
            <a:pPr lvl="1" eaLnBrk="1" hangingPunct="1">
              <a:lnSpc>
                <a:spcPct val="80000"/>
              </a:lnSpc>
              <a:buFont typeface="Wingdings 2" panose="05020102010507070707" pitchFamily="18" charset="2"/>
              <a:buNone/>
            </a:pPr>
            <a:endParaRPr lang="en-US" altLang="en-US" sz="2000"/>
          </a:p>
          <a:p>
            <a:pPr eaLnBrk="1" hangingPunct="1">
              <a:lnSpc>
                <a:spcPct val="80000"/>
              </a:lnSpc>
            </a:pPr>
            <a:r>
              <a:rPr lang="en-US" altLang="en-US" sz="2200"/>
              <a:t>JavaScript basic syntax</a:t>
            </a:r>
          </a:p>
          <a:p>
            <a:pPr lvl="1" eaLnBrk="1" hangingPunct="1">
              <a:lnSpc>
                <a:spcPct val="80000"/>
              </a:lnSpc>
            </a:pPr>
            <a:r>
              <a:rPr lang="en-US" altLang="en-US" sz="2000"/>
              <a:t>My First JavaScript</a:t>
            </a:r>
          </a:p>
          <a:p>
            <a:pPr lvl="2" eaLnBrk="1" hangingPunct="1">
              <a:lnSpc>
                <a:spcPct val="80000"/>
              </a:lnSpc>
            </a:pPr>
            <a:r>
              <a:rPr lang="en-US" altLang="en-US" sz="1800"/>
              <a:t>Walkthrough the code</a:t>
            </a:r>
          </a:p>
          <a:p>
            <a:pPr lvl="2" eaLnBrk="1" hangingPunct="1">
              <a:lnSpc>
                <a:spcPct val="80000"/>
              </a:lnSpc>
            </a:pPr>
            <a:r>
              <a:rPr lang="en-US" altLang="en-US" sz="1800"/>
              <a:t>How to insert JavaScript in HTML</a:t>
            </a:r>
          </a:p>
          <a:p>
            <a:pPr lvl="2" eaLnBrk="1" hangingPunct="1">
              <a:lnSpc>
                <a:spcPct val="80000"/>
              </a:lnSpc>
            </a:pPr>
            <a:r>
              <a:rPr lang="en-US" altLang="en-US" sz="1800"/>
              <a:t>How to insert comments in your code</a:t>
            </a:r>
          </a:p>
          <a:p>
            <a:pPr lvl="2" eaLnBrk="1" hangingPunct="1">
              <a:lnSpc>
                <a:spcPct val="80000"/>
              </a:lnSpc>
            </a:pPr>
            <a:endParaRPr lang="en-US" altLang="en-US" sz="1800"/>
          </a:p>
          <a:p>
            <a:pPr lvl="1" eaLnBrk="1" hangingPunct="1">
              <a:lnSpc>
                <a:spcPct val="80000"/>
              </a:lnSpc>
            </a:pPr>
            <a:r>
              <a:rPr lang="en-US" altLang="en-US" sz="2000"/>
              <a:t>JavaScript Syntax</a:t>
            </a:r>
          </a:p>
          <a:p>
            <a:pPr eaLnBrk="1" hangingPunct="1">
              <a:lnSpc>
                <a:spcPct val="80000"/>
              </a:lnSpc>
            </a:pPr>
            <a:endParaRPr lang="en-US" altLang="en-US" sz="2200"/>
          </a:p>
        </p:txBody>
      </p:sp>
      <p:pic>
        <p:nvPicPr>
          <p:cNvPr id="65541" name="Picture 2" descr="C:\Documents and Settings\Administrator\Local Settings\Temporary Internet Files\Content.IE5\9H25T01J\MCj0431611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715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326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12775" y="228600"/>
            <a:ext cx="8153400" cy="990600"/>
          </a:xfrm>
        </p:spPr>
        <p:txBody>
          <a:bodyPr/>
          <a:lstStyle/>
          <a:p>
            <a:r>
              <a:rPr lang="en-US" altLang="en-US"/>
              <a:t>Lets get setup	</a:t>
            </a:r>
          </a:p>
        </p:txBody>
      </p:sp>
      <p:sp>
        <p:nvSpPr>
          <p:cNvPr id="66563" name="Content Placeholder 2"/>
          <p:cNvSpPr>
            <a:spLocks noGrp="1"/>
          </p:cNvSpPr>
          <p:nvPr>
            <p:ph sz="quarter" idx="1"/>
          </p:nvPr>
        </p:nvSpPr>
        <p:spPr>
          <a:xfrm>
            <a:off x="612775" y="1600200"/>
            <a:ext cx="8153400" cy="4495800"/>
          </a:xfrm>
        </p:spPr>
        <p:txBody>
          <a:bodyPr>
            <a:normAutofit lnSpcReduction="10000"/>
          </a:bodyPr>
          <a:lstStyle/>
          <a:p>
            <a:r>
              <a:rPr lang="en-US" altLang="en-US" dirty="0"/>
              <a:t>We need a HTML file and a </a:t>
            </a:r>
            <a:r>
              <a:rPr lang="en-US" altLang="en-US" dirty="0" err="1"/>
              <a:t>javascript</a:t>
            </a:r>
            <a:r>
              <a:rPr lang="en-US" altLang="en-US" dirty="0"/>
              <a:t> file</a:t>
            </a:r>
          </a:p>
          <a:p>
            <a:endParaRPr lang="en-US" altLang="en-US" dirty="0"/>
          </a:p>
          <a:p>
            <a:r>
              <a:rPr lang="en-US" altLang="en-US" dirty="0"/>
              <a:t>Create an html file called lec1.html and add </a:t>
            </a:r>
            <a:r>
              <a:rPr lang="en-US" altLang="en-US" dirty="0" err="1"/>
              <a:t>doctype</a:t>
            </a:r>
            <a:r>
              <a:rPr lang="en-US" altLang="en-US" dirty="0"/>
              <a:t>, head, title and body to the html file </a:t>
            </a:r>
          </a:p>
          <a:p>
            <a:endParaRPr lang="en-US" altLang="en-US" dirty="0"/>
          </a:p>
          <a:p>
            <a:r>
              <a:rPr lang="en-US" altLang="en-US" dirty="0"/>
              <a:t>Create a </a:t>
            </a:r>
            <a:r>
              <a:rPr lang="en-US" altLang="en-US" dirty="0" err="1"/>
              <a:t>javascript</a:t>
            </a:r>
            <a:r>
              <a:rPr lang="en-US" altLang="en-US" dirty="0"/>
              <a:t> file called lec.js and add it as an external file to your lec1.html file</a:t>
            </a:r>
          </a:p>
          <a:p>
            <a:endParaRPr lang="en-US" altLang="en-US" dirty="0"/>
          </a:p>
          <a:p>
            <a:r>
              <a:rPr lang="en-US" altLang="en-US" dirty="0"/>
              <a:t>Now load your page in chrome and make sure you don’t have any errors using chrome developer tools. </a:t>
            </a:r>
          </a:p>
        </p:txBody>
      </p:sp>
    </p:spTree>
    <p:extLst>
      <p:ext uri="{BB962C8B-B14F-4D97-AF65-F5344CB8AC3E}">
        <p14:creationId xmlns:p14="http://schemas.microsoft.com/office/powerpoint/2010/main" val="1729971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12775" y="228600"/>
            <a:ext cx="8153400" cy="990600"/>
          </a:xfrm>
        </p:spPr>
        <p:txBody>
          <a:bodyPr/>
          <a:lstStyle/>
          <a:p>
            <a:pPr eaLnBrk="1" hangingPunct="1"/>
            <a:r>
              <a:rPr lang="en-US" altLang="en-US"/>
              <a:t>JavaScript Syntax</a:t>
            </a:r>
          </a:p>
        </p:txBody>
      </p:sp>
      <p:sp>
        <p:nvSpPr>
          <p:cNvPr id="686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C3D1EAD-1995-4883-80A8-56DC572125A7}" type="slidenum">
              <a:rPr lang="en-US" altLang="en-US" sz="1200" smtClean="0">
                <a:solidFill>
                  <a:srgbClr val="FFFFFF"/>
                </a:solidFill>
              </a:rPr>
              <a:pPr>
                <a:lnSpc>
                  <a:spcPct val="80000"/>
                </a:lnSpc>
                <a:spcBef>
                  <a:spcPct val="0"/>
                </a:spcBef>
                <a:buClrTx/>
                <a:buSzTx/>
                <a:buFontTx/>
                <a:buNone/>
              </a:pPr>
              <a:t>63</a:t>
            </a:fld>
            <a:endParaRPr lang="en-US" altLang="en-US" sz="1200">
              <a:solidFill>
                <a:srgbClr val="FFFFFF"/>
              </a:solidFill>
            </a:endParaRPr>
          </a:p>
        </p:txBody>
      </p:sp>
      <p:sp>
        <p:nvSpPr>
          <p:cNvPr id="4" name="Content Placeholder 3"/>
          <p:cNvSpPr>
            <a:spLocks noGrp="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a:buChar char=""/>
              <a:defRPr/>
            </a:pPr>
            <a:r>
              <a:rPr lang="en-US" dirty="0"/>
              <a:t>Case sensitivity</a:t>
            </a:r>
          </a:p>
          <a:p>
            <a:pPr marL="320040" indent="-320040" eaLnBrk="1" fontAlgn="auto" hangingPunct="1">
              <a:spcAft>
                <a:spcPts val="0"/>
              </a:spcAft>
              <a:buFont typeface="Wingdings"/>
              <a:buChar char=""/>
              <a:defRPr/>
            </a:pPr>
            <a:r>
              <a:rPr lang="en-US" dirty="0"/>
              <a:t>White space and line breaks</a:t>
            </a:r>
          </a:p>
          <a:p>
            <a:pPr marL="320040" indent="-320040" eaLnBrk="1" fontAlgn="auto" hangingPunct="1">
              <a:spcAft>
                <a:spcPts val="0"/>
              </a:spcAft>
              <a:buFont typeface="Wingdings"/>
              <a:buChar char=""/>
              <a:defRPr/>
            </a:pPr>
            <a:r>
              <a:rPr lang="en-US" dirty="0"/>
              <a:t>Statements </a:t>
            </a:r>
          </a:p>
          <a:p>
            <a:pPr marL="320040" indent="-320040" eaLnBrk="1" fontAlgn="auto" hangingPunct="1">
              <a:spcAft>
                <a:spcPts val="0"/>
              </a:spcAft>
              <a:buFont typeface="Wingdings"/>
              <a:buChar char=""/>
              <a:defRPr/>
            </a:pPr>
            <a:r>
              <a:rPr lang="en-US" dirty="0"/>
              <a:t>Variables, Literals </a:t>
            </a:r>
          </a:p>
          <a:p>
            <a:pPr marL="320040" indent="-320040" eaLnBrk="1" fontAlgn="auto" hangingPunct="1">
              <a:spcAft>
                <a:spcPts val="0"/>
              </a:spcAft>
              <a:buFont typeface="Wingdings"/>
              <a:buChar char=""/>
              <a:defRPr/>
            </a:pPr>
            <a:r>
              <a:rPr lang="en-US" dirty="0"/>
              <a:t>Datatypes and values</a:t>
            </a:r>
          </a:p>
          <a:p>
            <a:pPr marL="320040" indent="-320040" eaLnBrk="1" fontAlgn="auto" hangingPunct="1">
              <a:spcAft>
                <a:spcPts val="0"/>
              </a:spcAft>
              <a:buFont typeface="Wingdings"/>
              <a:buChar char=""/>
              <a:defRPr/>
            </a:pPr>
            <a:r>
              <a:rPr lang="en-US" dirty="0"/>
              <a:t>Arrays</a:t>
            </a:r>
          </a:p>
          <a:p>
            <a:pPr marL="320040" indent="-320040" eaLnBrk="1" fontAlgn="auto" hangingPunct="1">
              <a:spcAft>
                <a:spcPts val="0"/>
              </a:spcAft>
              <a:buFont typeface="Wingdings"/>
              <a:buChar char=""/>
              <a:defRPr/>
            </a:pPr>
            <a:r>
              <a:rPr lang="en-US" dirty="0"/>
              <a:t>Operators</a:t>
            </a:r>
          </a:p>
          <a:p>
            <a:pPr marL="320040" indent="-320040" eaLnBrk="1" fontAlgn="auto" hangingPunct="1">
              <a:spcAft>
                <a:spcPts val="0"/>
              </a:spcAft>
              <a:buFont typeface="Wingdings"/>
              <a:buChar char=""/>
              <a:defRPr/>
            </a:pPr>
            <a:r>
              <a:rPr lang="en-US" dirty="0"/>
              <a:t>Conditional Statement</a:t>
            </a:r>
          </a:p>
          <a:p>
            <a:pPr marL="320040" indent="-320040" eaLnBrk="1" fontAlgn="auto" hangingPunct="1">
              <a:spcAft>
                <a:spcPts val="0"/>
              </a:spcAft>
              <a:buFont typeface="Wingdings"/>
              <a:buChar char=""/>
              <a:defRPr/>
            </a:pPr>
            <a:r>
              <a:rPr lang="en-US" dirty="0"/>
              <a:t>Functions</a:t>
            </a:r>
          </a:p>
          <a:p>
            <a:pPr marL="320040" indent="-320040" eaLnBrk="1" fontAlgn="auto" hangingPunct="1">
              <a:spcAft>
                <a:spcPts val="0"/>
              </a:spcAft>
              <a:buFont typeface="Wingdings"/>
              <a:buChar char=""/>
              <a:defRPr/>
            </a:pPr>
            <a:r>
              <a:rPr lang="en-US" dirty="0"/>
              <a:t>Objects</a:t>
            </a:r>
          </a:p>
        </p:txBody>
      </p:sp>
    </p:spTree>
    <p:extLst>
      <p:ext uri="{BB962C8B-B14F-4D97-AF65-F5344CB8AC3E}">
        <p14:creationId xmlns:p14="http://schemas.microsoft.com/office/powerpoint/2010/main" val="2629923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12775" y="228600"/>
            <a:ext cx="8153400" cy="990600"/>
          </a:xfrm>
        </p:spPr>
        <p:txBody>
          <a:bodyPr/>
          <a:lstStyle/>
          <a:p>
            <a:pPr eaLnBrk="1" hangingPunct="1"/>
            <a:r>
              <a:rPr lang="en-US" altLang="en-US"/>
              <a:t>JavaScript Syntax</a:t>
            </a:r>
          </a:p>
        </p:txBody>
      </p:sp>
      <p:sp>
        <p:nvSpPr>
          <p:cNvPr id="696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1A6A81F-B497-4775-88F1-750A25D981E2}" type="slidenum">
              <a:rPr lang="en-US" altLang="en-US" sz="1200" smtClean="0">
                <a:solidFill>
                  <a:srgbClr val="FFFFFF"/>
                </a:solidFill>
              </a:rPr>
              <a:pPr>
                <a:lnSpc>
                  <a:spcPct val="80000"/>
                </a:lnSpc>
                <a:spcBef>
                  <a:spcPct val="0"/>
                </a:spcBef>
                <a:buClrTx/>
                <a:buSzTx/>
                <a:buFontTx/>
                <a:buNone/>
              </a:pPr>
              <a:t>64</a:t>
            </a:fld>
            <a:endParaRPr lang="en-US" altLang="en-US" sz="1200">
              <a:solidFill>
                <a:srgbClr val="FFFFFF"/>
              </a:solidFill>
            </a:endParaRPr>
          </a:p>
        </p:txBody>
      </p:sp>
      <p:sp>
        <p:nvSpPr>
          <p:cNvPr id="4" name="Content Placeholder 3"/>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a:buChar char=""/>
              <a:defRPr/>
            </a:pPr>
            <a:r>
              <a:rPr lang="en-US" dirty="0"/>
              <a:t>Case sensitivity</a:t>
            </a:r>
          </a:p>
          <a:p>
            <a:pPr marL="320040" indent="-320040" eaLnBrk="1" fontAlgn="auto" hangingPunct="1">
              <a:spcAft>
                <a:spcPts val="0"/>
              </a:spcAft>
              <a:buFont typeface="Wingdings"/>
              <a:buChar char=""/>
              <a:defRPr/>
            </a:pPr>
            <a:r>
              <a:rPr lang="en-US" dirty="0"/>
              <a:t>White space and line breaks</a:t>
            </a:r>
          </a:p>
          <a:p>
            <a:pPr marL="320040" indent="-320040" eaLnBrk="1" fontAlgn="auto" hangingPunct="1">
              <a:spcAft>
                <a:spcPts val="0"/>
              </a:spcAft>
              <a:buFont typeface="Wingdings"/>
              <a:buChar char=""/>
              <a:defRPr/>
            </a:pPr>
            <a:r>
              <a:rPr lang="en-US" dirty="0"/>
              <a:t>Statements </a:t>
            </a:r>
          </a:p>
          <a:p>
            <a:pPr marL="320040" indent="-320040" eaLnBrk="1" fontAlgn="auto" hangingPunct="1">
              <a:spcAft>
                <a:spcPts val="0"/>
              </a:spcAft>
              <a:buFont typeface="Wingdings"/>
              <a:buChar char=""/>
              <a:defRPr/>
            </a:pPr>
            <a:r>
              <a:rPr lang="en-US" dirty="0"/>
              <a:t>Variables, Literals </a:t>
            </a:r>
          </a:p>
          <a:p>
            <a:pPr marL="320040" indent="-320040" eaLnBrk="1" fontAlgn="auto" hangingPunct="1">
              <a:spcAft>
                <a:spcPts val="0"/>
              </a:spcAft>
              <a:buFont typeface="Wingdings"/>
              <a:buChar char=""/>
              <a:defRPr/>
            </a:pPr>
            <a:r>
              <a:rPr lang="en-US" dirty="0"/>
              <a:t>Datatypes and values</a:t>
            </a:r>
          </a:p>
          <a:p>
            <a:pPr marL="320040" indent="-320040" eaLnBrk="1" fontAlgn="auto" hangingPunct="1">
              <a:spcAft>
                <a:spcPts val="0"/>
              </a:spcAft>
              <a:buFont typeface="Wingdings"/>
              <a:buChar char=""/>
              <a:defRPr/>
            </a:pPr>
            <a:r>
              <a:rPr lang="en-US" dirty="0"/>
              <a:t>Arrays</a:t>
            </a:r>
          </a:p>
          <a:p>
            <a:pPr marL="320040" indent="-320040" eaLnBrk="1" fontAlgn="auto" hangingPunct="1">
              <a:spcAft>
                <a:spcPts val="0"/>
              </a:spcAft>
              <a:buFont typeface="Wingdings"/>
              <a:buChar char=""/>
              <a:defRPr/>
            </a:pPr>
            <a:r>
              <a:rPr lang="en-US" dirty="0"/>
              <a:t>Operators</a:t>
            </a:r>
          </a:p>
          <a:p>
            <a:pPr marL="320040" indent="-320040" eaLnBrk="1" fontAlgn="auto" hangingPunct="1">
              <a:spcAft>
                <a:spcPts val="0"/>
              </a:spcAft>
              <a:buFont typeface="Wingdings"/>
              <a:buChar char=""/>
              <a:defRPr/>
            </a:pPr>
            <a:r>
              <a:rPr lang="en-US" dirty="0"/>
              <a:t>Conditional Statement</a:t>
            </a:r>
          </a:p>
        </p:txBody>
      </p:sp>
      <p:sp>
        <p:nvSpPr>
          <p:cNvPr id="7" name="Right Arrow 6"/>
          <p:cNvSpPr/>
          <p:nvPr/>
        </p:nvSpPr>
        <p:spPr>
          <a:xfrm rot="10800000">
            <a:off x="3200400" y="1676400"/>
            <a:ext cx="1600200" cy="304800"/>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3290999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12775" y="228600"/>
            <a:ext cx="8153400" cy="990600"/>
          </a:xfrm>
        </p:spPr>
        <p:txBody>
          <a:bodyPr/>
          <a:lstStyle/>
          <a:p>
            <a:pPr eaLnBrk="1" hangingPunct="1"/>
            <a:r>
              <a:rPr lang="en-US" altLang="en-US"/>
              <a:t>JavaScript Syntax</a:t>
            </a:r>
          </a:p>
        </p:txBody>
      </p:sp>
      <p:sp>
        <p:nvSpPr>
          <p:cNvPr id="706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0DEA32C-2C95-4CBC-A12B-E784C8CA6812}" type="slidenum">
              <a:rPr lang="en-US" altLang="en-US" sz="1200" smtClean="0">
                <a:solidFill>
                  <a:srgbClr val="FFFFFF"/>
                </a:solidFill>
              </a:rPr>
              <a:pPr>
                <a:lnSpc>
                  <a:spcPct val="80000"/>
                </a:lnSpc>
                <a:spcBef>
                  <a:spcPct val="0"/>
                </a:spcBef>
                <a:buClrTx/>
                <a:buSzTx/>
                <a:buFontTx/>
                <a:buNone/>
              </a:pPr>
              <a:t>65</a:t>
            </a:fld>
            <a:endParaRPr lang="en-US" altLang="en-US" sz="1200">
              <a:solidFill>
                <a:srgbClr val="FFFFFF"/>
              </a:solidFill>
            </a:endParaRPr>
          </a:p>
        </p:txBody>
      </p:sp>
      <p:sp>
        <p:nvSpPr>
          <p:cNvPr id="70660" name="Content Placeholder 3"/>
          <p:cNvSpPr>
            <a:spLocks noGrp="1"/>
          </p:cNvSpPr>
          <p:nvPr>
            <p:ph sz="quarter" idx="1"/>
          </p:nvPr>
        </p:nvSpPr>
        <p:spPr>
          <a:xfrm>
            <a:off x="612775" y="1600200"/>
            <a:ext cx="8153400" cy="4495800"/>
          </a:xfrm>
        </p:spPr>
        <p:txBody>
          <a:bodyPr/>
          <a:lstStyle/>
          <a:p>
            <a:pPr eaLnBrk="1" hangingPunct="1"/>
            <a:r>
              <a:rPr lang="en-US" altLang="en-US"/>
              <a:t>JavaScript is case sensitive. keywords, variables, function names, and any other identifiers must always be typed with a consistent capitalization of letters.</a:t>
            </a:r>
          </a:p>
          <a:p>
            <a:pPr eaLnBrk="1" hangingPunct="1"/>
            <a:endParaRPr lang="en-US" altLang="en-US"/>
          </a:p>
          <a:p>
            <a:pPr eaLnBrk="1" hangingPunct="1"/>
            <a:r>
              <a:rPr lang="en-US" altLang="en-US"/>
              <a:t>The following are all different variable names</a:t>
            </a:r>
          </a:p>
          <a:p>
            <a:pPr lvl="1" eaLnBrk="1" hangingPunct="1"/>
            <a:r>
              <a:rPr lang="en-US" altLang="en-US"/>
              <a:t>myVariable</a:t>
            </a:r>
          </a:p>
          <a:p>
            <a:pPr lvl="1" eaLnBrk="1" hangingPunct="1"/>
            <a:r>
              <a:rPr lang="en-US" altLang="en-US"/>
              <a:t>Myvariable</a:t>
            </a:r>
          </a:p>
          <a:p>
            <a:pPr lvl="1" eaLnBrk="1" hangingPunct="1"/>
            <a:r>
              <a:rPr lang="en-US" altLang="en-US"/>
              <a:t>MYVARIABLE</a:t>
            </a:r>
          </a:p>
          <a:p>
            <a:pPr eaLnBrk="1" hangingPunct="1"/>
            <a:endParaRPr lang="en-US" altLang="en-US"/>
          </a:p>
        </p:txBody>
      </p:sp>
    </p:spTree>
    <p:extLst>
      <p:ext uri="{BB962C8B-B14F-4D97-AF65-F5344CB8AC3E}">
        <p14:creationId xmlns:p14="http://schemas.microsoft.com/office/powerpoint/2010/main" val="3326433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12775" y="228600"/>
            <a:ext cx="8153400" cy="990600"/>
          </a:xfrm>
        </p:spPr>
        <p:txBody>
          <a:bodyPr/>
          <a:lstStyle/>
          <a:p>
            <a:pPr eaLnBrk="1" hangingPunct="1"/>
            <a:r>
              <a:rPr lang="en-US" altLang="en-US"/>
              <a:t>JavaScript Syntax</a:t>
            </a:r>
          </a:p>
        </p:txBody>
      </p:sp>
      <p:sp>
        <p:nvSpPr>
          <p:cNvPr id="716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DC67A164-1EC6-4DFD-88FC-BC595E1CFC4A}" type="slidenum">
              <a:rPr lang="en-US" altLang="en-US" sz="1200" smtClean="0">
                <a:solidFill>
                  <a:srgbClr val="FFFFFF"/>
                </a:solidFill>
              </a:rPr>
              <a:pPr>
                <a:lnSpc>
                  <a:spcPct val="80000"/>
                </a:lnSpc>
                <a:spcBef>
                  <a:spcPct val="0"/>
                </a:spcBef>
                <a:buClrTx/>
                <a:buSzTx/>
                <a:buFontTx/>
                <a:buNone/>
              </a:pPr>
              <a:t>66</a:t>
            </a:fld>
            <a:endParaRPr lang="en-US" altLang="en-US" sz="1200">
              <a:solidFill>
                <a:srgbClr val="FFFFFF"/>
              </a:solidFill>
            </a:endParaRPr>
          </a:p>
        </p:txBody>
      </p:sp>
      <p:sp>
        <p:nvSpPr>
          <p:cNvPr id="4" name="Content Placeholder 3"/>
          <p:cNvSpPr>
            <a:spLocks noGrp="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a:buChar char=""/>
              <a:defRPr/>
            </a:pPr>
            <a:r>
              <a:rPr lang="en-US" dirty="0"/>
              <a:t>Case sensitivity</a:t>
            </a:r>
          </a:p>
          <a:p>
            <a:pPr marL="320040" indent="-320040" eaLnBrk="1" fontAlgn="auto" hangingPunct="1">
              <a:spcAft>
                <a:spcPts val="0"/>
              </a:spcAft>
              <a:buFont typeface="Wingdings"/>
              <a:buChar char=""/>
              <a:defRPr/>
            </a:pPr>
            <a:r>
              <a:rPr lang="en-US" dirty="0"/>
              <a:t>White space and line breaks</a:t>
            </a:r>
          </a:p>
          <a:p>
            <a:pPr marL="320040" indent="-320040" eaLnBrk="1" fontAlgn="auto" hangingPunct="1">
              <a:spcAft>
                <a:spcPts val="0"/>
              </a:spcAft>
              <a:buFont typeface="Wingdings"/>
              <a:buChar char=""/>
              <a:defRPr/>
            </a:pPr>
            <a:r>
              <a:rPr lang="en-US" dirty="0"/>
              <a:t>Statements </a:t>
            </a:r>
          </a:p>
          <a:p>
            <a:pPr marL="320040" indent="-320040" eaLnBrk="1" fontAlgn="auto" hangingPunct="1">
              <a:spcAft>
                <a:spcPts val="0"/>
              </a:spcAft>
              <a:buFont typeface="Wingdings"/>
              <a:buChar char=""/>
              <a:defRPr/>
            </a:pPr>
            <a:r>
              <a:rPr lang="en-US" dirty="0"/>
              <a:t>Variables, Literals </a:t>
            </a:r>
          </a:p>
          <a:p>
            <a:pPr marL="320040" indent="-320040" eaLnBrk="1" fontAlgn="auto" hangingPunct="1">
              <a:spcAft>
                <a:spcPts val="0"/>
              </a:spcAft>
              <a:buFont typeface="Wingdings"/>
              <a:buChar char=""/>
              <a:defRPr/>
            </a:pPr>
            <a:r>
              <a:rPr lang="en-US" dirty="0"/>
              <a:t>Datatypes and values</a:t>
            </a:r>
          </a:p>
          <a:p>
            <a:pPr marL="320040" indent="-320040" eaLnBrk="1" fontAlgn="auto" hangingPunct="1">
              <a:spcAft>
                <a:spcPts val="0"/>
              </a:spcAft>
              <a:buFont typeface="Wingdings"/>
              <a:buChar char=""/>
              <a:defRPr/>
            </a:pPr>
            <a:r>
              <a:rPr lang="en-US" dirty="0"/>
              <a:t>Arrays</a:t>
            </a:r>
          </a:p>
          <a:p>
            <a:pPr marL="320040" indent="-320040" eaLnBrk="1" fontAlgn="auto" hangingPunct="1">
              <a:spcAft>
                <a:spcPts val="0"/>
              </a:spcAft>
              <a:buFont typeface="Wingdings"/>
              <a:buChar char=""/>
              <a:defRPr/>
            </a:pPr>
            <a:r>
              <a:rPr lang="en-US" dirty="0"/>
              <a:t>Operators</a:t>
            </a:r>
          </a:p>
          <a:p>
            <a:pPr marL="320040" indent="-320040" eaLnBrk="1" fontAlgn="auto" hangingPunct="1">
              <a:spcAft>
                <a:spcPts val="0"/>
              </a:spcAft>
              <a:buFont typeface="Wingdings"/>
              <a:buChar char=""/>
              <a:defRPr/>
            </a:pPr>
            <a:r>
              <a:rPr lang="en-US" dirty="0"/>
              <a:t>Conditional Statement</a:t>
            </a:r>
          </a:p>
          <a:p>
            <a:pPr marL="320040" indent="-320040" eaLnBrk="1" fontAlgn="auto" hangingPunct="1">
              <a:spcAft>
                <a:spcPts val="0"/>
              </a:spcAft>
              <a:buFont typeface="Wingdings"/>
              <a:buChar char=""/>
              <a:defRPr/>
            </a:pPr>
            <a:r>
              <a:rPr lang="en-US" dirty="0"/>
              <a:t>Functions</a:t>
            </a:r>
          </a:p>
          <a:p>
            <a:pPr marL="320040" indent="-320040" eaLnBrk="1" fontAlgn="auto" hangingPunct="1">
              <a:spcAft>
                <a:spcPts val="0"/>
              </a:spcAft>
              <a:buFont typeface="Wingdings"/>
              <a:buChar char=""/>
              <a:defRPr/>
            </a:pPr>
            <a:r>
              <a:rPr lang="en-US" dirty="0"/>
              <a:t>Objects</a:t>
            </a:r>
          </a:p>
        </p:txBody>
      </p:sp>
      <p:sp>
        <p:nvSpPr>
          <p:cNvPr id="6" name="Right Arrow 5"/>
          <p:cNvSpPr/>
          <p:nvPr/>
        </p:nvSpPr>
        <p:spPr>
          <a:xfrm rot="10800000">
            <a:off x="5029200" y="2057400"/>
            <a:ext cx="1600200" cy="304800"/>
          </a:xfrm>
          <a:prstGeom prst="rightArrow">
            <a:avLst/>
          </a:prstGeom>
        </p:spPr>
        <p:style>
          <a:lnRef idx="3">
            <a:schemeClr val="lt1"/>
          </a:lnRef>
          <a:fillRef idx="1">
            <a:schemeClr val="accent2"/>
          </a:fillRef>
          <a:effectRef idx="1">
            <a:schemeClr val="accent2"/>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190590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12775" y="228600"/>
            <a:ext cx="8153400" cy="990600"/>
          </a:xfrm>
        </p:spPr>
        <p:txBody>
          <a:bodyPr/>
          <a:lstStyle/>
          <a:p>
            <a:pPr eaLnBrk="1" hangingPunct="1"/>
            <a:r>
              <a:rPr lang="en-US" altLang="en-US"/>
              <a:t>JavaScript Syntax</a:t>
            </a:r>
          </a:p>
        </p:txBody>
      </p:sp>
      <p:sp>
        <p:nvSpPr>
          <p:cNvPr id="727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9E392CD-DB59-4DF8-B6A4-5C13AFCCB0F1}" type="slidenum">
              <a:rPr lang="en-US" altLang="en-US" sz="1200" smtClean="0">
                <a:solidFill>
                  <a:srgbClr val="FFFFFF"/>
                </a:solidFill>
              </a:rPr>
              <a:pPr>
                <a:lnSpc>
                  <a:spcPct val="80000"/>
                </a:lnSpc>
                <a:spcBef>
                  <a:spcPct val="0"/>
                </a:spcBef>
                <a:buClrTx/>
                <a:buSzTx/>
                <a:buFontTx/>
                <a:buNone/>
              </a:pPr>
              <a:t>67</a:t>
            </a:fld>
            <a:endParaRPr lang="en-US" altLang="en-US" sz="1200">
              <a:solidFill>
                <a:srgbClr val="FFFFFF"/>
              </a:solidFill>
            </a:endParaRPr>
          </a:p>
        </p:txBody>
      </p:sp>
      <p:sp>
        <p:nvSpPr>
          <p:cNvPr id="72708" name="Content Placeholder 3"/>
          <p:cNvSpPr>
            <a:spLocks noGrp="1"/>
          </p:cNvSpPr>
          <p:nvPr>
            <p:ph sz="quarter" idx="1"/>
          </p:nvPr>
        </p:nvSpPr>
        <p:spPr>
          <a:xfrm>
            <a:off x="612775" y="1600200"/>
            <a:ext cx="8153400" cy="4495800"/>
          </a:xfrm>
        </p:spPr>
        <p:txBody>
          <a:bodyPr/>
          <a:lstStyle/>
          <a:p>
            <a:pPr eaLnBrk="1" hangingPunct="1"/>
            <a:r>
              <a:rPr lang="en-US" altLang="en-US"/>
              <a:t>JavaScript ignores white spaces and line breaks</a:t>
            </a:r>
          </a:p>
          <a:p>
            <a:pPr eaLnBrk="1" hangingPunct="1">
              <a:buFont typeface="Wingdings" panose="05000000000000000000" pitchFamily="2" charset="2"/>
              <a:buNone/>
            </a:pPr>
            <a:endParaRPr lang="en-US" altLang="en-US"/>
          </a:p>
          <a:p>
            <a:pPr lvl="1" eaLnBrk="1" hangingPunct="1"/>
            <a:r>
              <a:rPr lang="en-US" altLang="en-US"/>
              <a:t>This allows you to format and indent your programs in a neat and consistent way</a:t>
            </a:r>
          </a:p>
          <a:p>
            <a:pPr lvl="1" eaLnBrk="1" hangingPunct="1"/>
            <a:endParaRPr lang="en-US" altLang="en-US"/>
          </a:p>
          <a:p>
            <a:pPr lvl="1" eaLnBrk="1" hangingPunct="1"/>
            <a:r>
              <a:rPr lang="en-US" altLang="en-US"/>
              <a:t>There is one exception </a:t>
            </a:r>
          </a:p>
          <a:p>
            <a:pPr lvl="1" eaLnBrk="1" hangingPunct="1"/>
            <a:endParaRPr lang="en-US" altLang="en-US"/>
          </a:p>
        </p:txBody>
      </p:sp>
    </p:spTree>
    <p:extLst>
      <p:ext uri="{BB962C8B-B14F-4D97-AF65-F5344CB8AC3E}">
        <p14:creationId xmlns:p14="http://schemas.microsoft.com/office/powerpoint/2010/main" val="2836880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12775" y="228600"/>
            <a:ext cx="8153400" cy="990600"/>
          </a:xfrm>
        </p:spPr>
        <p:txBody>
          <a:bodyPr/>
          <a:lstStyle/>
          <a:p>
            <a:pPr eaLnBrk="1" hangingPunct="1"/>
            <a:r>
              <a:rPr lang="en-US" altLang="en-US"/>
              <a:t>JavaScript Syntax - Statement</a:t>
            </a:r>
          </a:p>
        </p:txBody>
      </p:sp>
      <p:sp>
        <p:nvSpPr>
          <p:cNvPr id="737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4B10DE5-DD3C-4576-B97E-E237A2BD17C4}" type="slidenum">
              <a:rPr lang="en-US" altLang="en-US" sz="1200" smtClean="0">
                <a:solidFill>
                  <a:srgbClr val="FFFFFF"/>
                </a:solidFill>
              </a:rPr>
              <a:pPr>
                <a:lnSpc>
                  <a:spcPct val="80000"/>
                </a:lnSpc>
                <a:spcBef>
                  <a:spcPct val="0"/>
                </a:spcBef>
                <a:buClrTx/>
                <a:buSzTx/>
                <a:buFontTx/>
                <a:buNone/>
              </a:pPr>
              <a:t>68</a:t>
            </a:fld>
            <a:endParaRPr lang="en-US" altLang="en-US" sz="1200">
              <a:solidFill>
                <a:srgbClr val="FFFFFF"/>
              </a:solidFill>
            </a:endParaRPr>
          </a:p>
        </p:txBody>
      </p:sp>
      <p:sp>
        <p:nvSpPr>
          <p:cNvPr id="73732"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dirty="0"/>
              <a:t>Statement is a series of instructions to the programming language:</a:t>
            </a:r>
          </a:p>
          <a:p>
            <a:pPr lvl="1" eaLnBrk="1" hangingPunct="1">
              <a:lnSpc>
                <a:spcPct val="90000"/>
              </a:lnSpc>
            </a:pPr>
            <a:r>
              <a:rPr lang="en-US" altLang="en-US" dirty="0" err="1"/>
              <a:t>e.g</a:t>
            </a:r>
            <a:r>
              <a:rPr lang="en-US" altLang="en-US" dirty="0"/>
              <a:t> : </a:t>
            </a:r>
            <a:r>
              <a:rPr lang="en-US" altLang="en-US" dirty="0" err="1"/>
              <a:t>var</a:t>
            </a:r>
            <a:r>
              <a:rPr lang="en-US" altLang="en-US" dirty="0"/>
              <a:t> </a:t>
            </a:r>
            <a:r>
              <a:rPr lang="en-US" altLang="en-US" dirty="0" err="1"/>
              <a:t>myVariable</a:t>
            </a:r>
            <a:r>
              <a:rPr lang="en-US" altLang="en-US" dirty="0"/>
              <a:t> = 12;</a:t>
            </a:r>
          </a:p>
          <a:p>
            <a:pPr lvl="1" eaLnBrk="1" hangingPunct="1">
              <a:lnSpc>
                <a:spcPct val="90000"/>
              </a:lnSpc>
              <a:buFont typeface="Wingdings 2" panose="05020102010507070707" pitchFamily="18" charset="2"/>
              <a:buNone/>
            </a:pPr>
            <a:endParaRPr lang="en-US" altLang="en-US" dirty="0"/>
          </a:p>
          <a:p>
            <a:pPr eaLnBrk="1" hangingPunct="1">
              <a:lnSpc>
                <a:spcPct val="90000"/>
              </a:lnSpc>
            </a:pPr>
            <a:r>
              <a:rPr lang="en-US" altLang="en-US" dirty="0"/>
              <a:t>In JavaScript </a:t>
            </a:r>
          </a:p>
          <a:p>
            <a:pPr lvl="1" eaLnBrk="1" hangingPunct="1">
              <a:lnSpc>
                <a:spcPct val="90000"/>
              </a:lnSpc>
            </a:pPr>
            <a:r>
              <a:rPr lang="en-US" altLang="en-US" dirty="0"/>
              <a:t>two statements are separate if they are on separate lines</a:t>
            </a:r>
          </a:p>
          <a:p>
            <a:pPr lvl="2" eaLnBrk="1" hangingPunct="1">
              <a:lnSpc>
                <a:spcPct val="90000"/>
              </a:lnSpc>
            </a:pPr>
            <a:r>
              <a:rPr lang="en-US" altLang="en-US" dirty="0" err="1"/>
              <a:t>var</a:t>
            </a:r>
            <a:r>
              <a:rPr lang="en-US" altLang="en-US" dirty="0"/>
              <a:t> </a:t>
            </a:r>
            <a:r>
              <a:rPr lang="en-US" altLang="en-US" dirty="0" err="1"/>
              <a:t>myVariable</a:t>
            </a:r>
            <a:endParaRPr lang="en-US" altLang="en-US" dirty="0"/>
          </a:p>
          <a:p>
            <a:pPr lvl="2" eaLnBrk="1" hangingPunct="1">
              <a:lnSpc>
                <a:spcPct val="90000"/>
              </a:lnSpc>
            </a:pPr>
            <a:r>
              <a:rPr lang="en-US" altLang="en-US" dirty="0" err="1"/>
              <a:t>myVariable</a:t>
            </a:r>
            <a:r>
              <a:rPr lang="en-US" altLang="en-US" dirty="0"/>
              <a:t> = 12</a:t>
            </a:r>
          </a:p>
          <a:p>
            <a:pPr lvl="2" eaLnBrk="1" hangingPunct="1">
              <a:lnSpc>
                <a:spcPct val="90000"/>
              </a:lnSpc>
            </a:pPr>
            <a:r>
              <a:rPr lang="en-US" altLang="en-US" dirty="0"/>
              <a:t>Can you put them in one line?</a:t>
            </a:r>
          </a:p>
        </p:txBody>
      </p:sp>
    </p:spTree>
    <p:extLst>
      <p:ext uri="{BB962C8B-B14F-4D97-AF65-F5344CB8AC3E}">
        <p14:creationId xmlns:p14="http://schemas.microsoft.com/office/powerpoint/2010/main" val="17287613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12775" y="228600"/>
            <a:ext cx="8153400" cy="990600"/>
          </a:xfrm>
        </p:spPr>
        <p:txBody>
          <a:bodyPr/>
          <a:lstStyle/>
          <a:p>
            <a:pPr eaLnBrk="1" hangingPunct="1"/>
            <a:r>
              <a:rPr lang="en-US" altLang="en-US"/>
              <a:t>JavaScript Syntax - Statement</a:t>
            </a:r>
          </a:p>
        </p:txBody>
      </p:sp>
      <p:sp>
        <p:nvSpPr>
          <p:cNvPr id="747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65A52DE-55B3-4183-955E-71A95D1E5835}" type="slidenum">
              <a:rPr lang="en-US" altLang="en-US" sz="1200" smtClean="0">
                <a:solidFill>
                  <a:srgbClr val="FFFFFF"/>
                </a:solidFill>
              </a:rPr>
              <a:pPr>
                <a:lnSpc>
                  <a:spcPct val="80000"/>
                </a:lnSpc>
                <a:spcBef>
                  <a:spcPct val="0"/>
                </a:spcBef>
                <a:buClrTx/>
                <a:buSzTx/>
                <a:buFontTx/>
                <a:buNone/>
              </a:pPr>
              <a:t>69</a:t>
            </a:fld>
            <a:endParaRPr lang="en-US" altLang="en-US" sz="1200">
              <a:solidFill>
                <a:srgbClr val="FFFFFF"/>
              </a:solidFill>
            </a:endParaRPr>
          </a:p>
        </p:txBody>
      </p:sp>
      <p:sp>
        <p:nvSpPr>
          <p:cNvPr id="74756" name="Content Placeholder 3"/>
          <p:cNvSpPr>
            <a:spLocks noGrp="1"/>
          </p:cNvSpPr>
          <p:nvPr>
            <p:ph sz="quarter" idx="1"/>
          </p:nvPr>
        </p:nvSpPr>
        <p:spPr>
          <a:xfrm>
            <a:off x="612775" y="1600200"/>
            <a:ext cx="8153400" cy="4495800"/>
          </a:xfrm>
        </p:spPr>
        <p:txBody>
          <a:bodyPr>
            <a:normAutofit lnSpcReduction="10000"/>
          </a:bodyPr>
          <a:lstStyle/>
          <a:p>
            <a:pPr eaLnBrk="1" hangingPunct="1">
              <a:lnSpc>
                <a:spcPct val="90000"/>
              </a:lnSpc>
            </a:pPr>
            <a:r>
              <a:rPr lang="en-US" altLang="en-US" sz="2700" dirty="0"/>
              <a:t>In one line:    </a:t>
            </a:r>
            <a:r>
              <a:rPr lang="en-US" altLang="en-US" sz="2700" dirty="0" err="1"/>
              <a:t>var</a:t>
            </a:r>
            <a:r>
              <a:rPr lang="en-US" altLang="en-US" sz="2700" dirty="0"/>
              <a:t> </a:t>
            </a:r>
            <a:r>
              <a:rPr lang="en-US" altLang="en-US" sz="2700" dirty="0" err="1"/>
              <a:t>myVariable</a:t>
            </a:r>
            <a:r>
              <a:rPr lang="en-US" altLang="en-US" sz="2700" dirty="0"/>
              <a:t>; </a:t>
            </a:r>
            <a:r>
              <a:rPr lang="en-US" altLang="en-US" sz="2700" dirty="0" err="1"/>
              <a:t>myVariable</a:t>
            </a:r>
            <a:r>
              <a:rPr lang="en-US" altLang="en-US" sz="2700" dirty="0"/>
              <a:t> = 12;</a:t>
            </a:r>
          </a:p>
          <a:p>
            <a:pPr eaLnBrk="1" hangingPunct="1">
              <a:lnSpc>
                <a:spcPct val="90000"/>
              </a:lnSpc>
            </a:pPr>
            <a:endParaRPr lang="en-US" altLang="en-US" sz="2700" dirty="0"/>
          </a:p>
          <a:p>
            <a:pPr eaLnBrk="1" hangingPunct="1">
              <a:lnSpc>
                <a:spcPct val="90000"/>
              </a:lnSpc>
            </a:pPr>
            <a:r>
              <a:rPr lang="en-US" altLang="en-US" sz="2700" dirty="0"/>
              <a:t>Note: do not confuse with </a:t>
            </a:r>
          </a:p>
          <a:p>
            <a:pPr lvl="1" eaLnBrk="1" hangingPunct="1">
              <a:lnSpc>
                <a:spcPct val="90000"/>
              </a:lnSpc>
            </a:pPr>
            <a:r>
              <a:rPr lang="en-US" altLang="en-US" sz="2400" dirty="0" err="1"/>
              <a:t>var</a:t>
            </a:r>
            <a:r>
              <a:rPr lang="en-US" altLang="en-US" sz="2400" dirty="0"/>
              <a:t> </a:t>
            </a:r>
            <a:r>
              <a:rPr lang="en-US" altLang="en-US" sz="2400" dirty="0" err="1"/>
              <a:t>myVariable</a:t>
            </a:r>
            <a:r>
              <a:rPr lang="en-US" altLang="en-US" sz="2400" dirty="0"/>
              <a:t>, </a:t>
            </a:r>
            <a:r>
              <a:rPr lang="en-US" altLang="en-US" sz="2400" dirty="0" err="1"/>
              <a:t>myVariable</a:t>
            </a:r>
            <a:r>
              <a:rPr lang="en-US" altLang="en-US" sz="2400" dirty="0"/>
              <a:t> = 12;</a:t>
            </a:r>
          </a:p>
          <a:p>
            <a:pPr eaLnBrk="1" hangingPunct="1">
              <a:lnSpc>
                <a:spcPct val="90000"/>
              </a:lnSpc>
              <a:buFont typeface="Wingdings" panose="05000000000000000000" pitchFamily="2" charset="2"/>
              <a:buNone/>
            </a:pPr>
            <a:endParaRPr lang="en-US" altLang="en-US" sz="2700" dirty="0"/>
          </a:p>
          <a:p>
            <a:pPr eaLnBrk="1" hangingPunct="1">
              <a:lnSpc>
                <a:spcPct val="90000"/>
              </a:lnSpc>
            </a:pPr>
            <a:r>
              <a:rPr lang="en-US" altLang="en-US" sz="2700" dirty="0"/>
              <a:t>“;” is not required in two lines but good practice</a:t>
            </a:r>
          </a:p>
          <a:p>
            <a:pPr lvl="1" eaLnBrk="1" hangingPunct="1">
              <a:lnSpc>
                <a:spcPct val="90000"/>
              </a:lnSpc>
            </a:pPr>
            <a:r>
              <a:rPr lang="en-US" altLang="en-US" sz="2400" dirty="0" err="1"/>
              <a:t>var</a:t>
            </a:r>
            <a:r>
              <a:rPr lang="en-US" altLang="en-US" sz="2400" dirty="0"/>
              <a:t> </a:t>
            </a:r>
            <a:r>
              <a:rPr lang="en-US" altLang="en-US" sz="2400" dirty="0" err="1"/>
              <a:t>myVariable</a:t>
            </a:r>
            <a:r>
              <a:rPr lang="en-US" altLang="en-US" sz="2400" dirty="0"/>
              <a:t>;</a:t>
            </a:r>
          </a:p>
          <a:p>
            <a:pPr lvl="1" eaLnBrk="1" hangingPunct="1">
              <a:lnSpc>
                <a:spcPct val="90000"/>
              </a:lnSpc>
            </a:pPr>
            <a:r>
              <a:rPr lang="en-US" altLang="en-US" sz="2400" dirty="0" err="1"/>
              <a:t>myVariable</a:t>
            </a:r>
            <a:r>
              <a:rPr lang="en-US" altLang="en-US" sz="2400" dirty="0"/>
              <a:t> = 12;</a:t>
            </a:r>
          </a:p>
          <a:p>
            <a:pPr lvl="1" eaLnBrk="1" hangingPunct="1">
              <a:lnSpc>
                <a:spcPct val="90000"/>
              </a:lnSpc>
              <a:buFont typeface="Wingdings 2" panose="05020102010507070707" pitchFamily="18" charset="2"/>
              <a:buNone/>
            </a:pPr>
            <a:endParaRPr lang="en-US" altLang="en-US" sz="2400" dirty="0"/>
          </a:p>
          <a:p>
            <a:pPr eaLnBrk="1" hangingPunct="1">
              <a:lnSpc>
                <a:spcPct val="90000"/>
              </a:lnSpc>
            </a:pPr>
            <a:r>
              <a:rPr lang="en-US" altLang="en-US" sz="2700" dirty="0"/>
              <a:t>Makes it easy to follow the code</a:t>
            </a:r>
          </a:p>
          <a:p>
            <a:pPr eaLnBrk="1" hangingPunct="1">
              <a:lnSpc>
                <a:spcPct val="90000"/>
              </a:lnSpc>
            </a:pPr>
            <a:endParaRPr lang="en-US" altLang="en-US" sz="2700" dirty="0"/>
          </a:p>
        </p:txBody>
      </p:sp>
    </p:spTree>
    <p:extLst>
      <p:ext uri="{BB962C8B-B14F-4D97-AF65-F5344CB8AC3E}">
        <p14:creationId xmlns:p14="http://schemas.microsoft.com/office/powerpoint/2010/main" val="307916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US" altLang="en-US"/>
              <a:t>Introduction</a:t>
            </a:r>
          </a:p>
        </p:txBody>
      </p:sp>
      <p:sp>
        <p:nvSpPr>
          <p:cNvPr id="12291" name="Content Placeholder 2"/>
          <p:cNvSpPr>
            <a:spLocks noGrp="1"/>
          </p:cNvSpPr>
          <p:nvPr>
            <p:ph sz="quarter" idx="1"/>
          </p:nvPr>
        </p:nvSpPr>
        <p:spPr>
          <a:xfrm>
            <a:off x="612775" y="1600200"/>
            <a:ext cx="8153400" cy="4495800"/>
          </a:xfrm>
        </p:spPr>
        <p:txBody>
          <a:bodyPr/>
          <a:lstStyle/>
          <a:p>
            <a:r>
              <a:rPr lang="en-US" altLang="en-US"/>
              <a:t>Purpose and Goal: To learn </a:t>
            </a:r>
          </a:p>
          <a:p>
            <a:pPr lvl="1"/>
            <a:r>
              <a:rPr lang="en-US" altLang="en-US"/>
              <a:t>The basics of JavaScript language</a:t>
            </a:r>
          </a:p>
          <a:p>
            <a:pPr lvl="1"/>
            <a:r>
              <a:rPr lang="en-US" altLang="en-US"/>
              <a:t>Learn to manipulate the DOM using JavaScript</a:t>
            </a:r>
          </a:p>
          <a:p>
            <a:pPr lvl="1"/>
            <a:r>
              <a:rPr lang="en-US" altLang="en-US"/>
              <a:t>Learn to manipulate CSS using JavaScript</a:t>
            </a:r>
          </a:p>
        </p:txBody>
      </p:sp>
    </p:spTree>
    <p:extLst>
      <p:ext uri="{BB962C8B-B14F-4D97-AF65-F5344CB8AC3E}">
        <p14:creationId xmlns:p14="http://schemas.microsoft.com/office/powerpoint/2010/main" val="16405672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430110" y="4724400"/>
            <a:ext cx="158969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5" name="Rounded Rectangle 4"/>
          <p:cNvSpPr/>
          <p:nvPr/>
        </p:nvSpPr>
        <p:spPr>
          <a:xfrm>
            <a:off x="2590800" y="3429000"/>
            <a:ext cx="1371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5780" name="Title 1"/>
          <p:cNvSpPr>
            <a:spLocks noGrp="1"/>
          </p:cNvSpPr>
          <p:nvPr>
            <p:ph type="title"/>
          </p:nvPr>
        </p:nvSpPr>
        <p:spPr>
          <a:xfrm>
            <a:off x="612775" y="228600"/>
            <a:ext cx="8153400" cy="990600"/>
          </a:xfrm>
        </p:spPr>
        <p:txBody>
          <a:bodyPr/>
          <a:lstStyle/>
          <a:p>
            <a:pPr eaLnBrk="1" hangingPunct="1"/>
            <a:r>
              <a:rPr lang="en-US" altLang="en-US"/>
              <a:t>JavaScript Syntax - statement</a:t>
            </a:r>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2331370-C9B2-4ACF-B4F3-ADAD7CCEDE63}" type="slidenum">
              <a:rPr lang="en-US" altLang="en-US" sz="1200" smtClean="0">
                <a:solidFill>
                  <a:srgbClr val="FFFFFF"/>
                </a:solidFill>
              </a:rPr>
              <a:pPr>
                <a:lnSpc>
                  <a:spcPct val="80000"/>
                </a:lnSpc>
                <a:spcBef>
                  <a:spcPct val="0"/>
                </a:spcBef>
                <a:buClrTx/>
                <a:buSzTx/>
                <a:buFontTx/>
                <a:buNone/>
              </a:pPr>
              <a:t>70</a:t>
            </a:fld>
            <a:endParaRPr lang="en-US" altLang="en-US" sz="1200">
              <a:solidFill>
                <a:srgbClr val="FFFFFF"/>
              </a:solidFill>
            </a:endParaRPr>
          </a:p>
        </p:txBody>
      </p:sp>
      <p:sp>
        <p:nvSpPr>
          <p:cNvPr id="75782" name="Content Placeholder 3"/>
          <p:cNvSpPr>
            <a:spLocks noGrp="1"/>
          </p:cNvSpPr>
          <p:nvPr>
            <p:ph sz="quarter" idx="1"/>
          </p:nvPr>
        </p:nvSpPr>
        <p:spPr>
          <a:xfrm>
            <a:off x="770429" y="1915512"/>
            <a:ext cx="8153400" cy="4495800"/>
          </a:xfrm>
        </p:spPr>
        <p:txBody>
          <a:bodyPr/>
          <a:lstStyle/>
          <a:p>
            <a:pPr eaLnBrk="1" hangingPunct="1"/>
            <a:r>
              <a:rPr lang="en-US" altLang="en-US" dirty="0"/>
              <a:t>Can not break a statement in two lines if </a:t>
            </a:r>
          </a:p>
          <a:p>
            <a:pPr lvl="1" eaLnBrk="1" hangingPunct="1"/>
            <a:r>
              <a:rPr lang="en-US" altLang="en-US" dirty="0"/>
              <a:t> line break of code is in such a way that the line before the break appears to be a complete statement, </a:t>
            </a:r>
          </a:p>
          <a:p>
            <a:pPr eaLnBrk="1" hangingPunct="1"/>
            <a:endParaRPr lang="en-US" altLang="en-US" dirty="0"/>
          </a:p>
          <a:p>
            <a:pPr lvl="1" eaLnBrk="1" hangingPunct="1"/>
            <a:r>
              <a:rPr lang="en-US" altLang="en-US" dirty="0"/>
              <a:t>Example:  return </a:t>
            </a:r>
          </a:p>
          <a:p>
            <a:pPr lvl="1" eaLnBrk="1" hangingPunct="1">
              <a:buFont typeface="Wingdings 2" panose="05020102010507070707" pitchFamily="18" charset="2"/>
              <a:buNone/>
            </a:pPr>
            <a:r>
              <a:rPr lang="en-US" altLang="en-US" dirty="0"/>
              <a:t>                      true;</a:t>
            </a:r>
          </a:p>
          <a:p>
            <a:pPr lvl="1" eaLnBrk="1" hangingPunct="1"/>
            <a:endParaRPr lang="en-US" altLang="en-US" dirty="0"/>
          </a:p>
          <a:p>
            <a:pPr lvl="1" eaLnBrk="1" hangingPunct="1"/>
            <a:r>
              <a:rPr lang="en-US" altLang="en-US" dirty="0"/>
              <a:t>JavaScript will see this as  return;</a:t>
            </a:r>
          </a:p>
          <a:p>
            <a:pPr lvl="1" eaLnBrk="1" hangingPunct="1">
              <a:buFont typeface="Wingdings 2" panose="05020102010507070707" pitchFamily="18" charset="2"/>
              <a:buNone/>
            </a:pPr>
            <a:r>
              <a:rPr lang="en-US" altLang="en-US" dirty="0"/>
              <a:t>                                              true;</a:t>
            </a:r>
          </a:p>
        </p:txBody>
      </p:sp>
      <p:sp>
        <p:nvSpPr>
          <p:cNvPr id="8" name="Rounded Rectangle 7"/>
          <p:cNvSpPr/>
          <p:nvPr/>
        </p:nvSpPr>
        <p:spPr>
          <a:xfrm>
            <a:off x="6629400" y="3200400"/>
            <a:ext cx="2286000" cy="27432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dirty="0"/>
              <a:t>This is the exception to using white space and line breaks for formatting. </a:t>
            </a:r>
          </a:p>
        </p:txBody>
      </p:sp>
    </p:spTree>
    <p:extLst>
      <p:ext uri="{BB962C8B-B14F-4D97-AF65-F5344CB8AC3E}">
        <p14:creationId xmlns:p14="http://schemas.microsoft.com/office/powerpoint/2010/main" val="303643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12775" y="228600"/>
            <a:ext cx="8153400" cy="990600"/>
          </a:xfrm>
        </p:spPr>
        <p:txBody>
          <a:bodyPr/>
          <a:lstStyle/>
          <a:p>
            <a:pPr eaLnBrk="1" hangingPunct="1"/>
            <a:r>
              <a:rPr lang="en-US" altLang="en-US"/>
              <a:t>JavaScript Syntax - literals</a:t>
            </a:r>
          </a:p>
        </p:txBody>
      </p:sp>
      <p:sp>
        <p:nvSpPr>
          <p:cNvPr id="768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F938C9C-AF86-4D15-8569-51C6533180AF}" type="slidenum">
              <a:rPr lang="en-US" altLang="en-US" sz="1200" smtClean="0">
                <a:solidFill>
                  <a:srgbClr val="FFFFFF"/>
                </a:solidFill>
              </a:rPr>
              <a:pPr>
                <a:lnSpc>
                  <a:spcPct val="80000"/>
                </a:lnSpc>
                <a:spcBef>
                  <a:spcPct val="0"/>
                </a:spcBef>
                <a:buClrTx/>
                <a:buSzTx/>
                <a:buFontTx/>
                <a:buNone/>
              </a:pPr>
              <a:t>71</a:t>
            </a:fld>
            <a:endParaRPr lang="en-US" altLang="en-US" sz="1200">
              <a:solidFill>
                <a:srgbClr val="FFFFFF"/>
              </a:solidFill>
            </a:endParaRPr>
          </a:p>
        </p:txBody>
      </p:sp>
      <p:sp>
        <p:nvSpPr>
          <p:cNvPr id="76804" name="Content Placeholder 3"/>
          <p:cNvSpPr>
            <a:spLocks noGrp="1"/>
          </p:cNvSpPr>
          <p:nvPr>
            <p:ph sz="quarter" idx="1"/>
          </p:nvPr>
        </p:nvSpPr>
        <p:spPr>
          <a:xfrm>
            <a:off x="612775" y="1600200"/>
            <a:ext cx="8153400" cy="4495800"/>
          </a:xfrm>
        </p:spPr>
        <p:txBody>
          <a:bodyPr/>
          <a:lstStyle/>
          <a:p>
            <a:pPr eaLnBrk="1" hangingPunct="1"/>
            <a:r>
              <a:rPr lang="en-US" altLang="en-US" dirty="0"/>
              <a:t>A literal is a data value that appears directly in a program. The following are all literals:</a:t>
            </a:r>
          </a:p>
          <a:p>
            <a:pPr lvl="1" eaLnBrk="1" hangingPunct="1"/>
            <a:r>
              <a:rPr lang="en-US" altLang="en-US" dirty="0"/>
              <a:t>12       The number twelve </a:t>
            </a:r>
          </a:p>
          <a:p>
            <a:pPr lvl="1" eaLnBrk="1" hangingPunct="1"/>
            <a:r>
              <a:rPr lang="en-US" altLang="en-US" dirty="0"/>
              <a:t>1.2     The number one point two </a:t>
            </a:r>
          </a:p>
          <a:p>
            <a:pPr lvl="1" eaLnBrk="1" hangingPunct="1"/>
            <a:r>
              <a:rPr lang="en-US" altLang="en-US" dirty="0"/>
              <a:t>"hello world“     A string of text </a:t>
            </a:r>
          </a:p>
          <a:p>
            <a:pPr lvl="1" eaLnBrk="1" hangingPunct="1"/>
            <a:r>
              <a:rPr lang="en-US" altLang="en-US" dirty="0"/>
              <a:t>true           // A Boolean   </a:t>
            </a:r>
          </a:p>
          <a:p>
            <a:pPr lvl="1" eaLnBrk="1" hangingPunct="1"/>
            <a:r>
              <a:rPr lang="en-US" altLang="en-US" dirty="0"/>
              <a:t>null    a null object    </a:t>
            </a:r>
          </a:p>
          <a:p>
            <a:pPr lvl="1" eaLnBrk="1" hangingPunct="1"/>
            <a:r>
              <a:rPr lang="en-US" altLang="en-US" dirty="0"/>
              <a:t>etc…</a:t>
            </a:r>
          </a:p>
        </p:txBody>
      </p:sp>
    </p:spTree>
    <p:extLst>
      <p:ext uri="{BB962C8B-B14F-4D97-AF65-F5344CB8AC3E}">
        <p14:creationId xmlns:p14="http://schemas.microsoft.com/office/powerpoint/2010/main" val="463881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612775" y="228600"/>
            <a:ext cx="8153400" cy="990600"/>
          </a:xfrm>
        </p:spPr>
        <p:txBody>
          <a:bodyPr/>
          <a:lstStyle/>
          <a:p>
            <a:pPr eaLnBrk="1" hangingPunct="1"/>
            <a:r>
              <a:rPr lang="en-US" altLang="en-US"/>
              <a:t>JavaScript Syntax - Identifiers</a:t>
            </a:r>
          </a:p>
        </p:txBody>
      </p:sp>
      <p:sp>
        <p:nvSpPr>
          <p:cNvPr id="778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0D6CD2D-AEA1-447F-A28A-115C03F8B2C6}" type="slidenum">
              <a:rPr lang="en-US" altLang="en-US" sz="1200" smtClean="0">
                <a:solidFill>
                  <a:srgbClr val="FFFFFF"/>
                </a:solidFill>
              </a:rPr>
              <a:pPr>
                <a:lnSpc>
                  <a:spcPct val="80000"/>
                </a:lnSpc>
                <a:spcBef>
                  <a:spcPct val="0"/>
                </a:spcBef>
                <a:buClrTx/>
                <a:buSzTx/>
                <a:buFontTx/>
                <a:buNone/>
              </a:pPr>
              <a:t>72</a:t>
            </a:fld>
            <a:endParaRPr lang="en-US" altLang="en-US" sz="1200">
              <a:solidFill>
                <a:srgbClr val="FFFFFF"/>
              </a:solidFill>
            </a:endParaRPr>
          </a:p>
        </p:txBody>
      </p:sp>
      <p:sp>
        <p:nvSpPr>
          <p:cNvPr id="77828"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a:t>An identifier is simply a name. </a:t>
            </a:r>
          </a:p>
          <a:p>
            <a:pPr eaLnBrk="1" hangingPunct="1">
              <a:lnSpc>
                <a:spcPct val="80000"/>
              </a:lnSpc>
              <a:buFont typeface="Wingdings" panose="05000000000000000000" pitchFamily="2" charset="2"/>
              <a:buNone/>
            </a:pPr>
            <a:endParaRPr lang="en-US" altLang="en-US" sz="2700"/>
          </a:p>
          <a:p>
            <a:pPr eaLnBrk="1" hangingPunct="1">
              <a:lnSpc>
                <a:spcPct val="80000"/>
              </a:lnSpc>
            </a:pPr>
            <a:r>
              <a:rPr lang="en-US" altLang="en-US" sz="2700"/>
              <a:t>Used to name </a:t>
            </a:r>
          </a:p>
          <a:p>
            <a:pPr lvl="1" eaLnBrk="1" hangingPunct="1">
              <a:lnSpc>
                <a:spcPct val="80000"/>
              </a:lnSpc>
            </a:pPr>
            <a:r>
              <a:rPr lang="en-US" altLang="en-US" sz="2400"/>
              <a:t>Variables</a:t>
            </a:r>
          </a:p>
          <a:p>
            <a:pPr lvl="1" eaLnBrk="1" hangingPunct="1">
              <a:lnSpc>
                <a:spcPct val="80000"/>
              </a:lnSpc>
            </a:pPr>
            <a:r>
              <a:rPr lang="en-US" altLang="en-US" sz="2400"/>
              <a:t>Functions</a:t>
            </a:r>
          </a:p>
          <a:p>
            <a:pPr lvl="1" eaLnBrk="1" hangingPunct="1">
              <a:lnSpc>
                <a:spcPct val="80000"/>
              </a:lnSpc>
            </a:pPr>
            <a:r>
              <a:rPr lang="en-US" altLang="en-US" sz="2400"/>
              <a:t>provide labels for certain loops in JavaScript code</a:t>
            </a:r>
          </a:p>
          <a:p>
            <a:pPr lvl="1" eaLnBrk="1" hangingPunct="1">
              <a:lnSpc>
                <a:spcPct val="80000"/>
              </a:lnSpc>
            </a:pPr>
            <a:endParaRPr lang="en-US" altLang="en-US" sz="2400"/>
          </a:p>
          <a:p>
            <a:pPr eaLnBrk="1" hangingPunct="1">
              <a:lnSpc>
                <a:spcPct val="80000"/>
              </a:lnSpc>
            </a:pPr>
            <a:r>
              <a:rPr lang="en-US" altLang="en-US" sz="2700"/>
              <a:t>Example:  </a:t>
            </a:r>
          </a:p>
          <a:p>
            <a:pPr lvl="1" eaLnBrk="1" hangingPunct="1">
              <a:lnSpc>
                <a:spcPct val="80000"/>
              </a:lnSpc>
            </a:pPr>
            <a:r>
              <a:rPr lang="en-US" altLang="en-US" sz="2400"/>
              <a:t>i </a:t>
            </a:r>
          </a:p>
          <a:p>
            <a:pPr lvl="1" eaLnBrk="1" hangingPunct="1">
              <a:lnSpc>
                <a:spcPct val="80000"/>
              </a:lnSpc>
            </a:pPr>
            <a:r>
              <a:rPr lang="en-US" altLang="en-US" sz="2400"/>
              <a:t>my_variable_name </a:t>
            </a:r>
          </a:p>
          <a:p>
            <a:pPr lvl="1" eaLnBrk="1" hangingPunct="1">
              <a:lnSpc>
                <a:spcPct val="80000"/>
              </a:lnSpc>
            </a:pPr>
            <a:r>
              <a:rPr lang="en-US" altLang="en-US" sz="2400"/>
              <a:t>v13 _dummy </a:t>
            </a:r>
          </a:p>
          <a:p>
            <a:pPr lvl="1" eaLnBrk="1" hangingPunct="1">
              <a:lnSpc>
                <a:spcPct val="80000"/>
              </a:lnSpc>
              <a:buFont typeface="Wingdings 2" panose="05020102010507070707" pitchFamily="18" charset="2"/>
              <a:buNone/>
            </a:pPr>
            <a:endParaRPr lang="en-US" altLang="en-US" sz="2400"/>
          </a:p>
        </p:txBody>
      </p:sp>
      <p:sp>
        <p:nvSpPr>
          <p:cNvPr id="5" name="Rounded Rectangle 4"/>
          <p:cNvSpPr/>
          <p:nvPr/>
        </p:nvSpPr>
        <p:spPr>
          <a:xfrm>
            <a:off x="4343400" y="4191000"/>
            <a:ext cx="2133600" cy="1752600"/>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US" b="1" dirty="0"/>
              <a:t>Remember:  </a:t>
            </a:r>
            <a:r>
              <a:rPr lang="en-US" dirty="0"/>
              <a:t>identifiers are Case Sensitive </a:t>
            </a:r>
          </a:p>
        </p:txBody>
      </p:sp>
    </p:spTree>
    <p:extLst>
      <p:ext uri="{BB962C8B-B14F-4D97-AF65-F5344CB8AC3E}">
        <p14:creationId xmlns:p14="http://schemas.microsoft.com/office/powerpoint/2010/main" val="11241741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12775" y="228600"/>
            <a:ext cx="8153400" cy="990600"/>
          </a:xfrm>
        </p:spPr>
        <p:txBody>
          <a:bodyPr/>
          <a:lstStyle/>
          <a:p>
            <a:pPr eaLnBrk="1" hangingPunct="1"/>
            <a:r>
              <a:rPr lang="en-US" altLang="en-US"/>
              <a:t>JavaScript Syntax - Identifiers</a:t>
            </a:r>
          </a:p>
        </p:txBody>
      </p:sp>
      <p:sp>
        <p:nvSpPr>
          <p:cNvPr id="788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613BE59-2334-4A47-973C-2CF0AE8363AE}" type="slidenum">
              <a:rPr lang="en-US" altLang="en-US" sz="1200" smtClean="0">
                <a:solidFill>
                  <a:srgbClr val="FFFFFF"/>
                </a:solidFill>
              </a:rPr>
              <a:pPr>
                <a:lnSpc>
                  <a:spcPct val="80000"/>
                </a:lnSpc>
                <a:spcBef>
                  <a:spcPct val="0"/>
                </a:spcBef>
                <a:buClrTx/>
                <a:buSzTx/>
                <a:buFontTx/>
                <a:buNone/>
              </a:pPr>
              <a:t>73</a:t>
            </a:fld>
            <a:endParaRPr lang="en-US" altLang="en-US" sz="1200">
              <a:solidFill>
                <a:srgbClr val="FFFFFF"/>
              </a:solidFill>
            </a:endParaRPr>
          </a:p>
        </p:txBody>
      </p:sp>
      <p:sp>
        <p:nvSpPr>
          <p:cNvPr id="78852"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dirty="0"/>
              <a:t>The first character must be a letter, an underscore (_), </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Subsequent characters can be a letter, a number, an underscore, or a dollar sign</a:t>
            </a:r>
          </a:p>
          <a:p>
            <a:pPr eaLnBrk="1" hangingPunct="1">
              <a:lnSpc>
                <a:spcPct val="80000"/>
              </a:lnSpc>
              <a:buFont typeface="Wingdings" panose="05000000000000000000" pitchFamily="2" charset="2"/>
              <a:buNone/>
            </a:pPr>
            <a:endParaRPr lang="en-US" altLang="en-US" sz="2700" dirty="0"/>
          </a:p>
          <a:p>
            <a:pPr eaLnBrk="1" hangingPunct="1">
              <a:lnSpc>
                <a:spcPct val="80000"/>
              </a:lnSpc>
            </a:pPr>
            <a:r>
              <a:rPr lang="en-US" altLang="en-US" sz="2700" dirty="0"/>
              <a:t>Numbers are not allowed as the first character so that JavaScript can easily distinguish identifiers from numbers</a:t>
            </a:r>
          </a:p>
          <a:p>
            <a:pPr eaLnBrk="1" hangingPunct="1">
              <a:lnSpc>
                <a:spcPct val="80000"/>
              </a:lnSpc>
            </a:pPr>
            <a:endParaRPr lang="en-US" altLang="en-US" sz="2700" dirty="0"/>
          </a:p>
          <a:p>
            <a:pPr eaLnBrk="1" hangingPunct="1">
              <a:lnSpc>
                <a:spcPct val="80000"/>
              </a:lnSpc>
            </a:pPr>
            <a:r>
              <a:rPr lang="en-US" altLang="en-US" sz="2700" dirty="0"/>
              <a:t>Identifiers can't be the same as any of the keywords used for other purposes in JavaScript</a:t>
            </a:r>
          </a:p>
        </p:txBody>
      </p:sp>
    </p:spTree>
    <p:extLst>
      <p:ext uri="{BB962C8B-B14F-4D97-AF65-F5344CB8AC3E}">
        <p14:creationId xmlns:p14="http://schemas.microsoft.com/office/powerpoint/2010/main" val="18239826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12775" y="228600"/>
            <a:ext cx="8153400" cy="990600"/>
          </a:xfrm>
        </p:spPr>
        <p:txBody>
          <a:bodyPr/>
          <a:lstStyle/>
          <a:p>
            <a:pPr eaLnBrk="1" hangingPunct="1"/>
            <a:r>
              <a:rPr lang="en-US" altLang="en-US"/>
              <a:t>JavaScript Syntax – Reserved word</a:t>
            </a:r>
          </a:p>
        </p:txBody>
      </p:sp>
      <p:sp>
        <p:nvSpPr>
          <p:cNvPr id="798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64EBBAE-7D27-461C-8301-5B9D44C2E4F3}" type="slidenum">
              <a:rPr lang="en-US" altLang="en-US" sz="1200" smtClean="0">
                <a:solidFill>
                  <a:srgbClr val="FFFFFF"/>
                </a:solidFill>
              </a:rPr>
              <a:pPr>
                <a:lnSpc>
                  <a:spcPct val="80000"/>
                </a:lnSpc>
                <a:spcBef>
                  <a:spcPct val="0"/>
                </a:spcBef>
                <a:buClrTx/>
                <a:buSzTx/>
                <a:buFontTx/>
                <a:buNone/>
              </a:pPr>
              <a:t>74</a:t>
            </a:fld>
            <a:endParaRPr lang="en-US" altLang="en-US" sz="1200">
              <a:solidFill>
                <a:srgbClr val="FFFFFF"/>
              </a:solidFill>
            </a:endParaRPr>
          </a:p>
        </p:txBody>
      </p:sp>
      <p:sp>
        <p:nvSpPr>
          <p:cNvPr id="79876" name="Content Placeholder 3"/>
          <p:cNvSpPr>
            <a:spLocks noGrp="1"/>
          </p:cNvSpPr>
          <p:nvPr>
            <p:ph sz="quarter" idx="1"/>
          </p:nvPr>
        </p:nvSpPr>
        <p:spPr>
          <a:xfrm>
            <a:off x="612775" y="1600200"/>
            <a:ext cx="8153400" cy="4495800"/>
          </a:xfrm>
        </p:spPr>
        <p:txBody>
          <a:bodyPr/>
          <a:lstStyle/>
          <a:p>
            <a:pPr eaLnBrk="1" hangingPunct="1"/>
            <a:r>
              <a:rPr lang="en-US" altLang="en-US" dirty="0"/>
              <a:t>Reserved keywords are words that cannot be used as identifiers </a:t>
            </a:r>
          </a:p>
          <a:p>
            <a:pPr lvl="1" eaLnBrk="1" hangingPunct="1"/>
            <a:r>
              <a:rPr lang="en-US" altLang="en-US" dirty="0"/>
              <a:t>variable names</a:t>
            </a:r>
          </a:p>
          <a:p>
            <a:pPr lvl="1" eaLnBrk="1" hangingPunct="1"/>
            <a:r>
              <a:rPr lang="en-US" altLang="en-US" dirty="0"/>
              <a:t>function names</a:t>
            </a:r>
          </a:p>
          <a:p>
            <a:pPr lvl="1" eaLnBrk="1" hangingPunct="1"/>
            <a:r>
              <a:rPr lang="en-US" altLang="en-US" dirty="0"/>
              <a:t>loop labels</a:t>
            </a:r>
          </a:p>
          <a:p>
            <a:pPr lvl="1" eaLnBrk="1" hangingPunct="1"/>
            <a:endParaRPr lang="en-US" altLang="en-US" dirty="0"/>
          </a:p>
          <a:p>
            <a:pPr eaLnBrk="1" hangingPunct="1"/>
            <a:r>
              <a:rPr lang="en-US" altLang="en-US" dirty="0"/>
              <a:t>Refer to http://www.w3schools.com/js/js_reserved.asp for JavaScript reserved words</a:t>
            </a:r>
          </a:p>
        </p:txBody>
      </p:sp>
    </p:spTree>
    <p:extLst>
      <p:ext uri="{BB962C8B-B14F-4D97-AF65-F5344CB8AC3E}">
        <p14:creationId xmlns:p14="http://schemas.microsoft.com/office/powerpoint/2010/main" val="3506034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08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A36D89F-750C-413D-B805-5EB4AC2F4F50}" type="slidenum">
              <a:rPr lang="en-US" altLang="en-US" sz="1200" smtClean="0">
                <a:solidFill>
                  <a:srgbClr val="FFFFFF"/>
                </a:solidFill>
              </a:rPr>
              <a:pPr>
                <a:lnSpc>
                  <a:spcPct val="80000"/>
                </a:lnSpc>
                <a:spcBef>
                  <a:spcPct val="0"/>
                </a:spcBef>
                <a:buClrTx/>
                <a:buSzTx/>
                <a:buFontTx/>
                <a:buNone/>
              </a:pPr>
              <a:t>75</a:t>
            </a:fld>
            <a:endParaRPr lang="en-US" altLang="en-US" sz="1200">
              <a:solidFill>
                <a:srgbClr val="FFFFFF"/>
              </a:solidFill>
            </a:endParaRPr>
          </a:p>
        </p:txBody>
      </p:sp>
      <p:sp>
        <p:nvSpPr>
          <p:cNvPr id="80900" name="Content Placeholder 3"/>
          <p:cNvSpPr>
            <a:spLocks noGrp="1"/>
          </p:cNvSpPr>
          <p:nvPr>
            <p:ph sz="quarter" idx="1"/>
          </p:nvPr>
        </p:nvSpPr>
        <p:spPr>
          <a:xfrm>
            <a:off x="612775" y="1600200"/>
            <a:ext cx="8153400" cy="4495800"/>
          </a:xfrm>
        </p:spPr>
        <p:txBody>
          <a:bodyPr/>
          <a:lstStyle/>
          <a:p>
            <a:pPr eaLnBrk="1" hangingPunct="1"/>
            <a:r>
              <a:rPr lang="en-US" altLang="en-US" dirty="0"/>
              <a:t>A variable is a name associated with a value</a:t>
            </a:r>
            <a:br>
              <a:rPr lang="en-US" altLang="en-US" dirty="0"/>
            </a:br>
            <a:endParaRPr lang="en-US" altLang="en-US" dirty="0"/>
          </a:p>
          <a:p>
            <a:pPr eaLnBrk="1" hangingPunct="1"/>
            <a:r>
              <a:rPr lang="en-US" altLang="en-US" dirty="0"/>
              <a:t>Variables store or contain the value</a:t>
            </a:r>
          </a:p>
          <a:p>
            <a:pPr eaLnBrk="1" hangingPunct="1">
              <a:buFont typeface="Wingdings" panose="05000000000000000000" pitchFamily="2" charset="2"/>
              <a:buNone/>
            </a:pPr>
            <a:endParaRPr lang="en-US" altLang="en-US" dirty="0"/>
          </a:p>
          <a:p>
            <a:pPr eaLnBrk="1" hangingPunct="1"/>
            <a:r>
              <a:rPr lang="en-US" altLang="en-US" dirty="0"/>
              <a:t>Variables are used to represent the things that are subject to change, </a:t>
            </a:r>
            <a:r>
              <a:rPr lang="en-US" altLang="en-US" dirty="0" err="1"/>
              <a:t>e.g</a:t>
            </a:r>
            <a:r>
              <a:rPr lang="en-US" altLang="en-US" dirty="0"/>
              <a:t>  age, weight, distance etc. </a:t>
            </a:r>
          </a:p>
          <a:p>
            <a:pPr eaLnBrk="1" hangingPunct="1">
              <a:buFont typeface="Wingdings" panose="05000000000000000000" pitchFamily="2" charset="2"/>
              <a:buNone/>
            </a:pPr>
            <a:endParaRPr lang="en-US" altLang="en-US" dirty="0"/>
          </a:p>
          <a:p>
            <a:pPr eaLnBrk="1" hangingPunct="1"/>
            <a:endParaRPr lang="en-US" altLang="en-US" dirty="0"/>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19437176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19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F011E9B-688C-4E9B-B532-C70A8EC7E5B8}" type="slidenum">
              <a:rPr lang="en-US" altLang="en-US" sz="1200" smtClean="0">
                <a:solidFill>
                  <a:srgbClr val="FFFFFF"/>
                </a:solidFill>
              </a:rPr>
              <a:pPr>
                <a:lnSpc>
                  <a:spcPct val="80000"/>
                </a:lnSpc>
                <a:spcBef>
                  <a:spcPct val="0"/>
                </a:spcBef>
                <a:buClrTx/>
                <a:buSzTx/>
                <a:buFontTx/>
                <a:buNone/>
              </a:pPr>
              <a:t>76</a:t>
            </a:fld>
            <a:endParaRPr lang="en-US" altLang="en-US" sz="1200">
              <a:solidFill>
                <a:srgbClr val="FFFFFF"/>
              </a:solidFill>
            </a:endParaRPr>
          </a:p>
        </p:txBody>
      </p:sp>
      <p:sp>
        <p:nvSpPr>
          <p:cNvPr id="81924" name="Content Placeholder 3"/>
          <p:cNvSpPr>
            <a:spLocks noGrp="1"/>
          </p:cNvSpPr>
          <p:nvPr>
            <p:ph sz="quarter" idx="1"/>
          </p:nvPr>
        </p:nvSpPr>
        <p:spPr>
          <a:xfrm>
            <a:off x="612775" y="1600200"/>
            <a:ext cx="8153400" cy="4495800"/>
          </a:xfrm>
        </p:spPr>
        <p:txBody>
          <a:bodyPr/>
          <a:lstStyle/>
          <a:p>
            <a:pPr eaLnBrk="1" hangingPunct="1"/>
            <a:r>
              <a:rPr lang="en-US" altLang="en-US"/>
              <a:t>Giving a value to a variable is called </a:t>
            </a:r>
            <a:r>
              <a:rPr lang="en-US" altLang="en-US" b="1"/>
              <a:t>assignment</a:t>
            </a:r>
            <a:r>
              <a:rPr lang="en-US" altLang="en-US"/>
              <a:t>.</a:t>
            </a:r>
          </a:p>
          <a:p>
            <a:pPr eaLnBrk="1" hangingPunct="1"/>
            <a:endParaRPr lang="en-US" altLang="en-US"/>
          </a:p>
          <a:p>
            <a:pPr eaLnBrk="1" hangingPunct="1"/>
            <a:r>
              <a:rPr lang="en-US" altLang="en-US"/>
              <a:t>Example</a:t>
            </a:r>
          </a:p>
          <a:p>
            <a:pPr lvl="1" eaLnBrk="1" hangingPunct="1"/>
            <a:r>
              <a:rPr lang="en-US" altLang="en-US"/>
              <a:t>age = 40;</a:t>
            </a:r>
          </a:p>
          <a:p>
            <a:pPr lvl="1" eaLnBrk="1" hangingPunct="1"/>
            <a:r>
              <a:rPr lang="en-US" altLang="en-US"/>
              <a:t>var name = “myname”;</a:t>
            </a:r>
          </a:p>
          <a:p>
            <a:pPr lvl="1" eaLnBrk="1" hangingPunct="1"/>
            <a:endParaRPr lang="en-US" altLang="en-US"/>
          </a:p>
          <a:p>
            <a:pPr eaLnBrk="1" hangingPunct="1"/>
            <a:r>
              <a:rPr lang="en-US" altLang="en-US"/>
              <a:t>When a variable has been assigned a value, we say that the variable </a:t>
            </a:r>
            <a:r>
              <a:rPr lang="en-US" altLang="en-US" b="1"/>
              <a:t>contains</a:t>
            </a:r>
            <a:r>
              <a:rPr lang="en-US" altLang="en-US"/>
              <a:t> the value.</a:t>
            </a:r>
          </a:p>
          <a:p>
            <a:pPr lvl="1" eaLnBrk="1" hangingPunct="1"/>
            <a:r>
              <a:rPr lang="en-US" altLang="en-US"/>
              <a:t>For example, the variable age contains 40</a:t>
            </a:r>
          </a:p>
          <a:p>
            <a:pPr lvl="1" eaLnBrk="1" hangingPunct="1"/>
            <a:endParaRPr lang="en-US" altLang="en-US"/>
          </a:p>
        </p:txBody>
      </p:sp>
    </p:spTree>
    <p:extLst>
      <p:ext uri="{BB962C8B-B14F-4D97-AF65-F5344CB8AC3E}">
        <p14:creationId xmlns:p14="http://schemas.microsoft.com/office/powerpoint/2010/main" val="368345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294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4FC2E6D-AA4D-4D71-9814-8F7894E640B5}" type="slidenum">
              <a:rPr lang="en-US" altLang="en-US" sz="1200" smtClean="0">
                <a:solidFill>
                  <a:srgbClr val="FFFFFF"/>
                </a:solidFill>
              </a:rPr>
              <a:pPr>
                <a:lnSpc>
                  <a:spcPct val="80000"/>
                </a:lnSpc>
                <a:spcBef>
                  <a:spcPct val="0"/>
                </a:spcBef>
                <a:buClrTx/>
                <a:buSzTx/>
                <a:buFontTx/>
                <a:buNone/>
              </a:pPr>
              <a:t>77</a:t>
            </a:fld>
            <a:endParaRPr lang="en-US" altLang="en-US" sz="1200">
              <a:solidFill>
                <a:srgbClr val="FFFFFF"/>
              </a:solidFill>
            </a:endParaRPr>
          </a:p>
        </p:txBody>
      </p:sp>
      <p:sp>
        <p:nvSpPr>
          <p:cNvPr id="82948" name="Content Placeholder 3"/>
          <p:cNvSpPr>
            <a:spLocks noGrp="1"/>
          </p:cNvSpPr>
          <p:nvPr>
            <p:ph sz="quarter" idx="1"/>
          </p:nvPr>
        </p:nvSpPr>
        <p:spPr>
          <a:xfrm>
            <a:off x="612775" y="1600200"/>
            <a:ext cx="8153400" cy="4495800"/>
          </a:xfrm>
        </p:spPr>
        <p:txBody>
          <a:bodyPr/>
          <a:lstStyle/>
          <a:p>
            <a:pPr eaLnBrk="1" hangingPunct="1"/>
            <a:r>
              <a:rPr lang="en-US" altLang="en-US" dirty="0"/>
              <a:t>Unlike other programming languages you don’t have to declare a variable before assigning value</a:t>
            </a:r>
          </a:p>
          <a:p>
            <a:pPr lvl="1" eaLnBrk="1" hangingPunct="1"/>
            <a:r>
              <a:rPr lang="en-US" altLang="en-US" dirty="0" err="1"/>
              <a:t>MyName</a:t>
            </a:r>
            <a:r>
              <a:rPr lang="en-US" altLang="en-US" dirty="0"/>
              <a:t> = “Adnan”;</a:t>
            </a:r>
          </a:p>
          <a:p>
            <a:pPr lvl="1" eaLnBrk="1" hangingPunct="1">
              <a:buFont typeface="Wingdings 2" panose="05020102010507070707" pitchFamily="18" charset="2"/>
              <a:buNone/>
            </a:pPr>
            <a:endParaRPr lang="en-US" altLang="en-US" dirty="0"/>
          </a:p>
          <a:p>
            <a:pPr eaLnBrk="1" hangingPunct="1"/>
            <a:r>
              <a:rPr lang="en-US" altLang="en-US" dirty="0"/>
              <a:t>But declaring is a good practice</a:t>
            </a:r>
          </a:p>
          <a:p>
            <a:pPr lvl="1" eaLnBrk="1" hangingPunct="1"/>
            <a:r>
              <a:rPr lang="en-US" altLang="en-US" dirty="0" err="1"/>
              <a:t>var</a:t>
            </a:r>
            <a:r>
              <a:rPr lang="en-US" altLang="en-US" dirty="0"/>
              <a:t> </a:t>
            </a:r>
            <a:r>
              <a:rPr lang="en-US" altLang="en-US" dirty="0" err="1"/>
              <a:t>MyName</a:t>
            </a:r>
            <a:r>
              <a:rPr lang="en-US" altLang="en-US" dirty="0"/>
              <a:t> = “Adnan”;</a:t>
            </a:r>
          </a:p>
          <a:p>
            <a:pPr lvl="1" eaLnBrk="1" hangingPunct="1"/>
            <a:endParaRPr lang="en-US" altLang="en-US" dirty="0"/>
          </a:p>
          <a:p>
            <a:pPr eaLnBrk="1" hangingPunct="1"/>
            <a:r>
              <a:rPr lang="en-US" altLang="en-US" dirty="0"/>
              <a:t>Declare multiple variables in one line</a:t>
            </a:r>
          </a:p>
          <a:p>
            <a:pPr lvl="1" eaLnBrk="1" hangingPunct="1"/>
            <a:r>
              <a:rPr lang="en-US" altLang="en-US" dirty="0" err="1"/>
              <a:t>var</a:t>
            </a:r>
            <a:r>
              <a:rPr lang="en-US" altLang="en-US" dirty="0"/>
              <a:t> </a:t>
            </a:r>
            <a:r>
              <a:rPr lang="en-US" altLang="en-US" dirty="0" err="1"/>
              <a:t>myName</a:t>
            </a:r>
            <a:r>
              <a:rPr lang="en-US" altLang="en-US" dirty="0"/>
              <a:t>, age, height, address;</a:t>
            </a:r>
          </a:p>
        </p:txBody>
      </p:sp>
    </p:spTree>
    <p:extLst>
      <p:ext uri="{BB962C8B-B14F-4D97-AF65-F5344CB8AC3E}">
        <p14:creationId xmlns:p14="http://schemas.microsoft.com/office/powerpoint/2010/main" val="8738729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39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BA7C0E6-65F2-444D-B380-A8FE178F4AAF}" type="slidenum">
              <a:rPr lang="en-US" altLang="en-US" sz="1200" smtClean="0">
                <a:solidFill>
                  <a:srgbClr val="FFFFFF"/>
                </a:solidFill>
              </a:rPr>
              <a:pPr>
                <a:lnSpc>
                  <a:spcPct val="80000"/>
                </a:lnSpc>
                <a:spcBef>
                  <a:spcPct val="0"/>
                </a:spcBef>
                <a:buClrTx/>
                <a:buSzTx/>
                <a:buFontTx/>
                <a:buNone/>
              </a:pPr>
              <a:t>78</a:t>
            </a:fld>
            <a:endParaRPr lang="en-US" altLang="en-US" sz="1200">
              <a:solidFill>
                <a:srgbClr val="FFFFFF"/>
              </a:solidFill>
            </a:endParaRPr>
          </a:p>
        </p:txBody>
      </p:sp>
      <p:sp>
        <p:nvSpPr>
          <p:cNvPr id="83972" name="Content Placeholder 3"/>
          <p:cNvSpPr>
            <a:spLocks noGrp="1"/>
          </p:cNvSpPr>
          <p:nvPr>
            <p:ph sz="quarter" idx="1"/>
          </p:nvPr>
        </p:nvSpPr>
        <p:spPr>
          <a:xfrm>
            <a:off x="612775" y="1600200"/>
            <a:ext cx="8153400" cy="4495800"/>
          </a:xfrm>
        </p:spPr>
        <p:txBody>
          <a:bodyPr/>
          <a:lstStyle/>
          <a:p>
            <a:pPr eaLnBrk="1" hangingPunct="1"/>
            <a:r>
              <a:rPr lang="en-US" altLang="en-US"/>
              <a:t>Many ways of declaring variable and assignments</a:t>
            </a:r>
          </a:p>
          <a:p>
            <a:pPr lvl="1" eaLnBrk="1" hangingPunct="1"/>
            <a:r>
              <a:rPr lang="en-US" altLang="en-US"/>
              <a:t>var myName;</a:t>
            </a:r>
          </a:p>
          <a:p>
            <a:pPr lvl="1" eaLnBrk="1" hangingPunct="1"/>
            <a:r>
              <a:rPr lang="en-US" altLang="en-US"/>
              <a:t>myName = “Adnan”;</a:t>
            </a:r>
          </a:p>
          <a:p>
            <a:pPr lvl="1" eaLnBrk="1" hangingPunct="1"/>
            <a:endParaRPr lang="en-US" altLang="en-US"/>
          </a:p>
          <a:p>
            <a:pPr lvl="1" eaLnBrk="1" hangingPunct="1"/>
            <a:r>
              <a:rPr lang="en-US" altLang="en-US"/>
              <a:t>var myName = “Adnan”;</a:t>
            </a:r>
          </a:p>
          <a:p>
            <a:pPr lvl="1" eaLnBrk="1" hangingPunct="1"/>
            <a:endParaRPr lang="en-US" altLang="en-US"/>
          </a:p>
          <a:p>
            <a:pPr lvl="1" eaLnBrk="1" hangingPunct="1"/>
            <a:r>
              <a:rPr lang="en-US" altLang="en-US"/>
              <a:t>var myName, age;</a:t>
            </a:r>
          </a:p>
          <a:p>
            <a:pPr lvl="1" eaLnBrk="1" hangingPunct="1"/>
            <a:r>
              <a:rPr lang="en-US" altLang="en-US"/>
              <a:t>myName = “adnan”;</a:t>
            </a:r>
          </a:p>
          <a:p>
            <a:pPr lvl="1" eaLnBrk="1" hangingPunct="1"/>
            <a:r>
              <a:rPr lang="en-US" altLang="en-US"/>
              <a:t>age = 40;</a:t>
            </a:r>
          </a:p>
          <a:p>
            <a:pPr lvl="1" eaLnBrk="1" hangingPunct="1">
              <a:buFont typeface="Wingdings 2" panose="05020102010507070707" pitchFamily="18" charset="2"/>
              <a:buNone/>
            </a:pPr>
            <a:endParaRPr lang="en-US" altLang="en-US"/>
          </a:p>
        </p:txBody>
      </p:sp>
    </p:spTree>
    <p:extLst>
      <p:ext uri="{BB962C8B-B14F-4D97-AF65-F5344CB8AC3E}">
        <p14:creationId xmlns:p14="http://schemas.microsoft.com/office/powerpoint/2010/main" val="2340084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49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FE4EF9A-C29D-44EB-869E-C9E1925BBA31}" type="slidenum">
              <a:rPr lang="en-US" altLang="en-US" sz="1200" smtClean="0">
                <a:solidFill>
                  <a:srgbClr val="FFFFFF"/>
                </a:solidFill>
              </a:rPr>
              <a:pPr>
                <a:lnSpc>
                  <a:spcPct val="80000"/>
                </a:lnSpc>
                <a:spcBef>
                  <a:spcPct val="0"/>
                </a:spcBef>
                <a:buClrTx/>
                <a:buSzTx/>
                <a:buFontTx/>
                <a:buNone/>
              </a:pPr>
              <a:t>79</a:t>
            </a:fld>
            <a:endParaRPr lang="en-US" altLang="en-US" sz="1200">
              <a:solidFill>
                <a:srgbClr val="FFFFFF"/>
              </a:solidFill>
            </a:endParaRPr>
          </a:p>
        </p:txBody>
      </p:sp>
      <p:sp>
        <p:nvSpPr>
          <p:cNvPr id="84996"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dirty="0" err="1"/>
              <a:t>var</a:t>
            </a:r>
            <a:r>
              <a:rPr lang="en-US" altLang="en-US" dirty="0"/>
              <a:t> </a:t>
            </a:r>
            <a:r>
              <a:rPr lang="en-US" altLang="en-US" dirty="0" err="1"/>
              <a:t>myName</a:t>
            </a:r>
            <a:r>
              <a:rPr lang="en-US" altLang="en-US" dirty="0"/>
              <a:t> = “</a:t>
            </a:r>
            <a:r>
              <a:rPr lang="en-US" altLang="en-US" dirty="0" err="1"/>
              <a:t>adnan</a:t>
            </a:r>
            <a:r>
              <a:rPr lang="en-US" altLang="en-US" dirty="0"/>
              <a:t>”, age = 40;</a:t>
            </a:r>
          </a:p>
          <a:p>
            <a:pPr eaLnBrk="1" hangingPunct="1">
              <a:lnSpc>
                <a:spcPct val="90000"/>
              </a:lnSpc>
            </a:pPr>
            <a:endParaRPr lang="en-US" altLang="en-US" dirty="0"/>
          </a:p>
          <a:p>
            <a:pPr eaLnBrk="1" hangingPunct="1">
              <a:lnSpc>
                <a:spcPct val="90000"/>
              </a:lnSpc>
            </a:pPr>
            <a:r>
              <a:rPr lang="en-US" altLang="en-US" dirty="0"/>
              <a:t>Variable names can contain </a:t>
            </a:r>
          </a:p>
          <a:p>
            <a:pPr lvl="1" eaLnBrk="1" hangingPunct="1">
              <a:lnSpc>
                <a:spcPct val="90000"/>
              </a:lnSpc>
            </a:pPr>
            <a:r>
              <a:rPr lang="en-US" altLang="en-US" dirty="0"/>
              <a:t>Letters</a:t>
            </a:r>
          </a:p>
          <a:p>
            <a:pPr lvl="1" eaLnBrk="1" hangingPunct="1">
              <a:lnSpc>
                <a:spcPct val="90000"/>
              </a:lnSpc>
            </a:pPr>
            <a:r>
              <a:rPr lang="en-US" altLang="en-US" dirty="0"/>
              <a:t>Numbers</a:t>
            </a:r>
          </a:p>
          <a:p>
            <a:pPr lvl="1" eaLnBrk="1" hangingPunct="1">
              <a:lnSpc>
                <a:spcPct val="90000"/>
              </a:lnSpc>
            </a:pPr>
            <a:r>
              <a:rPr lang="en-US" altLang="en-US" dirty="0"/>
              <a:t>Dollar symbols</a:t>
            </a:r>
          </a:p>
          <a:p>
            <a:pPr lvl="1" eaLnBrk="1" hangingPunct="1">
              <a:lnSpc>
                <a:spcPct val="90000"/>
              </a:lnSpc>
            </a:pPr>
            <a:r>
              <a:rPr lang="en-US" altLang="en-US" dirty="0"/>
              <a:t>Underscores. </a:t>
            </a:r>
          </a:p>
          <a:p>
            <a:pPr lvl="1" eaLnBrk="1" hangingPunct="1">
              <a:lnSpc>
                <a:spcPct val="90000"/>
              </a:lnSpc>
            </a:pPr>
            <a:r>
              <a:rPr lang="en-US" altLang="en-US" dirty="0"/>
              <a:t>To make long variables more readable you can use underscore:</a:t>
            </a:r>
          </a:p>
          <a:p>
            <a:pPr lvl="2" eaLnBrk="1" hangingPunct="1">
              <a:lnSpc>
                <a:spcPct val="90000"/>
              </a:lnSpc>
            </a:pPr>
            <a:r>
              <a:rPr lang="en-US" altLang="en-US" dirty="0" err="1"/>
              <a:t>var</a:t>
            </a:r>
            <a:r>
              <a:rPr lang="en-US" altLang="en-US" dirty="0"/>
              <a:t> </a:t>
            </a:r>
            <a:r>
              <a:rPr lang="en-US" altLang="en-US" dirty="0" err="1"/>
              <a:t>my_mailing_address</a:t>
            </a:r>
            <a:r>
              <a:rPr lang="en-US" altLang="en-US" dirty="0"/>
              <a:t> = “123 street"; </a:t>
            </a:r>
          </a:p>
          <a:p>
            <a:pPr eaLnBrk="1" hangingPunct="1">
              <a:lnSpc>
                <a:spcPct val="90000"/>
              </a:lnSpc>
            </a:pPr>
            <a:endParaRPr lang="en-US" altLang="en-US" dirty="0"/>
          </a:p>
          <a:p>
            <a:pPr eaLnBrk="1" hangingPunct="1">
              <a:lnSpc>
                <a:spcPct val="90000"/>
              </a:lnSpc>
            </a:pPr>
            <a:endParaRPr lang="en-US" altLang="en-US" dirty="0"/>
          </a:p>
        </p:txBody>
      </p:sp>
    </p:spTree>
    <p:extLst>
      <p:ext uri="{BB962C8B-B14F-4D97-AF65-F5344CB8AC3E}">
        <p14:creationId xmlns:p14="http://schemas.microsoft.com/office/powerpoint/2010/main" val="2497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5"/>
          <p:cNvSpPr>
            <a:spLocks noGrp="1"/>
          </p:cNvSpPr>
          <p:nvPr>
            <p:ph type="title"/>
          </p:nvPr>
        </p:nvSpPr>
        <p:spPr/>
        <p:txBody>
          <a:bodyPr/>
          <a:lstStyle/>
          <a:p>
            <a:r>
              <a:rPr lang="en-US"/>
              <a:t>DESIRE2LEARN (D2L)</a:t>
            </a:r>
            <a:endParaRPr lang="en-US" dirty="0"/>
          </a:p>
        </p:txBody>
      </p:sp>
      <p:sp>
        <p:nvSpPr>
          <p:cNvPr id="11267" name="Text Placeholder 26"/>
          <p:cNvSpPr>
            <a:spLocks noGrp="1"/>
          </p:cNvSpPr>
          <p:nvPr>
            <p:ph idx="1"/>
          </p:nvPr>
        </p:nvSpPr>
        <p:spPr>
          <a:xfrm>
            <a:off x="174846" y="2405366"/>
            <a:ext cx="5707339" cy="4316109"/>
          </a:xfrm>
        </p:spPr>
        <p:txBody>
          <a:bodyPr>
            <a:normAutofit/>
          </a:bodyPr>
          <a:lstStyle/>
          <a:p>
            <a:r>
              <a:rPr lang="en-US" dirty="0"/>
              <a:t>We will use this Learning Management System</a:t>
            </a:r>
          </a:p>
          <a:p>
            <a:pPr lvl="1"/>
            <a:r>
              <a:rPr lang="en-US" dirty="0"/>
              <a:t>Course Outline </a:t>
            </a:r>
          </a:p>
          <a:p>
            <a:pPr lvl="1"/>
            <a:r>
              <a:rPr lang="en-US" dirty="0"/>
              <a:t>Slides </a:t>
            </a:r>
          </a:p>
          <a:p>
            <a:pPr lvl="1"/>
            <a:r>
              <a:rPr lang="en-US" dirty="0"/>
              <a:t>Assignments and grading</a:t>
            </a:r>
          </a:p>
          <a:p>
            <a:r>
              <a:rPr lang="en-US" dirty="0"/>
              <a:t>Resources for students</a:t>
            </a:r>
          </a:p>
          <a:p>
            <a:endParaRPr lang="en-US" dirty="0"/>
          </a:p>
          <a:p>
            <a:pPr marL="2565400" lvl="1"/>
            <a:r>
              <a:rPr lang="en-US" dirty="0"/>
              <a:t> </a:t>
            </a:r>
          </a:p>
          <a:p>
            <a:endParaRPr lang="en-US" dirty="0"/>
          </a:p>
          <a:p>
            <a:endParaRPr lang="en-US" dirty="0"/>
          </a:p>
        </p:txBody>
      </p:sp>
      <p:sp>
        <p:nvSpPr>
          <p:cNvPr id="8" name="Arrow: Down 7"/>
          <p:cNvSpPr/>
          <p:nvPr/>
        </p:nvSpPr>
        <p:spPr>
          <a:xfrm>
            <a:off x="7474316" y="1657450"/>
            <a:ext cx="286603" cy="2770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Arrow: Down 11"/>
          <p:cNvSpPr/>
          <p:nvPr/>
        </p:nvSpPr>
        <p:spPr>
          <a:xfrm>
            <a:off x="6728667" y="5401678"/>
            <a:ext cx="286603" cy="27701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 name="Rectangle 8"/>
          <p:cNvSpPr/>
          <p:nvPr/>
        </p:nvSpPr>
        <p:spPr>
          <a:xfrm>
            <a:off x="5031351" y="1084830"/>
            <a:ext cx="3946721" cy="523220"/>
          </a:xfrm>
          <a:prstGeom prst="rect">
            <a:avLst/>
          </a:prstGeom>
        </p:spPr>
        <p:txBody>
          <a:bodyPr wrap="none">
            <a:spAutoFit/>
          </a:bodyPr>
          <a:lstStyle/>
          <a:p>
            <a:r>
              <a:rPr lang="en-US" sz="2800" dirty="0">
                <a:hlinkClick r:id="rId3"/>
              </a:rPr>
              <a:t>http://conted.ucalgary.ca</a:t>
            </a:r>
            <a:r>
              <a:rPr lang="en-US" sz="2800" dirty="0"/>
              <a:t> </a:t>
            </a:r>
            <a:endParaRPr lang="en-CA" sz="2800" dirty="0"/>
          </a:p>
        </p:txBody>
      </p:sp>
      <p:sp>
        <p:nvSpPr>
          <p:cNvPr id="11" name="TextBox 10"/>
          <p:cNvSpPr txBox="1"/>
          <p:nvPr/>
        </p:nvSpPr>
        <p:spPr>
          <a:xfrm>
            <a:off x="6325736" y="5653178"/>
            <a:ext cx="1357952" cy="707886"/>
          </a:xfrm>
          <a:prstGeom prst="rect">
            <a:avLst/>
          </a:prstGeom>
          <a:noFill/>
        </p:spPr>
        <p:txBody>
          <a:bodyPr wrap="square" rtlCol="0">
            <a:spAutoFit/>
          </a:bodyPr>
          <a:lstStyle/>
          <a:p>
            <a:r>
              <a:rPr lang="en-CA" sz="4000" b="1" dirty="0">
                <a:solidFill>
                  <a:srgbClr val="C00000"/>
                </a:solidFill>
              </a:rPr>
              <a:t>D2L</a:t>
            </a:r>
          </a:p>
        </p:txBody>
      </p:sp>
      <p:pic>
        <p:nvPicPr>
          <p:cNvPr id="4" name="Picture 3"/>
          <p:cNvPicPr>
            <a:picLocks noChangeAspect="1"/>
          </p:cNvPicPr>
          <p:nvPr/>
        </p:nvPicPr>
        <p:blipFill>
          <a:blip r:embed="rId4"/>
          <a:stretch>
            <a:fillRect/>
          </a:stretch>
        </p:blipFill>
        <p:spPr>
          <a:xfrm>
            <a:off x="4494876" y="2072831"/>
            <a:ext cx="4649124" cy="1860517"/>
          </a:xfrm>
          <a:prstGeom prst="rect">
            <a:avLst/>
          </a:prstGeom>
        </p:spPr>
      </p:pic>
      <p:sp>
        <p:nvSpPr>
          <p:cNvPr id="5" name="Rectangle 4"/>
          <p:cNvSpPr/>
          <p:nvPr/>
        </p:nvSpPr>
        <p:spPr>
          <a:xfrm>
            <a:off x="7683688" y="2072831"/>
            <a:ext cx="1460312" cy="492430"/>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5"/>
          <a:srcRect l="3351" t="12442" r="2912" b="7569"/>
          <a:stretch/>
        </p:blipFill>
        <p:spPr>
          <a:xfrm>
            <a:off x="5611515" y="4169188"/>
            <a:ext cx="2286000" cy="982981"/>
          </a:xfrm>
          <a:prstGeom prst="rect">
            <a:avLst/>
          </a:prstGeom>
          <a:ln>
            <a:solidFill>
              <a:schemeClr val="accent5"/>
            </a:solid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60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ED39836-442C-4353-B6D3-C3B72B75DD6F}" type="slidenum">
              <a:rPr lang="en-US" altLang="en-US" sz="1200" smtClean="0">
                <a:solidFill>
                  <a:srgbClr val="FFFFFF"/>
                </a:solidFill>
              </a:rPr>
              <a:pPr>
                <a:lnSpc>
                  <a:spcPct val="80000"/>
                </a:lnSpc>
                <a:spcBef>
                  <a:spcPct val="0"/>
                </a:spcBef>
                <a:buClrTx/>
                <a:buSzTx/>
                <a:buFontTx/>
                <a:buNone/>
              </a:pPr>
              <a:t>80</a:t>
            </a:fld>
            <a:endParaRPr lang="en-US" altLang="en-US" sz="1200">
              <a:solidFill>
                <a:srgbClr val="FFFFFF"/>
              </a:solidFill>
            </a:endParaRPr>
          </a:p>
        </p:txBody>
      </p:sp>
      <p:sp>
        <p:nvSpPr>
          <p:cNvPr id="86020" name="Content Placeholder 3"/>
          <p:cNvSpPr>
            <a:spLocks noGrp="1"/>
          </p:cNvSpPr>
          <p:nvPr>
            <p:ph sz="quarter" idx="1"/>
          </p:nvPr>
        </p:nvSpPr>
        <p:spPr>
          <a:xfrm>
            <a:off x="612775" y="1600200"/>
            <a:ext cx="8153400" cy="4495800"/>
          </a:xfrm>
        </p:spPr>
        <p:txBody>
          <a:bodyPr/>
          <a:lstStyle/>
          <a:p>
            <a:pPr eaLnBrk="1" hangingPunct="1"/>
            <a:r>
              <a:rPr lang="en-US" altLang="en-US"/>
              <a:t>Identify the literal and the variable name:</a:t>
            </a:r>
          </a:p>
          <a:p>
            <a:pPr eaLnBrk="1" hangingPunct="1">
              <a:buFont typeface="Wingdings" panose="05000000000000000000" pitchFamily="2" charset="2"/>
              <a:buNone/>
            </a:pPr>
            <a:endParaRPr lang="en-US" altLang="en-US"/>
          </a:p>
          <a:p>
            <a:pPr lvl="1" eaLnBrk="1" hangingPunct="1"/>
            <a:r>
              <a:rPr lang="en-US" altLang="en-US"/>
              <a:t>var myname = “adnan”;</a:t>
            </a:r>
          </a:p>
          <a:p>
            <a:pPr lvl="1" eaLnBrk="1" hangingPunct="1"/>
            <a:endParaRPr lang="en-US" altLang="en-US"/>
          </a:p>
        </p:txBody>
      </p:sp>
    </p:spTree>
    <p:extLst>
      <p:ext uri="{BB962C8B-B14F-4D97-AF65-F5344CB8AC3E}">
        <p14:creationId xmlns:p14="http://schemas.microsoft.com/office/powerpoint/2010/main" val="2455260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0" y="26670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5" name="Rectangle 4"/>
          <p:cNvSpPr/>
          <p:nvPr/>
        </p:nvSpPr>
        <p:spPr>
          <a:xfrm>
            <a:off x="1828800" y="25146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87044"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70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1244C00-D17F-4135-A7B0-6C14E279FEB7}" type="slidenum">
              <a:rPr lang="en-US" altLang="en-US" sz="1200" smtClean="0">
                <a:solidFill>
                  <a:srgbClr val="FFFFFF"/>
                </a:solidFill>
              </a:rPr>
              <a:pPr>
                <a:lnSpc>
                  <a:spcPct val="80000"/>
                </a:lnSpc>
                <a:spcBef>
                  <a:spcPct val="0"/>
                </a:spcBef>
                <a:buClrTx/>
                <a:buSzTx/>
                <a:buFontTx/>
                <a:buNone/>
              </a:pPr>
              <a:t>81</a:t>
            </a:fld>
            <a:endParaRPr lang="en-US" altLang="en-US" sz="1200">
              <a:solidFill>
                <a:srgbClr val="FFFFFF"/>
              </a:solidFill>
            </a:endParaRPr>
          </a:p>
        </p:txBody>
      </p:sp>
      <p:sp>
        <p:nvSpPr>
          <p:cNvPr id="87046" name="Content Placeholder 3"/>
          <p:cNvSpPr>
            <a:spLocks noGrp="1"/>
          </p:cNvSpPr>
          <p:nvPr>
            <p:ph sz="quarter" idx="1"/>
          </p:nvPr>
        </p:nvSpPr>
        <p:spPr>
          <a:xfrm>
            <a:off x="612775" y="1600200"/>
            <a:ext cx="8153400" cy="4495800"/>
          </a:xfrm>
        </p:spPr>
        <p:txBody>
          <a:bodyPr/>
          <a:lstStyle/>
          <a:p>
            <a:pPr eaLnBrk="1" hangingPunct="1"/>
            <a:r>
              <a:rPr lang="en-US" altLang="en-US"/>
              <a:t>Identify the literal and the variable name:</a:t>
            </a:r>
          </a:p>
          <a:p>
            <a:pPr eaLnBrk="1" hangingPunct="1">
              <a:buFont typeface="Wingdings" panose="05000000000000000000" pitchFamily="2" charset="2"/>
              <a:buNone/>
            </a:pPr>
            <a:endParaRPr lang="en-US" altLang="en-US"/>
          </a:p>
          <a:p>
            <a:pPr lvl="1" eaLnBrk="1" hangingPunct="1"/>
            <a:r>
              <a:rPr lang="en-US" altLang="en-US"/>
              <a:t>var myname = “adnan”;</a:t>
            </a:r>
          </a:p>
          <a:p>
            <a:pPr lvl="1" eaLnBrk="1" hangingPunct="1"/>
            <a:endParaRPr lang="en-US" altLang="en-US"/>
          </a:p>
        </p:txBody>
      </p:sp>
      <p:sp>
        <p:nvSpPr>
          <p:cNvPr id="87047" name="TextBox 5"/>
          <p:cNvSpPr txBox="1">
            <a:spLocks noChangeArrowheads="1"/>
          </p:cNvSpPr>
          <p:nvPr/>
        </p:nvSpPr>
        <p:spPr bwMode="auto">
          <a:xfrm>
            <a:off x="1066800" y="3886200"/>
            <a:ext cx="1533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Variable name</a:t>
            </a:r>
          </a:p>
        </p:txBody>
      </p:sp>
      <p:sp>
        <p:nvSpPr>
          <p:cNvPr id="87048" name="TextBox 6"/>
          <p:cNvSpPr txBox="1">
            <a:spLocks noChangeArrowheads="1"/>
          </p:cNvSpPr>
          <p:nvPr/>
        </p:nvSpPr>
        <p:spPr bwMode="auto">
          <a:xfrm>
            <a:off x="4572000" y="3352800"/>
            <a:ext cx="1319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String literal</a:t>
            </a:r>
          </a:p>
        </p:txBody>
      </p:sp>
      <p:cxnSp>
        <p:nvCxnSpPr>
          <p:cNvPr id="9" name="Straight Arrow Connector 8"/>
          <p:cNvCxnSpPr/>
          <p:nvPr/>
        </p:nvCxnSpPr>
        <p:spPr>
          <a:xfrm flipV="1">
            <a:off x="1676400" y="34290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724400" y="32004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051" name="TextBox 12"/>
          <p:cNvSpPr txBox="1">
            <a:spLocks noChangeArrowheads="1"/>
          </p:cNvSpPr>
          <p:nvPr/>
        </p:nvSpPr>
        <p:spPr bwMode="auto">
          <a:xfrm>
            <a:off x="304800" y="3352800"/>
            <a:ext cx="98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keyword</a:t>
            </a:r>
          </a:p>
        </p:txBody>
      </p:sp>
      <p:cxnSp>
        <p:nvCxnSpPr>
          <p:cNvPr id="15" name="Straight Arrow Connector 14"/>
          <p:cNvCxnSpPr/>
          <p:nvPr/>
        </p:nvCxnSpPr>
        <p:spPr>
          <a:xfrm rot="5400000" flipH="1" flipV="1">
            <a:off x="1066800" y="3048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016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80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BEF433E-0526-485E-A361-69AA3283C642}" type="slidenum">
              <a:rPr lang="en-US" altLang="en-US" sz="1200" smtClean="0">
                <a:solidFill>
                  <a:srgbClr val="FFFFFF"/>
                </a:solidFill>
              </a:rPr>
              <a:pPr>
                <a:lnSpc>
                  <a:spcPct val="80000"/>
                </a:lnSpc>
                <a:spcBef>
                  <a:spcPct val="0"/>
                </a:spcBef>
                <a:buClrTx/>
                <a:buSzTx/>
                <a:buFontTx/>
                <a:buNone/>
              </a:pPr>
              <a:t>82</a:t>
            </a:fld>
            <a:endParaRPr lang="en-US" altLang="en-US" sz="1200">
              <a:solidFill>
                <a:srgbClr val="FFFFFF"/>
              </a:solidFill>
            </a:endParaRPr>
          </a:p>
        </p:txBody>
      </p:sp>
      <p:sp>
        <p:nvSpPr>
          <p:cNvPr id="88068" name="Content Placeholder 3"/>
          <p:cNvSpPr>
            <a:spLocks noGrp="1"/>
          </p:cNvSpPr>
          <p:nvPr>
            <p:ph sz="quarter" idx="1"/>
          </p:nvPr>
        </p:nvSpPr>
        <p:spPr>
          <a:xfrm>
            <a:off x="612775" y="1600200"/>
            <a:ext cx="8153400" cy="4495800"/>
          </a:xfrm>
        </p:spPr>
        <p:txBody>
          <a:bodyPr/>
          <a:lstStyle/>
          <a:p>
            <a:pPr eaLnBrk="1" hangingPunct="1"/>
            <a:r>
              <a:rPr lang="en-US" altLang="en-US" dirty="0"/>
              <a:t>If you don't specify an initial value for a variable with the </a:t>
            </a:r>
            <a:r>
              <a:rPr lang="en-US" altLang="en-US" dirty="0" err="1"/>
              <a:t>var</a:t>
            </a:r>
            <a:r>
              <a:rPr lang="en-US" altLang="en-US" dirty="0"/>
              <a:t> statement, the variable is declared, but it’s initial value is undefined until your code stores a value into it.</a:t>
            </a:r>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3124256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8909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671EF4B-5256-46C4-AA50-30B4A0457A32}" type="slidenum">
              <a:rPr lang="en-US" altLang="en-US" sz="1200" smtClean="0">
                <a:solidFill>
                  <a:srgbClr val="FFFFFF"/>
                </a:solidFill>
              </a:rPr>
              <a:pPr>
                <a:lnSpc>
                  <a:spcPct val="80000"/>
                </a:lnSpc>
                <a:spcBef>
                  <a:spcPct val="0"/>
                </a:spcBef>
                <a:buClrTx/>
                <a:buSzTx/>
                <a:buFontTx/>
                <a:buNone/>
              </a:pPr>
              <a:t>83</a:t>
            </a:fld>
            <a:endParaRPr lang="en-US" altLang="en-US" sz="1200">
              <a:solidFill>
                <a:srgbClr val="FFFFFF"/>
              </a:solidFill>
            </a:endParaRPr>
          </a:p>
        </p:txBody>
      </p:sp>
      <p:sp>
        <p:nvSpPr>
          <p:cNvPr id="89092" name="Content Placeholder 3"/>
          <p:cNvSpPr>
            <a:spLocks noGrp="1"/>
          </p:cNvSpPr>
          <p:nvPr>
            <p:ph sz="quarter" idx="1"/>
          </p:nvPr>
        </p:nvSpPr>
        <p:spPr>
          <a:xfrm>
            <a:off x="612775" y="1600200"/>
            <a:ext cx="8153400" cy="4495800"/>
          </a:xfrm>
        </p:spPr>
        <p:txBody>
          <a:bodyPr/>
          <a:lstStyle/>
          <a:p>
            <a:pPr eaLnBrk="1" hangingPunct="1"/>
            <a:r>
              <a:rPr lang="en-US" altLang="en-US" dirty="0"/>
              <a:t>It is legal and harmless to declare a variable more than once with the </a:t>
            </a:r>
            <a:r>
              <a:rPr lang="en-US" altLang="en-US" dirty="0" err="1"/>
              <a:t>var</a:t>
            </a:r>
            <a:r>
              <a:rPr lang="en-US" altLang="en-US" dirty="0"/>
              <a:t> statement. </a:t>
            </a:r>
          </a:p>
          <a:p>
            <a:pPr eaLnBrk="1" hangingPunct="1"/>
            <a:endParaRPr lang="en-US" altLang="en-US" dirty="0"/>
          </a:p>
          <a:p>
            <a:pPr eaLnBrk="1" hangingPunct="1"/>
            <a:r>
              <a:rPr lang="en-US" altLang="en-US" dirty="0"/>
              <a:t>If the repeated declaration has an initializer, it acts as if it were simply an assignment statement.</a:t>
            </a:r>
          </a:p>
          <a:p>
            <a:pPr eaLnBrk="1" hangingPunct="1"/>
            <a:endParaRPr lang="en-US" altLang="en-US" dirty="0"/>
          </a:p>
          <a:p>
            <a:pPr eaLnBrk="1" hangingPunct="1"/>
            <a:r>
              <a:rPr lang="en-US" altLang="en-US" dirty="0"/>
              <a:t>Initializer is the assignment of a value at the time of declaring the variable</a:t>
            </a:r>
          </a:p>
          <a:p>
            <a:pPr lvl="1" eaLnBrk="1" hangingPunct="1"/>
            <a:r>
              <a:rPr lang="en-US" altLang="en-US" dirty="0" err="1"/>
              <a:t>var</a:t>
            </a:r>
            <a:r>
              <a:rPr lang="en-US" altLang="en-US" dirty="0"/>
              <a:t> </a:t>
            </a:r>
            <a:r>
              <a:rPr lang="en-US" altLang="en-US" dirty="0" err="1"/>
              <a:t>myName</a:t>
            </a:r>
            <a:r>
              <a:rPr lang="en-US" altLang="en-US" dirty="0"/>
              <a:t> = “no name”  (this is initialization)</a:t>
            </a:r>
          </a:p>
        </p:txBody>
      </p:sp>
    </p:spTree>
    <p:extLst>
      <p:ext uri="{BB962C8B-B14F-4D97-AF65-F5344CB8AC3E}">
        <p14:creationId xmlns:p14="http://schemas.microsoft.com/office/powerpoint/2010/main" val="2013523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9011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646A0B7-D009-4B15-9705-9B222035E59C}" type="slidenum">
              <a:rPr lang="en-US" altLang="en-US" sz="1200" smtClean="0">
                <a:solidFill>
                  <a:srgbClr val="FFFFFF"/>
                </a:solidFill>
              </a:rPr>
              <a:pPr>
                <a:lnSpc>
                  <a:spcPct val="80000"/>
                </a:lnSpc>
                <a:spcBef>
                  <a:spcPct val="0"/>
                </a:spcBef>
                <a:buClrTx/>
                <a:buSzTx/>
                <a:buFontTx/>
                <a:buNone/>
              </a:pPr>
              <a:t>84</a:t>
            </a:fld>
            <a:endParaRPr lang="en-US" altLang="en-US" sz="1200">
              <a:solidFill>
                <a:srgbClr val="FFFFFF"/>
              </a:solidFill>
            </a:endParaRPr>
          </a:p>
        </p:txBody>
      </p:sp>
      <p:sp>
        <p:nvSpPr>
          <p:cNvPr id="90116" name="Content Placeholder 3"/>
          <p:cNvSpPr>
            <a:spLocks noGrp="1"/>
          </p:cNvSpPr>
          <p:nvPr>
            <p:ph sz="quarter" idx="1"/>
          </p:nvPr>
        </p:nvSpPr>
        <p:spPr>
          <a:xfrm>
            <a:off x="612775" y="1600200"/>
            <a:ext cx="8153400" cy="4495800"/>
          </a:xfrm>
        </p:spPr>
        <p:txBody>
          <a:bodyPr/>
          <a:lstStyle/>
          <a:p>
            <a:pPr eaLnBrk="1" hangingPunct="1"/>
            <a:r>
              <a:rPr lang="en-US" altLang="en-US"/>
              <a:t>If you attempt to read the value of an undeclared variable, JavaScript generates an error.</a:t>
            </a:r>
          </a:p>
          <a:p>
            <a:pPr eaLnBrk="1" hangingPunct="1"/>
            <a:endParaRPr lang="en-US" altLang="en-US"/>
          </a:p>
          <a:p>
            <a:pPr eaLnBrk="1" hangingPunct="1"/>
            <a:r>
              <a:rPr lang="en-US" altLang="en-US"/>
              <a:t>If you assign a value to a variable that you have not declared with var, JavaScript implicitly declares that variable for you. </a:t>
            </a:r>
          </a:p>
          <a:p>
            <a:pPr eaLnBrk="1" hangingPunct="1"/>
            <a:endParaRPr lang="en-US" altLang="en-US"/>
          </a:p>
        </p:txBody>
      </p:sp>
    </p:spTree>
    <p:extLst>
      <p:ext uri="{BB962C8B-B14F-4D97-AF65-F5344CB8AC3E}">
        <p14:creationId xmlns:p14="http://schemas.microsoft.com/office/powerpoint/2010/main" val="4283068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612775" y="228600"/>
            <a:ext cx="8153400" cy="990600"/>
          </a:xfrm>
        </p:spPr>
        <p:txBody>
          <a:bodyPr/>
          <a:lstStyle/>
          <a:p>
            <a:pPr eaLnBrk="1" hangingPunct="1"/>
            <a:r>
              <a:rPr lang="en-US" altLang="en-US"/>
              <a:t>JavaScript Syntax – Variables</a:t>
            </a:r>
          </a:p>
        </p:txBody>
      </p:sp>
      <p:sp>
        <p:nvSpPr>
          <p:cNvPr id="911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08EEB0D-A24B-4091-BA74-8949B8D6AF86}" type="slidenum">
              <a:rPr lang="en-US" altLang="en-US" sz="1200" smtClean="0">
                <a:solidFill>
                  <a:srgbClr val="FFFFFF"/>
                </a:solidFill>
              </a:rPr>
              <a:pPr>
                <a:lnSpc>
                  <a:spcPct val="80000"/>
                </a:lnSpc>
                <a:spcBef>
                  <a:spcPct val="0"/>
                </a:spcBef>
                <a:buClrTx/>
                <a:buSzTx/>
                <a:buFontTx/>
                <a:buNone/>
              </a:pPr>
              <a:t>85</a:t>
            </a:fld>
            <a:endParaRPr lang="en-US" altLang="en-US" sz="1200">
              <a:solidFill>
                <a:srgbClr val="FFFFFF"/>
              </a:solidFill>
            </a:endParaRPr>
          </a:p>
        </p:txBody>
      </p:sp>
      <p:sp>
        <p:nvSpPr>
          <p:cNvPr id="91140" name="Content Placeholder 3"/>
          <p:cNvSpPr>
            <a:spLocks noGrp="1"/>
          </p:cNvSpPr>
          <p:nvPr>
            <p:ph sz="quarter" idx="1"/>
          </p:nvPr>
        </p:nvSpPr>
        <p:spPr>
          <a:xfrm>
            <a:off x="612775" y="1600200"/>
            <a:ext cx="8153400" cy="4495800"/>
          </a:xfrm>
        </p:spPr>
        <p:txBody>
          <a:bodyPr/>
          <a:lstStyle/>
          <a:p>
            <a:pPr eaLnBrk="1" hangingPunct="1"/>
            <a:r>
              <a:rPr lang="en-US" altLang="en-US"/>
              <a:t>Note, however, that implicitly declared variables are always created as global variables, even if they are used within the body of a function</a:t>
            </a:r>
          </a:p>
          <a:p>
            <a:pPr lvl="1" eaLnBrk="1" hangingPunct="1"/>
            <a:r>
              <a:rPr lang="en-US" altLang="en-US"/>
              <a:t>We will discuss what the body of a function means and how it is different from declaring variables as “global”</a:t>
            </a:r>
          </a:p>
        </p:txBody>
      </p:sp>
    </p:spTree>
    <p:extLst>
      <p:ext uri="{BB962C8B-B14F-4D97-AF65-F5344CB8AC3E}">
        <p14:creationId xmlns:p14="http://schemas.microsoft.com/office/powerpoint/2010/main" val="34046845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612775" y="228600"/>
            <a:ext cx="8153400" cy="990600"/>
          </a:xfrm>
        </p:spPr>
        <p:txBody>
          <a:bodyPr/>
          <a:lstStyle/>
          <a:p>
            <a:pPr eaLnBrk="1" hangingPunct="1"/>
            <a:r>
              <a:rPr lang="en-US" altLang="en-US"/>
              <a:t>Variables – Recap:</a:t>
            </a:r>
          </a:p>
        </p:txBody>
      </p:sp>
      <p:sp>
        <p:nvSpPr>
          <p:cNvPr id="921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191AB9B-3840-4267-9F5F-FF503A58F526}" type="slidenum">
              <a:rPr lang="en-US" altLang="en-US" sz="1200" smtClean="0">
                <a:solidFill>
                  <a:srgbClr val="FFFFFF"/>
                </a:solidFill>
              </a:rPr>
              <a:pPr>
                <a:lnSpc>
                  <a:spcPct val="80000"/>
                </a:lnSpc>
                <a:spcBef>
                  <a:spcPct val="0"/>
                </a:spcBef>
                <a:buClrTx/>
                <a:buSzTx/>
                <a:buFontTx/>
                <a:buNone/>
              </a:pPr>
              <a:t>86</a:t>
            </a:fld>
            <a:endParaRPr lang="en-US" altLang="en-US" sz="1200">
              <a:solidFill>
                <a:srgbClr val="FFFFFF"/>
              </a:solidFill>
            </a:endParaRPr>
          </a:p>
        </p:txBody>
      </p:sp>
      <p:sp>
        <p:nvSpPr>
          <p:cNvPr id="92164" name="Content Placeholder 3"/>
          <p:cNvSpPr>
            <a:spLocks noGrp="1"/>
          </p:cNvSpPr>
          <p:nvPr>
            <p:ph sz="quarter" idx="1"/>
          </p:nvPr>
        </p:nvSpPr>
        <p:spPr>
          <a:xfrm>
            <a:off x="612775" y="1600200"/>
            <a:ext cx="8153400" cy="4495800"/>
          </a:xfrm>
        </p:spPr>
        <p:txBody>
          <a:bodyPr/>
          <a:lstStyle/>
          <a:p>
            <a:pPr eaLnBrk="1" hangingPunct="1"/>
            <a:r>
              <a:rPr lang="en-US" altLang="en-US"/>
              <a:t>To declare a variable using the keyword “var</a:t>
            </a:r>
          </a:p>
          <a:p>
            <a:pPr lvl="1" eaLnBrk="1" hangingPunct="1"/>
            <a:r>
              <a:rPr lang="en-US" altLang="en-US"/>
              <a:t>var myName;</a:t>
            </a:r>
          </a:p>
          <a:p>
            <a:pPr lvl="1" eaLnBrk="1" hangingPunct="1">
              <a:buFont typeface="Wingdings 2" panose="05020102010507070707" pitchFamily="18" charset="2"/>
              <a:buNone/>
            </a:pPr>
            <a:endParaRPr lang="en-US" altLang="en-US"/>
          </a:p>
          <a:p>
            <a:pPr eaLnBrk="1" hangingPunct="1"/>
            <a:r>
              <a:rPr lang="en-US" altLang="en-US"/>
              <a:t>To assign a variable use the “=“ operator</a:t>
            </a:r>
          </a:p>
          <a:p>
            <a:pPr lvl="1" eaLnBrk="1" hangingPunct="1"/>
            <a:r>
              <a:rPr lang="en-US" altLang="en-US"/>
              <a:t>myName = “Adnan”;</a:t>
            </a:r>
          </a:p>
          <a:p>
            <a:pPr lvl="1" eaLnBrk="1" hangingPunct="1">
              <a:buFont typeface="Wingdings 2" panose="05020102010507070707" pitchFamily="18" charset="2"/>
              <a:buNone/>
            </a:pPr>
            <a:endParaRPr lang="en-US" altLang="en-US"/>
          </a:p>
          <a:p>
            <a:pPr eaLnBrk="1" hangingPunct="1"/>
            <a:r>
              <a:rPr lang="en-US" altLang="en-US"/>
              <a:t>Multiple variables can be delcared at once:</a:t>
            </a:r>
          </a:p>
          <a:p>
            <a:pPr lvl="1" eaLnBrk="1" hangingPunct="1"/>
            <a:r>
              <a:rPr lang="en-US" altLang="en-US"/>
              <a:t>var firstName, lastName, age;</a:t>
            </a:r>
          </a:p>
          <a:p>
            <a:pPr lvl="1" eaLnBrk="1" hangingPunct="1"/>
            <a:endParaRPr lang="en-US" altLang="en-US"/>
          </a:p>
        </p:txBody>
      </p:sp>
    </p:spTree>
    <p:extLst>
      <p:ext uri="{BB962C8B-B14F-4D97-AF65-F5344CB8AC3E}">
        <p14:creationId xmlns:p14="http://schemas.microsoft.com/office/powerpoint/2010/main" val="15546987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612775" y="228600"/>
            <a:ext cx="8153400" cy="990600"/>
          </a:xfrm>
        </p:spPr>
        <p:txBody>
          <a:bodyPr/>
          <a:lstStyle/>
          <a:p>
            <a:pPr eaLnBrk="1" hangingPunct="1"/>
            <a:r>
              <a:rPr lang="en-US" altLang="en-US"/>
              <a:t>Variables – Recap:</a:t>
            </a:r>
          </a:p>
        </p:txBody>
      </p:sp>
      <p:graphicFrame>
        <p:nvGraphicFramePr>
          <p:cNvPr id="93187" name="Object 2"/>
          <p:cNvGraphicFramePr>
            <a:graphicFrameLocks noGrp="1" noChangeAspect="1"/>
          </p:cNvGraphicFramePr>
          <p:nvPr>
            <p:ph sz="quarter" idx="1"/>
          </p:nvPr>
        </p:nvGraphicFramePr>
        <p:xfrm>
          <a:off x="974725" y="1906588"/>
          <a:ext cx="7427913" cy="3883025"/>
        </p:xfrm>
        <a:graphic>
          <a:graphicData uri="http://schemas.openxmlformats.org/presentationml/2006/ole">
            <mc:AlternateContent xmlns:mc="http://schemas.openxmlformats.org/markup-compatibility/2006">
              <mc:Choice xmlns:v="urn:schemas-microsoft-com:vml" Requires="v">
                <p:oleObj spid="_x0000_s18447" name="Document" r:id="rId3" imgW="7428312" imgH="3883671" progId="Word.Document.8">
                  <p:embed/>
                </p:oleObj>
              </mc:Choice>
              <mc:Fallback>
                <p:oleObj name="Document" r:id="rId3" imgW="7428312" imgH="3883671" progId="Word.Document.8">
                  <p:embed/>
                  <p:pic>
                    <p:nvPicPr>
                      <p:cNvPr id="9318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906588"/>
                        <a:ext cx="7427913" cy="3883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9128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1600200"/>
            <a:ext cx="381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4211" name="Title 1"/>
          <p:cNvSpPr>
            <a:spLocks noGrp="1"/>
          </p:cNvSpPr>
          <p:nvPr>
            <p:ph type="title"/>
          </p:nvPr>
        </p:nvSpPr>
        <p:spPr>
          <a:xfrm>
            <a:off x="612775" y="228600"/>
            <a:ext cx="8153400" cy="990600"/>
          </a:xfrm>
        </p:spPr>
        <p:txBody>
          <a:bodyPr/>
          <a:lstStyle/>
          <a:p>
            <a:pPr eaLnBrk="1" hangingPunct="1"/>
            <a:r>
              <a:rPr lang="en-US" altLang="en-US"/>
              <a:t>Variables – Recap:</a:t>
            </a:r>
          </a:p>
        </p:txBody>
      </p:sp>
      <p:sp>
        <p:nvSpPr>
          <p:cNvPr id="942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9B4EF5B-62D0-472C-A7C5-42169DF70E0B}" type="slidenum">
              <a:rPr lang="en-US" altLang="en-US" sz="1200" smtClean="0">
                <a:solidFill>
                  <a:srgbClr val="FFFFFF"/>
                </a:solidFill>
              </a:rPr>
              <a:pPr>
                <a:lnSpc>
                  <a:spcPct val="80000"/>
                </a:lnSpc>
                <a:spcBef>
                  <a:spcPct val="0"/>
                </a:spcBef>
                <a:buClrTx/>
                <a:buSzTx/>
                <a:buFontTx/>
                <a:buNone/>
              </a:pPr>
              <a:t>88</a:t>
            </a:fld>
            <a:endParaRPr lang="en-US" altLang="en-US" sz="1200">
              <a:solidFill>
                <a:srgbClr val="FFFFFF"/>
              </a:solidFill>
            </a:endParaRPr>
          </a:p>
        </p:txBody>
      </p:sp>
      <p:sp>
        <p:nvSpPr>
          <p:cNvPr id="94213" name="Content Placeholder 3"/>
          <p:cNvSpPr>
            <a:spLocks noGrp="1"/>
          </p:cNvSpPr>
          <p:nvPr>
            <p:ph sz="quarter" idx="1"/>
          </p:nvPr>
        </p:nvSpPr>
        <p:spPr>
          <a:xfrm>
            <a:off x="612775" y="1600200"/>
            <a:ext cx="8153400" cy="4495800"/>
          </a:xfrm>
        </p:spPr>
        <p:txBody>
          <a:bodyPr/>
          <a:lstStyle/>
          <a:p>
            <a:pPr eaLnBrk="1" hangingPunct="1"/>
            <a:r>
              <a:rPr lang="en-US" altLang="en-US"/>
              <a:t>Line 1 :   var name;</a:t>
            </a:r>
          </a:p>
          <a:p>
            <a:pPr eaLnBrk="1" hangingPunct="1"/>
            <a:r>
              <a:rPr lang="en-US" altLang="en-US"/>
              <a:t>Line 2 :   age = 30;</a:t>
            </a:r>
          </a:p>
          <a:p>
            <a:pPr eaLnBrk="1" hangingPunct="1"/>
            <a:endParaRPr lang="en-US" altLang="en-US"/>
          </a:p>
          <a:p>
            <a:pPr eaLnBrk="1" hangingPunct="1"/>
            <a:r>
              <a:rPr lang="en-US" altLang="en-US"/>
              <a:t>Will the code above work? What’s wrong with it?</a:t>
            </a:r>
          </a:p>
        </p:txBody>
      </p:sp>
      <p:sp>
        <p:nvSpPr>
          <p:cNvPr id="5" name="Down Arrow 4"/>
          <p:cNvSpPr/>
          <p:nvPr/>
        </p:nvSpPr>
        <p:spPr>
          <a:xfrm rot="10800000">
            <a:off x="2133600" y="2743200"/>
            <a:ext cx="304800" cy="446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9306188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14400" y="1600200"/>
            <a:ext cx="3810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5235" name="Title 1"/>
          <p:cNvSpPr>
            <a:spLocks noGrp="1"/>
          </p:cNvSpPr>
          <p:nvPr>
            <p:ph type="title"/>
          </p:nvPr>
        </p:nvSpPr>
        <p:spPr>
          <a:xfrm>
            <a:off x="612775" y="228600"/>
            <a:ext cx="8153400" cy="990600"/>
          </a:xfrm>
        </p:spPr>
        <p:txBody>
          <a:bodyPr/>
          <a:lstStyle/>
          <a:p>
            <a:pPr eaLnBrk="1" hangingPunct="1"/>
            <a:r>
              <a:rPr lang="en-US" altLang="en-US"/>
              <a:t>Variables – Recap:</a:t>
            </a:r>
          </a:p>
        </p:txBody>
      </p:sp>
      <p:sp>
        <p:nvSpPr>
          <p:cNvPr id="952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044B0F9-62BF-44F1-BD87-B19F79141B63}" type="slidenum">
              <a:rPr lang="en-US" altLang="en-US" sz="1200" smtClean="0">
                <a:solidFill>
                  <a:srgbClr val="FFFFFF"/>
                </a:solidFill>
              </a:rPr>
              <a:pPr>
                <a:lnSpc>
                  <a:spcPct val="80000"/>
                </a:lnSpc>
                <a:spcBef>
                  <a:spcPct val="0"/>
                </a:spcBef>
                <a:buClrTx/>
                <a:buSzTx/>
                <a:buFontTx/>
                <a:buNone/>
              </a:pPr>
              <a:t>89</a:t>
            </a:fld>
            <a:endParaRPr lang="en-US" altLang="en-US" sz="1200">
              <a:solidFill>
                <a:srgbClr val="FFFFFF"/>
              </a:solidFill>
            </a:endParaRPr>
          </a:p>
        </p:txBody>
      </p:sp>
      <p:sp>
        <p:nvSpPr>
          <p:cNvPr id="95237" name="Content Placeholder 3"/>
          <p:cNvSpPr>
            <a:spLocks noGrp="1"/>
          </p:cNvSpPr>
          <p:nvPr>
            <p:ph sz="quarter" idx="1"/>
          </p:nvPr>
        </p:nvSpPr>
        <p:spPr>
          <a:xfrm>
            <a:off x="612775" y="1600200"/>
            <a:ext cx="8153400" cy="4495800"/>
          </a:xfrm>
        </p:spPr>
        <p:txBody>
          <a:bodyPr/>
          <a:lstStyle/>
          <a:p>
            <a:pPr eaLnBrk="1" hangingPunct="1"/>
            <a:r>
              <a:rPr lang="en-US" altLang="en-US"/>
              <a:t>Line 1 :   var name;</a:t>
            </a:r>
          </a:p>
          <a:p>
            <a:pPr eaLnBrk="1" hangingPunct="1"/>
            <a:r>
              <a:rPr lang="en-US" altLang="en-US"/>
              <a:t>Line 2 :   age = 30;</a:t>
            </a:r>
          </a:p>
          <a:p>
            <a:pPr eaLnBrk="1" hangingPunct="1"/>
            <a:endParaRPr lang="en-US" altLang="en-US"/>
          </a:p>
          <a:p>
            <a:pPr eaLnBrk="1" hangingPunct="1"/>
            <a:r>
              <a:rPr lang="en-US" altLang="en-US"/>
              <a:t>Will the code above work? What’s wrong with it?</a:t>
            </a:r>
          </a:p>
          <a:p>
            <a:pPr eaLnBrk="1" hangingPunct="1"/>
            <a:endParaRPr lang="en-US" altLang="en-US"/>
          </a:p>
          <a:p>
            <a:pPr eaLnBrk="1" hangingPunct="1"/>
            <a:r>
              <a:rPr lang="en-US" altLang="en-US"/>
              <a:t>The code is ok. Even if the variable “age” has not be declared using the var keyword, JavaScript will implicitly declare it. </a:t>
            </a:r>
          </a:p>
        </p:txBody>
      </p:sp>
      <p:sp>
        <p:nvSpPr>
          <p:cNvPr id="5" name="Down Arrow 4"/>
          <p:cNvSpPr/>
          <p:nvPr/>
        </p:nvSpPr>
        <p:spPr>
          <a:xfrm rot="10800000">
            <a:off x="2133600" y="2743200"/>
            <a:ext cx="304800" cy="446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rgbClr val="FFFFFF"/>
              </a:solidFill>
            </a:endParaRPr>
          </a:p>
        </p:txBody>
      </p:sp>
      <p:sp>
        <p:nvSpPr>
          <p:cNvPr id="8" name="Rounded Rectangle 7"/>
          <p:cNvSpPr/>
          <p:nvPr/>
        </p:nvSpPr>
        <p:spPr>
          <a:xfrm>
            <a:off x="4953000" y="1600200"/>
            <a:ext cx="12954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r>
              <a:rPr lang="en-US" dirty="0"/>
              <a:t>Code is ok</a:t>
            </a:r>
          </a:p>
        </p:txBody>
      </p:sp>
    </p:spTree>
    <p:extLst>
      <p:ext uri="{BB962C8B-B14F-4D97-AF65-F5344CB8AC3E}">
        <p14:creationId xmlns:p14="http://schemas.microsoft.com/office/powerpoint/2010/main" val="30828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to succeed in this course</a:t>
            </a:r>
            <a:endParaRPr lang="en-CA" dirty="0"/>
          </a:p>
        </p:txBody>
      </p:sp>
      <p:sp>
        <p:nvSpPr>
          <p:cNvPr id="3" name="Content Placeholder 2"/>
          <p:cNvSpPr>
            <a:spLocks noGrp="1"/>
          </p:cNvSpPr>
          <p:nvPr>
            <p:ph idx="1"/>
          </p:nvPr>
        </p:nvSpPr>
        <p:spPr/>
        <p:txBody>
          <a:bodyPr/>
          <a:lstStyle/>
          <a:p>
            <a:r>
              <a:rPr lang="en-CA" dirty="0"/>
              <a:t>Read chapters before each class</a:t>
            </a:r>
          </a:p>
          <a:p>
            <a:r>
              <a:rPr lang="en-CA" dirty="0"/>
              <a:t>Take notes</a:t>
            </a:r>
          </a:p>
          <a:p>
            <a:r>
              <a:rPr lang="en-US" dirty="0"/>
              <a:t>Be active in class (participate, enquire)</a:t>
            </a:r>
          </a:p>
          <a:p>
            <a:r>
              <a:rPr lang="en-US" dirty="0"/>
              <a:t>Do in class work (activities, cases, etc.)</a:t>
            </a:r>
          </a:p>
          <a:p>
            <a:r>
              <a:rPr lang="en-CA" dirty="0"/>
              <a:t>Attend class</a:t>
            </a:r>
          </a:p>
          <a:p>
            <a:endParaRPr lang="en-CA" dirty="0"/>
          </a:p>
        </p:txBody>
      </p:sp>
    </p:spTree>
    <p:extLst>
      <p:ext uri="{BB962C8B-B14F-4D97-AF65-F5344CB8AC3E}">
        <p14:creationId xmlns:p14="http://schemas.microsoft.com/office/powerpoint/2010/main" val="3519920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612775" y="228600"/>
            <a:ext cx="8153400" cy="990600"/>
          </a:xfrm>
        </p:spPr>
        <p:txBody>
          <a:bodyPr/>
          <a:lstStyle/>
          <a:p>
            <a:pPr eaLnBrk="1" hangingPunct="1"/>
            <a:r>
              <a:rPr lang="en-US" altLang="en-US"/>
              <a:t>Variables – Recap:</a:t>
            </a:r>
          </a:p>
        </p:txBody>
      </p:sp>
      <p:sp>
        <p:nvSpPr>
          <p:cNvPr id="9625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D0F0BB4-4B2B-4874-B9DD-3A95D7DD574B}" type="slidenum">
              <a:rPr lang="en-US" altLang="en-US" sz="1200" smtClean="0">
                <a:solidFill>
                  <a:srgbClr val="FFFFFF"/>
                </a:solidFill>
              </a:rPr>
              <a:pPr>
                <a:lnSpc>
                  <a:spcPct val="80000"/>
                </a:lnSpc>
                <a:spcBef>
                  <a:spcPct val="0"/>
                </a:spcBef>
                <a:buClrTx/>
                <a:buSzTx/>
                <a:buFontTx/>
                <a:buNone/>
              </a:pPr>
              <a:t>90</a:t>
            </a:fld>
            <a:endParaRPr lang="en-US" altLang="en-US" sz="1200">
              <a:solidFill>
                <a:srgbClr val="FFFFFF"/>
              </a:solidFill>
            </a:endParaRPr>
          </a:p>
        </p:txBody>
      </p:sp>
      <p:sp>
        <p:nvSpPr>
          <p:cNvPr id="96260" name="Content Placeholder 3"/>
          <p:cNvSpPr>
            <a:spLocks noGrp="1"/>
          </p:cNvSpPr>
          <p:nvPr>
            <p:ph sz="quarter" idx="1"/>
          </p:nvPr>
        </p:nvSpPr>
        <p:spPr>
          <a:xfrm>
            <a:off x="612775" y="1600200"/>
            <a:ext cx="8153400" cy="4495800"/>
          </a:xfrm>
        </p:spPr>
        <p:txBody>
          <a:bodyPr/>
          <a:lstStyle/>
          <a:p>
            <a:pPr eaLnBrk="1" hangingPunct="1"/>
            <a:r>
              <a:rPr lang="en-US" altLang="en-US"/>
              <a:t>Variable Names: Which is wrong?</a:t>
            </a:r>
          </a:p>
          <a:p>
            <a:pPr eaLnBrk="1" hangingPunct="1">
              <a:buFont typeface="Tw Cen MT" panose="020B0602020104020603" pitchFamily="34" charset="0"/>
              <a:buAutoNum type="arabicPeriod"/>
            </a:pPr>
            <a:r>
              <a:rPr lang="en-US" altLang="en-US"/>
              <a:t>_firstName</a:t>
            </a:r>
          </a:p>
          <a:p>
            <a:pPr eaLnBrk="1" hangingPunct="1">
              <a:buFont typeface="Tw Cen MT" panose="020B0602020104020603" pitchFamily="34" charset="0"/>
              <a:buAutoNum type="arabicPeriod"/>
            </a:pPr>
            <a:r>
              <a:rPr lang="en-US" altLang="en-US"/>
              <a:t>123Street</a:t>
            </a:r>
          </a:p>
          <a:p>
            <a:pPr eaLnBrk="1" hangingPunct="1">
              <a:buFont typeface="Tw Cen MT" panose="020B0602020104020603" pitchFamily="34" charset="0"/>
              <a:buAutoNum type="arabicPeriod"/>
            </a:pPr>
            <a:r>
              <a:rPr lang="en-US" altLang="en-US"/>
              <a:t>&amp;Street</a:t>
            </a:r>
          </a:p>
          <a:p>
            <a:pPr eaLnBrk="1" hangingPunct="1">
              <a:buFont typeface="Tw Cen MT" panose="020B0602020104020603" pitchFamily="34" charset="0"/>
              <a:buAutoNum type="arabicPeriod"/>
            </a:pPr>
            <a:r>
              <a:rPr lang="en-US" altLang="en-US"/>
              <a:t>Street_1</a:t>
            </a:r>
          </a:p>
          <a:p>
            <a:pPr eaLnBrk="1" hangingPunct="1">
              <a:buFont typeface="Tw Cen MT" panose="020B0602020104020603" pitchFamily="34" charset="0"/>
              <a:buAutoNum type="arabicPeriod"/>
            </a:pPr>
            <a:r>
              <a:rPr lang="en-US" altLang="en-US"/>
              <a:t>var</a:t>
            </a:r>
          </a:p>
          <a:p>
            <a:pPr eaLnBrk="1" hangingPunct="1">
              <a:buFont typeface="Tw Cen MT" panose="020B0602020104020603" pitchFamily="34" charset="0"/>
              <a:buAutoNum type="arabicPeriod"/>
            </a:pPr>
            <a:r>
              <a:rPr lang="en-US" altLang="en-US"/>
              <a:t>Var</a:t>
            </a:r>
          </a:p>
          <a:p>
            <a:pPr eaLnBrk="1" hangingPunct="1">
              <a:buFont typeface="Tw Cen MT" panose="020B0602020104020603" pitchFamily="34" charset="0"/>
              <a:buAutoNum type="arabicPeriod"/>
            </a:pPr>
            <a:endParaRPr lang="en-US" altLang="en-US"/>
          </a:p>
        </p:txBody>
      </p:sp>
    </p:spTree>
    <p:extLst>
      <p:ext uri="{BB962C8B-B14F-4D97-AF65-F5344CB8AC3E}">
        <p14:creationId xmlns:p14="http://schemas.microsoft.com/office/powerpoint/2010/main" val="25207315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612775" y="228600"/>
            <a:ext cx="8153400" cy="990600"/>
          </a:xfrm>
        </p:spPr>
        <p:txBody>
          <a:bodyPr/>
          <a:lstStyle/>
          <a:p>
            <a:pPr eaLnBrk="1" hangingPunct="1"/>
            <a:r>
              <a:rPr lang="en-US" altLang="en-US"/>
              <a:t>Variables – Recap:</a:t>
            </a:r>
          </a:p>
        </p:txBody>
      </p:sp>
      <p:sp>
        <p:nvSpPr>
          <p:cNvPr id="972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BD2B1F6-C1A8-457B-A19F-536A20A6FCD7}" type="slidenum">
              <a:rPr lang="en-US" altLang="en-US" sz="1200" smtClean="0">
                <a:solidFill>
                  <a:srgbClr val="FFFFFF"/>
                </a:solidFill>
              </a:rPr>
              <a:pPr>
                <a:lnSpc>
                  <a:spcPct val="80000"/>
                </a:lnSpc>
                <a:spcBef>
                  <a:spcPct val="0"/>
                </a:spcBef>
                <a:buClrTx/>
                <a:buSzTx/>
                <a:buFontTx/>
                <a:buNone/>
              </a:pPr>
              <a:t>91</a:t>
            </a:fld>
            <a:endParaRPr lang="en-US" altLang="en-US" sz="1200">
              <a:solidFill>
                <a:srgbClr val="FFFFFF"/>
              </a:solidFill>
            </a:endParaRPr>
          </a:p>
        </p:txBody>
      </p:sp>
      <p:sp>
        <p:nvSpPr>
          <p:cNvPr id="97284" name="Content Placeholder 3"/>
          <p:cNvSpPr>
            <a:spLocks noGrp="1"/>
          </p:cNvSpPr>
          <p:nvPr>
            <p:ph sz="quarter" idx="1"/>
          </p:nvPr>
        </p:nvSpPr>
        <p:spPr>
          <a:xfrm>
            <a:off x="612775" y="1600200"/>
            <a:ext cx="8153400" cy="4495800"/>
          </a:xfrm>
        </p:spPr>
        <p:txBody>
          <a:bodyPr/>
          <a:lstStyle/>
          <a:p>
            <a:pPr eaLnBrk="1" hangingPunct="1"/>
            <a:r>
              <a:rPr lang="en-US" altLang="en-US"/>
              <a:t>Variable Names: Which is wrong?</a:t>
            </a:r>
          </a:p>
          <a:p>
            <a:pPr eaLnBrk="1" hangingPunct="1">
              <a:buFont typeface="Tw Cen MT" panose="020B0602020104020603" pitchFamily="34" charset="0"/>
              <a:buAutoNum type="arabicPeriod"/>
            </a:pPr>
            <a:r>
              <a:rPr lang="en-US" altLang="en-US"/>
              <a:t>_firstName</a:t>
            </a:r>
          </a:p>
          <a:p>
            <a:pPr eaLnBrk="1" hangingPunct="1">
              <a:buFont typeface="Tw Cen MT" panose="020B0602020104020603" pitchFamily="34" charset="0"/>
              <a:buAutoNum type="arabicPeriod"/>
            </a:pPr>
            <a:r>
              <a:rPr lang="en-US" altLang="en-US"/>
              <a:t>123Street</a:t>
            </a:r>
          </a:p>
          <a:p>
            <a:pPr eaLnBrk="1" hangingPunct="1">
              <a:buFont typeface="Tw Cen MT" panose="020B0602020104020603" pitchFamily="34" charset="0"/>
              <a:buAutoNum type="arabicPeriod"/>
            </a:pPr>
            <a:r>
              <a:rPr lang="en-US" altLang="en-US"/>
              <a:t>&amp;Street</a:t>
            </a:r>
          </a:p>
          <a:p>
            <a:pPr eaLnBrk="1" hangingPunct="1">
              <a:buFont typeface="Tw Cen MT" panose="020B0602020104020603" pitchFamily="34" charset="0"/>
              <a:buAutoNum type="arabicPeriod"/>
            </a:pPr>
            <a:r>
              <a:rPr lang="en-US" altLang="en-US"/>
              <a:t>Street_1</a:t>
            </a:r>
          </a:p>
          <a:p>
            <a:pPr eaLnBrk="1" hangingPunct="1">
              <a:buFont typeface="Tw Cen MT" panose="020B0602020104020603" pitchFamily="34" charset="0"/>
              <a:buAutoNum type="arabicPeriod"/>
            </a:pPr>
            <a:r>
              <a:rPr lang="en-US" altLang="en-US"/>
              <a:t>var </a:t>
            </a:r>
          </a:p>
          <a:p>
            <a:pPr eaLnBrk="1" hangingPunct="1">
              <a:buFont typeface="Tw Cen MT" panose="020B0602020104020603" pitchFamily="34" charset="0"/>
              <a:buAutoNum type="arabicPeriod"/>
            </a:pPr>
            <a:r>
              <a:rPr lang="en-US" altLang="en-US"/>
              <a:t>Var </a:t>
            </a:r>
          </a:p>
          <a:p>
            <a:pPr eaLnBrk="1" hangingPunct="1">
              <a:buFont typeface="Tw Cen MT" panose="020B0602020104020603" pitchFamily="34" charset="0"/>
              <a:buAutoNum type="arabicPeriod"/>
            </a:pPr>
            <a:endParaRPr lang="en-US" altLang="en-US"/>
          </a:p>
        </p:txBody>
      </p:sp>
      <p:sp>
        <p:nvSpPr>
          <p:cNvPr id="5" name="Rounded Rectangle 4"/>
          <p:cNvSpPr/>
          <p:nvPr/>
        </p:nvSpPr>
        <p:spPr>
          <a:xfrm>
            <a:off x="3048000" y="2262188"/>
            <a:ext cx="381000" cy="3048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sz="1100" dirty="0"/>
              <a:t>OK</a:t>
            </a:r>
          </a:p>
        </p:txBody>
      </p:sp>
      <p:sp>
        <p:nvSpPr>
          <p:cNvPr id="6" name="Rounded Rectangle 5"/>
          <p:cNvSpPr/>
          <p:nvPr/>
        </p:nvSpPr>
        <p:spPr>
          <a:xfrm>
            <a:off x="2622550" y="3854450"/>
            <a:ext cx="381000" cy="3048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sz="1100" dirty="0"/>
              <a:t>OK</a:t>
            </a:r>
          </a:p>
        </p:txBody>
      </p:sp>
      <p:sp>
        <p:nvSpPr>
          <p:cNvPr id="7" name="Rounded Rectangle 6"/>
          <p:cNvSpPr/>
          <p:nvPr/>
        </p:nvSpPr>
        <p:spPr>
          <a:xfrm>
            <a:off x="2719388" y="2784475"/>
            <a:ext cx="533400" cy="30480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1100" dirty="0"/>
              <a:t>Error</a:t>
            </a:r>
          </a:p>
        </p:txBody>
      </p:sp>
      <p:sp>
        <p:nvSpPr>
          <p:cNvPr id="8" name="Rounded Rectangle 7"/>
          <p:cNvSpPr/>
          <p:nvPr/>
        </p:nvSpPr>
        <p:spPr>
          <a:xfrm>
            <a:off x="1828800" y="4419600"/>
            <a:ext cx="533400" cy="30480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1100" dirty="0"/>
              <a:t>Error</a:t>
            </a:r>
          </a:p>
        </p:txBody>
      </p:sp>
      <p:sp>
        <p:nvSpPr>
          <p:cNvPr id="9" name="Rounded Rectangle 8"/>
          <p:cNvSpPr/>
          <p:nvPr/>
        </p:nvSpPr>
        <p:spPr>
          <a:xfrm>
            <a:off x="2514600" y="3276600"/>
            <a:ext cx="533400" cy="30480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sz="1100" dirty="0"/>
              <a:t>Error</a:t>
            </a:r>
          </a:p>
        </p:txBody>
      </p:sp>
      <p:sp>
        <p:nvSpPr>
          <p:cNvPr id="10" name="Rounded Rectangle 9"/>
          <p:cNvSpPr/>
          <p:nvPr/>
        </p:nvSpPr>
        <p:spPr>
          <a:xfrm>
            <a:off x="1905000" y="4953000"/>
            <a:ext cx="381000" cy="3048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en-US" sz="1100" dirty="0"/>
              <a:t>OK</a:t>
            </a:r>
          </a:p>
        </p:txBody>
      </p:sp>
    </p:spTree>
    <p:extLst>
      <p:ext uri="{BB962C8B-B14F-4D97-AF65-F5344CB8AC3E}">
        <p14:creationId xmlns:p14="http://schemas.microsoft.com/office/powerpoint/2010/main" val="19876624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12775" y="228600"/>
            <a:ext cx="8153400" cy="990600"/>
          </a:xfrm>
        </p:spPr>
        <p:txBody>
          <a:bodyPr/>
          <a:lstStyle/>
          <a:p>
            <a:pPr eaLnBrk="1" hangingPunct="1"/>
            <a:r>
              <a:rPr lang="en-US" altLang="en-US"/>
              <a:t>Lets declare variables</a:t>
            </a:r>
          </a:p>
        </p:txBody>
      </p:sp>
      <p:sp>
        <p:nvSpPr>
          <p:cNvPr id="983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F9455E7-EBFE-4C1D-93AB-EF92013A4E7F}" type="slidenum">
              <a:rPr lang="en-US" altLang="en-US" sz="1200" smtClean="0">
                <a:solidFill>
                  <a:srgbClr val="FFFFFF"/>
                </a:solidFill>
              </a:rPr>
              <a:pPr>
                <a:lnSpc>
                  <a:spcPct val="80000"/>
                </a:lnSpc>
                <a:spcBef>
                  <a:spcPct val="0"/>
                </a:spcBef>
                <a:buClrTx/>
                <a:buSzTx/>
                <a:buFontTx/>
                <a:buNone/>
              </a:pPr>
              <a:t>92</a:t>
            </a:fld>
            <a:endParaRPr lang="en-US" altLang="en-US" sz="1200">
              <a:solidFill>
                <a:srgbClr val="FFFFFF"/>
              </a:solidFill>
            </a:endParaRPr>
          </a:p>
        </p:txBody>
      </p:sp>
      <p:sp>
        <p:nvSpPr>
          <p:cNvPr id="98308"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a:t>What to do (do this in your </a:t>
            </a:r>
            <a:r>
              <a:rPr lang="en-US" altLang="en-US" b="1"/>
              <a:t>lec1.js</a:t>
            </a:r>
            <a:r>
              <a:rPr lang="en-US" altLang="en-US"/>
              <a:t> file)</a:t>
            </a:r>
          </a:p>
          <a:p>
            <a:pPr eaLnBrk="1" hangingPunct="1">
              <a:lnSpc>
                <a:spcPct val="90000"/>
              </a:lnSpc>
              <a:buFont typeface="Wingdings" panose="05000000000000000000" pitchFamily="2" charset="2"/>
              <a:buNone/>
            </a:pPr>
            <a:endParaRPr lang="en-US" altLang="en-US"/>
          </a:p>
          <a:p>
            <a:pPr lvl="1" eaLnBrk="1" hangingPunct="1">
              <a:lnSpc>
                <a:spcPct val="90000"/>
              </a:lnSpc>
            </a:pPr>
            <a:r>
              <a:rPr lang="en-US" altLang="en-US"/>
              <a:t>Declare  a variable name called  </a:t>
            </a:r>
            <a:r>
              <a:rPr lang="en-US" altLang="en-US" b="1"/>
              <a:t>firstName</a:t>
            </a:r>
            <a:r>
              <a:rPr lang="en-US" altLang="en-US"/>
              <a:t> using the var keyword. In the next line assign a value to it</a:t>
            </a:r>
          </a:p>
          <a:p>
            <a:pPr lvl="1" eaLnBrk="1" hangingPunct="1">
              <a:lnSpc>
                <a:spcPct val="90000"/>
              </a:lnSpc>
            </a:pPr>
            <a:endParaRPr lang="en-US" altLang="en-US"/>
          </a:p>
          <a:p>
            <a:pPr lvl="1" eaLnBrk="1" hangingPunct="1">
              <a:lnSpc>
                <a:spcPct val="90000"/>
              </a:lnSpc>
            </a:pPr>
            <a:r>
              <a:rPr lang="en-US" altLang="en-US"/>
              <a:t>Declare a variable </a:t>
            </a:r>
            <a:r>
              <a:rPr lang="en-US" altLang="en-US" b="1"/>
              <a:t>lastName</a:t>
            </a:r>
            <a:r>
              <a:rPr lang="en-US" altLang="en-US"/>
              <a:t> and assign a value to it in the same line</a:t>
            </a:r>
          </a:p>
          <a:p>
            <a:pPr lvl="1" eaLnBrk="1" hangingPunct="1">
              <a:lnSpc>
                <a:spcPct val="90000"/>
              </a:lnSpc>
            </a:pPr>
            <a:endParaRPr lang="en-US" altLang="en-US"/>
          </a:p>
          <a:p>
            <a:pPr lvl="1" eaLnBrk="1" hangingPunct="1">
              <a:lnSpc>
                <a:spcPct val="90000"/>
              </a:lnSpc>
            </a:pPr>
            <a:r>
              <a:rPr lang="en-US" altLang="en-US"/>
              <a:t>Declare three variable in the same line  </a:t>
            </a:r>
            <a:r>
              <a:rPr lang="en-US" altLang="en-US" b="1"/>
              <a:t>city</a:t>
            </a:r>
            <a:r>
              <a:rPr lang="en-US" altLang="en-US"/>
              <a:t>,  </a:t>
            </a:r>
            <a:r>
              <a:rPr lang="en-US" altLang="en-US" b="1"/>
              <a:t>provice</a:t>
            </a:r>
            <a:r>
              <a:rPr lang="en-US" altLang="en-US"/>
              <a:t>, </a:t>
            </a:r>
            <a:r>
              <a:rPr lang="en-US" altLang="en-US" b="1"/>
              <a:t>postal_code</a:t>
            </a:r>
          </a:p>
          <a:p>
            <a:pPr lvl="1" eaLnBrk="1" hangingPunct="1">
              <a:lnSpc>
                <a:spcPct val="90000"/>
              </a:lnSpc>
            </a:pPr>
            <a:endParaRPr lang="en-US" altLang="en-US"/>
          </a:p>
        </p:txBody>
      </p:sp>
    </p:spTree>
    <p:extLst>
      <p:ext uri="{BB962C8B-B14F-4D97-AF65-F5344CB8AC3E}">
        <p14:creationId xmlns:p14="http://schemas.microsoft.com/office/powerpoint/2010/main" val="26264081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590800"/>
            <a:ext cx="5181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9331" name="Title 1"/>
          <p:cNvSpPr>
            <a:spLocks noGrp="1"/>
          </p:cNvSpPr>
          <p:nvPr>
            <p:ph type="title"/>
          </p:nvPr>
        </p:nvSpPr>
        <p:spPr>
          <a:xfrm>
            <a:off x="612775" y="228600"/>
            <a:ext cx="8153400" cy="990600"/>
          </a:xfrm>
        </p:spPr>
        <p:txBody>
          <a:bodyPr/>
          <a:lstStyle/>
          <a:p>
            <a:pPr eaLnBrk="1" hangingPunct="1"/>
            <a:r>
              <a:rPr lang="en-US" altLang="en-US"/>
              <a:t>How to print variables</a:t>
            </a:r>
          </a:p>
        </p:txBody>
      </p:sp>
      <p:sp>
        <p:nvSpPr>
          <p:cNvPr id="9933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5147E1E3-5980-4DB0-9B63-620E1176F272}" type="slidenum">
              <a:rPr lang="en-US" altLang="en-US" sz="1200" smtClean="0">
                <a:solidFill>
                  <a:srgbClr val="FFFFFF"/>
                </a:solidFill>
              </a:rPr>
              <a:pPr>
                <a:lnSpc>
                  <a:spcPct val="80000"/>
                </a:lnSpc>
                <a:spcBef>
                  <a:spcPct val="0"/>
                </a:spcBef>
                <a:buClrTx/>
                <a:buSzTx/>
                <a:buFontTx/>
                <a:buNone/>
              </a:pPr>
              <a:t>93</a:t>
            </a:fld>
            <a:endParaRPr lang="en-US" altLang="en-US" sz="1200">
              <a:solidFill>
                <a:srgbClr val="FFFFFF"/>
              </a:solidFill>
            </a:endParaRPr>
          </a:p>
        </p:txBody>
      </p:sp>
      <p:sp>
        <p:nvSpPr>
          <p:cNvPr id="99333" name="Content Placeholder 3"/>
          <p:cNvSpPr>
            <a:spLocks noGrp="1"/>
          </p:cNvSpPr>
          <p:nvPr>
            <p:ph sz="quarter" idx="1"/>
          </p:nvPr>
        </p:nvSpPr>
        <p:spPr>
          <a:xfrm>
            <a:off x="612775" y="1600200"/>
            <a:ext cx="8153400" cy="4495800"/>
          </a:xfrm>
        </p:spPr>
        <p:txBody>
          <a:bodyPr/>
          <a:lstStyle/>
          <a:p>
            <a:pPr eaLnBrk="1" hangingPunct="1"/>
            <a:r>
              <a:rPr lang="en-US" altLang="en-US"/>
              <a:t>To write/print the variables onto the document:</a:t>
            </a:r>
          </a:p>
          <a:p>
            <a:pPr eaLnBrk="1" hangingPunct="1"/>
            <a:endParaRPr lang="en-US" altLang="en-US"/>
          </a:p>
          <a:p>
            <a:pPr eaLnBrk="1" hangingPunct="1">
              <a:buFont typeface="Wingdings" panose="05000000000000000000" pitchFamily="2" charset="2"/>
              <a:buNone/>
            </a:pPr>
            <a:r>
              <a:rPr lang="en-US" altLang="en-US"/>
              <a:t>var firstName = “Adnan”;</a:t>
            </a:r>
          </a:p>
          <a:p>
            <a:pPr eaLnBrk="1" hangingPunct="1">
              <a:buFont typeface="Wingdings" panose="05000000000000000000" pitchFamily="2" charset="2"/>
              <a:buNone/>
            </a:pPr>
            <a:r>
              <a:rPr lang="en-US" altLang="en-US"/>
              <a:t>document.write (firstName);</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To make the name bold </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document.write(“&lt;b&gt;” + firstName + “&lt;/b&gt;”);</a:t>
            </a:r>
          </a:p>
        </p:txBody>
      </p:sp>
      <p:sp>
        <p:nvSpPr>
          <p:cNvPr id="6" name="Rectangle 5"/>
          <p:cNvSpPr/>
          <p:nvPr/>
        </p:nvSpPr>
        <p:spPr>
          <a:xfrm>
            <a:off x="533400" y="5257800"/>
            <a:ext cx="7391400" cy="762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3880441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612775" y="228600"/>
            <a:ext cx="8153400" cy="990600"/>
          </a:xfrm>
        </p:spPr>
        <p:txBody>
          <a:bodyPr/>
          <a:lstStyle/>
          <a:p>
            <a:pPr eaLnBrk="1" hangingPunct="1"/>
            <a:r>
              <a:rPr lang="en-US" altLang="en-US"/>
              <a:t>How to print variables</a:t>
            </a:r>
          </a:p>
        </p:txBody>
      </p:sp>
      <p:sp>
        <p:nvSpPr>
          <p:cNvPr id="1003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B37EE637-01A0-4C20-8639-C512EA77D162}" type="slidenum">
              <a:rPr lang="en-US" altLang="en-US" sz="1200" smtClean="0">
                <a:solidFill>
                  <a:srgbClr val="FFFFFF"/>
                </a:solidFill>
              </a:rPr>
              <a:pPr>
                <a:lnSpc>
                  <a:spcPct val="80000"/>
                </a:lnSpc>
                <a:spcBef>
                  <a:spcPct val="0"/>
                </a:spcBef>
                <a:buClrTx/>
                <a:buSzTx/>
                <a:buFontTx/>
                <a:buNone/>
              </a:pPr>
              <a:t>94</a:t>
            </a:fld>
            <a:endParaRPr lang="en-US" altLang="en-US" sz="1200">
              <a:solidFill>
                <a:srgbClr val="FFFFFF"/>
              </a:solidFill>
            </a:endParaRPr>
          </a:p>
        </p:txBody>
      </p:sp>
      <p:sp>
        <p:nvSpPr>
          <p:cNvPr id="100356" name="Content Placeholder 3"/>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altLang="en-US"/>
              <a:t>To make the name bold </a:t>
            </a:r>
          </a:p>
          <a:p>
            <a:pPr eaLnBrk="1" hangingPunct="1">
              <a:buFont typeface="Wingdings" panose="05000000000000000000" pitchFamily="2" charset="2"/>
              <a:buNone/>
            </a:pPr>
            <a:br>
              <a:rPr lang="en-US" altLang="en-US"/>
            </a:br>
            <a:r>
              <a:rPr lang="en-US" altLang="en-US"/>
              <a:t>document.write(“&lt;b&gt;” + firstName + “&lt;/b&gt;”);</a:t>
            </a:r>
          </a:p>
          <a:p>
            <a:pPr eaLnBrk="1" hangingPunct="1"/>
            <a:endParaRPr lang="en-US" altLang="en-US"/>
          </a:p>
        </p:txBody>
      </p:sp>
      <p:sp>
        <p:nvSpPr>
          <p:cNvPr id="5" name="Rectangle 4"/>
          <p:cNvSpPr/>
          <p:nvPr/>
        </p:nvSpPr>
        <p:spPr>
          <a:xfrm>
            <a:off x="914400" y="2590800"/>
            <a:ext cx="7086600" cy="609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Down Arrow 5"/>
          <p:cNvSpPr/>
          <p:nvPr/>
        </p:nvSpPr>
        <p:spPr>
          <a:xfrm rot="10800000">
            <a:off x="3886200" y="3048000"/>
            <a:ext cx="304800" cy="1143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rgbClr val="FFFFFF"/>
              </a:solidFill>
            </a:endParaRPr>
          </a:p>
        </p:txBody>
      </p:sp>
      <p:sp>
        <p:nvSpPr>
          <p:cNvPr id="7" name="Down Arrow 6"/>
          <p:cNvSpPr/>
          <p:nvPr/>
        </p:nvSpPr>
        <p:spPr>
          <a:xfrm rot="10800000">
            <a:off x="4446588" y="3048000"/>
            <a:ext cx="304800" cy="457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solidFill>
                <a:srgbClr val="FFFFFF"/>
              </a:solidFill>
            </a:endParaRPr>
          </a:p>
        </p:txBody>
      </p:sp>
      <p:sp>
        <p:nvSpPr>
          <p:cNvPr id="100360" name="TextBox 7"/>
          <p:cNvSpPr txBox="1">
            <a:spLocks noChangeArrowheads="1"/>
          </p:cNvSpPr>
          <p:nvPr/>
        </p:nvSpPr>
        <p:spPr bwMode="auto">
          <a:xfrm>
            <a:off x="2286000" y="4191000"/>
            <a:ext cx="2049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Html open tag in “ ”</a:t>
            </a:r>
          </a:p>
        </p:txBody>
      </p:sp>
      <p:sp>
        <p:nvSpPr>
          <p:cNvPr id="100361" name="TextBox 9"/>
          <p:cNvSpPr txBox="1">
            <a:spLocks noChangeArrowheads="1"/>
          </p:cNvSpPr>
          <p:nvPr/>
        </p:nvSpPr>
        <p:spPr bwMode="auto">
          <a:xfrm>
            <a:off x="4267200" y="3581400"/>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 to join</a:t>
            </a:r>
          </a:p>
        </p:txBody>
      </p:sp>
      <p:sp>
        <p:nvSpPr>
          <p:cNvPr id="11" name="Down Arrow 10"/>
          <p:cNvSpPr/>
          <p:nvPr/>
        </p:nvSpPr>
        <p:spPr>
          <a:xfrm rot="10800000">
            <a:off x="5791200" y="3048000"/>
            <a:ext cx="304800" cy="6096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solidFill>
                <a:srgbClr val="FFFFFF"/>
              </a:solidFill>
            </a:endParaRPr>
          </a:p>
        </p:txBody>
      </p:sp>
      <p:sp>
        <p:nvSpPr>
          <p:cNvPr id="100363" name="TextBox 11"/>
          <p:cNvSpPr txBox="1">
            <a:spLocks noChangeArrowheads="1"/>
          </p:cNvSpPr>
          <p:nvPr/>
        </p:nvSpPr>
        <p:spPr bwMode="auto">
          <a:xfrm>
            <a:off x="5410200" y="3733800"/>
            <a:ext cx="1162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JS variable</a:t>
            </a:r>
          </a:p>
        </p:txBody>
      </p:sp>
      <p:sp>
        <p:nvSpPr>
          <p:cNvPr id="13" name="Down Arrow 12"/>
          <p:cNvSpPr/>
          <p:nvPr/>
        </p:nvSpPr>
        <p:spPr>
          <a:xfrm rot="10800000">
            <a:off x="7010400" y="3048000"/>
            <a:ext cx="304800" cy="685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solidFill>
                <a:srgbClr val="FFFFFF"/>
              </a:solidFill>
            </a:endParaRPr>
          </a:p>
        </p:txBody>
      </p:sp>
      <p:sp>
        <p:nvSpPr>
          <p:cNvPr id="100365" name="TextBox 13"/>
          <p:cNvSpPr txBox="1">
            <a:spLocks noChangeArrowheads="1"/>
          </p:cNvSpPr>
          <p:nvPr/>
        </p:nvSpPr>
        <p:spPr bwMode="auto">
          <a:xfrm>
            <a:off x="6705600" y="3886200"/>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1800"/>
              <a:t>Close html tage in “ ”</a:t>
            </a:r>
          </a:p>
        </p:txBody>
      </p:sp>
    </p:spTree>
    <p:extLst>
      <p:ext uri="{BB962C8B-B14F-4D97-AF65-F5344CB8AC3E}">
        <p14:creationId xmlns:p14="http://schemas.microsoft.com/office/powerpoint/2010/main" val="34052660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612775" y="228600"/>
            <a:ext cx="8153400" cy="990600"/>
          </a:xfrm>
        </p:spPr>
        <p:txBody>
          <a:bodyPr/>
          <a:lstStyle/>
          <a:p>
            <a:pPr eaLnBrk="1" hangingPunct="1"/>
            <a:r>
              <a:rPr lang="en-US" altLang="en-US"/>
              <a:t>Lets print your address</a:t>
            </a:r>
          </a:p>
        </p:txBody>
      </p:sp>
      <p:sp>
        <p:nvSpPr>
          <p:cNvPr id="1013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B157CE49-6B3F-43AE-B857-46C81CC287C9}" type="slidenum">
              <a:rPr lang="en-US" altLang="en-US" sz="1200" smtClean="0">
                <a:solidFill>
                  <a:srgbClr val="FFFFFF"/>
                </a:solidFill>
              </a:rPr>
              <a:pPr>
                <a:lnSpc>
                  <a:spcPct val="80000"/>
                </a:lnSpc>
                <a:spcBef>
                  <a:spcPct val="0"/>
                </a:spcBef>
                <a:buClrTx/>
                <a:buSzTx/>
                <a:buFontTx/>
                <a:buNone/>
              </a:pPr>
              <a:t>95</a:t>
            </a:fld>
            <a:endParaRPr lang="en-US" altLang="en-US" sz="1200">
              <a:solidFill>
                <a:srgbClr val="FFFFFF"/>
              </a:solidFill>
            </a:endParaRPr>
          </a:p>
        </p:txBody>
      </p:sp>
      <p:sp>
        <p:nvSpPr>
          <p:cNvPr id="101380" name="Content Placeholder 3"/>
          <p:cNvSpPr>
            <a:spLocks noGrp="1"/>
          </p:cNvSpPr>
          <p:nvPr>
            <p:ph sz="quarter" idx="1"/>
          </p:nvPr>
        </p:nvSpPr>
        <p:spPr>
          <a:xfrm>
            <a:off x="612775" y="1600200"/>
            <a:ext cx="8153400" cy="4495800"/>
          </a:xfrm>
        </p:spPr>
        <p:txBody>
          <a:bodyPr/>
          <a:lstStyle/>
          <a:p>
            <a:pPr eaLnBrk="1" hangingPunct="1"/>
            <a:r>
              <a:rPr lang="en-US" altLang="en-US" dirty="0"/>
              <a:t>What to do (in </a:t>
            </a:r>
            <a:r>
              <a:rPr lang="en-US" altLang="en-US" b="1" dirty="0"/>
              <a:t>lec1.js</a:t>
            </a:r>
            <a:r>
              <a:rPr lang="en-US" altLang="en-US" dirty="0"/>
              <a:t> file):</a:t>
            </a:r>
          </a:p>
          <a:p>
            <a:pPr eaLnBrk="1" hangingPunct="1">
              <a:buFont typeface="Wingdings" panose="05000000000000000000" pitchFamily="2" charset="2"/>
              <a:buNone/>
            </a:pPr>
            <a:endParaRPr lang="en-US" altLang="en-US" dirty="0"/>
          </a:p>
          <a:p>
            <a:pPr lvl="1" eaLnBrk="1" hangingPunct="1"/>
            <a:r>
              <a:rPr lang="en-US" altLang="en-US" dirty="0"/>
              <a:t>Print First name and last name in bold</a:t>
            </a:r>
          </a:p>
          <a:p>
            <a:pPr lvl="1" eaLnBrk="1" hangingPunct="1"/>
            <a:r>
              <a:rPr lang="en-US" altLang="en-US" dirty="0"/>
              <a:t>Print a line break (hint : &lt;</a:t>
            </a:r>
            <a:r>
              <a:rPr lang="en-US" altLang="en-US" dirty="0" err="1"/>
              <a:t>br</a:t>
            </a:r>
            <a:r>
              <a:rPr lang="en-US" altLang="en-US" dirty="0"/>
              <a:t> /&gt;</a:t>
            </a:r>
          </a:p>
          <a:p>
            <a:pPr lvl="1" eaLnBrk="1" hangingPunct="1"/>
            <a:r>
              <a:rPr lang="en-US" altLang="en-US" dirty="0"/>
              <a:t>Print city, province, </a:t>
            </a:r>
            <a:r>
              <a:rPr lang="en-US" altLang="en-US" dirty="0" err="1"/>
              <a:t>postal_code</a:t>
            </a:r>
            <a:r>
              <a:rPr lang="en-US" altLang="en-US" dirty="0"/>
              <a:t> in one line with “,”</a:t>
            </a:r>
          </a:p>
          <a:p>
            <a:pPr lvl="1" eaLnBrk="1" hangingPunct="1"/>
            <a:endParaRPr lang="en-US" altLang="en-US" dirty="0"/>
          </a:p>
          <a:p>
            <a:pPr lvl="1" eaLnBrk="1" hangingPunct="1">
              <a:buFont typeface="Wingdings 2" panose="05020102010507070707" pitchFamily="18" charset="2"/>
              <a:buNone/>
            </a:pPr>
            <a:r>
              <a:rPr lang="en-US" altLang="en-US" b="1" dirty="0"/>
              <a:t>    Adnan Ahmed</a:t>
            </a:r>
            <a:br>
              <a:rPr lang="en-US" altLang="en-US" dirty="0"/>
            </a:br>
            <a:r>
              <a:rPr lang="en-US" altLang="en-US" dirty="0"/>
              <a:t>Calgary, AB, T2N 1N4</a:t>
            </a:r>
          </a:p>
          <a:p>
            <a:pPr lvl="1" eaLnBrk="1" hangingPunct="1"/>
            <a:endParaRPr lang="en-US" altLang="en-US" dirty="0"/>
          </a:p>
        </p:txBody>
      </p:sp>
      <p:sp>
        <p:nvSpPr>
          <p:cNvPr id="5" name="Rounded Rectangle 4"/>
          <p:cNvSpPr/>
          <p:nvPr/>
        </p:nvSpPr>
        <p:spPr>
          <a:xfrm>
            <a:off x="1078934" y="3942015"/>
            <a:ext cx="3352800" cy="1219200"/>
          </a:xfrm>
          <a:prstGeom prst="roundRect">
            <a:avLst/>
          </a:prstGeom>
          <a:solidFill>
            <a:schemeClr val="accent1">
              <a:alpha val="14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ndParaRPr>
          </a:p>
        </p:txBody>
      </p:sp>
    </p:spTree>
    <p:extLst>
      <p:ext uri="{BB962C8B-B14F-4D97-AF65-F5344CB8AC3E}">
        <p14:creationId xmlns:p14="http://schemas.microsoft.com/office/powerpoint/2010/main" val="31294497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612775" y="228600"/>
            <a:ext cx="8153400" cy="990600"/>
          </a:xfrm>
        </p:spPr>
        <p:txBody>
          <a:bodyPr/>
          <a:lstStyle/>
          <a:p>
            <a:pPr eaLnBrk="1" hangingPunct="1"/>
            <a:r>
              <a:rPr lang="en-US" altLang="en-US"/>
              <a:t>Undefined VS Unassigned </a:t>
            </a:r>
          </a:p>
        </p:txBody>
      </p:sp>
      <p:sp>
        <p:nvSpPr>
          <p:cNvPr id="1024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888D29E-0EAB-4986-BDAC-FA0DCFA013BC}" type="slidenum">
              <a:rPr lang="en-US" altLang="en-US" sz="1200" smtClean="0">
                <a:solidFill>
                  <a:srgbClr val="FFFFFF"/>
                </a:solidFill>
              </a:rPr>
              <a:pPr>
                <a:lnSpc>
                  <a:spcPct val="80000"/>
                </a:lnSpc>
                <a:spcBef>
                  <a:spcPct val="0"/>
                </a:spcBef>
                <a:buClrTx/>
                <a:buSzTx/>
                <a:buFontTx/>
                <a:buNone/>
              </a:pPr>
              <a:t>96</a:t>
            </a:fld>
            <a:endParaRPr lang="en-US" altLang="en-US" sz="1200">
              <a:solidFill>
                <a:srgbClr val="FFFFFF"/>
              </a:solidFill>
            </a:endParaRPr>
          </a:p>
        </p:txBody>
      </p:sp>
      <p:sp>
        <p:nvSpPr>
          <p:cNvPr id="102404" name="Content Placeholder 3"/>
          <p:cNvSpPr>
            <a:spLocks noGrp="1"/>
          </p:cNvSpPr>
          <p:nvPr>
            <p:ph sz="quarter" idx="1"/>
          </p:nvPr>
        </p:nvSpPr>
        <p:spPr>
          <a:xfrm>
            <a:off x="612775" y="1600200"/>
            <a:ext cx="8153400" cy="4495800"/>
          </a:xfrm>
        </p:spPr>
        <p:txBody>
          <a:bodyPr/>
          <a:lstStyle/>
          <a:p>
            <a:pPr eaLnBrk="1" hangingPunct="1">
              <a:lnSpc>
                <a:spcPct val="90000"/>
              </a:lnSpc>
            </a:pPr>
            <a:r>
              <a:rPr lang="en-US" altLang="en-US" sz="2700" dirty="0"/>
              <a:t>There are two different kinds of undefined variables. </a:t>
            </a:r>
          </a:p>
          <a:p>
            <a:pPr eaLnBrk="1" hangingPunct="1">
              <a:lnSpc>
                <a:spcPct val="90000"/>
              </a:lnSpc>
              <a:buFont typeface="Wingdings" panose="05000000000000000000" pitchFamily="2" charset="2"/>
              <a:buNone/>
            </a:pPr>
            <a:endParaRPr lang="en-US" altLang="en-US" sz="2700" dirty="0"/>
          </a:p>
          <a:p>
            <a:pPr lvl="1" eaLnBrk="1" hangingPunct="1">
              <a:lnSpc>
                <a:spcPct val="90000"/>
              </a:lnSpc>
            </a:pPr>
            <a:r>
              <a:rPr lang="en-US" altLang="en-US" dirty="0"/>
              <a:t>O</a:t>
            </a:r>
            <a:r>
              <a:rPr lang="en-US" altLang="en-US" sz="2400" dirty="0"/>
              <a:t>ne that has never been declared. An attempt to read the value of such an undeclared variable causes a runtime error.</a:t>
            </a:r>
          </a:p>
          <a:p>
            <a:pPr lvl="1" eaLnBrk="1" hangingPunct="1">
              <a:lnSpc>
                <a:spcPct val="90000"/>
              </a:lnSpc>
            </a:pPr>
            <a:endParaRPr lang="en-US" altLang="en-US" sz="2400" dirty="0"/>
          </a:p>
          <a:p>
            <a:pPr lvl="1" eaLnBrk="1" hangingPunct="1">
              <a:lnSpc>
                <a:spcPct val="90000"/>
              </a:lnSpc>
            </a:pPr>
            <a:r>
              <a:rPr lang="en-US" altLang="en-US" sz="2400" dirty="0"/>
              <a:t>Undeclared variables are undefined because they simply do not exist. </a:t>
            </a:r>
          </a:p>
          <a:p>
            <a:pPr lvl="1" eaLnBrk="1" hangingPunct="1">
              <a:lnSpc>
                <a:spcPct val="90000"/>
              </a:lnSpc>
            </a:pPr>
            <a:endParaRPr lang="en-US" altLang="en-US" sz="2400" dirty="0"/>
          </a:p>
          <a:p>
            <a:pPr lvl="2" eaLnBrk="1" hangingPunct="1">
              <a:lnSpc>
                <a:spcPct val="90000"/>
              </a:lnSpc>
            </a:pPr>
            <a:r>
              <a:rPr lang="en-US" altLang="en-US" sz="2100" dirty="0"/>
              <a:t>Remember: Assigning a value to an undeclared variable does not cause an error; instead, it implicitly declares the variable in the </a:t>
            </a:r>
            <a:r>
              <a:rPr lang="en-US" altLang="en-US" sz="2100" b="1" i="1" dirty="0"/>
              <a:t>global scope</a:t>
            </a:r>
            <a:r>
              <a:rPr lang="en-US" altLang="en-US" sz="2100" dirty="0"/>
              <a:t>.</a:t>
            </a:r>
          </a:p>
          <a:p>
            <a:pPr eaLnBrk="1" hangingPunct="1">
              <a:lnSpc>
                <a:spcPct val="90000"/>
              </a:lnSpc>
            </a:pPr>
            <a:endParaRPr lang="en-US" altLang="en-US" sz="2700" dirty="0"/>
          </a:p>
        </p:txBody>
      </p:sp>
    </p:spTree>
    <p:extLst>
      <p:ext uri="{BB962C8B-B14F-4D97-AF65-F5344CB8AC3E}">
        <p14:creationId xmlns:p14="http://schemas.microsoft.com/office/powerpoint/2010/main" val="4232444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612775" y="228600"/>
            <a:ext cx="8153400" cy="990600"/>
          </a:xfrm>
        </p:spPr>
        <p:txBody>
          <a:bodyPr/>
          <a:lstStyle/>
          <a:p>
            <a:pPr eaLnBrk="1" hangingPunct="1"/>
            <a:r>
              <a:rPr lang="en-US" altLang="en-US"/>
              <a:t>Undefined VS Unassigned </a:t>
            </a:r>
          </a:p>
        </p:txBody>
      </p:sp>
      <p:sp>
        <p:nvSpPr>
          <p:cNvPr id="1034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9250BEE-DF75-49EC-B697-3CA0FD32A20A}" type="slidenum">
              <a:rPr lang="en-US" altLang="en-US" sz="1200" smtClean="0">
                <a:solidFill>
                  <a:srgbClr val="FFFFFF"/>
                </a:solidFill>
              </a:rPr>
              <a:pPr>
                <a:lnSpc>
                  <a:spcPct val="80000"/>
                </a:lnSpc>
                <a:spcBef>
                  <a:spcPct val="0"/>
                </a:spcBef>
                <a:buClrTx/>
                <a:buSzTx/>
                <a:buFontTx/>
                <a:buNone/>
              </a:pPr>
              <a:t>97</a:t>
            </a:fld>
            <a:endParaRPr lang="en-US" altLang="en-US" sz="1200">
              <a:solidFill>
                <a:srgbClr val="FFFFFF"/>
              </a:solidFill>
            </a:endParaRPr>
          </a:p>
        </p:txBody>
      </p:sp>
      <p:sp>
        <p:nvSpPr>
          <p:cNvPr id="103428"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700"/>
              <a:t>The second kind of undefined  variable is one that has been declared but has never had a value assigned to it – this is the Unassigned variable. </a:t>
            </a:r>
          </a:p>
          <a:p>
            <a:pPr eaLnBrk="1" hangingPunct="1">
              <a:lnSpc>
                <a:spcPct val="80000"/>
              </a:lnSpc>
            </a:pPr>
            <a:endParaRPr lang="en-US" altLang="en-US" sz="2700"/>
          </a:p>
          <a:p>
            <a:pPr eaLnBrk="1" hangingPunct="1">
              <a:lnSpc>
                <a:spcPct val="80000"/>
              </a:lnSpc>
            </a:pPr>
            <a:r>
              <a:rPr lang="en-US" altLang="en-US" sz="2700"/>
              <a:t>If you read the value of one of these variables, you obtain its default value, </a:t>
            </a:r>
            <a:r>
              <a:rPr lang="en-US" altLang="en-US" sz="2700" b="1"/>
              <a:t>undefined</a:t>
            </a:r>
            <a:r>
              <a:rPr lang="en-US" altLang="en-US" sz="2700"/>
              <a:t>. </a:t>
            </a:r>
          </a:p>
          <a:p>
            <a:pPr eaLnBrk="1" hangingPunct="1">
              <a:lnSpc>
                <a:spcPct val="80000"/>
              </a:lnSpc>
            </a:pPr>
            <a:endParaRPr lang="en-US" altLang="en-US" sz="2700"/>
          </a:p>
          <a:p>
            <a:pPr eaLnBrk="1" hangingPunct="1">
              <a:lnSpc>
                <a:spcPct val="80000"/>
              </a:lnSpc>
            </a:pPr>
            <a:r>
              <a:rPr lang="en-US" altLang="en-US" sz="2700"/>
              <a:t>This type of undefined variable might more usefully be called unassigned, to distinguish it from the more serious kind of undefined variable that has not even been declared and does not exist.</a:t>
            </a:r>
          </a:p>
          <a:p>
            <a:pPr eaLnBrk="1" hangingPunct="1">
              <a:lnSpc>
                <a:spcPct val="80000"/>
              </a:lnSpc>
            </a:pPr>
            <a:endParaRPr lang="en-US" altLang="en-US" sz="2700"/>
          </a:p>
        </p:txBody>
      </p:sp>
    </p:spTree>
    <p:extLst>
      <p:ext uri="{BB962C8B-B14F-4D97-AF65-F5344CB8AC3E}">
        <p14:creationId xmlns:p14="http://schemas.microsoft.com/office/powerpoint/2010/main" val="41796654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612775" y="228600"/>
            <a:ext cx="8153400" cy="990600"/>
          </a:xfrm>
        </p:spPr>
        <p:txBody>
          <a:bodyPr/>
          <a:lstStyle/>
          <a:p>
            <a:pPr eaLnBrk="1" hangingPunct="1"/>
            <a:r>
              <a:rPr lang="en-US" altLang="en-US"/>
              <a:t>Undefined VS Unassigned </a:t>
            </a:r>
          </a:p>
        </p:txBody>
      </p:sp>
      <p:sp>
        <p:nvSpPr>
          <p:cNvPr id="1044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F983147-7DB7-41CB-87C9-A4CF4B04832E}" type="slidenum">
              <a:rPr lang="en-US" altLang="en-US" sz="1200" smtClean="0">
                <a:solidFill>
                  <a:srgbClr val="FFFFFF"/>
                </a:solidFill>
              </a:rPr>
              <a:pPr>
                <a:lnSpc>
                  <a:spcPct val="80000"/>
                </a:lnSpc>
                <a:spcBef>
                  <a:spcPct val="0"/>
                </a:spcBef>
                <a:buClrTx/>
                <a:buSzTx/>
                <a:buFontTx/>
                <a:buNone/>
              </a:pPr>
              <a:t>98</a:t>
            </a:fld>
            <a:endParaRPr lang="en-US" altLang="en-US" sz="1200">
              <a:solidFill>
                <a:srgbClr val="FFFFFF"/>
              </a:solidFill>
            </a:endParaRPr>
          </a:p>
        </p:txBody>
      </p:sp>
      <p:sp>
        <p:nvSpPr>
          <p:cNvPr id="104452" name="Content Placeholder 3"/>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altLang="en-US"/>
              <a:t>var </a:t>
            </a:r>
            <a:r>
              <a:rPr lang="en-US" altLang="en-US" b="1"/>
              <a:t>myName</a:t>
            </a:r>
            <a:r>
              <a:rPr lang="en-US" altLang="en-US"/>
              <a:t>;</a:t>
            </a:r>
          </a:p>
          <a:p>
            <a:pPr eaLnBrk="1" hangingPunct="1">
              <a:buFont typeface="Wingdings" panose="05000000000000000000" pitchFamily="2" charset="2"/>
              <a:buNone/>
            </a:pPr>
            <a:r>
              <a:rPr lang="en-US" altLang="en-US"/>
              <a:t>document.write(</a:t>
            </a:r>
            <a:r>
              <a:rPr lang="en-US" altLang="en-US" b="1"/>
              <a:t>myName</a:t>
            </a:r>
            <a:r>
              <a:rPr lang="en-US" altLang="en-US"/>
              <a:t>);</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VS</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var </a:t>
            </a:r>
            <a:r>
              <a:rPr lang="en-US" altLang="en-US" b="1"/>
              <a:t>myName</a:t>
            </a:r>
            <a:r>
              <a:rPr lang="en-US" altLang="en-US"/>
              <a:t>;</a:t>
            </a:r>
          </a:p>
          <a:p>
            <a:pPr eaLnBrk="1" hangingPunct="1">
              <a:buFont typeface="Wingdings" panose="05000000000000000000" pitchFamily="2" charset="2"/>
              <a:buNone/>
            </a:pPr>
            <a:r>
              <a:rPr lang="en-US" altLang="en-US"/>
              <a:t>document.write(</a:t>
            </a:r>
            <a:r>
              <a:rPr lang="en-US" altLang="en-US" b="1"/>
              <a:t>firstName</a:t>
            </a:r>
            <a:r>
              <a:rPr lang="en-US" altLang="en-US"/>
              <a:t>);</a:t>
            </a:r>
          </a:p>
        </p:txBody>
      </p:sp>
      <p:sp>
        <p:nvSpPr>
          <p:cNvPr id="6" name="Rectangle 5"/>
          <p:cNvSpPr/>
          <p:nvPr/>
        </p:nvSpPr>
        <p:spPr>
          <a:xfrm>
            <a:off x="609600" y="1676400"/>
            <a:ext cx="4800600" cy="11430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7" name="Rectangle 6"/>
          <p:cNvSpPr/>
          <p:nvPr/>
        </p:nvSpPr>
        <p:spPr>
          <a:xfrm>
            <a:off x="609600" y="4267200"/>
            <a:ext cx="4800600" cy="114300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Rounded Rectangle 8"/>
          <p:cNvSpPr/>
          <p:nvPr/>
        </p:nvSpPr>
        <p:spPr>
          <a:xfrm>
            <a:off x="5638800" y="1676400"/>
            <a:ext cx="1828800" cy="106680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b="1" dirty="0" err="1"/>
              <a:t>MyName</a:t>
            </a:r>
            <a:r>
              <a:rPr lang="en-US" dirty="0"/>
              <a:t> is unassigned</a:t>
            </a:r>
          </a:p>
        </p:txBody>
      </p:sp>
      <p:sp>
        <p:nvSpPr>
          <p:cNvPr id="10" name="Rounded Rectangle 9"/>
          <p:cNvSpPr/>
          <p:nvPr/>
        </p:nvSpPr>
        <p:spPr>
          <a:xfrm>
            <a:off x="5562600" y="4267200"/>
            <a:ext cx="1828800" cy="106680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en-US" b="1" dirty="0" err="1"/>
              <a:t>firstName</a:t>
            </a:r>
            <a:r>
              <a:rPr lang="en-US" dirty="0"/>
              <a:t> is undefined</a:t>
            </a:r>
          </a:p>
        </p:txBody>
      </p:sp>
    </p:spTree>
    <p:extLst>
      <p:ext uri="{BB962C8B-B14F-4D97-AF65-F5344CB8AC3E}">
        <p14:creationId xmlns:p14="http://schemas.microsoft.com/office/powerpoint/2010/main" val="3254118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612775" y="228600"/>
            <a:ext cx="8153400" cy="990600"/>
          </a:xfrm>
        </p:spPr>
        <p:txBody>
          <a:bodyPr/>
          <a:lstStyle/>
          <a:p>
            <a:pPr eaLnBrk="1" hangingPunct="1"/>
            <a:r>
              <a:rPr lang="en-US" altLang="en-US"/>
              <a:t>Data Types</a:t>
            </a:r>
          </a:p>
        </p:txBody>
      </p:sp>
      <p:sp>
        <p:nvSpPr>
          <p:cNvPr id="10649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BB31FBE-C53B-4BEF-BF72-482FD61C133B}" type="slidenum">
              <a:rPr lang="en-US" altLang="en-US" sz="1200" smtClean="0">
                <a:solidFill>
                  <a:srgbClr val="FFFFFF"/>
                </a:solidFill>
              </a:rPr>
              <a:pPr>
                <a:lnSpc>
                  <a:spcPct val="80000"/>
                </a:lnSpc>
                <a:spcBef>
                  <a:spcPct val="0"/>
                </a:spcBef>
                <a:buClrTx/>
                <a:buSzTx/>
                <a:buFontTx/>
                <a:buNone/>
              </a:pPr>
              <a:t>99</a:t>
            </a:fld>
            <a:endParaRPr lang="en-US" altLang="en-US" sz="1200">
              <a:solidFill>
                <a:srgbClr val="FFFFFF"/>
              </a:solidFill>
            </a:endParaRPr>
          </a:p>
        </p:txBody>
      </p:sp>
      <p:sp>
        <p:nvSpPr>
          <p:cNvPr id="106500" name="Content Placeholder 3"/>
          <p:cNvSpPr>
            <a:spLocks noGrp="1"/>
          </p:cNvSpPr>
          <p:nvPr>
            <p:ph sz="quarter" idx="1"/>
          </p:nvPr>
        </p:nvSpPr>
        <p:spPr>
          <a:xfrm>
            <a:off x="612775" y="1600200"/>
            <a:ext cx="8153400" cy="4495800"/>
          </a:xfrm>
        </p:spPr>
        <p:txBody>
          <a:bodyPr/>
          <a:lstStyle/>
          <a:p>
            <a:pPr eaLnBrk="1" hangingPunct="1">
              <a:lnSpc>
                <a:spcPct val="80000"/>
              </a:lnSpc>
            </a:pPr>
            <a:r>
              <a:rPr lang="en-US" altLang="en-US" sz="2500"/>
              <a:t>Two types of Data (that can be contained in variables)</a:t>
            </a:r>
          </a:p>
          <a:p>
            <a:pPr eaLnBrk="1" hangingPunct="1">
              <a:lnSpc>
                <a:spcPct val="80000"/>
              </a:lnSpc>
              <a:buFont typeface="Wingdings" panose="05000000000000000000" pitchFamily="2" charset="2"/>
              <a:buNone/>
            </a:pPr>
            <a:endParaRPr lang="en-US" altLang="en-US" sz="2500"/>
          </a:p>
          <a:p>
            <a:pPr lvl="1" eaLnBrk="1" hangingPunct="1">
              <a:lnSpc>
                <a:spcPct val="80000"/>
              </a:lnSpc>
            </a:pPr>
            <a:r>
              <a:rPr lang="en-US" altLang="en-US" sz="2200"/>
              <a:t>Primitive Types </a:t>
            </a:r>
          </a:p>
          <a:p>
            <a:pPr lvl="2" eaLnBrk="1" hangingPunct="1">
              <a:lnSpc>
                <a:spcPct val="80000"/>
              </a:lnSpc>
            </a:pPr>
            <a:r>
              <a:rPr lang="en-US" altLang="en-US" sz="2000"/>
              <a:t>Numbers</a:t>
            </a:r>
          </a:p>
          <a:p>
            <a:pPr lvl="2" eaLnBrk="1" hangingPunct="1">
              <a:lnSpc>
                <a:spcPct val="80000"/>
              </a:lnSpc>
            </a:pPr>
            <a:r>
              <a:rPr lang="en-US" altLang="en-US" sz="2000"/>
              <a:t>String (text)</a:t>
            </a:r>
          </a:p>
          <a:p>
            <a:pPr lvl="2" eaLnBrk="1" hangingPunct="1">
              <a:lnSpc>
                <a:spcPct val="80000"/>
              </a:lnSpc>
            </a:pPr>
            <a:r>
              <a:rPr lang="en-US" altLang="en-US" sz="2000"/>
              <a:t>Boolean</a:t>
            </a:r>
          </a:p>
          <a:p>
            <a:pPr lvl="2" eaLnBrk="1" hangingPunct="1">
              <a:lnSpc>
                <a:spcPct val="80000"/>
              </a:lnSpc>
            </a:pPr>
            <a:r>
              <a:rPr lang="en-US" altLang="en-US" sz="2000"/>
              <a:t>Trivial data types (defines only a single value)</a:t>
            </a:r>
          </a:p>
          <a:p>
            <a:pPr lvl="3" eaLnBrk="1" hangingPunct="1">
              <a:lnSpc>
                <a:spcPct val="80000"/>
              </a:lnSpc>
            </a:pPr>
            <a:r>
              <a:rPr lang="en-US" altLang="en-US" sz="1700"/>
              <a:t>Null</a:t>
            </a:r>
          </a:p>
          <a:p>
            <a:pPr lvl="3" eaLnBrk="1" hangingPunct="1">
              <a:lnSpc>
                <a:spcPct val="80000"/>
              </a:lnSpc>
            </a:pPr>
            <a:r>
              <a:rPr lang="en-US" altLang="en-US" sz="1700"/>
              <a:t>Undefined </a:t>
            </a:r>
          </a:p>
          <a:p>
            <a:pPr lvl="2" eaLnBrk="1" hangingPunct="1">
              <a:lnSpc>
                <a:spcPct val="80000"/>
              </a:lnSpc>
              <a:buFont typeface="Wingdings" panose="05000000000000000000" pitchFamily="2" charset="2"/>
              <a:buNone/>
            </a:pPr>
            <a:endParaRPr lang="en-US" altLang="en-US" sz="2000"/>
          </a:p>
          <a:p>
            <a:pPr lvl="1" eaLnBrk="1" hangingPunct="1">
              <a:lnSpc>
                <a:spcPct val="80000"/>
              </a:lnSpc>
            </a:pPr>
            <a:r>
              <a:rPr lang="en-US" altLang="en-US" sz="2200"/>
              <a:t>Reference Types</a:t>
            </a:r>
          </a:p>
          <a:p>
            <a:pPr lvl="2" eaLnBrk="1" hangingPunct="1">
              <a:lnSpc>
                <a:spcPct val="80000"/>
              </a:lnSpc>
            </a:pPr>
            <a:r>
              <a:rPr lang="en-US" altLang="en-US" sz="2000"/>
              <a:t>Objects</a:t>
            </a:r>
          </a:p>
          <a:p>
            <a:pPr lvl="2" eaLnBrk="1" hangingPunct="1">
              <a:lnSpc>
                <a:spcPct val="80000"/>
              </a:lnSpc>
            </a:pPr>
            <a:r>
              <a:rPr lang="en-US" altLang="en-US" sz="2000"/>
              <a:t>Arrays</a:t>
            </a:r>
          </a:p>
          <a:p>
            <a:pPr lvl="2" eaLnBrk="1" hangingPunct="1">
              <a:lnSpc>
                <a:spcPct val="80000"/>
              </a:lnSpc>
            </a:pPr>
            <a:r>
              <a:rPr lang="en-US" altLang="en-US" sz="2000"/>
              <a:t>Functions</a:t>
            </a:r>
          </a:p>
          <a:p>
            <a:pPr lvl="1" eaLnBrk="1" hangingPunct="1">
              <a:lnSpc>
                <a:spcPct val="80000"/>
              </a:lnSpc>
            </a:pPr>
            <a:endParaRPr lang="en-US" altLang="en-US" sz="2200"/>
          </a:p>
        </p:txBody>
      </p:sp>
    </p:spTree>
    <p:extLst>
      <p:ext uri="{BB962C8B-B14F-4D97-AF65-F5344CB8AC3E}">
        <p14:creationId xmlns:p14="http://schemas.microsoft.com/office/powerpoint/2010/main" val="2460019601"/>
      </p:ext>
    </p:extLst>
  </p:cSld>
  <p:clrMapOvr>
    <a:masterClrMapping/>
  </p:clrMapOvr>
</p:sld>
</file>

<file path=ppt/theme/theme1.xml><?xml version="1.0" encoding="utf-8"?>
<a:theme xmlns:a="http://schemas.openxmlformats.org/drawingml/2006/main" name="UCalg2019-June">
  <a:themeElements>
    <a:clrScheme name="UC BRAND">
      <a:dk1>
        <a:sysClr val="windowText" lastClr="000000"/>
      </a:dk1>
      <a:lt1>
        <a:sysClr val="window" lastClr="FFFFFF"/>
      </a:lt1>
      <a:dk2>
        <a:srgbClr val="E32726"/>
      </a:dk2>
      <a:lt2>
        <a:srgbClr val="FFD200"/>
      </a:lt2>
      <a:accent1>
        <a:srgbClr val="F47C00"/>
      </a:accent1>
      <a:accent2>
        <a:srgbClr val="FBB031"/>
      </a:accent2>
      <a:accent3>
        <a:srgbClr val="AF2626"/>
      </a:accent3>
      <a:accent4>
        <a:srgbClr val="6D3321"/>
      </a:accent4>
      <a:accent5>
        <a:srgbClr val="231F20"/>
      </a:accent5>
      <a:accent6>
        <a:srgbClr val="D52D23"/>
      </a:accent6>
      <a:hlink>
        <a:srgbClr val="0070C0"/>
      </a:hlink>
      <a:folHlink>
        <a:srgbClr val="4C4C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alg2019-June" id="{82D42E11-AAA2-42B0-B9D8-2F7DCE579B41}" vid="{17A25C29-A5B7-4850-9CF8-5C3C16F5B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UCalg2019-June</Template>
  <TotalTime>24345</TotalTime>
  <Words>7370</Words>
  <Application>Microsoft Office PowerPoint</Application>
  <PresentationFormat>On-screen Show (4:3)</PresentationFormat>
  <Paragraphs>1314</Paragraphs>
  <Slides>146</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146</vt:i4>
      </vt:variant>
    </vt:vector>
  </HeadingPairs>
  <TitlesOfParts>
    <vt:vector size="157" baseType="lpstr">
      <vt:lpstr>Arial</vt:lpstr>
      <vt:lpstr>Bahnschrift SemiBold</vt:lpstr>
      <vt:lpstr>Calibri</vt:lpstr>
      <vt:lpstr>Calibri Light</vt:lpstr>
      <vt:lpstr>Franklin Gothic Demi Cond</vt:lpstr>
      <vt:lpstr>Tw Cen MT</vt:lpstr>
      <vt:lpstr>Wingdings</vt:lpstr>
      <vt:lpstr>Wingdings 2</vt:lpstr>
      <vt:lpstr>UCalg2019-June</vt:lpstr>
      <vt:lpstr>Document</vt:lpstr>
      <vt:lpstr>Visio</vt:lpstr>
      <vt:lpstr>JAVASCRIPT AND THE DOM ICT 442-024 </vt:lpstr>
      <vt:lpstr>Introduction</vt:lpstr>
      <vt:lpstr>Territorial Acknowledgment</vt:lpstr>
      <vt:lpstr>PowerPoint Presentation</vt:lpstr>
      <vt:lpstr>Before we start</vt:lpstr>
      <vt:lpstr>Introduction</vt:lpstr>
      <vt:lpstr>Introduction</vt:lpstr>
      <vt:lpstr>DESIRE2LEARN (D2L)</vt:lpstr>
      <vt:lpstr>How to succeed in this course</vt:lpstr>
      <vt:lpstr>This course </vt:lpstr>
      <vt:lpstr>Introduction</vt:lpstr>
      <vt:lpstr>Introduction</vt:lpstr>
      <vt:lpstr>HTML, CSS Resources</vt:lpstr>
      <vt:lpstr>Outline</vt:lpstr>
      <vt:lpstr>What is JavaScript</vt:lpstr>
      <vt:lpstr>DOM</vt:lpstr>
      <vt:lpstr>DOM</vt:lpstr>
      <vt:lpstr>DOM</vt:lpstr>
      <vt:lpstr>DOM and the Browser </vt:lpstr>
      <vt:lpstr>DOM is not limited to JavaScript</vt:lpstr>
      <vt:lpstr>XHTML</vt:lpstr>
      <vt:lpstr>XHTML</vt:lpstr>
      <vt:lpstr>CSS (Cascading Style Sheet)</vt:lpstr>
      <vt:lpstr>CSS (Cascading Style Sheet)</vt:lpstr>
      <vt:lpstr>The architecture of the web application</vt:lpstr>
      <vt:lpstr>How a web server processes a static web page </vt:lpstr>
      <vt:lpstr>How a web server processes a static web page</vt:lpstr>
      <vt:lpstr>How a web server processes a static web page</vt:lpstr>
      <vt:lpstr>How a web server processes a dynamic web page</vt:lpstr>
      <vt:lpstr>JavaScript</vt:lpstr>
      <vt:lpstr>Introduction to JavaScript History</vt:lpstr>
      <vt:lpstr>Introduction to JavaScript Key Ideas and Advantages</vt:lpstr>
      <vt:lpstr>Introduction to JavaScript Key Ideas and Advantages</vt:lpstr>
      <vt:lpstr>Client side JavaScript</vt:lpstr>
      <vt:lpstr>My First JavaScript  </vt:lpstr>
      <vt:lpstr>My First JavaScript  </vt:lpstr>
      <vt:lpstr>My First JavaScript  </vt:lpstr>
      <vt:lpstr>&lt;script&gt; tag: Current Standard</vt:lpstr>
      <vt:lpstr>Before we start “coding”</vt:lpstr>
      <vt:lpstr>Before we start “coding”</vt:lpstr>
      <vt:lpstr>Before we start “coding”</vt:lpstr>
      <vt:lpstr>Before we start “coding”</vt:lpstr>
      <vt:lpstr>How to use Notepad++</vt:lpstr>
      <vt:lpstr>Your First JavaScript</vt:lpstr>
      <vt:lpstr>Your First JavaScript</vt:lpstr>
      <vt:lpstr>Your First JavaScript</vt:lpstr>
      <vt:lpstr>Your First JavaScript</vt:lpstr>
      <vt:lpstr>Your First JavaScript</vt:lpstr>
      <vt:lpstr>Your First JavaScript</vt:lpstr>
      <vt:lpstr>Your First JavaScript</vt:lpstr>
      <vt:lpstr>Comments in JavaScript</vt:lpstr>
      <vt:lpstr>Exercise 2</vt:lpstr>
      <vt:lpstr>Commenting your code</vt:lpstr>
      <vt:lpstr>Commenting your code</vt:lpstr>
      <vt:lpstr>Using External JavaScript File</vt:lpstr>
      <vt:lpstr>Using External JavaScript File</vt:lpstr>
      <vt:lpstr>Using External JavaScript File</vt:lpstr>
      <vt:lpstr>Using External JavaScript File</vt:lpstr>
      <vt:lpstr>Exercise 3</vt:lpstr>
      <vt:lpstr>Debugging your Code</vt:lpstr>
      <vt:lpstr>Outline</vt:lpstr>
      <vt:lpstr>Lets get setup </vt:lpstr>
      <vt:lpstr>JavaScript Syntax</vt:lpstr>
      <vt:lpstr>JavaScript Syntax</vt:lpstr>
      <vt:lpstr>JavaScript Syntax</vt:lpstr>
      <vt:lpstr>JavaScript Syntax</vt:lpstr>
      <vt:lpstr>JavaScript Syntax</vt:lpstr>
      <vt:lpstr>JavaScript Syntax - Statement</vt:lpstr>
      <vt:lpstr>JavaScript Syntax - Statement</vt:lpstr>
      <vt:lpstr>JavaScript Syntax - statement</vt:lpstr>
      <vt:lpstr>JavaScript Syntax - literals</vt:lpstr>
      <vt:lpstr>JavaScript Syntax - Identifiers</vt:lpstr>
      <vt:lpstr>JavaScript Syntax - Identifiers</vt:lpstr>
      <vt:lpstr>JavaScript Syntax – Reserved word</vt:lpstr>
      <vt:lpstr>JavaScript Syntax – Variables</vt:lpstr>
      <vt:lpstr>JavaScript Syntax – Variables</vt:lpstr>
      <vt:lpstr>JavaScript Syntax – Variables</vt:lpstr>
      <vt:lpstr>JavaScript Syntax – Variables</vt:lpstr>
      <vt:lpstr>JavaScript Syntax – Variables</vt:lpstr>
      <vt:lpstr>JavaScript Syntax – Variables</vt:lpstr>
      <vt:lpstr>JavaScript Syntax – Variables</vt:lpstr>
      <vt:lpstr>JavaScript Syntax – Variables</vt:lpstr>
      <vt:lpstr>JavaScript Syntax – Variables</vt:lpstr>
      <vt:lpstr>JavaScript Syntax – Variables</vt:lpstr>
      <vt:lpstr>JavaScript Syntax – Variables</vt:lpstr>
      <vt:lpstr>Variables – Recap:</vt:lpstr>
      <vt:lpstr>Variables – Recap:</vt:lpstr>
      <vt:lpstr>Variables – Recap:</vt:lpstr>
      <vt:lpstr>Variables – Recap:</vt:lpstr>
      <vt:lpstr>Variables – Recap:</vt:lpstr>
      <vt:lpstr>Variables – Recap:</vt:lpstr>
      <vt:lpstr>Lets declare variables</vt:lpstr>
      <vt:lpstr>How to print variables</vt:lpstr>
      <vt:lpstr>How to print variables</vt:lpstr>
      <vt:lpstr>Lets print your address</vt:lpstr>
      <vt:lpstr>Undefined VS Unassigned </vt:lpstr>
      <vt:lpstr>Undefined VS Unassigned </vt:lpstr>
      <vt:lpstr>Undefined VS Unassigned </vt:lpstr>
      <vt:lpstr>Data Types</vt:lpstr>
      <vt:lpstr>Primitive VS Reference Data Type </vt:lpstr>
      <vt:lpstr>Primitive Data Type - Number</vt:lpstr>
      <vt:lpstr>Exercise</vt:lpstr>
      <vt:lpstr>Primitive Data Type - Number</vt:lpstr>
      <vt:lpstr>Primitive Data Type - Strings</vt:lpstr>
      <vt:lpstr>Primitive Data Type - Strings</vt:lpstr>
      <vt:lpstr>Primitive Data Type - Strings</vt:lpstr>
      <vt:lpstr>Primitive Data Type - Strings</vt:lpstr>
      <vt:lpstr>Primitive Data Type - Boolean</vt:lpstr>
      <vt:lpstr>Null</vt:lpstr>
      <vt:lpstr>Undefined</vt:lpstr>
      <vt:lpstr>JavaScript Syntax – Variable typing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String</vt:lpstr>
      <vt:lpstr>Working with primitive types - Number</vt:lpstr>
      <vt:lpstr>Working with primitive types - Number</vt:lpstr>
      <vt:lpstr>Working with primitive types - Number</vt:lpstr>
      <vt:lpstr>Working with primitive types - Number</vt:lpstr>
      <vt:lpstr>Working with primitive types - Number</vt:lpstr>
      <vt:lpstr>Working with primitive types - Number</vt:lpstr>
      <vt:lpstr>Primitive Data Type - Number</vt:lpstr>
      <vt:lpstr>Working with primitive types - Number</vt:lpstr>
      <vt:lpstr>Working with primitive types - Number</vt:lpstr>
      <vt:lpstr>Working with primitive types - Number</vt:lpstr>
      <vt:lpstr>Working with primitive types - Number</vt:lpstr>
      <vt:lpstr>Working with primitive types - Number</vt:lpstr>
      <vt:lpstr>Working with primitive types - Boolean</vt:lpstr>
      <vt:lpstr>Arithmetic Operators</vt:lpstr>
      <vt:lpstr>Precedence of operators</vt:lpstr>
      <vt:lpstr>Assignment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Cressman</dc:creator>
  <cp:lastModifiedBy>Adnan Ahmed</cp:lastModifiedBy>
  <cp:revision>276</cp:revision>
  <cp:lastPrinted>2019-07-10T14:35:10Z</cp:lastPrinted>
  <dcterms:created xsi:type="dcterms:W3CDTF">2013-07-31T17:26:06Z</dcterms:created>
  <dcterms:modified xsi:type="dcterms:W3CDTF">2021-11-17T00:51:54Z</dcterms:modified>
</cp:coreProperties>
</file>