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sldIdLst>
    <p:sldId id="261" r:id="rId5"/>
    <p:sldId id="327" r:id="rId6"/>
    <p:sldId id="270" r:id="rId7"/>
    <p:sldId id="332" r:id="rId8"/>
    <p:sldId id="351" r:id="rId9"/>
    <p:sldId id="367" r:id="rId10"/>
    <p:sldId id="368" r:id="rId11"/>
    <p:sldId id="355" r:id="rId12"/>
    <p:sldId id="353" r:id="rId13"/>
    <p:sldId id="362" r:id="rId14"/>
    <p:sldId id="363" r:id="rId15"/>
    <p:sldId id="364" r:id="rId16"/>
    <p:sldId id="322" r:id="rId17"/>
    <p:sldId id="345" r:id="rId18"/>
    <p:sldId id="365" r:id="rId19"/>
    <p:sldId id="366" r:id="rId20"/>
    <p:sldId id="370" r:id="rId21"/>
    <p:sldId id="369" r:id="rId22"/>
    <p:sldId id="371" r:id="rId23"/>
    <p:sldId id="267" r:id="rId24"/>
    <p:sldId id="324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ohamed" initials="MM" lastIdx="1" clrIdx="0">
    <p:extLst>
      <p:ext uri="{19B8F6BF-5375-455C-9EA6-DF929625EA0E}">
        <p15:presenceInfo xmlns:p15="http://schemas.microsoft.com/office/powerpoint/2012/main" userId="44de79124f05e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96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6" y="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38232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6A2C4-2866-B743-9E24-339F41817E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906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63DEA-647F-7F49-8012-693F56B4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3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0FE95D-B70F-CD4F-9896-BD694B885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26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87452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options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06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9347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</a:t>
            </a:r>
          </a:p>
        </p:txBody>
      </p:sp>
    </p:spTree>
    <p:extLst>
      <p:ext uri="{BB962C8B-B14F-4D97-AF65-F5344CB8AC3E}">
        <p14:creationId xmlns:p14="http://schemas.microsoft.com/office/powerpoint/2010/main" val="269182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7A06-D23B-9244-98DC-5E66EA40A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71128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823026-D1E0-1642-823E-A46574382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Be back in XX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4213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50F51B25-6585-0E4E-80F0-81DFB5291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692" y="4969278"/>
            <a:ext cx="2268001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23F1915-88AB-1E40-954E-1CA9E3717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862" y="4969278"/>
            <a:ext cx="2268000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03633-573E-2A43-9279-223C0E6CCB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62" y="4537278"/>
            <a:ext cx="432000" cy="4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A03A-CAEF-FC47-8938-4BFB2F46E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" y="4537278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196F4-7495-074F-8BE4-9F423DF2FBFF}"/>
              </a:ext>
            </a:extLst>
          </p:cNvPr>
          <p:cNvSpPr txBox="1"/>
          <p:nvPr userDrawn="1"/>
        </p:nvSpPr>
        <p:spPr>
          <a:xfrm>
            <a:off x="802350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Reminder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0AC3-1C95-DB45-B0B6-AF0791197774}"/>
              </a:ext>
            </a:extLst>
          </p:cNvPr>
          <p:cNvSpPr txBox="1"/>
          <p:nvPr userDrawn="1"/>
        </p:nvSpPr>
        <p:spPr>
          <a:xfrm>
            <a:off x="4679163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Get comfortable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D683-485B-3348-96C9-B25600913075}"/>
              </a:ext>
            </a:extLst>
          </p:cNvPr>
          <p:cNvSpPr txBox="1"/>
          <p:nvPr userDrawn="1"/>
        </p:nvSpPr>
        <p:spPr>
          <a:xfrm>
            <a:off x="819692" y="2016249"/>
            <a:ext cx="530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Before</a:t>
            </a:r>
            <a:r>
              <a:rPr lang="en-US" sz="2000" b="1" baseline="0" dirty="0">
                <a:solidFill>
                  <a:schemeClr val="tx1"/>
                </a:solidFill>
              </a:rPr>
              <a:t> we begin</a:t>
            </a:r>
            <a:r>
              <a:rPr lang="mr-IN" sz="2000" b="1" baseline="0" dirty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4290B-0367-024A-ACF5-3EBC82D07057}"/>
              </a:ext>
            </a:extLst>
          </p:cNvPr>
          <p:cNvSpPr txBox="1"/>
          <p:nvPr userDrawn="1"/>
        </p:nvSpPr>
        <p:spPr>
          <a:xfrm>
            <a:off x="649283" y="3053905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/>
              <a:tabLst/>
            </a:pPr>
            <a:r>
              <a:rPr lang="en-US" sz="1400" b="0" dirty="0"/>
              <a:t>Test your volume and external or built-in microphone, and video by </a:t>
            </a:r>
            <a:r>
              <a:rPr lang="en-US" sz="1400" b="1" dirty="0"/>
              <a:t>clicking the upward</a:t>
            </a:r>
            <a:r>
              <a:rPr lang="en-US" sz="1400" b="1" baseline="0" dirty="0"/>
              <a:t> arrow </a:t>
            </a:r>
            <a:r>
              <a:rPr lang="en-US" sz="1400" b="1" dirty="0"/>
              <a:t> </a:t>
            </a:r>
            <a:r>
              <a:rPr lang="en-US" sz="1400" b="0" dirty="0"/>
              <a:t>at the start of every meeting.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C6091-8D64-594D-AD46-D28773986FF4}"/>
              </a:ext>
            </a:extLst>
          </p:cNvPr>
          <p:cNvSpPr txBox="1"/>
          <p:nvPr userDrawn="1"/>
        </p:nvSpPr>
        <p:spPr>
          <a:xfrm>
            <a:off x="4141586" y="306539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2"/>
              <a:tabLst/>
            </a:pPr>
            <a:r>
              <a:rPr lang="en-US" sz="1400" dirty="0"/>
              <a:t>Click on the microphone or video to activate it.</a:t>
            </a:r>
            <a:r>
              <a:rPr lang="en-US" sz="1400" baseline="0" dirty="0"/>
              <a:t> </a:t>
            </a:r>
            <a:r>
              <a:rPr lang="en-US" sz="1400" b="1" dirty="0"/>
              <a:t>When the icon is grey it’s active. </a:t>
            </a:r>
            <a:r>
              <a:rPr lang="en-US" sz="1400" dirty="0"/>
              <a:t>To mute the mic, or stop</a:t>
            </a:r>
            <a:r>
              <a:rPr lang="en-US" sz="1400" dirty="0">
                <a:solidFill>
                  <a:schemeClr val="tx1"/>
                </a:solidFill>
              </a:rPr>
              <a:t> video </a:t>
            </a:r>
            <a:r>
              <a:rPr lang="en-US" sz="1400" dirty="0">
                <a:solidFill>
                  <a:srgbClr val="FF0000"/>
                </a:solidFill>
              </a:rPr>
              <a:t>click on it again.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14207-97FE-4C41-9197-52EE5551E374}"/>
              </a:ext>
            </a:extLst>
          </p:cNvPr>
          <p:cNvSpPr txBox="1"/>
          <p:nvPr userDrawn="1"/>
        </p:nvSpPr>
        <p:spPr>
          <a:xfrm>
            <a:off x="7633888" y="3053904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3"/>
              <a:tabLst/>
            </a:pPr>
            <a:r>
              <a:rPr lang="en-US" sz="1400" b="0" dirty="0"/>
              <a:t>Questions?</a:t>
            </a:r>
            <a:br>
              <a:rPr lang="en-US" sz="1400" b="0" dirty="0"/>
            </a:br>
            <a:r>
              <a:rPr lang="en-US" sz="1400" b="0" dirty="0"/>
              <a:t>Issues? </a:t>
            </a:r>
            <a:r>
              <a:rPr lang="en-US" sz="1400" dirty="0"/>
              <a:t>Type a note into the chat pod and the instructor or fellow participants will assist.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B0366-AE2D-EF4A-B78E-A08C4261DA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8289" r="12883" b="5172"/>
          <a:stretch/>
        </p:blipFill>
        <p:spPr>
          <a:xfrm>
            <a:off x="931556" y="2494699"/>
            <a:ext cx="1895894" cy="469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CD3B-22C4-744E-972E-B8FCBE592E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36542" y="2494700"/>
            <a:ext cx="1499192" cy="46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75A00-2E17-CB4F-B633-330317876C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31346" y="2494700"/>
            <a:ext cx="653433" cy="4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19200" y="1143000"/>
            <a:ext cx="97536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74E0F-E998-C040-841E-062336831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" y="302832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461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242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 Instruc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89149-2174-274C-8E86-570E4BF7A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Assignment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6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 for Refl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D283C7-FBF1-E541-8B89-DCBB89C1A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0884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356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C9D9D-0165-204D-A6C4-1096B80C5E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31929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55" r:id="rId19"/>
    <p:sldLayoutId id="2147483656" r:id="rId20"/>
    <p:sldLayoutId id="2147483654" r:id="rId21"/>
    <p:sldLayoutId id="2147483657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tafa.Mohamed@ucalgary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ndering-elements.html" TargetMode="External"/><Relationship Id="rId2" Type="http://schemas.openxmlformats.org/officeDocument/2006/relationships/hyperlink" Target="https://reactjs.org/docs/introducing-js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ctjs.org/docs/components-and-pro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tacker.com/how-to-inline-style-jsx-react-css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4FF-5D5C-BC42-A1FC-6AE7B3042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ICT 581 </a:t>
            </a:r>
            <a:br>
              <a:rPr lang="en-CA" dirty="0"/>
            </a:br>
            <a:r>
              <a:rPr lang="en-CA" dirty="0"/>
              <a:t>HTML5 and CSS3 with 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04D1-CFEE-C147-B4A6-E943677A0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5: </a:t>
            </a:r>
            <a:r>
              <a:rPr lang="en-CA" dirty="0"/>
              <a:t>React.js JSX, Elements, Components and Properties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6E28-D85E-1B43-A9A8-DBC18966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Mostafa Mohamed, PhD, P.Eng.</a:t>
            </a:r>
          </a:p>
          <a:p>
            <a:r>
              <a:rPr lang="en-US" dirty="0"/>
              <a:t>Adjunct Professor,</a:t>
            </a:r>
          </a:p>
          <a:p>
            <a:r>
              <a:rPr lang="en-US" dirty="0"/>
              <a:t>Electrical and Software Engineering Department</a:t>
            </a:r>
          </a:p>
          <a:p>
            <a:r>
              <a:rPr lang="en-US" dirty="0">
                <a:hlinkClick r:id="rId3"/>
              </a:rPr>
              <a:t>Mostafa.Mohamed@ucalgary.ca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CE06-2868-604C-B88D-1322DF816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 2022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EBD6-6F25-47F4-A3CE-60E13DDB97F6}"/>
              </a:ext>
            </a:extLst>
          </p:cNvPr>
          <p:cNvSpPr txBox="1"/>
          <p:nvPr/>
        </p:nvSpPr>
        <p:spPr>
          <a:xfrm>
            <a:off x="552668" y="616470"/>
            <a:ext cx="50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Continuing Education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14229-A83F-B60D-9818-326A0900E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10" t="9780" r="28936" b="10880"/>
          <a:stretch/>
        </p:blipFill>
        <p:spPr>
          <a:xfrm>
            <a:off x="7295234" y="2708536"/>
            <a:ext cx="3245080" cy="356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97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4F04-52D4-CDE4-1103-EDACABA4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EB02-71B0-E8CF-744A-DAD834BF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274248" cy="4115669"/>
          </a:xfrm>
        </p:spPr>
        <p:txBody>
          <a:bodyPr/>
          <a:lstStyle/>
          <a:p>
            <a:r>
              <a:rPr lang="en-US" dirty="0"/>
              <a:t>Any JSX part is an element </a:t>
            </a:r>
          </a:p>
          <a:p>
            <a:r>
              <a:rPr lang="en-US" dirty="0"/>
              <a:t>E.g.:   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ICT581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To render it in a page, use </a:t>
            </a:r>
            <a:r>
              <a:rPr lang="en-US" sz="2400" dirty="0" err="1"/>
              <a:t>ReactDOM.createRoot</a:t>
            </a:r>
            <a:r>
              <a:rPr lang="en-US" sz="2400" dirty="0"/>
              <a:t>(..).render(element)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0C96-F9EA-F758-E226-1BCBF294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7D4-29A4-CF47-12D0-5768967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AB0B-DB11-5730-74F5-75A5CB82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immutable (can’t change any part of it)</a:t>
            </a:r>
          </a:p>
          <a:p>
            <a:r>
              <a:rPr lang="en-US" dirty="0"/>
              <a:t>The only way is to change the whole element</a:t>
            </a:r>
          </a:p>
          <a:p>
            <a:r>
              <a:rPr lang="en-US" dirty="0"/>
              <a:t>React compares the new element with the current one, and only update the part of it that need changing, which makes it fast to response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884A3-2DE3-8DC0-FC8B-FCD6987B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6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E80-2A46-9623-B343-373BDC40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 Element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39E6-6C9B-0221-56B6-30652090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9C9EF-6227-8924-2EFF-F28B94CA52E6}"/>
              </a:ext>
            </a:extLst>
          </p:cNvPr>
          <p:cNvSpPr txBox="1"/>
          <p:nvPr/>
        </p:nvSpPr>
        <p:spPr>
          <a:xfrm>
            <a:off x="562628" y="1539299"/>
            <a:ext cx="97243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count is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&lt;/h3&gt;;</a:t>
            </a: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849A-D5C0-DE37-0671-F834B01E1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6"/>
          <a:stretch/>
        </p:blipFill>
        <p:spPr>
          <a:xfrm>
            <a:off x="7234460" y="2318088"/>
            <a:ext cx="4809259" cy="383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AC063-80DE-EEAE-526A-6C1262836C9C}"/>
              </a:ext>
            </a:extLst>
          </p:cNvPr>
          <p:cNvSpPr txBox="1"/>
          <p:nvPr/>
        </p:nvSpPr>
        <p:spPr>
          <a:xfrm>
            <a:off x="562628" y="5211374"/>
            <a:ext cx="6221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See: day5-demo2-elements.html</a:t>
            </a:r>
          </a:p>
        </p:txBody>
      </p:sp>
    </p:spTree>
    <p:extLst>
      <p:ext uri="{BB962C8B-B14F-4D97-AF65-F5344CB8AC3E}">
        <p14:creationId xmlns:p14="http://schemas.microsoft.com/office/powerpoint/2010/main" val="374631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Components &amp; Properties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4115669"/>
          </a:xfrm>
        </p:spPr>
        <p:txBody>
          <a:bodyPr/>
          <a:lstStyle/>
          <a:p>
            <a:r>
              <a:rPr lang="en-US" dirty="0"/>
              <a:t>Components are small independent units of code that with generally one concern</a:t>
            </a:r>
          </a:p>
          <a:p>
            <a:r>
              <a:rPr lang="en-US" dirty="0"/>
              <a:t>Components take input values, called properties and return the React element to be rendered </a:t>
            </a:r>
          </a:p>
          <a:p>
            <a:r>
              <a:rPr lang="en-US" dirty="0"/>
              <a:t>Components are similar to JS function, and they can be made with functions as will be presented </a:t>
            </a:r>
          </a:p>
          <a:p>
            <a:r>
              <a:rPr lang="en-US" dirty="0"/>
              <a:t>Components allow you to divide your UI into small reusable parts </a:t>
            </a:r>
          </a:p>
          <a:p>
            <a:r>
              <a:rPr lang="en-US" dirty="0"/>
              <a:t>We can create component either as a function or as a React Class</a:t>
            </a:r>
          </a:p>
          <a:p>
            <a:r>
              <a:rPr lang="en-US" dirty="0"/>
              <a:t>Components can have other components is </a:t>
            </a:r>
            <a:r>
              <a:rPr lang="en-US"/>
              <a:t>their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7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ECC4-B3C8-D863-9EBA-1FFD47A5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1081-AFC0-21F0-109C-7B9012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sends </a:t>
            </a:r>
            <a:r>
              <a:rPr lang="en-US" u="sng" dirty="0"/>
              <a:t>only one</a:t>
            </a:r>
            <a:r>
              <a:rPr lang="en-US" dirty="0"/>
              <a:t> argument named “props” (properties) to the component</a:t>
            </a:r>
          </a:p>
          <a:p>
            <a:r>
              <a:rPr lang="en-US" dirty="0"/>
              <a:t>props: is of type Object and include all parameters for that Component </a:t>
            </a:r>
          </a:p>
          <a:p>
            <a:r>
              <a:rPr lang="en-US" dirty="0"/>
              <a:t>Inside the Component, you access the separate property by using </a:t>
            </a:r>
            <a:r>
              <a:rPr lang="en-US" i="1" dirty="0"/>
              <a:t>props.&lt;property name&gt;</a:t>
            </a:r>
          </a:p>
          <a:p>
            <a:r>
              <a:rPr lang="en-US" b="1" dirty="0"/>
              <a:t>Properties should be Read only, never change a property value. This is called pure component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CC00A-6442-98BB-8FA2-E86576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0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FAE-D471-7EBE-47DD-6D80C2BA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5D-5A97-B6BF-5F88-5EB0478C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425479"/>
            <a:ext cx="9724372" cy="4955059"/>
          </a:xfrm>
        </p:spPr>
        <p:txBody>
          <a:bodyPr/>
          <a:lstStyle/>
          <a:p>
            <a:r>
              <a:rPr lang="en-US" dirty="0"/>
              <a:t>The easiest way to create a component by creating a JS function that takes only one argument (props) and return JSX element to be rendered </a:t>
            </a:r>
          </a:p>
          <a:p>
            <a:r>
              <a:rPr lang="en-US" dirty="0"/>
              <a:t>Component name must start with a CAPITAL letter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See: day5-demo3-components.html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6661-C813-D9ED-5080-A145ED7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C8AAE-D1AB-2EBF-06F1-5F1B301AB2AA}"/>
              </a:ext>
            </a:extLst>
          </p:cNvPr>
          <p:cNvSpPr txBox="1"/>
          <p:nvPr/>
        </p:nvSpPr>
        <p:spPr>
          <a:xfrm>
            <a:off x="1905000" y="3285489"/>
            <a:ext cx="80349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ainComp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simple Function Component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MainComp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'Mostafa'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'mostafa@server.com'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056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5305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B07-BDB8-1BE5-24A5-6E9F36D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Water bucket challenge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0D4D-43C2-283F-A327-245011AC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2 buckets of sizes 3 and 5 liters, fill-up a third bucket with exactly 4 Liters.</a:t>
            </a:r>
          </a:p>
          <a:p>
            <a:r>
              <a:rPr lang="en-CA" dirty="0"/>
              <a:t>The third bucket is larger than 4 L but unknown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D9AF4-CA2C-3942-9F44-7C1DA5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1D0F2BA-CDF9-A7D1-F0DA-E3666BCD0FD6}"/>
              </a:ext>
            </a:extLst>
          </p:cNvPr>
          <p:cNvSpPr/>
          <p:nvPr/>
        </p:nvSpPr>
        <p:spPr>
          <a:xfrm>
            <a:off x="1905000" y="3650875"/>
            <a:ext cx="1075765" cy="184224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5L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6CE8EA8-BB41-DCC2-EE61-40DD4153ECFC}"/>
              </a:ext>
            </a:extLst>
          </p:cNvPr>
          <p:cNvSpPr/>
          <p:nvPr/>
        </p:nvSpPr>
        <p:spPr>
          <a:xfrm>
            <a:off x="4047563" y="4511487"/>
            <a:ext cx="1075765" cy="98163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3L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AABA8C8-A0EC-81BF-EC8E-188ACBB916FB}"/>
              </a:ext>
            </a:extLst>
          </p:cNvPr>
          <p:cNvSpPr/>
          <p:nvPr/>
        </p:nvSpPr>
        <p:spPr>
          <a:xfrm>
            <a:off x="6530791" y="3973605"/>
            <a:ext cx="1075765" cy="151951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&gt;4L</a:t>
            </a:r>
          </a:p>
        </p:txBody>
      </p:sp>
    </p:spTree>
    <p:extLst>
      <p:ext uri="{BB962C8B-B14F-4D97-AF65-F5344CB8AC3E}">
        <p14:creationId xmlns:p14="http://schemas.microsoft.com/office/powerpoint/2010/main" val="28318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A2FE-B4F8-DFD9-116A-2C799E8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AFD9-9826-96DF-44DC-49964FB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the game title and description on the page</a:t>
            </a:r>
          </a:p>
          <a:p>
            <a:r>
              <a:rPr lang="en-CA" dirty="0"/>
              <a:t>Add legend to each bucket to show its size and the current water level in the bucket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573E1-2E7E-90AF-ED7F-6087138C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Introduction to React.js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Development environment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React elements, syntax and first React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D812-D087-FC16-DC92-3FC28FE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63AB-1FDA-E295-5B9B-9B0B1257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React.js JSX</a:t>
            </a:r>
          </a:p>
          <a:p>
            <a:r>
              <a:rPr lang="en-CA" dirty="0"/>
              <a:t>Elements</a:t>
            </a:r>
          </a:p>
          <a:p>
            <a:r>
              <a:rPr lang="en-CA" dirty="0"/>
              <a:t>Components </a:t>
            </a:r>
          </a:p>
          <a:p>
            <a:r>
              <a:rPr lang="en-CA" dirty="0"/>
              <a:t>Properties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C224-F11C-F7E5-F448-E0DD2404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B202-DEBE-554C-91E8-EC5F17C6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 today!!!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0C43-AAA9-BB41-961B-5A2950BF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C0B0-C1C4-0148-A801-848029836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Mostafa Mohamed, PhD, P.Eng.</a:t>
            </a:r>
          </a:p>
          <a:p>
            <a:endParaRPr lang="en-CA" dirty="0"/>
          </a:p>
          <a:p>
            <a:r>
              <a:rPr lang="en-CA" dirty="0"/>
              <a:t>Mostafa.Mohamed@ucalgary.ca </a:t>
            </a:r>
          </a:p>
          <a:p>
            <a:r>
              <a:rPr lang="en-US" dirty="0"/>
              <a:t>WhatsApp: 403-966-8112</a:t>
            </a:r>
          </a:p>
        </p:txBody>
      </p:sp>
    </p:spTree>
    <p:extLst>
      <p:ext uri="{BB962C8B-B14F-4D97-AF65-F5344CB8AC3E}">
        <p14:creationId xmlns:p14="http://schemas.microsoft.com/office/powerpoint/2010/main" val="39632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React.js JSX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Elements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Components and Properties </a:t>
            </a:r>
          </a:p>
          <a:p>
            <a:endParaRPr lang="en-US" dirty="0"/>
          </a:p>
          <a:p>
            <a:r>
              <a:rPr lang="en-US" dirty="0"/>
              <a:t>Reading: </a:t>
            </a:r>
          </a:p>
          <a:p>
            <a:pPr lvl="1"/>
            <a:r>
              <a:rPr lang="en-US" dirty="0">
                <a:hlinkClick r:id="rId2"/>
              </a:rPr>
              <a:t>https://reactjs.org/docs/introducing-jsx.html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https://reactjs.org/docs/rendering-elements.html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https://reactjs.org/docs/components-and-props.html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React.js JSX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 familiarity with HTML &amp; CSS</a:t>
            </a:r>
          </a:p>
          <a:p>
            <a:r>
              <a:rPr lang="en-CA" dirty="0"/>
              <a:t>Basic knowledge of JavaScript</a:t>
            </a:r>
          </a:p>
          <a:p>
            <a:r>
              <a:rPr lang="en-CA" dirty="0"/>
              <a:t>Basic understanding of the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2195-875E-5691-C138-B63E3926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2B2E-393E-A1E9-21BF-94327242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Mixing HTML with JS in a more powerful way </a:t>
            </a:r>
          </a:p>
          <a:p>
            <a:pPr marL="0" indent="0">
              <a:buNone/>
            </a:pPr>
            <a:r>
              <a:rPr lang="en-CA" dirty="0"/>
              <a:t>const name = 'Mostafa';</a:t>
            </a:r>
          </a:p>
          <a:p>
            <a:pPr marL="0" indent="0">
              <a:buNone/>
            </a:pPr>
            <a:r>
              <a:rPr lang="en-CA" dirty="0"/>
              <a:t>const element = &lt;h1&gt;Hello, {name}&lt;/h1&gt;;</a:t>
            </a:r>
          </a:p>
          <a:p>
            <a:pPr marL="0" indent="0">
              <a:buNone/>
            </a:pPr>
            <a:r>
              <a:rPr lang="en-US" dirty="0"/>
              <a:t>const element = (</a:t>
            </a:r>
          </a:p>
          <a:p>
            <a:pPr marL="0" indent="0">
              <a:buNone/>
            </a:pPr>
            <a:r>
              <a:rPr lang="en-US" dirty="0"/>
              <a:t>  &lt;div&gt;</a:t>
            </a:r>
          </a:p>
          <a:p>
            <a:pPr marL="0" indent="0">
              <a:buNone/>
            </a:pPr>
            <a:r>
              <a:rPr lang="en-US" dirty="0"/>
              <a:t>    &lt;h1&gt;Hello!&lt;/h1&gt;</a:t>
            </a:r>
          </a:p>
          <a:p>
            <a:pPr marL="0" indent="0">
              <a:buNone/>
            </a:pPr>
            <a:r>
              <a:rPr lang="en-US" dirty="0"/>
              <a:t>    &lt;h2&gt;Good to see you here.&lt;/h2&gt;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BB68-BEB5-03B3-4A22-AB1AC657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0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EA09-743D-FEDA-B1A7-F53E979A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JSX and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4EE1-28D6-4452-456B-7390C063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Javascript</a:t>
            </a:r>
            <a:r>
              <a:rPr lang="en-CA" dirty="0"/>
              <a:t> compiler </a:t>
            </a:r>
            <a:r>
              <a:rPr lang="en-CA" dirty="0">
                <a:hlinkClick r:id="rId2"/>
              </a:rPr>
              <a:t>https://babeljs.io/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Nice tutorial on Styles with JSX: </a:t>
            </a:r>
            <a:r>
              <a:rPr lang="en-CA" dirty="0">
                <a:hlinkClick r:id="rId3"/>
              </a:rPr>
              <a:t>https://techstacker.com/how-to-inline-style-jsx-react-css/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DD8A6-3510-C389-5CF7-B0D0ABA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6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React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9427-DD94-0A0C-900F-A687799B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5431-A17B-B8BC-FA7A-D0FA6815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weight DOM elements created and maintained by React DOM</a:t>
            </a:r>
          </a:p>
          <a:p>
            <a:r>
              <a:rPr lang="en-US" dirty="0"/>
              <a:t>This is what user sees</a:t>
            </a:r>
          </a:p>
          <a:p>
            <a:r>
              <a:rPr lang="en-US" dirty="0"/>
              <a:t>They are not immutable: to change anything in the elements, you replace the element with a new one</a:t>
            </a:r>
          </a:p>
          <a:p>
            <a:r>
              <a:rPr lang="en-US" dirty="0"/>
              <a:t>Elements are the base for React components (components are made of elements)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EC0AD-923F-DE52-5CDD-F6461CC8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3BD1CD-86B2-4955-8D66-1F6AC9FE6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3F1095-B5D3-42F7-8655-CF0A017CED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FABFA1-D899-4E8A-8987-F8F2EC522FB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UCalgary_ppt-template-bold</Template>
  <TotalTime>17899</TotalTime>
  <Words>851</Words>
  <Application>Microsoft Office PowerPoint</Application>
  <PresentationFormat>Widescreen</PresentationFormat>
  <Paragraphs>151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Office Theme</vt:lpstr>
      <vt:lpstr>ICT 581  HTML5 and CSS3 with jQuery</vt:lpstr>
      <vt:lpstr>Previous Class</vt:lpstr>
      <vt:lpstr>Agenda</vt:lpstr>
      <vt:lpstr>PowerPoint Presentation</vt:lpstr>
      <vt:lpstr>React.js JSX</vt:lpstr>
      <vt:lpstr>Why JSX?</vt:lpstr>
      <vt:lpstr>JSX and Babel</vt:lpstr>
      <vt:lpstr>PowerPoint Presentation</vt:lpstr>
      <vt:lpstr>React Elements</vt:lpstr>
      <vt:lpstr>Example element </vt:lpstr>
      <vt:lpstr>Changing the Element</vt:lpstr>
      <vt:lpstr>Updating an Element </vt:lpstr>
      <vt:lpstr>PowerPoint Presentation</vt:lpstr>
      <vt:lpstr>React Components </vt:lpstr>
      <vt:lpstr>Properties </vt:lpstr>
      <vt:lpstr>Function Component </vt:lpstr>
      <vt:lpstr>PowerPoint Presentation</vt:lpstr>
      <vt:lpstr>Water bucket challenge game</vt:lpstr>
      <vt:lpstr>Task</vt:lpstr>
      <vt:lpstr>PowerPoint Presentation</vt:lpstr>
      <vt:lpstr>Summary </vt:lpstr>
      <vt:lpstr>Thank you for attending today!!!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Mostafa Mohamed</cp:lastModifiedBy>
  <cp:revision>208</cp:revision>
  <dcterms:created xsi:type="dcterms:W3CDTF">2018-02-28T16:41:54Z</dcterms:created>
  <dcterms:modified xsi:type="dcterms:W3CDTF">2022-06-03T02:51:18Z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