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9"/>
  </p:notesMasterIdLst>
  <p:sldIdLst>
    <p:sldId id="261" r:id="rId5"/>
    <p:sldId id="327" r:id="rId6"/>
    <p:sldId id="270" r:id="rId7"/>
    <p:sldId id="384" r:id="rId8"/>
    <p:sldId id="332" r:id="rId9"/>
    <p:sldId id="351" r:id="rId10"/>
    <p:sldId id="375" r:id="rId11"/>
    <p:sldId id="376" r:id="rId12"/>
    <p:sldId id="379" r:id="rId13"/>
    <p:sldId id="380" r:id="rId14"/>
    <p:sldId id="355" r:id="rId15"/>
    <p:sldId id="372" r:id="rId16"/>
    <p:sldId id="373" r:id="rId17"/>
    <p:sldId id="374" r:id="rId18"/>
    <p:sldId id="322" r:id="rId19"/>
    <p:sldId id="345" r:id="rId20"/>
    <p:sldId id="377" r:id="rId21"/>
    <p:sldId id="370" r:id="rId22"/>
    <p:sldId id="369" r:id="rId23"/>
    <p:sldId id="267" r:id="rId24"/>
    <p:sldId id="381" r:id="rId25"/>
    <p:sldId id="383" r:id="rId26"/>
    <p:sldId id="324" r:id="rId27"/>
    <p:sldId id="26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stafa Mohamed" initials="MM" lastIdx="1" clrIdx="0">
    <p:extLst>
      <p:ext uri="{19B8F6BF-5375-455C-9EA6-DF929625EA0E}">
        <p15:presenceInfo xmlns:p15="http://schemas.microsoft.com/office/powerpoint/2012/main" userId="44de79124f05e1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0"/>
    <a:srgbClr val="FBB031"/>
    <a:srgbClr val="E32726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0" autoAdjust="0"/>
    <p:restoredTop sz="94968" autoAdjust="0"/>
  </p:normalViewPr>
  <p:slideViewPr>
    <p:cSldViewPr snapToGrid="0" snapToObjects="1" showGuides="1">
      <p:cViewPr varScale="1">
        <p:scale>
          <a:sx n="84" d="100"/>
          <a:sy n="84" d="100"/>
        </p:scale>
        <p:origin x="96" y="402"/>
      </p:cViewPr>
      <p:guideLst>
        <p:guide orient="horz" pos="4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71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32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28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36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668" y="481913"/>
            <a:ext cx="7841294" cy="188440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000"/>
              </a:lnSpc>
              <a:defRPr sz="48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668" y="2366318"/>
            <a:ext cx="7841294" cy="93911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668" y="3305432"/>
            <a:ext cx="6367116" cy="118685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2668" y="4492291"/>
            <a:ext cx="348799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t Question - bi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9638" y="1511851"/>
            <a:ext cx="7271951" cy="438232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Question?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26A2C4-2866-B743-9E24-339F41817EF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1044000"/>
            <a:ext cx="504000" cy="504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B868CB-ADF9-064D-8747-918E0A8D7E68}"/>
              </a:ext>
            </a:extLst>
          </p:cNvPr>
          <p:cNvSpPr txBox="1"/>
          <p:nvPr userDrawn="1"/>
        </p:nvSpPr>
        <p:spPr>
          <a:xfrm>
            <a:off x="3589638" y="1080000"/>
            <a:ext cx="3593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Chat Question</a:t>
            </a:r>
          </a:p>
        </p:txBody>
      </p:sp>
    </p:spTree>
    <p:extLst>
      <p:ext uri="{BB962C8B-B14F-4D97-AF65-F5344CB8AC3E}">
        <p14:creationId xmlns:p14="http://schemas.microsoft.com/office/powerpoint/2010/main" val="290650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 - bi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9463DEA-647F-7F49-8012-693F56B4B8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1044000"/>
            <a:ext cx="504000" cy="504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9638" y="1511851"/>
            <a:ext cx="7271951" cy="1393909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Question?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868CB-ADF9-064D-8747-918E0A8D7E68}"/>
              </a:ext>
            </a:extLst>
          </p:cNvPr>
          <p:cNvSpPr txBox="1"/>
          <p:nvPr userDrawn="1"/>
        </p:nvSpPr>
        <p:spPr>
          <a:xfrm>
            <a:off x="3589638" y="1080000"/>
            <a:ext cx="3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Activity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6FA441-AD28-CB4C-A204-9523487B4FA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89638" y="2905760"/>
            <a:ext cx="7271951" cy="3154017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rgbClr val="E32726"/>
              </a:buClr>
              <a:buFont typeface="+mj-lt"/>
              <a:buAutoNum type="alphaLcPeriod"/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5309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ll Question - bi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20FE95D-B70F-CD4F-9896-BD694B8859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1044000"/>
            <a:ext cx="504000" cy="504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9638" y="1511851"/>
            <a:ext cx="7271951" cy="1393909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Question?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868CB-ADF9-064D-8747-918E0A8D7E68}"/>
              </a:ext>
            </a:extLst>
          </p:cNvPr>
          <p:cNvSpPr txBox="1"/>
          <p:nvPr userDrawn="1"/>
        </p:nvSpPr>
        <p:spPr>
          <a:xfrm>
            <a:off x="3589638" y="1080000"/>
            <a:ext cx="3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Poll Question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6FA441-AD28-CB4C-A204-9523487B4FA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89638" y="2905760"/>
            <a:ext cx="7271951" cy="3154017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rgbClr val="E32726"/>
              </a:buClr>
              <a:buFont typeface="+mj-lt"/>
              <a:buAutoNum type="alphaLcPeriod"/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726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- bi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766371-3B65-7642-B05A-C57AFE9F661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1044000"/>
            <a:ext cx="504000" cy="504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9638" y="1511851"/>
            <a:ext cx="7271951" cy="420558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Question?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868CB-ADF9-064D-8747-918E0A8D7E68}"/>
              </a:ext>
            </a:extLst>
          </p:cNvPr>
          <p:cNvSpPr txBox="1"/>
          <p:nvPr userDrawn="1"/>
        </p:nvSpPr>
        <p:spPr>
          <a:xfrm>
            <a:off x="3589638" y="1080000"/>
            <a:ext cx="3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874527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with options - bi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766371-3B65-7642-B05A-C57AFE9F661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1044000"/>
            <a:ext cx="504000" cy="504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9638" y="1511851"/>
            <a:ext cx="7271951" cy="1393909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Question?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868CB-ADF9-064D-8747-918E0A8D7E68}"/>
              </a:ext>
            </a:extLst>
          </p:cNvPr>
          <p:cNvSpPr txBox="1"/>
          <p:nvPr userDrawn="1"/>
        </p:nvSpPr>
        <p:spPr>
          <a:xfrm>
            <a:off x="3589638" y="1080000"/>
            <a:ext cx="3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Question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6FA441-AD28-CB4C-A204-9523487B4FA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89638" y="2905760"/>
            <a:ext cx="7271951" cy="3154017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rgbClr val="E32726"/>
              </a:buClr>
              <a:buFont typeface="+mj-lt"/>
              <a:buAutoNum type="alphaLcPeriod"/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3067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on - bi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766371-3B65-7642-B05A-C57AFE9F661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1044000"/>
            <a:ext cx="504000" cy="504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9638" y="1511851"/>
            <a:ext cx="7271951" cy="420558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Question?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868CB-ADF9-064D-8747-918E0A8D7E68}"/>
              </a:ext>
            </a:extLst>
          </p:cNvPr>
          <p:cNvSpPr txBox="1"/>
          <p:nvPr userDrawn="1"/>
        </p:nvSpPr>
        <p:spPr>
          <a:xfrm>
            <a:off x="3589638" y="1080000"/>
            <a:ext cx="3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Pause for Reflection</a:t>
            </a:r>
          </a:p>
        </p:txBody>
      </p:sp>
    </p:spTree>
    <p:extLst>
      <p:ext uri="{BB962C8B-B14F-4D97-AF65-F5344CB8AC3E}">
        <p14:creationId xmlns:p14="http://schemas.microsoft.com/office/powerpoint/2010/main" val="93474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out Room - bi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766371-3B65-7642-B05A-C57AFE9F661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1044000"/>
            <a:ext cx="504000" cy="504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9638" y="1511851"/>
            <a:ext cx="7271951" cy="420558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Instructions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868CB-ADF9-064D-8747-918E0A8D7E68}"/>
              </a:ext>
            </a:extLst>
          </p:cNvPr>
          <p:cNvSpPr txBox="1"/>
          <p:nvPr userDrawn="1"/>
        </p:nvSpPr>
        <p:spPr>
          <a:xfrm>
            <a:off x="3589638" y="1080000"/>
            <a:ext cx="3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Breakout Room</a:t>
            </a:r>
          </a:p>
        </p:txBody>
      </p:sp>
    </p:spTree>
    <p:extLst>
      <p:ext uri="{BB962C8B-B14F-4D97-AF65-F5344CB8AC3E}">
        <p14:creationId xmlns:p14="http://schemas.microsoft.com/office/powerpoint/2010/main" val="2691824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 - bi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277A06-D23B-9244-98DC-5E66EA40AE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1044000"/>
            <a:ext cx="504000" cy="504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9638" y="1511851"/>
            <a:ext cx="7271951" cy="420558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Instructions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868CB-ADF9-064D-8747-918E0A8D7E68}"/>
              </a:ext>
            </a:extLst>
          </p:cNvPr>
          <p:cNvSpPr txBox="1"/>
          <p:nvPr userDrawn="1"/>
        </p:nvSpPr>
        <p:spPr>
          <a:xfrm>
            <a:off x="3589638" y="1080000"/>
            <a:ext cx="3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Tip</a:t>
            </a:r>
          </a:p>
        </p:txBody>
      </p:sp>
    </p:spTree>
    <p:extLst>
      <p:ext uri="{BB962C8B-B14F-4D97-AF65-F5344CB8AC3E}">
        <p14:creationId xmlns:p14="http://schemas.microsoft.com/office/powerpoint/2010/main" val="3711283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- bi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823026-D1E0-1642-823E-A465743829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1044000"/>
            <a:ext cx="504000" cy="504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9638" y="1511851"/>
            <a:ext cx="7271951" cy="420558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Be back in XX minutes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868CB-ADF9-064D-8747-918E0A8D7E68}"/>
              </a:ext>
            </a:extLst>
          </p:cNvPr>
          <p:cNvSpPr txBox="1"/>
          <p:nvPr userDrawn="1"/>
        </p:nvSpPr>
        <p:spPr>
          <a:xfrm>
            <a:off x="3589638" y="1080000"/>
            <a:ext cx="3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142135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3C08-C8EC-DC49-84E7-B1877436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F4FC2F-942D-6942-8D5B-4C7E0E52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om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Welcome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50F51B25-6585-0E4E-80F0-81DFB5291D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9692" y="4969278"/>
            <a:ext cx="2268001" cy="9765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D23F1915-88AB-1E40-954E-1CA9E37177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2862" y="4969278"/>
            <a:ext cx="2268000" cy="9765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603633-573E-2A43-9279-223C0E6CCB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862" y="4537278"/>
            <a:ext cx="432000" cy="43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8FA03A-CAEF-FC47-8938-4BFB2F46E9C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93" y="4537278"/>
            <a:ext cx="432000" cy="43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1196F4-7495-074F-8BE4-9F423DF2FBFF}"/>
              </a:ext>
            </a:extLst>
          </p:cNvPr>
          <p:cNvSpPr txBox="1"/>
          <p:nvPr userDrawn="1"/>
        </p:nvSpPr>
        <p:spPr>
          <a:xfrm>
            <a:off x="802350" y="4601053"/>
            <a:ext cx="2285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Reminder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990AC3-1C95-DB45-B0B6-AF0791197774}"/>
              </a:ext>
            </a:extLst>
          </p:cNvPr>
          <p:cNvSpPr txBox="1"/>
          <p:nvPr userDrawn="1"/>
        </p:nvSpPr>
        <p:spPr>
          <a:xfrm>
            <a:off x="4679163" y="4601053"/>
            <a:ext cx="2285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Get comfortable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5DD683-485B-3348-96C9-B25600913075}"/>
              </a:ext>
            </a:extLst>
          </p:cNvPr>
          <p:cNvSpPr txBox="1"/>
          <p:nvPr userDrawn="1"/>
        </p:nvSpPr>
        <p:spPr>
          <a:xfrm>
            <a:off x="819692" y="2016249"/>
            <a:ext cx="5305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Before</a:t>
            </a:r>
            <a:r>
              <a:rPr lang="en-US" sz="2000" b="1" baseline="0" dirty="0">
                <a:solidFill>
                  <a:schemeClr val="tx1"/>
                </a:solidFill>
              </a:rPr>
              <a:t> we begin</a:t>
            </a:r>
            <a:r>
              <a:rPr lang="mr-IN" sz="2000" b="1" baseline="0" dirty="0">
                <a:solidFill>
                  <a:schemeClr val="tx1"/>
                </a:solidFill>
              </a:rPr>
              <a:t>…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04290B-0367-024A-ACF5-3EBC82D07057}"/>
              </a:ext>
            </a:extLst>
          </p:cNvPr>
          <p:cNvSpPr txBox="1"/>
          <p:nvPr userDrawn="1"/>
        </p:nvSpPr>
        <p:spPr>
          <a:xfrm>
            <a:off x="649283" y="3053905"/>
            <a:ext cx="288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4" indent="-179384">
              <a:buClr>
                <a:schemeClr val="accent1"/>
              </a:buClr>
              <a:buFont typeface="+mj-lt"/>
              <a:buAutoNum type="arabicPeriod"/>
              <a:tabLst/>
            </a:pPr>
            <a:r>
              <a:rPr lang="en-US" sz="1400" b="0" dirty="0"/>
              <a:t>Test your volume and external or built-in microphone, and video by </a:t>
            </a:r>
            <a:r>
              <a:rPr lang="en-US" sz="1400" b="1" dirty="0"/>
              <a:t>clicking the upward</a:t>
            </a:r>
            <a:r>
              <a:rPr lang="en-US" sz="1400" b="1" baseline="0" dirty="0"/>
              <a:t> arrow </a:t>
            </a:r>
            <a:r>
              <a:rPr lang="en-US" sz="1400" b="1" dirty="0"/>
              <a:t> </a:t>
            </a:r>
            <a:r>
              <a:rPr lang="en-US" sz="1400" b="0" dirty="0"/>
              <a:t>at the start of every meeting.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AC6091-8D64-594D-AD46-D28773986FF4}"/>
              </a:ext>
            </a:extLst>
          </p:cNvPr>
          <p:cNvSpPr txBox="1"/>
          <p:nvPr userDrawn="1"/>
        </p:nvSpPr>
        <p:spPr>
          <a:xfrm>
            <a:off x="4141586" y="3065399"/>
            <a:ext cx="288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4" indent="-179384">
              <a:buClr>
                <a:schemeClr val="accent1"/>
              </a:buClr>
              <a:buFont typeface="+mj-lt"/>
              <a:buAutoNum type="arabicPeriod" startAt="2"/>
              <a:tabLst/>
            </a:pPr>
            <a:r>
              <a:rPr lang="en-US" sz="1400" dirty="0"/>
              <a:t>Click on the microphone or video to activate it.</a:t>
            </a:r>
            <a:r>
              <a:rPr lang="en-US" sz="1400" baseline="0" dirty="0"/>
              <a:t> </a:t>
            </a:r>
            <a:r>
              <a:rPr lang="en-US" sz="1400" b="1" dirty="0"/>
              <a:t>When the icon is grey it’s active. </a:t>
            </a:r>
            <a:r>
              <a:rPr lang="en-US" sz="1400" dirty="0"/>
              <a:t>To mute the mic, or stop</a:t>
            </a:r>
            <a:r>
              <a:rPr lang="en-US" sz="1400" dirty="0">
                <a:solidFill>
                  <a:schemeClr val="tx1"/>
                </a:solidFill>
              </a:rPr>
              <a:t> video </a:t>
            </a:r>
            <a:r>
              <a:rPr lang="en-US" sz="1400" dirty="0">
                <a:solidFill>
                  <a:srgbClr val="FF0000"/>
                </a:solidFill>
              </a:rPr>
              <a:t>click on it again.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114207-97FE-4C41-9197-52EE5551E374}"/>
              </a:ext>
            </a:extLst>
          </p:cNvPr>
          <p:cNvSpPr txBox="1"/>
          <p:nvPr userDrawn="1"/>
        </p:nvSpPr>
        <p:spPr>
          <a:xfrm>
            <a:off x="7633888" y="3053904"/>
            <a:ext cx="2880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4" indent="-179384">
              <a:buClr>
                <a:schemeClr val="accent1"/>
              </a:buClr>
              <a:buFont typeface="+mj-lt"/>
              <a:buAutoNum type="arabicPeriod" startAt="3"/>
              <a:tabLst/>
            </a:pPr>
            <a:r>
              <a:rPr lang="en-US" sz="1400" b="0" dirty="0"/>
              <a:t>Questions?</a:t>
            </a:r>
            <a:br>
              <a:rPr lang="en-US" sz="1400" b="0" dirty="0"/>
            </a:br>
            <a:r>
              <a:rPr lang="en-US" sz="1400" b="0" dirty="0"/>
              <a:t>Issues? </a:t>
            </a:r>
            <a:r>
              <a:rPr lang="en-US" sz="1400" dirty="0"/>
              <a:t>Type a note into the chat pod and the instructor or fellow participants will assist.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8B0366-AE2D-EF4A-B78E-A08C4261DA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8289" r="12883" b="5172"/>
          <a:stretch/>
        </p:blipFill>
        <p:spPr>
          <a:xfrm>
            <a:off x="931556" y="2494699"/>
            <a:ext cx="1895894" cy="4692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B73CD3B-22C4-744E-972E-B8FCBE592E7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436542" y="2494700"/>
            <a:ext cx="1499192" cy="4692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9D75A00-2E17-CB4F-B633-330317876CD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931346" y="2494700"/>
            <a:ext cx="653433" cy="46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467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1358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358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84841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984841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4A5085-02C7-C249-93B0-AC3B6836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CF9A15B-E143-B248-AA59-A2937022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9638" y="1118286"/>
            <a:ext cx="7271951" cy="4775887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8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</a:t>
            </a:r>
            <a:br>
              <a:rPr lang="en-US" dirty="0"/>
            </a:br>
            <a:r>
              <a:rPr lang="en-US" dirty="0"/>
              <a:t>bold statement. Bullet </a:t>
            </a:r>
            <a:br>
              <a:rPr lang="en-US" dirty="0"/>
            </a:br>
            <a:r>
              <a:rPr lang="en-US" dirty="0"/>
              <a:t>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3306" y="259491"/>
            <a:ext cx="8115597" cy="19284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Thank you for attending! 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3306" y="2203160"/>
            <a:ext cx="8115597" cy="78099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3307" y="3002203"/>
            <a:ext cx="6478326" cy="146887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624989"/>
            <a:ext cx="9753600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219200" y="1143000"/>
            <a:ext cx="97536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39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out room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687488"/>
            <a:ext cx="9724372" cy="103339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E74E0F-E998-C040-841E-0623368317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0" y="302832"/>
            <a:ext cx="432000" cy="43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71C531-4E01-C340-9CB2-CCF8A42CAA05}"/>
              </a:ext>
            </a:extLst>
          </p:cNvPr>
          <p:cNvSpPr txBox="1"/>
          <p:nvPr userDrawn="1"/>
        </p:nvSpPr>
        <p:spPr>
          <a:xfrm>
            <a:off x="728655" y="288000"/>
            <a:ext cx="4619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Breakout Room Instructions</a:t>
            </a:r>
          </a:p>
        </p:txBody>
      </p:sp>
    </p:spTree>
    <p:extLst>
      <p:ext uri="{BB962C8B-B14F-4D97-AF65-F5344CB8AC3E}">
        <p14:creationId xmlns:p14="http://schemas.microsoft.com/office/powerpoint/2010/main" val="952423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ignment Instructio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A89149-2174-274C-8E86-570E4BF7A90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" y="302400"/>
            <a:ext cx="432000" cy="43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687488"/>
            <a:ext cx="9724372" cy="103339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1C531-4E01-C340-9CB2-CCF8A42CAA05}"/>
              </a:ext>
            </a:extLst>
          </p:cNvPr>
          <p:cNvSpPr txBox="1"/>
          <p:nvPr userDrawn="1"/>
        </p:nvSpPr>
        <p:spPr>
          <a:xfrm>
            <a:off x="728655" y="288000"/>
            <a:ext cx="326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Assignment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16078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e for Refl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0D283C7-FBF1-E541-8B89-DCBB89C1A0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" y="302400"/>
            <a:ext cx="432000" cy="43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687488"/>
            <a:ext cx="9724372" cy="103339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1C531-4E01-C340-9CB2-CCF8A42CAA05}"/>
              </a:ext>
            </a:extLst>
          </p:cNvPr>
          <p:cNvSpPr txBox="1"/>
          <p:nvPr userDrawn="1"/>
        </p:nvSpPr>
        <p:spPr>
          <a:xfrm>
            <a:off x="728655" y="288000"/>
            <a:ext cx="326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Pause for Reflection</a:t>
            </a:r>
          </a:p>
        </p:txBody>
      </p:sp>
    </p:spTree>
    <p:extLst>
      <p:ext uri="{BB962C8B-B14F-4D97-AF65-F5344CB8AC3E}">
        <p14:creationId xmlns:p14="http://schemas.microsoft.com/office/powerpoint/2010/main" val="408849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983CB62-4D49-7448-B796-C51688BE85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" y="302400"/>
            <a:ext cx="432000" cy="43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687488"/>
            <a:ext cx="9724372" cy="103339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1C531-4E01-C340-9CB2-CCF8A42CAA05}"/>
              </a:ext>
            </a:extLst>
          </p:cNvPr>
          <p:cNvSpPr txBox="1"/>
          <p:nvPr userDrawn="1"/>
        </p:nvSpPr>
        <p:spPr>
          <a:xfrm>
            <a:off x="728655" y="288000"/>
            <a:ext cx="326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683563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ll Ques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628" y="687488"/>
            <a:ext cx="9724372" cy="103339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rgbClr val="E32726"/>
              </a:buClr>
              <a:buFont typeface="+mj-lt"/>
              <a:buAutoNum type="alphaLcPeriod"/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Option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1C531-4E01-C340-9CB2-CCF8A42CAA05}"/>
              </a:ext>
            </a:extLst>
          </p:cNvPr>
          <p:cNvSpPr txBox="1"/>
          <p:nvPr userDrawn="1"/>
        </p:nvSpPr>
        <p:spPr>
          <a:xfrm>
            <a:off x="728655" y="288000"/>
            <a:ext cx="326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Poll Question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DC9D9D-0165-204D-A6C4-1096B80C5E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" y="302400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16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t Ques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983CB62-4D49-7448-B796-C51688BE85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" y="302400"/>
            <a:ext cx="432000" cy="43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628" y="687488"/>
            <a:ext cx="9724372" cy="103339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rgbClr val="E32726"/>
              </a:buClr>
              <a:buFont typeface="+mj-lt"/>
              <a:buAutoNum type="alphaLcPeriod"/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Option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1C531-4E01-C340-9CB2-CCF8A42CAA05}"/>
              </a:ext>
            </a:extLst>
          </p:cNvPr>
          <p:cNvSpPr txBox="1"/>
          <p:nvPr userDrawn="1"/>
        </p:nvSpPr>
        <p:spPr>
          <a:xfrm>
            <a:off x="728655" y="288000"/>
            <a:ext cx="326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Chat Question</a:t>
            </a:r>
          </a:p>
        </p:txBody>
      </p:sp>
    </p:spTree>
    <p:extLst>
      <p:ext uri="{BB962C8B-B14F-4D97-AF65-F5344CB8AC3E}">
        <p14:creationId xmlns:p14="http://schemas.microsoft.com/office/powerpoint/2010/main" val="2319299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9" r:id="rId13"/>
    <p:sldLayoutId id="2147483668" r:id="rId14"/>
    <p:sldLayoutId id="2147483670" r:id="rId15"/>
    <p:sldLayoutId id="2147483671" r:id="rId16"/>
    <p:sldLayoutId id="2147483672" r:id="rId17"/>
    <p:sldLayoutId id="2147483673" r:id="rId18"/>
    <p:sldLayoutId id="2147483655" r:id="rId19"/>
    <p:sldLayoutId id="2147483656" r:id="rId20"/>
    <p:sldLayoutId id="2147483654" r:id="rId21"/>
    <p:sldLayoutId id="2147483657" r:id="rId22"/>
    <p:sldLayoutId id="2147483674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ostafa.Mohamed@ucalgary.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icons.getbootstrap.com/icons/suit-spade-fill/" TargetMode="External"/><Relationship Id="rId2" Type="http://schemas.openxmlformats.org/officeDocument/2006/relationships/hyperlink" Target="https://icons.getbootstrap.com/icons/heart-fill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icons.getbootstrap.com/icons/suit-diamond-fill/" TargetMode="External"/><Relationship Id="rId4" Type="http://schemas.openxmlformats.org/officeDocument/2006/relationships/hyperlink" Target="https://icons.getbootstrap.com/icons/suit-club-fill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handling-events.html" TargetMode="External"/><Relationship Id="rId2" Type="http://schemas.openxmlformats.org/officeDocument/2006/relationships/hyperlink" Target="https://reactjs.org/docs/state-and-lifecycle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actjs.org/docs/conditional-rendering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arrow_function.asp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84FF-5D5C-BC42-A1FC-6AE7B30423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ICT 581 </a:t>
            </a:r>
            <a:br>
              <a:rPr lang="en-CA" dirty="0"/>
            </a:br>
            <a:r>
              <a:rPr lang="en-CA" dirty="0"/>
              <a:t>HTML5 and CSS3 with jQuery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704D1-CFEE-C147-B4A6-E943677A09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6: </a:t>
            </a:r>
            <a:r>
              <a:rPr lang="en-CA" dirty="0"/>
              <a:t>React.js State, Events and </a:t>
            </a:r>
            <a:r>
              <a:rPr lang="en-US" dirty="0"/>
              <a:t>Lifecycle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96E28-D85E-1B43-A9A8-DBC189661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Mostafa Mohamed, PhD, P.Eng.</a:t>
            </a:r>
          </a:p>
          <a:p>
            <a:r>
              <a:rPr lang="en-US" dirty="0"/>
              <a:t>Adjunct Professor,</a:t>
            </a:r>
          </a:p>
          <a:p>
            <a:r>
              <a:rPr lang="en-US" dirty="0"/>
              <a:t>Electrical and Software Engineering Department</a:t>
            </a:r>
          </a:p>
          <a:p>
            <a:r>
              <a:rPr lang="en-US" dirty="0">
                <a:hlinkClick r:id="rId3"/>
              </a:rPr>
              <a:t>Mostafa.Mohamed@ucalgary.ca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6CE06-2868-604C-B88D-1322DF8160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@ 2022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9EBD6-6F25-47F4-A3CE-60E13DDB97F6}"/>
              </a:ext>
            </a:extLst>
          </p:cNvPr>
          <p:cNvSpPr txBox="1"/>
          <p:nvPr/>
        </p:nvSpPr>
        <p:spPr>
          <a:xfrm>
            <a:off x="552668" y="616470"/>
            <a:ext cx="505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Continuing Education </a:t>
            </a:r>
          </a:p>
        </p:txBody>
      </p:sp>
      <p:pic>
        <p:nvPicPr>
          <p:cNvPr id="9" name="Picture 8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0018AE5-85FB-8CB9-B03B-4EDD041E3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343" y="3483736"/>
            <a:ext cx="3487990" cy="29054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2697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1346A0-028F-E0D9-42E6-3E937B5A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Flows Down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809FD-8A84-893A-F6FB-55180D279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7" y="1773195"/>
            <a:ext cx="10224821" cy="4115669"/>
          </a:xfrm>
        </p:spPr>
        <p:txBody>
          <a:bodyPr/>
          <a:lstStyle/>
          <a:p>
            <a:r>
              <a:rPr lang="en-US" dirty="0"/>
              <a:t>Always send the data from parent component to its children. It is a bad practice to read values from a child. Sore all needed values by the parent, inside the parent and send them to child as properties 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ColorBox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'#fa5'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496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FF02-A38C-426C-81AC-510DE2CD27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React Events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902AB-6788-4294-AEE9-9D99C6CB7E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80163"/>
            <a:ext cx="2743200" cy="365125"/>
          </a:xfrm>
          <a:prstGeom prst="rect">
            <a:avLst/>
          </a:prstGeom>
        </p:spPr>
        <p:txBody>
          <a:bodyPr/>
          <a:lstStyle/>
          <a:p>
            <a:fld id="{5C35FCF4-C3EF-BD43-82E0-05BC237DAD2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41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1346A0-028F-E0D9-42E6-3E937B5A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Events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809FD-8A84-893A-F6FB-55180D279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7" y="1773195"/>
            <a:ext cx="10224821" cy="1556859"/>
          </a:xfrm>
        </p:spPr>
        <p:txBody>
          <a:bodyPr/>
          <a:lstStyle/>
          <a:p>
            <a:r>
              <a:rPr lang="en-US" dirty="0"/>
              <a:t>Like HTML events with some differences:</a:t>
            </a:r>
          </a:p>
          <a:p>
            <a:pPr lvl="1"/>
            <a:r>
              <a:rPr lang="en-CA" dirty="0"/>
              <a:t>React events are named using camelCase, rather than lowercase.</a:t>
            </a:r>
          </a:p>
          <a:p>
            <a:pPr lvl="1"/>
            <a:r>
              <a:rPr lang="en-CA" dirty="0"/>
              <a:t>With JSX you pass a function as the event handler, rather than a string.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D3A6A4-BDA7-CA82-19FB-76BF165CB19F}"/>
              </a:ext>
            </a:extLst>
          </p:cNvPr>
          <p:cNvSpPr txBox="1"/>
          <p:nvPr/>
        </p:nvSpPr>
        <p:spPr>
          <a:xfrm>
            <a:off x="562627" y="3429000"/>
            <a:ext cx="810335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b="1" dirty="0">
                <a:effectLst/>
                <a:latin typeface="Consolas" panose="020B0609020204030204" pitchFamily="49" charset="0"/>
              </a:rPr>
              <a:t>HTML button</a:t>
            </a:r>
          </a:p>
          <a:p>
            <a:r>
              <a:rPr lang="en-CA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CA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CA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"increment()"</a:t>
            </a:r>
            <a:r>
              <a:rPr lang="en-CA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CA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CA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</a:p>
          <a:p>
            <a:endParaRPr lang="en-CA" sz="2000" b="0" dirty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2000" b="1" dirty="0">
                <a:latin typeface="Consolas" panose="020B0609020204030204" pitchFamily="49" charset="0"/>
              </a:rPr>
              <a:t>React Button</a:t>
            </a:r>
            <a:endParaRPr lang="en-CA" sz="2000" b="1" dirty="0">
              <a:effectLst/>
              <a:latin typeface="Consolas" panose="020B0609020204030204" pitchFamily="49" charset="0"/>
            </a:endParaRPr>
          </a:p>
          <a:p>
            <a:r>
              <a:rPr lang="en-CA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CA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2000" b="0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onClick</a:t>
            </a:r>
            <a:r>
              <a:rPr lang="en-CA" sz="2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CA" sz="20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  <a:r>
              <a:rPr lang="en-CA" sz="20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increment</a:t>
            </a:r>
            <a:r>
              <a:rPr lang="en-CA" sz="20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r>
              <a:rPr lang="en-CA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CA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CA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CA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471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1346A0-028F-E0D9-42E6-3E937B5A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809FD-8A84-893A-F6FB-55180D279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7" y="1773195"/>
            <a:ext cx="10224821" cy="4115669"/>
          </a:xfrm>
        </p:spPr>
        <p:txBody>
          <a:bodyPr/>
          <a:lstStyle/>
          <a:p>
            <a:r>
              <a:rPr lang="en-US" dirty="0"/>
              <a:t>An event handler is a method you add inside the class</a:t>
            </a:r>
          </a:p>
          <a:p>
            <a:r>
              <a:rPr lang="en-US" dirty="0"/>
              <a:t>You can either user regular function style (without ‘function’ keyword), or use arrow function</a:t>
            </a:r>
          </a:p>
          <a:p>
            <a:r>
              <a:rPr lang="en-US" dirty="0"/>
              <a:t>Regular functions will need to be bound with the this keywork in the constructor</a:t>
            </a:r>
          </a:p>
          <a:p>
            <a:r>
              <a:rPr lang="en-US" dirty="0"/>
              <a:t>Arrow functions don’t need binging </a:t>
            </a:r>
          </a:p>
          <a:p>
            <a:r>
              <a:rPr lang="en-US" dirty="0"/>
              <a:t>See day6-demo3-events.html </a:t>
            </a:r>
          </a:p>
        </p:txBody>
      </p:sp>
    </p:spTree>
    <p:extLst>
      <p:ext uri="{BB962C8B-B14F-4D97-AF65-F5344CB8AC3E}">
        <p14:creationId xmlns:p14="http://schemas.microsoft.com/office/powerpoint/2010/main" val="2574192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1346A0-028F-E0D9-42E6-3E937B5A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event handlers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52770-824F-23E1-6462-7151C28F2635}"/>
              </a:ext>
            </a:extLst>
          </p:cNvPr>
          <p:cNvSpPr txBox="1"/>
          <p:nvPr/>
        </p:nvSpPr>
        <p:spPr>
          <a:xfrm>
            <a:off x="508776" y="1197859"/>
            <a:ext cx="1117444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handleIncrement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handleIncrement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bind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handleIncrement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Regular function need binding this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b="0" dirty="0">
              <a:solidFill>
                <a:srgbClr val="795E2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handleDecrement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()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Arrow function doesn't require binding 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8896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FF02-A38C-426C-81AC-510DE2CD27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Conditional Rendering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902AB-6788-4294-AEE9-9D99C6CB7E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80163"/>
            <a:ext cx="2743200" cy="365125"/>
          </a:xfrm>
          <a:prstGeom prst="rect">
            <a:avLst/>
          </a:prstGeom>
        </p:spPr>
        <p:txBody>
          <a:bodyPr/>
          <a:lstStyle/>
          <a:p>
            <a:fld id="{5C35FCF4-C3EF-BD43-82E0-05BC237DAD2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217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1346A0-028F-E0D9-42E6-3E937B5A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Rendering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809FD-8A84-893A-F6FB-55180D279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7" y="1773195"/>
            <a:ext cx="10224821" cy="4115669"/>
          </a:xfrm>
        </p:spPr>
        <p:txBody>
          <a:bodyPr/>
          <a:lstStyle/>
          <a:p>
            <a:r>
              <a:rPr lang="en-US" dirty="0"/>
              <a:t>JSX allows you to use JavaScript to control what to render and how to render it, and even if it should render it or not</a:t>
            </a:r>
          </a:p>
          <a:p>
            <a:r>
              <a:rPr lang="en-US" dirty="0"/>
              <a:t>I can use a condition on JSX to show or hide any part of my component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75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1346A0-028F-E0D9-42E6-3E937B5A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Conditional Rendering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0B1BA-4EBF-6763-D9A3-46F2E663920C}"/>
              </a:ext>
            </a:extLst>
          </p:cNvPr>
          <p:cNvSpPr txBox="1"/>
          <p:nvPr/>
        </p:nvSpPr>
        <p:spPr>
          <a:xfrm>
            <a:off x="725606" y="1394179"/>
            <a:ext cx="1074078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 lvl="1"/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	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 count: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{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state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&gt;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&amp;&amp;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This is a condition for rendering the component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	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handleDecrement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handleIncrement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4767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F8C90C-80D6-A248-972F-F932C189B3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853052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8B07-BDB8-1BE5-24A5-6E9F36D7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a Dynamic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B0D4D-43C2-283F-A327-245011AC6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 a component to ask the user for choices</a:t>
            </a:r>
          </a:p>
          <a:p>
            <a:r>
              <a:rPr lang="en-CA" dirty="0"/>
              <a:t>Create a second component to show an image of the selected choice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D9AF4-CA2C-3942-9F44-7C1DA50B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BACE41-1BB9-98C4-5DC9-EF10B697ED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90" b="-1"/>
          <a:stretch/>
        </p:blipFill>
        <p:spPr>
          <a:xfrm>
            <a:off x="6339395" y="3051233"/>
            <a:ext cx="4178632" cy="3511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18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6015-3E95-4D95-A920-4330EDAB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4B274-E1F1-4127-A485-8BAAFB26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CA" dirty="0"/>
              <a:t>React.js JSX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/>
              <a:t>Elements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/>
              <a:t>Components and Properties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70BED-A152-4D3C-A502-AA99EF3C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57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F8C90C-80D6-A248-972F-F932C189B3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6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400732-1BA1-6106-ADFE-FAC19FFE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D51D3-62D3-7B82-6C01-F9035C993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A- Create HTML page with these React components:</a:t>
            </a:r>
          </a:p>
          <a:p>
            <a:pPr lvl="1"/>
            <a:r>
              <a:rPr lang="en-US" dirty="0"/>
              <a:t>1- Header: shows a nice banner image</a:t>
            </a:r>
          </a:p>
          <a:p>
            <a:pPr lvl="1"/>
            <a:r>
              <a:rPr lang="en-US" dirty="0"/>
              <a:t>2- Footer: shows your name and copyright</a:t>
            </a:r>
          </a:p>
          <a:p>
            <a:pPr lvl="1"/>
            <a:r>
              <a:rPr lang="en-US" dirty="0"/>
              <a:t>3- Main body: ask the user to enter two values and choose an operation from: +, -, *, /, ** then show the next component base on the user selection</a:t>
            </a:r>
          </a:p>
          <a:p>
            <a:pPr lvl="1"/>
            <a:r>
              <a:rPr lang="en-US" dirty="0"/>
              <a:t>4- Sub body: a component to the operation results with description such as “2.5 * 2 = 5.0” if the user choose multiplication , or “2.5 + 2 = 4.5” if the user choose addition</a:t>
            </a:r>
          </a:p>
        </p:txBody>
      </p:sp>
    </p:spTree>
    <p:extLst>
      <p:ext uri="{BB962C8B-B14F-4D97-AF65-F5344CB8AC3E}">
        <p14:creationId xmlns:p14="http://schemas.microsoft.com/office/powerpoint/2010/main" val="2466885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400732-1BA1-6106-ADFE-FAC19FFE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2 -  continued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D51D3-62D3-7B82-6C01-F9035C993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B- Create HTML page to show game cards:</a:t>
            </a:r>
          </a:p>
          <a:p>
            <a:pPr lvl="1"/>
            <a:r>
              <a:rPr lang="en-US" dirty="0"/>
              <a:t>Create a component to draw a game card, the properties should include: color, value, and flipped (show the value or not)</a:t>
            </a:r>
          </a:p>
          <a:p>
            <a:pPr lvl="1"/>
            <a:r>
              <a:rPr lang="en-US" dirty="0"/>
              <a:t>Create a deck to show a group of cards (8 cards of each type and color)</a:t>
            </a:r>
          </a:p>
          <a:p>
            <a:pPr lvl="1"/>
            <a:r>
              <a:rPr lang="en-US" dirty="0"/>
              <a:t>If the user clicks on a card, the card should flip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SVG icons from below</a:t>
            </a:r>
          </a:p>
          <a:p>
            <a:pPr lvl="2"/>
            <a:r>
              <a:rPr lang="en-US" dirty="0">
                <a:hlinkClick r:id="rId2"/>
              </a:rPr>
              <a:t>https://icons.getbootstrap.com/icons/heart-fill/</a:t>
            </a:r>
            <a:r>
              <a:rPr lang="en-US" dirty="0"/>
              <a:t> </a:t>
            </a:r>
          </a:p>
          <a:p>
            <a:pPr lvl="2"/>
            <a:r>
              <a:rPr lang="en-US" dirty="0">
                <a:hlinkClick r:id="rId3"/>
              </a:rPr>
              <a:t>https://icons.getbootstrap.com/icons/suit-spade-fill/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https://icons.getbootstrap.com/icons/suit-club-fill/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https://icons.getbootstrap.com/icons/suit-diamond-fill/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0932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FD812-D087-FC16-DC92-3FC28FEAF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863AB-1FDA-E295-5B9B-9B0B12573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State and Lifecycle </a:t>
            </a:r>
          </a:p>
          <a:p>
            <a:r>
              <a:rPr lang="en-US" dirty="0"/>
              <a:t>Events</a:t>
            </a:r>
          </a:p>
          <a:p>
            <a:r>
              <a:rPr lang="en-US"/>
              <a:t>Conditional Rendering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BC224-F11C-F7E5-F448-E0DD2404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65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B202-DEBE-554C-91E8-EC5F17C65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attending today!!!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30C43-AAA9-BB41-961B-5A2950BFE6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6C0B0-C1C4-0148-A801-848029836D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Mostafa Mohamed, PhD, P.Eng.</a:t>
            </a:r>
          </a:p>
          <a:p>
            <a:endParaRPr lang="en-CA" dirty="0"/>
          </a:p>
          <a:p>
            <a:r>
              <a:rPr lang="en-CA" dirty="0"/>
              <a:t>Mostafa.Mohamed@ucalgary.ca </a:t>
            </a:r>
          </a:p>
          <a:p>
            <a:r>
              <a:rPr lang="en-US" dirty="0"/>
              <a:t>WhatsApp: 403-966-8112</a:t>
            </a:r>
          </a:p>
        </p:txBody>
      </p:sp>
    </p:spTree>
    <p:extLst>
      <p:ext uri="{BB962C8B-B14F-4D97-AF65-F5344CB8AC3E}">
        <p14:creationId xmlns:p14="http://schemas.microsoft.com/office/powerpoint/2010/main" val="396323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6015-3E95-4D95-A920-4330EDAB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4B274-E1F1-4127-A485-8BAAFB26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CA" dirty="0"/>
              <a:t>React State and Lifecycle 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/>
              <a:t>Events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/>
              <a:t>Conditional Rendering</a:t>
            </a:r>
          </a:p>
          <a:p>
            <a:pPr marL="514350" indent="-514350">
              <a:buFont typeface="+mj-lt"/>
              <a:buAutoNum type="alphaLcParenR"/>
            </a:pPr>
            <a:endParaRPr lang="en-CA" dirty="0"/>
          </a:p>
          <a:p>
            <a:endParaRPr lang="en-US" dirty="0"/>
          </a:p>
          <a:p>
            <a:r>
              <a:rPr lang="en-US" dirty="0"/>
              <a:t>Reading: </a:t>
            </a:r>
          </a:p>
          <a:p>
            <a:pPr lvl="1"/>
            <a:r>
              <a:rPr lang="en-US" dirty="0">
                <a:hlinkClick r:id="rId2"/>
              </a:rPr>
              <a:t>https://reactjs.org/docs/state-and-lifecycle.html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https://reactjs.org/docs/handling-events.html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https://reactjs.org/docs/conditional-rendering.html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70BED-A152-4D3C-A502-AA99EF3C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2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55020-FD89-631C-04C3-195F52A73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Arrow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1D418-54F1-C719-8259-4024A55B1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is a JS ES6 new syntax for creating a function</a:t>
            </a:r>
          </a:p>
          <a:p>
            <a:r>
              <a:rPr lang="en-CA" dirty="0"/>
              <a:t>Read more here:</a:t>
            </a:r>
          </a:p>
          <a:p>
            <a:pPr lvl="1"/>
            <a:r>
              <a:rPr lang="en-CA" dirty="0">
                <a:hlinkClick r:id="rId2"/>
              </a:rPr>
              <a:t>https://www.w3schools.com/Js/js_arrow_function.asp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See day6-demo0-arrow-function.html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6E5FD-5B25-C7DF-F680-BA0206E0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6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FF02-A38C-426C-81AC-510DE2CD27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React State and Lifecycle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902AB-6788-4294-AEE9-9D99C6CB7E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80163"/>
            <a:ext cx="2743200" cy="365125"/>
          </a:xfrm>
          <a:prstGeom prst="rect">
            <a:avLst/>
          </a:prstGeom>
        </p:spPr>
        <p:txBody>
          <a:bodyPr/>
          <a:lstStyle/>
          <a:p>
            <a:fld id="{5C35FCF4-C3EF-BD43-82E0-05BC237DAD2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62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AB47-B1FD-9CFD-0B66-4E0456AD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React.js </a:t>
            </a:r>
            <a:r>
              <a:rPr lang="en-CA" dirty="0"/>
              <a:t>State and Lifecycle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C2F54-4D09-6384-0FAC-7889DA68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component’s State holds all internal variables that describe the component at certain state</a:t>
            </a:r>
          </a:p>
          <a:p>
            <a:r>
              <a:rPr lang="en-CA" dirty="0"/>
              <a:t>Changing the state should re-renders the component</a:t>
            </a:r>
          </a:p>
          <a:p>
            <a:r>
              <a:rPr lang="en-CA" dirty="0"/>
              <a:t>This things will enforce React to re-render your companies:</a:t>
            </a:r>
          </a:p>
          <a:p>
            <a:pPr lvl="1"/>
            <a:r>
              <a:rPr lang="en-CA" dirty="0"/>
              <a:t>Referencing any state variable in the render method</a:t>
            </a:r>
          </a:p>
          <a:p>
            <a:pPr lvl="1"/>
            <a:r>
              <a:rPr lang="en-CA" dirty="0"/>
              <a:t>Referencing any property (props) in the render method </a:t>
            </a:r>
          </a:p>
          <a:p>
            <a:r>
              <a:rPr lang="en-CA" dirty="0"/>
              <a:t>To add state to your component, we need to use Class component and create the state in the class constructor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83871-D852-7CC2-2925-F910BAC0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1346A0-028F-E0D9-42E6-3E937B5A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state Object in the constructor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7538EF-DABB-C06E-5383-2868783FCB7A}"/>
              </a:ext>
            </a:extLst>
          </p:cNvPr>
          <p:cNvSpPr txBox="1"/>
          <p:nvPr/>
        </p:nvSpPr>
        <p:spPr>
          <a:xfrm>
            <a:off x="562628" y="1585753"/>
            <a:ext cx="1060124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ColorBox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	</a:t>
            </a:r>
            <a:r>
              <a:rPr lang="en-US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 always pass props to my parent class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0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state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{ </a:t>
            </a:r>
            <a:r>
              <a:rPr lang="en-US" sz="20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color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sz="20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props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color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  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);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    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FEED2B-573C-75E4-9A10-542AAB957F81}"/>
              </a:ext>
            </a:extLst>
          </p:cNvPr>
          <p:cNvSpPr txBox="1"/>
          <p:nvPr/>
        </p:nvSpPr>
        <p:spPr>
          <a:xfrm>
            <a:off x="562627" y="5200107"/>
            <a:ext cx="103419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Because we reference a state variable in the render method, any change in the state will re-render the component</a:t>
            </a:r>
          </a:p>
        </p:txBody>
      </p:sp>
    </p:spTree>
    <p:extLst>
      <p:ext uri="{BB962C8B-B14F-4D97-AF65-F5344CB8AC3E}">
        <p14:creationId xmlns:p14="http://schemas.microsoft.com/office/powerpoint/2010/main" val="453932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1346A0-028F-E0D9-42E6-3E937B5A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Lifecycle Methods in a Class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809FD-8A84-893A-F6FB-55180D279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7" y="1773195"/>
            <a:ext cx="10956083" cy="4115669"/>
          </a:xfrm>
        </p:spPr>
        <p:txBody>
          <a:bodyPr/>
          <a:lstStyle/>
          <a:p>
            <a:r>
              <a:rPr lang="en-US" dirty="0"/>
              <a:t>React classes have lifecycle methods</a:t>
            </a:r>
          </a:p>
          <a:p>
            <a:r>
              <a:rPr lang="en-US" dirty="0"/>
              <a:t>These are built-in methods that get called when certain lifecycle event happen</a:t>
            </a:r>
          </a:p>
          <a:p>
            <a:r>
              <a:rPr lang="en-US" dirty="0"/>
              <a:t>Two main lifecycle methods that can be used to set recourses and clear resources</a:t>
            </a:r>
          </a:p>
          <a:p>
            <a:pPr lvl="1"/>
            <a:r>
              <a:rPr lang="en-US" dirty="0" err="1"/>
              <a:t>componentDidMount</a:t>
            </a:r>
            <a:r>
              <a:rPr lang="en-US" dirty="0"/>
              <a:t>(): </a:t>
            </a:r>
            <a:r>
              <a:rPr lang="en-CA" dirty="0"/>
              <a:t>runs after the component output has been rendered</a:t>
            </a:r>
            <a:endParaRPr lang="en-US" dirty="0"/>
          </a:p>
          <a:p>
            <a:pPr lvl="1"/>
            <a:r>
              <a:rPr lang="en-US" dirty="0" err="1"/>
              <a:t>componentWillUnmount</a:t>
            </a:r>
            <a:r>
              <a:rPr lang="en-US" dirty="0"/>
              <a:t>(): runs before the component get removed</a:t>
            </a:r>
          </a:p>
        </p:txBody>
      </p:sp>
    </p:spTree>
    <p:extLst>
      <p:ext uri="{BB962C8B-B14F-4D97-AF65-F5344CB8AC3E}">
        <p14:creationId xmlns:p14="http://schemas.microsoft.com/office/powerpoint/2010/main" val="453171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1346A0-028F-E0D9-42E6-3E937B5A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State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809FD-8A84-893A-F6FB-55180D279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7" y="1773195"/>
            <a:ext cx="10224821" cy="4620837"/>
          </a:xfrm>
        </p:spPr>
        <p:txBody>
          <a:bodyPr/>
          <a:lstStyle/>
          <a:p>
            <a:r>
              <a:rPr lang="en-US" dirty="0"/>
              <a:t>You set the state using “</a:t>
            </a:r>
            <a:r>
              <a:rPr lang="en-US" dirty="0" err="1"/>
              <a:t>this.state</a:t>
            </a:r>
            <a:r>
              <a:rPr lang="en-US" dirty="0"/>
              <a:t> = … “ only in the constructor </a:t>
            </a:r>
          </a:p>
          <a:p>
            <a:r>
              <a:rPr lang="en-US" dirty="0"/>
              <a:t>If you want to change the state values outside the constructor, use </a:t>
            </a:r>
            <a:r>
              <a:rPr lang="en-US" dirty="0" err="1"/>
              <a:t>this.setState</a:t>
            </a:r>
            <a:r>
              <a:rPr lang="en-US" dirty="0"/>
              <a:t>() method</a:t>
            </a:r>
          </a:p>
          <a:p>
            <a:pPr marL="0" indent="0">
              <a:buNone/>
            </a:pP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componentDidMount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myTimer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setState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props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})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},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dirty="0"/>
              <a:t>See: day6-demo2-state-change.html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11A575-F515-21E3-15AF-A98BC9A4592A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897677"/>
            <a:ext cx="789139" cy="538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D3F929B-29F7-6F06-F535-96634187FBC7}"/>
              </a:ext>
            </a:extLst>
          </p:cNvPr>
          <p:cNvSpPr/>
          <p:nvPr/>
        </p:nvSpPr>
        <p:spPr>
          <a:xfrm>
            <a:off x="7029450" y="5417820"/>
            <a:ext cx="1965960" cy="708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The current value of the </a:t>
            </a:r>
            <a:r>
              <a:rPr lang="en-CA" sz="1600" dirty="0" err="1"/>
              <a:t>state.counter</a:t>
            </a:r>
            <a:r>
              <a:rPr lang="en-CA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2095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D6001C"/>
      </a:accent1>
      <a:accent2>
        <a:srgbClr val="FFA300"/>
      </a:accent2>
      <a:accent3>
        <a:srgbClr val="FF671F"/>
      </a:accent3>
      <a:accent4>
        <a:srgbClr val="B5BD00"/>
      </a:accent4>
      <a:accent5>
        <a:srgbClr val="CE0058"/>
      </a:accent5>
      <a:accent6>
        <a:srgbClr val="A6192E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D735855909F14FB6250141B48BB436" ma:contentTypeVersion="0" ma:contentTypeDescription="Create a new document." ma:contentTypeScope="" ma:versionID="2668d068a3d15d27978d94907a5ce0c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3F1095-B5D3-42F7-8655-CF0A017CED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33BD1CD-86B2-4955-8D66-1F6AC9FE69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FABFA1-D899-4E8A-8987-F8F2EC522FBF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UCalgary_ppt-template-bold</Template>
  <TotalTime>19231</TotalTime>
  <Words>1168</Words>
  <Application>Microsoft Office PowerPoint</Application>
  <PresentationFormat>Widescreen</PresentationFormat>
  <Paragraphs>168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Times New Roman</vt:lpstr>
      <vt:lpstr>Office Theme</vt:lpstr>
      <vt:lpstr>ICT 581  HTML5 and CSS3 with jQuery</vt:lpstr>
      <vt:lpstr>Previous Class</vt:lpstr>
      <vt:lpstr>Agenda</vt:lpstr>
      <vt:lpstr>Arrow function</vt:lpstr>
      <vt:lpstr>PowerPoint Presentation</vt:lpstr>
      <vt:lpstr>React.js State and Lifecycle </vt:lpstr>
      <vt:lpstr>Create the state Object in the constructor</vt:lpstr>
      <vt:lpstr>Lifecycle Methods in a Class</vt:lpstr>
      <vt:lpstr>Changing State</vt:lpstr>
      <vt:lpstr>The Data Flows Down</vt:lpstr>
      <vt:lpstr>PowerPoint Presentation</vt:lpstr>
      <vt:lpstr>React Events</vt:lpstr>
      <vt:lpstr>Event Handler</vt:lpstr>
      <vt:lpstr>Example event handlers </vt:lpstr>
      <vt:lpstr>PowerPoint Presentation</vt:lpstr>
      <vt:lpstr>Conditional Rendering</vt:lpstr>
      <vt:lpstr>Example Conditional Rendering </vt:lpstr>
      <vt:lpstr>PowerPoint Presentation</vt:lpstr>
      <vt:lpstr>Create a Dynamic page</vt:lpstr>
      <vt:lpstr>PowerPoint Presentation</vt:lpstr>
      <vt:lpstr>Assignment 2</vt:lpstr>
      <vt:lpstr>Assignment 2 -  continued </vt:lpstr>
      <vt:lpstr>Summary </vt:lpstr>
      <vt:lpstr>Thank you for attending today!!!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Mostafa Mohamed</cp:lastModifiedBy>
  <cp:revision>229</cp:revision>
  <dcterms:created xsi:type="dcterms:W3CDTF">2018-02-28T16:41:54Z</dcterms:created>
  <dcterms:modified xsi:type="dcterms:W3CDTF">2022-06-08T03:16:32Z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0x010100D3D735855909F14FB6250141B48BB436</vt:lpwstr>
  </property>
</Properties>
</file>