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261" r:id="rId5"/>
    <p:sldId id="327" r:id="rId6"/>
    <p:sldId id="270" r:id="rId7"/>
    <p:sldId id="332" r:id="rId8"/>
    <p:sldId id="331" r:id="rId9"/>
    <p:sldId id="325" r:id="rId10"/>
    <p:sldId id="330" r:id="rId11"/>
    <p:sldId id="328" r:id="rId12"/>
    <p:sldId id="329" r:id="rId13"/>
    <p:sldId id="337" r:id="rId14"/>
    <p:sldId id="338" r:id="rId15"/>
    <p:sldId id="339" r:id="rId16"/>
    <p:sldId id="340" r:id="rId17"/>
    <p:sldId id="322" r:id="rId18"/>
    <p:sldId id="323" r:id="rId19"/>
    <p:sldId id="333" r:id="rId20"/>
    <p:sldId id="334" r:id="rId21"/>
    <p:sldId id="341" r:id="rId22"/>
    <p:sldId id="342" r:id="rId23"/>
    <p:sldId id="343" r:id="rId24"/>
    <p:sldId id="324" r:id="rId25"/>
    <p:sldId id="344" r:id="rId26"/>
    <p:sldId id="267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ohamed" initials="MM" lastIdx="1" clrIdx="0">
    <p:extLst>
      <p:ext uri="{19B8F6BF-5375-455C-9EA6-DF929625EA0E}">
        <p15:presenceInfo xmlns:p15="http://schemas.microsoft.com/office/powerpoint/2012/main" userId="44de79124f05e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96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92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38232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6A2C4-2866-B743-9E24-339F41817E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906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63DEA-647F-7F49-8012-693F56B4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3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0FE95D-B70F-CD4F-9896-BD694B885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26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87452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options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06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9347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</a:t>
            </a:r>
          </a:p>
        </p:txBody>
      </p:sp>
    </p:spTree>
    <p:extLst>
      <p:ext uri="{BB962C8B-B14F-4D97-AF65-F5344CB8AC3E}">
        <p14:creationId xmlns:p14="http://schemas.microsoft.com/office/powerpoint/2010/main" val="269182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7A06-D23B-9244-98DC-5E66EA40A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71128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823026-D1E0-1642-823E-A46574382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Be back in XX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4213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50F51B25-6585-0E4E-80F0-81DFB5291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692" y="4969278"/>
            <a:ext cx="2268001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23F1915-88AB-1E40-954E-1CA9E3717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862" y="4969278"/>
            <a:ext cx="2268000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03633-573E-2A43-9279-223C0E6CCB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62" y="4537278"/>
            <a:ext cx="432000" cy="4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A03A-CAEF-FC47-8938-4BFB2F46E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" y="4537278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196F4-7495-074F-8BE4-9F423DF2FBFF}"/>
              </a:ext>
            </a:extLst>
          </p:cNvPr>
          <p:cNvSpPr txBox="1"/>
          <p:nvPr userDrawn="1"/>
        </p:nvSpPr>
        <p:spPr>
          <a:xfrm>
            <a:off x="802350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Reminder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0AC3-1C95-DB45-B0B6-AF0791197774}"/>
              </a:ext>
            </a:extLst>
          </p:cNvPr>
          <p:cNvSpPr txBox="1"/>
          <p:nvPr userDrawn="1"/>
        </p:nvSpPr>
        <p:spPr>
          <a:xfrm>
            <a:off x="4679163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Get comfortable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D683-485B-3348-96C9-B25600913075}"/>
              </a:ext>
            </a:extLst>
          </p:cNvPr>
          <p:cNvSpPr txBox="1"/>
          <p:nvPr userDrawn="1"/>
        </p:nvSpPr>
        <p:spPr>
          <a:xfrm>
            <a:off x="819692" y="2016249"/>
            <a:ext cx="530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Before</a:t>
            </a:r>
            <a:r>
              <a:rPr lang="en-US" sz="2000" b="1" baseline="0" dirty="0">
                <a:solidFill>
                  <a:schemeClr val="tx1"/>
                </a:solidFill>
              </a:rPr>
              <a:t> we begin</a:t>
            </a:r>
            <a:r>
              <a:rPr lang="mr-IN" sz="2000" b="1" baseline="0" dirty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4290B-0367-024A-ACF5-3EBC82D07057}"/>
              </a:ext>
            </a:extLst>
          </p:cNvPr>
          <p:cNvSpPr txBox="1"/>
          <p:nvPr userDrawn="1"/>
        </p:nvSpPr>
        <p:spPr>
          <a:xfrm>
            <a:off x="649283" y="3053905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/>
              <a:tabLst/>
            </a:pPr>
            <a:r>
              <a:rPr lang="en-US" sz="1400" b="0" dirty="0"/>
              <a:t>Test your volume and external or built-in microphone, and video by </a:t>
            </a:r>
            <a:r>
              <a:rPr lang="en-US" sz="1400" b="1" dirty="0"/>
              <a:t>clicking the upward</a:t>
            </a:r>
            <a:r>
              <a:rPr lang="en-US" sz="1400" b="1" baseline="0" dirty="0"/>
              <a:t> arrow </a:t>
            </a:r>
            <a:r>
              <a:rPr lang="en-US" sz="1400" b="1" dirty="0"/>
              <a:t> </a:t>
            </a:r>
            <a:r>
              <a:rPr lang="en-US" sz="1400" b="0" dirty="0"/>
              <a:t>at the start of every meeting.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C6091-8D64-594D-AD46-D28773986FF4}"/>
              </a:ext>
            </a:extLst>
          </p:cNvPr>
          <p:cNvSpPr txBox="1"/>
          <p:nvPr userDrawn="1"/>
        </p:nvSpPr>
        <p:spPr>
          <a:xfrm>
            <a:off x="4141586" y="306539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2"/>
              <a:tabLst/>
            </a:pPr>
            <a:r>
              <a:rPr lang="en-US" sz="1400" dirty="0"/>
              <a:t>Click on the microphone or video to activate it.</a:t>
            </a:r>
            <a:r>
              <a:rPr lang="en-US" sz="1400" baseline="0" dirty="0"/>
              <a:t> </a:t>
            </a:r>
            <a:r>
              <a:rPr lang="en-US" sz="1400" b="1" dirty="0"/>
              <a:t>When the icon is grey it’s active. </a:t>
            </a:r>
            <a:r>
              <a:rPr lang="en-US" sz="1400" dirty="0"/>
              <a:t>To mute the mic, or stop</a:t>
            </a:r>
            <a:r>
              <a:rPr lang="en-US" sz="1400" dirty="0">
                <a:solidFill>
                  <a:schemeClr val="tx1"/>
                </a:solidFill>
              </a:rPr>
              <a:t> video </a:t>
            </a:r>
            <a:r>
              <a:rPr lang="en-US" sz="1400" dirty="0">
                <a:solidFill>
                  <a:srgbClr val="FF0000"/>
                </a:solidFill>
              </a:rPr>
              <a:t>click on it again.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14207-97FE-4C41-9197-52EE5551E374}"/>
              </a:ext>
            </a:extLst>
          </p:cNvPr>
          <p:cNvSpPr txBox="1"/>
          <p:nvPr userDrawn="1"/>
        </p:nvSpPr>
        <p:spPr>
          <a:xfrm>
            <a:off x="7633888" y="3053904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3"/>
              <a:tabLst/>
            </a:pPr>
            <a:r>
              <a:rPr lang="en-US" sz="1400" b="0" dirty="0"/>
              <a:t>Questions?</a:t>
            </a:r>
            <a:br>
              <a:rPr lang="en-US" sz="1400" b="0" dirty="0"/>
            </a:br>
            <a:r>
              <a:rPr lang="en-US" sz="1400" b="0" dirty="0"/>
              <a:t>Issues? </a:t>
            </a:r>
            <a:r>
              <a:rPr lang="en-US" sz="1400" dirty="0"/>
              <a:t>Type a note into the chat pod and the instructor or fellow participants will assist.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B0366-AE2D-EF4A-B78E-A08C4261DA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8289" r="12883" b="5172"/>
          <a:stretch/>
        </p:blipFill>
        <p:spPr>
          <a:xfrm>
            <a:off x="931556" y="2494699"/>
            <a:ext cx="1895894" cy="469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CD3B-22C4-744E-972E-B8FCBE592E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36542" y="2494700"/>
            <a:ext cx="1499192" cy="46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75A00-2E17-CB4F-B633-330317876C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31346" y="2494700"/>
            <a:ext cx="653433" cy="4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19200" y="1143000"/>
            <a:ext cx="97536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74E0F-E998-C040-841E-062336831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" y="302832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461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242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 Instruc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89149-2174-274C-8E86-570E4BF7A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Assignment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6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 for Refl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D283C7-FBF1-E541-8B89-DCBB89C1A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0884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356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C9D9D-0165-204D-A6C4-1096B80C5E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31929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55" r:id="rId19"/>
    <p:sldLayoutId id="2147483656" r:id="rId20"/>
    <p:sldLayoutId id="2147483654" r:id="rId21"/>
    <p:sldLayoutId id="2147483657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tafa.Mohamed@ucalgary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get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pos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form-selectors/" TargetMode="Externa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button-selecto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input-selector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vents/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bind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blur/" TargetMode="External"/><Relationship Id="rId2" Type="http://schemas.openxmlformats.org/officeDocument/2006/relationships/hyperlink" Target="https://api.jquery.com/focus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s://www.w3schools.com/js/js_ajax_intro.a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whatis_xml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load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4FF-5D5C-BC42-A1FC-6AE7B3042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ICT 581 </a:t>
            </a:r>
            <a:br>
              <a:rPr lang="en-CA" dirty="0"/>
            </a:br>
            <a:r>
              <a:rPr lang="en-CA" dirty="0"/>
              <a:t>HTML5 and CSS3 with 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04D1-CFEE-C147-B4A6-E943677A0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3: </a:t>
            </a:r>
            <a:r>
              <a:rPr lang="en-CA" dirty="0"/>
              <a:t>Ajax, HTML forms and jQuery Events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6E28-D85E-1B43-A9A8-DBC18966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Mostafa Mohamed, PhD, P.Eng.</a:t>
            </a:r>
          </a:p>
          <a:p>
            <a:r>
              <a:rPr lang="en-US" dirty="0"/>
              <a:t>Adjunct Professor,</a:t>
            </a:r>
          </a:p>
          <a:p>
            <a:r>
              <a:rPr lang="en-US" dirty="0"/>
              <a:t>Electrical and Software Engineering Department</a:t>
            </a:r>
          </a:p>
          <a:p>
            <a:r>
              <a:rPr lang="en-US" dirty="0">
                <a:hlinkClick r:id="rId3"/>
              </a:rPr>
              <a:t>Mostafa.Mohamed@ucalgary.ca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CE06-2868-604C-B88D-1322DF816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 2022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EBD6-6F25-47F4-A3CE-60E13DDB97F6}"/>
              </a:ext>
            </a:extLst>
          </p:cNvPr>
          <p:cNvSpPr txBox="1"/>
          <p:nvPr/>
        </p:nvSpPr>
        <p:spPr>
          <a:xfrm>
            <a:off x="552668" y="616470"/>
            <a:ext cx="50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Continuing Education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572433-082C-B54E-FF67-8594F1660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6" t="25237" r="6687" b="26638"/>
          <a:stretch/>
        </p:blipFill>
        <p:spPr>
          <a:xfrm>
            <a:off x="5936777" y="3552569"/>
            <a:ext cx="5145206" cy="28235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2697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jQuery.get</a:t>
            </a:r>
            <a:r>
              <a:rPr lang="en-CA" dirty="0"/>
              <a:t>( </a:t>
            </a:r>
            <a:r>
              <a:rPr lang="en-CA" dirty="0" err="1"/>
              <a:t>url</a:t>
            </a:r>
            <a:r>
              <a:rPr lang="en-CA" dirty="0"/>
              <a:t> [, data ] [, success ] [, </a:t>
            </a:r>
            <a:r>
              <a:rPr lang="en-CA" dirty="0" err="1"/>
              <a:t>dataType</a:t>
            </a:r>
            <a:r>
              <a:rPr lang="en-CA" dirty="0"/>
              <a:t> ]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Gets data from the server using a HTTP GET request.</a:t>
            </a:r>
            <a:endParaRPr lang="en-US" dirty="0"/>
          </a:p>
          <a:p>
            <a:pPr lvl="1"/>
            <a:r>
              <a:rPr lang="en-CA" dirty="0"/>
              <a:t>url: the URL to which the request is sent.</a:t>
            </a:r>
          </a:p>
          <a:p>
            <a:pPr lvl="1"/>
            <a:r>
              <a:rPr lang="en-CA" dirty="0"/>
              <a:t>data: Object or String to send to the server with the request.</a:t>
            </a:r>
          </a:p>
          <a:p>
            <a:pPr lvl="1"/>
            <a:r>
              <a:rPr lang="en-CA" dirty="0"/>
              <a:t>success: Function(), a callback function that is executed  if the request succeeds.</a:t>
            </a:r>
          </a:p>
          <a:p>
            <a:pPr lvl="1"/>
            <a:r>
              <a:rPr lang="en-CA" dirty="0"/>
              <a:t>datatype: the expected data format. Default: Intelligent Guess (xml, </a:t>
            </a:r>
            <a:r>
              <a:rPr lang="en-CA" dirty="0" err="1"/>
              <a:t>json</a:t>
            </a:r>
            <a:r>
              <a:rPr lang="en-CA" dirty="0"/>
              <a:t>, script, text, html).</a:t>
            </a:r>
            <a:endParaRPr lang="en-US" dirty="0"/>
          </a:p>
          <a:p>
            <a:r>
              <a:rPr lang="en-US" dirty="0"/>
              <a:t>See demo2-ajax-get-post.html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https://api.jquery.com/jQuery.get/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jQuery.post</a:t>
            </a:r>
            <a:r>
              <a:rPr lang="en-CA" dirty="0"/>
              <a:t>( </a:t>
            </a:r>
            <a:r>
              <a:rPr lang="en-CA" dirty="0" err="1"/>
              <a:t>url</a:t>
            </a:r>
            <a:r>
              <a:rPr lang="en-CA" dirty="0"/>
              <a:t> [, data ] [, success ] [, </a:t>
            </a:r>
            <a:r>
              <a:rPr lang="en-CA" dirty="0" err="1"/>
              <a:t>dataType</a:t>
            </a:r>
            <a:r>
              <a:rPr lang="en-CA" dirty="0"/>
              <a:t> ]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Send data to the server using a HTTP POST request.</a:t>
            </a:r>
            <a:endParaRPr lang="en-US" dirty="0"/>
          </a:p>
          <a:p>
            <a:pPr lvl="1"/>
            <a:r>
              <a:rPr lang="en-CA" dirty="0"/>
              <a:t>url: the URL to which the request is sent.</a:t>
            </a:r>
          </a:p>
          <a:p>
            <a:pPr lvl="1"/>
            <a:r>
              <a:rPr lang="en-CA" dirty="0"/>
              <a:t>data: Object or String to send to the server with the request.</a:t>
            </a:r>
          </a:p>
          <a:p>
            <a:pPr lvl="1"/>
            <a:r>
              <a:rPr lang="en-CA" dirty="0"/>
              <a:t>success: Function(), a callback function that is executed  if the request succeeds.</a:t>
            </a:r>
          </a:p>
          <a:p>
            <a:pPr lvl="1"/>
            <a:r>
              <a:rPr lang="en-CA" dirty="0"/>
              <a:t>datatype: the expected data format. Default: Intelligent Guess (xml, </a:t>
            </a:r>
            <a:r>
              <a:rPr lang="en-CA" dirty="0" err="1"/>
              <a:t>json</a:t>
            </a:r>
            <a:r>
              <a:rPr lang="en-CA" dirty="0"/>
              <a:t>, script, text, html).</a:t>
            </a:r>
          </a:p>
          <a:p>
            <a:pPr lvl="1"/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en-US" dirty="0"/>
          </a:p>
          <a:p>
            <a:r>
              <a:rPr lang="en-US" dirty="0"/>
              <a:t>See demo2-ajax-get-post.html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https://api.jquery.com/jQuery.post/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jQuery.ajax</a:t>
            </a:r>
            <a:r>
              <a:rPr lang="en-US" dirty="0"/>
              <a:t>( </a:t>
            </a:r>
            <a:r>
              <a:rPr lang="en-US" dirty="0" err="1"/>
              <a:t>url</a:t>
            </a:r>
            <a:r>
              <a:rPr lang="en-US" dirty="0"/>
              <a:t> [, settings ]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Perform an asynchronous HTTP (Ajax) request.</a:t>
            </a:r>
            <a:endParaRPr lang="en-US" dirty="0"/>
          </a:p>
          <a:p>
            <a:pPr lvl="1"/>
            <a:r>
              <a:rPr lang="en-CA" dirty="0"/>
              <a:t>url: the URL to which the request is sent.</a:t>
            </a:r>
          </a:p>
          <a:p>
            <a:pPr lvl="1"/>
            <a:r>
              <a:rPr lang="en-CA" dirty="0"/>
              <a:t>Settings: Object.</a:t>
            </a:r>
            <a:endParaRPr lang="en-US" dirty="0"/>
          </a:p>
          <a:p>
            <a:r>
              <a:rPr lang="en-US" dirty="0"/>
              <a:t>The most general Ajax request type</a:t>
            </a:r>
          </a:p>
          <a:p>
            <a:r>
              <a:rPr lang="en-US" dirty="0"/>
              <a:t>See demo3-ajax.html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https://api.jquery.com/jQuery.ajax/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7EBF-B627-5F28-98BA-2DE9AAD0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to style your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4BAC-60A2-E5C7-85C2-8B870DDF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Bootstrap to give you a professional looking web look.</a:t>
            </a:r>
          </a:p>
          <a:p>
            <a:r>
              <a:rPr lang="en-US" dirty="0"/>
              <a:t>See demo2-2-ajax-get-post-formatting.html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https://getbootstrap.com/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23CEB-07E7-335E-5DF5-69E10EF6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31C0E-1222-0F4D-FABE-F77C3EEA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2" b="7454"/>
          <a:stretch/>
        </p:blipFill>
        <p:spPr>
          <a:xfrm>
            <a:off x="4955059" y="3219481"/>
            <a:ext cx="6597067" cy="342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2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F3C79-9660-DAD1-ACAE-D555264A5F5B}"/>
              </a:ext>
            </a:extLst>
          </p:cNvPr>
          <p:cNvSpPr txBox="1"/>
          <p:nvPr/>
        </p:nvSpPr>
        <p:spPr>
          <a:xfrm>
            <a:off x="3589637" y="4480010"/>
            <a:ext cx="753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https://api.jquery.com/category/selectors/form-selectors/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21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31F-2290-0942-B296-7BEE1FC0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jQuery( ":button" )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7CE4-C338-50A2-868A-A1552B25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Selects all button elements and elements of type button.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r>
              <a:rPr lang="en-CA" dirty="0"/>
              <a:t>See demo4-forms.html</a:t>
            </a:r>
          </a:p>
          <a:p>
            <a:r>
              <a:rPr lang="en-US" dirty="0">
                <a:hlinkClick r:id="rId2"/>
              </a:rPr>
              <a:t>https://api.jquery.com/button-selector/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EFD39-AE94-AA36-5F56-2FA2CB6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jQuery( ":checkbox"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Selects all elements of type checkbox.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":checkbox"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'checked'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https://api.jquery.com/checkbox-selector/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1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jQuery( ":input"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Selects all input, </a:t>
            </a:r>
            <a:r>
              <a:rPr lang="en-CA" dirty="0" err="1"/>
              <a:t>textarea</a:t>
            </a:r>
            <a:r>
              <a:rPr lang="en-CA" dirty="0"/>
              <a:t>, select and button elements.</a:t>
            </a:r>
          </a:p>
          <a:p>
            <a:r>
              <a:rPr lang="en-CA" dirty="0"/>
              <a:t>$( ":input" )</a:t>
            </a:r>
          </a:p>
          <a:p>
            <a:endParaRPr lang="en-CA" dirty="0"/>
          </a:p>
          <a:p>
            <a:r>
              <a:rPr lang="en-US" dirty="0">
                <a:hlinkClick r:id="rId2"/>
              </a:rPr>
              <a:t>https://api.jquery.com/input-selector/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7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F3C79-9660-DAD1-ACAE-D555264A5F5B}"/>
              </a:ext>
            </a:extLst>
          </p:cNvPr>
          <p:cNvSpPr txBox="1"/>
          <p:nvPr/>
        </p:nvSpPr>
        <p:spPr>
          <a:xfrm>
            <a:off x="3589637" y="4480010"/>
            <a:ext cx="753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https://api.jquery.com/category/events/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94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.bind( </a:t>
            </a:r>
            <a:r>
              <a:rPr lang="en-US" dirty="0" err="1"/>
              <a:t>eventType</a:t>
            </a:r>
            <a:r>
              <a:rPr lang="en-US" dirty="0"/>
              <a:t> [, </a:t>
            </a:r>
            <a:r>
              <a:rPr lang="en-US" dirty="0" err="1"/>
              <a:t>eventData</a:t>
            </a:r>
            <a:r>
              <a:rPr lang="en-US" dirty="0"/>
              <a:t> ], handler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0953869" cy="4115669"/>
          </a:xfrm>
        </p:spPr>
        <p:txBody>
          <a:bodyPr/>
          <a:lstStyle/>
          <a:p>
            <a:r>
              <a:rPr lang="en-CA" dirty="0"/>
              <a:t>Attach a handler to an event for the elements.</a:t>
            </a:r>
          </a:p>
          <a:p>
            <a:r>
              <a:rPr lang="en-CA" dirty="0" err="1"/>
              <a:t>eventType</a:t>
            </a:r>
            <a:r>
              <a:rPr lang="en-CA" dirty="0"/>
              <a:t>: one or more DOM event types, such as "click" or "submit”.</a:t>
            </a:r>
          </a:p>
          <a:p>
            <a:r>
              <a:rPr lang="en-CA" dirty="0" err="1"/>
              <a:t>eventData</a:t>
            </a:r>
            <a:r>
              <a:rPr lang="en-CA" dirty="0"/>
              <a:t>: object containing data that will be passed to the event handler.</a:t>
            </a:r>
          </a:p>
          <a:p>
            <a:r>
              <a:rPr lang="en-CA" dirty="0"/>
              <a:t>handler: Function, a function to execute each time the event is triggered.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"#b1"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'&lt;h3&gt;B1 clicked&lt;/h3&gt;'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CA" dirty="0"/>
          </a:p>
          <a:p>
            <a:r>
              <a:rPr lang="en-US" dirty="0">
                <a:hlinkClick r:id="rId2"/>
              </a:rPr>
              <a:t>https://api.jquery.com/bind/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Document traversal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Using jQuery to manipulating web content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Working with CSS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Showing and hiding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CAF-E65A-9D1F-1F73-456DEDAD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focus() and blur()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8F88-C375-EB4B-553E-72891287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1327000" cy="4115669"/>
          </a:xfrm>
        </p:spPr>
        <p:txBody>
          <a:bodyPr/>
          <a:lstStyle/>
          <a:p>
            <a:r>
              <a:rPr lang="en-CA" dirty="0"/>
              <a:t>Focus: Bind an event handler to the "focus" JavaScript event, or trigger that event on an element.</a:t>
            </a:r>
            <a:endParaRPr lang="en-US" dirty="0"/>
          </a:p>
          <a:p>
            <a:r>
              <a:rPr lang="en-CA" dirty="0"/>
              <a:t>Blur: Bind an event handler to the "blur" JavaScript event, or trigger that event on an element.</a:t>
            </a:r>
            <a:endParaRPr lang="en-US" dirty="0"/>
          </a:p>
          <a:p>
            <a:pPr marL="457200" lvl="1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input:text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'focus'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input:text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'focus'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hlinkClick r:id="rId2"/>
              </a:rPr>
              <a:t>https://api.jquery.com/focus/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https://api.jquery.com/blur/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B6DB-C192-F131-A360-22038D21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D812-D087-FC16-DC92-3FC28FE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63AB-1FDA-E295-5B9B-9B0B1257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Ajax and Data Formats (XML, JSON)</a:t>
            </a:r>
          </a:p>
          <a:p>
            <a:r>
              <a:rPr lang="en-CA" dirty="0"/>
              <a:t>HTML forms</a:t>
            </a:r>
          </a:p>
          <a:p>
            <a:r>
              <a:rPr lang="en-CA" dirty="0"/>
              <a:t>jQuery Events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C224-F11C-F7E5-F448-E0DD2404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0CBB-31BD-99EA-E857-A7E3EA11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05DE-C770-ED99-E6E9-67D34931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1151578" cy="4115669"/>
          </a:xfrm>
        </p:spPr>
        <p:txBody>
          <a:bodyPr/>
          <a:lstStyle/>
          <a:p>
            <a:r>
              <a:rPr lang="en-US" sz="2400" dirty="0"/>
              <a:t>Use demo6-ajax-api.html as a starting point</a:t>
            </a:r>
          </a:p>
          <a:p>
            <a:r>
              <a:rPr lang="en-US" sz="2400" dirty="0"/>
              <a:t>Create a page that shows the current time, sunrise and sunset times, change the page background based on the current time. E.g.: light blue for the morning and dark blue for the evening </a:t>
            </a:r>
          </a:p>
          <a:p>
            <a:r>
              <a:rPr lang="en-US" sz="2400" dirty="0"/>
              <a:t>Display the City, State/Province and Country</a:t>
            </a:r>
          </a:p>
          <a:p>
            <a:r>
              <a:rPr lang="en-US" sz="2400" dirty="0"/>
              <a:t>Show the current temperature, humidity, feels like, weather description </a:t>
            </a:r>
          </a:p>
          <a:p>
            <a:r>
              <a:rPr lang="en-US" sz="2400" dirty="0"/>
              <a:t>If it is too hot, show a worming message with reddish background, and same for the cold weather</a:t>
            </a:r>
          </a:p>
          <a:p>
            <a:r>
              <a:rPr lang="en-US" sz="2400" dirty="0"/>
              <a:t>Display an image and change it based on the condition. E.g.: clouds, raining, etc.</a:t>
            </a:r>
          </a:p>
          <a:p>
            <a:r>
              <a:rPr lang="en-US" sz="2400" dirty="0"/>
              <a:t>Add “Update” button to pull new weather data on click using jQuery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AB01-1E9C-DE68-F21B-0AEA2D9A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8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B202-DEBE-554C-91E8-EC5F17C6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 today!!!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0C43-AAA9-BB41-961B-5A2950BF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C0B0-C1C4-0148-A801-848029836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Mostafa Mohamed, PhD, P.Eng.</a:t>
            </a:r>
          </a:p>
          <a:p>
            <a:endParaRPr lang="en-CA" dirty="0"/>
          </a:p>
          <a:p>
            <a:r>
              <a:rPr lang="en-CA" dirty="0"/>
              <a:t>Mostafa.Mohamed@ucalgary.ca </a:t>
            </a:r>
          </a:p>
          <a:p>
            <a:r>
              <a:rPr lang="en-US" dirty="0"/>
              <a:t>WhatsApp: 403-966-8112</a:t>
            </a:r>
          </a:p>
        </p:txBody>
      </p:sp>
    </p:spTree>
    <p:extLst>
      <p:ext uri="{BB962C8B-B14F-4D97-AF65-F5344CB8AC3E}">
        <p14:creationId xmlns:p14="http://schemas.microsoft.com/office/powerpoint/2010/main" val="39632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Ajax and Data Formats (XML, JSON)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HTML forms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jQuery Events</a:t>
            </a:r>
          </a:p>
          <a:p>
            <a:endParaRPr lang="en-US" dirty="0"/>
          </a:p>
          <a:p>
            <a:r>
              <a:rPr lang="en-US" dirty="0"/>
              <a:t>Reading: </a:t>
            </a:r>
          </a:p>
          <a:p>
            <a:pPr lvl="1"/>
            <a:r>
              <a:rPr lang="en-US" dirty="0">
                <a:hlinkClick r:id="rId2"/>
              </a:rPr>
              <a:t>https://www.w3schools.com/jquery/jquery_ref_ajax.asp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Ajax and Data Formats (XML, 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1DA9-AECE-37CA-3255-AD9C11A7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E705-02EC-D0B5-9A70-FE83C70B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5887599" cy="4115669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  <a:p>
            <a:r>
              <a:rPr lang="en-US" dirty="0"/>
              <a:t>Ajax made a huge change in web development </a:t>
            </a:r>
          </a:p>
          <a:p>
            <a:r>
              <a:rPr lang="en-US" dirty="0"/>
              <a:t>You can get and post data between from your front-end to the server without reloading the page</a:t>
            </a:r>
          </a:p>
          <a:p>
            <a:r>
              <a:rPr lang="en-US" dirty="0"/>
              <a:t>This has a huge impact to the user experience </a:t>
            </a:r>
          </a:p>
          <a:p>
            <a:r>
              <a:rPr lang="en-US" dirty="0">
                <a:hlinkClick r:id="rId2"/>
              </a:rPr>
              <a:t>https://www.w3schools.com/js/js_ajax_intro.asp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9F6E7-8256-4A14-B90C-CB82D714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4973B526-57F5-DE70-A356-3A9C012D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03" y="1773195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F8E48-A49C-C5D5-86E0-E9E1FCA519D8}"/>
              </a:ext>
            </a:extLst>
          </p:cNvPr>
          <p:cNvSpPr txBox="1"/>
          <p:nvPr/>
        </p:nvSpPr>
        <p:spPr>
          <a:xfrm>
            <a:off x="6339403" y="5065918"/>
            <a:ext cx="528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source: https://www.w3schools.com/whatis/whatis_ajax.asp</a:t>
            </a:r>
          </a:p>
        </p:txBody>
      </p:sp>
    </p:spTree>
    <p:extLst>
      <p:ext uri="{BB962C8B-B14F-4D97-AF65-F5344CB8AC3E}">
        <p14:creationId xmlns:p14="http://schemas.microsoft.com/office/powerpoint/2010/main" val="245874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5899956" cy="4972468"/>
          </a:xfrm>
        </p:spPr>
        <p:txBody>
          <a:bodyPr/>
          <a:lstStyle/>
          <a:p>
            <a:r>
              <a:rPr lang="en-US" b="1" dirty="0"/>
              <a:t>JavaScript Object Notation</a:t>
            </a:r>
          </a:p>
          <a:p>
            <a:r>
              <a:rPr lang="en-CA" dirty="0"/>
              <a:t>Of the most commonly used formats to transfer data on the web</a:t>
            </a:r>
          </a:p>
          <a:p>
            <a:r>
              <a:rPr lang="en-CA" dirty="0"/>
              <a:t>JSON is a light weight and self-descripting format</a:t>
            </a:r>
          </a:p>
          <a:p>
            <a:r>
              <a:rPr lang="en-CA" dirty="0"/>
              <a:t>[] used for arrays</a:t>
            </a:r>
          </a:p>
          <a:p>
            <a:r>
              <a:rPr lang="en-CA" dirty="0"/>
              <a:t>{} used for objects</a:t>
            </a:r>
          </a:p>
          <a:p>
            <a:r>
              <a:rPr lang="en-CA" dirty="0">
                <a:hlinkClick r:id="rId2"/>
              </a:rPr>
              <a:t>https://www.w3schools.com/whatis/whatis_json.asp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57634-D15B-7EF4-7C84-9B49AF989239}"/>
              </a:ext>
            </a:extLst>
          </p:cNvPr>
          <p:cNvSpPr txBox="1"/>
          <p:nvPr/>
        </p:nvSpPr>
        <p:spPr>
          <a:xfrm>
            <a:off x="6632489" y="1113352"/>
            <a:ext cx="55595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"Mohamed"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"403-888-7777"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"sam@server.com"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"Province"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"Calgary"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 Country Hills Dr."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"403-444-5555"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"ali@server.com"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"Province"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"Calgary"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 Saddle town Dr."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89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AF9A-B4F2-3313-D814-0E8D556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02DD-C26C-2E06-A85C-2AEB0BDF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6085307" cy="4115669"/>
          </a:xfrm>
        </p:spPr>
        <p:txBody>
          <a:bodyPr/>
          <a:lstStyle/>
          <a:p>
            <a:r>
              <a:rPr lang="en-US" sz="2400" dirty="0" err="1"/>
              <a:t>eXtensible</a:t>
            </a:r>
            <a:r>
              <a:rPr lang="en-US" sz="2400" dirty="0"/>
              <a:t> Markup Language</a:t>
            </a:r>
          </a:p>
          <a:p>
            <a:r>
              <a:rPr lang="en-US" sz="2400" dirty="0"/>
              <a:t>One of the commonly used data exchange formats</a:t>
            </a:r>
          </a:p>
          <a:p>
            <a:r>
              <a:rPr lang="en-US" sz="2400" dirty="0"/>
              <a:t>Used to be the most used format before</a:t>
            </a:r>
          </a:p>
          <a:p>
            <a:r>
              <a:rPr lang="en-US" sz="2400" dirty="0"/>
              <a:t>Has syntax close to html tags</a:t>
            </a:r>
          </a:p>
          <a:p>
            <a:r>
              <a:rPr lang="en-US" sz="2400" dirty="0">
                <a:hlinkClick r:id="rId2"/>
              </a:rPr>
              <a:t>https://www.w3schools.com/whatis/whatis_xml.asp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FB71B-4867-78CC-984C-5CBA65D4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00810-B36C-F16C-91B2-CCC0E52CD7F7}"/>
              </a:ext>
            </a:extLst>
          </p:cNvPr>
          <p:cNvSpPr txBox="1"/>
          <p:nvPr/>
        </p:nvSpPr>
        <p:spPr>
          <a:xfrm>
            <a:off x="6586148" y="1377779"/>
            <a:ext cx="53010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student_list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Mohamed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&lt;phone&gt;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403-888-7777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&lt;/phone&gt;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&lt;email&gt;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sam@server.com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&lt;/email&gt;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&lt;country&gt;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&lt;/country&gt;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&lt;province&gt;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&lt;/province&gt;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Calgary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Country Hills Dr.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ddress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&lt;phone&gt;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403-444-5555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&lt;/phone&gt;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&lt;email&gt;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ali@server.com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&lt;/email&gt;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&lt;country&gt;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&lt;/country&gt;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&lt;province&gt;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&lt;/province&gt;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Calgary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 Saddle town Dr.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student_list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VS Code Extension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To develop using Ajax, the website should be hosted on a web server to send requests to it</a:t>
            </a:r>
          </a:p>
          <a:p>
            <a:r>
              <a:rPr lang="en-US" sz="1700"/>
              <a:t>An alternative is to install a development server on your local computer</a:t>
            </a:r>
          </a:p>
          <a:p>
            <a:r>
              <a:rPr lang="en-US" sz="1700"/>
              <a:t>“Live Server” is a VS Code extension that hosts your web contents and offers file reload on save</a:t>
            </a:r>
          </a:p>
          <a:p>
            <a:r>
              <a:rPr lang="en-US" sz="1700"/>
              <a:t>Right click any html page and select “Open with Live Server”</a:t>
            </a:r>
          </a:p>
          <a:p>
            <a:endParaRPr lang="en-US" sz="170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4DA87F-2995-E6E9-203C-223A614B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14216"/>
            <a:ext cx="6903720" cy="5229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35FCF4-C3EF-BD43-82E0-05BC237DAD2A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AB47-B1FD-9CFD-0B66-4E0456A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.load( </a:t>
            </a:r>
            <a:r>
              <a:rPr lang="en-US" dirty="0" err="1"/>
              <a:t>url</a:t>
            </a:r>
            <a:r>
              <a:rPr lang="en-US" dirty="0"/>
              <a:t> [, data ] [, complete ]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F54-4D09-6384-0FAC-7889DA68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data from the server and place the returned HTML into the matched elements.</a:t>
            </a:r>
            <a:endParaRPr lang="en-US" dirty="0"/>
          </a:p>
          <a:p>
            <a:pPr lvl="1"/>
            <a:r>
              <a:rPr lang="en-CA" dirty="0"/>
              <a:t>url: the URL to which the request is sent.</a:t>
            </a:r>
          </a:p>
          <a:p>
            <a:pPr lvl="1"/>
            <a:r>
              <a:rPr lang="en-CA" dirty="0"/>
              <a:t>data: Object or String to send to the server with the request.</a:t>
            </a:r>
          </a:p>
          <a:p>
            <a:pPr lvl="1"/>
            <a:r>
              <a:rPr lang="en-CA" dirty="0"/>
              <a:t>complete: Function(), a callback function that is executed when the request completes.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Load text data</a:t>
            </a:r>
            <a:endParaRPr lang="en-CA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$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CA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text_contents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'data.txt'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/>
              <a:t>See demo1-ajax-load.html </a:t>
            </a:r>
          </a:p>
          <a:p>
            <a:r>
              <a:rPr lang="en-US" dirty="0">
                <a:hlinkClick r:id="rId2"/>
              </a:rPr>
              <a:t>https://api.jquery.com/load/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3871-D852-7CC2-2925-F910BAC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ABFA1-D899-4E8A-8987-F8F2EC522FB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3BD1CD-86B2-4955-8D66-1F6AC9FE69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F1095-B5D3-42F7-8655-CF0A017CED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UCalgary_ppt-template-bold</Template>
  <TotalTime>17427</TotalTime>
  <Words>1552</Words>
  <Application>Microsoft Office PowerPoint</Application>
  <PresentationFormat>Widescreen</PresentationFormat>
  <Paragraphs>209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Office Theme</vt:lpstr>
      <vt:lpstr>ICT 581  HTML5 and CSS3 with jQuery</vt:lpstr>
      <vt:lpstr>Previous Class</vt:lpstr>
      <vt:lpstr>Agenda</vt:lpstr>
      <vt:lpstr>PowerPoint Presentation</vt:lpstr>
      <vt:lpstr>AJAX</vt:lpstr>
      <vt:lpstr>JSON</vt:lpstr>
      <vt:lpstr>XML</vt:lpstr>
      <vt:lpstr>Install VS Code Extension </vt:lpstr>
      <vt:lpstr>.load( url [, data ] [, complete ] )</vt:lpstr>
      <vt:lpstr>jQuery.get( url [, data ] [, success ] [, dataType ] )</vt:lpstr>
      <vt:lpstr>jQuery.post( url [, data ] [, success ] [, dataType ] )</vt:lpstr>
      <vt:lpstr>jQuery.ajax( url [, settings ] )</vt:lpstr>
      <vt:lpstr>Using Bootstrap to style your contents </vt:lpstr>
      <vt:lpstr>PowerPoint Presentation</vt:lpstr>
      <vt:lpstr>jQuery( ":button" ) Selector</vt:lpstr>
      <vt:lpstr>jQuery( ":checkbox" )</vt:lpstr>
      <vt:lpstr>jQuery( ":input" )</vt:lpstr>
      <vt:lpstr>PowerPoint Presentation</vt:lpstr>
      <vt:lpstr>.bind( eventType [, eventData ], handler )</vt:lpstr>
      <vt:lpstr>focus() and blur()</vt:lpstr>
      <vt:lpstr>Summary </vt:lpstr>
      <vt:lpstr>Assignment 1</vt:lpstr>
      <vt:lpstr>PowerPoint Presentation</vt:lpstr>
      <vt:lpstr>Thank you for attending today!!!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Mostafa Mohamed</cp:lastModifiedBy>
  <cp:revision>167</cp:revision>
  <dcterms:created xsi:type="dcterms:W3CDTF">2018-02-28T16:41:54Z</dcterms:created>
  <dcterms:modified xsi:type="dcterms:W3CDTF">2022-05-27T03:49:53Z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