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104" d="100"/>
          <a:sy n="104" d="100"/>
        </p:scale>
        <p:origin x="1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74D3-DF90-DD29-1F93-360D31540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6208A5-FD7D-C1AA-FA20-790D6E6D9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F1FC9-7611-5CD6-5C1D-E57D75E8B49E}"/>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EC74CDA2-50C5-B4DD-28C1-C194170AA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2090-4D48-05E4-AEF7-AF05C733E8CE}"/>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155601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ED3E-5AF5-0E3A-7ED6-0765D1C32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08791-4FEF-E3C2-8867-159CDC737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C79F8-B1CE-DFAB-0174-9E7DA521C5F0}"/>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09FA6F81-54AA-1227-E702-579F9CC73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38602-E3EC-F444-F4F4-A3E392E38BED}"/>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423620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F7FBC-4AF0-24FA-C97F-B4AEF7046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9C785-1638-2CB3-CC67-5C32AAB47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956F7-AC45-6930-B385-8D3106662528}"/>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B7CB82A5-9E90-492D-2C54-81DCDBAAC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E899-2E03-BDC2-2ACE-A95A3C562951}"/>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18830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1CB4-0028-4BB9-5804-7AD1A0BF9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A0B6F-8D0F-9AC5-2579-6875D2A85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9B55A-A9CD-3BAF-D672-6E2DD48D6510}"/>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6BC8E1A6-2BE0-7A0A-159C-205A771F8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7914D-837A-2AEB-5DCA-FEBBD430FE4B}"/>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256630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EAAE-A9CB-5E4D-A704-D920D2FD8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53BD6D-8575-5B3D-C604-A109C5244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6051A-9CFE-EEEF-EE1D-B6E8053CB714}"/>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303944C8-FBF7-164C-E52D-BD57B93F5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67DE9-1AAC-5AED-CDB1-7C8A22EEEE52}"/>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242720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17E2-FED0-AD44-9912-12BA9D711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3F5BE-A233-07F2-B733-A0BA8DA99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512BE-C06C-47FE-E601-C5BA89F96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3A122-CF9B-777E-5C5F-E68513FCFE9F}"/>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6" name="Footer Placeholder 5">
            <a:extLst>
              <a:ext uri="{FF2B5EF4-FFF2-40B4-BE49-F238E27FC236}">
                <a16:creationId xmlns:a16="http://schemas.microsoft.com/office/drawing/2014/main" id="{3C26E739-9D08-DBDD-DDDE-97DDAA730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4EF28-FC08-3568-3715-08A08EB8CBE1}"/>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395757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EEB2-BA0E-9EA3-4C5B-253B84FDF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906-B7CC-9B69-AC68-7937BB09C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131071-5F92-E714-D928-1E4AB6AAA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7205A-93AC-C140-8F67-B820AA39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4022F-D001-EEDF-9F84-8406DCEBD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AF67D-9BF8-9282-F6FD-B7E3E18A5FA1}"/>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8" name="Footer Placeholder 7">
            <a:extLst>
              <a:ext uri="{FF2B5EF4-FFF2-40B4-BE49-F238E27FC236}">
                <a16:creationId xmlns:a16="http://schemas.microsoft.com/office/drawing/2014/main" id="{3D80AA7C-6160-BE11-19B7-95F8703760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77D15-43F3-DDC4-A607-9E02311629CD}"/>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40943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26FD-BE1E-C707-06C8-222900BDB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5C66C3-C821-EEB7-6541-B01660AF939E}"/>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4" name="Footer Placeholder 3">
            <a:extLst>
              <a:ext uri="{FF2B5EF4-FFF2-40B4-BE49-F238E27FC236}">
                <a16:creationId xmlns:a16="http://schemas.microsoft.com/office/drawing/2014/main" id="{6ADE00AA-5785-689F-31F5-403A90FFBE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45D3B0-1DBD-1EEC-10F7-F5A0DC4A08EB}"/>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2855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5D9D9-E0B1-2C3C-1026-70E63463FFA4}"/>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3" name="Footer Placeholder 2">
            <a:extLst>
              <a:ext uri="{FF2B5EF4-FFF2-40B4-BE49-F238E27FC236}">
                <a16:creationId xmlns:a16="http://schemas.microsoft.com/office/drawing/2014/main" id="{9B92DE10-A59C-C415-A674-FAB7D0AAC7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C3440-AD5D-B01A-A28B-02ADFD3FE9F3}"/>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22254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1A20-4235-D964-2457-EC6373F13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1CE9A-EAA8-3ACC-DEC4-094111841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73F4D-766A-2CF3-B653-4F150311D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01498-879A-285C-7811-8EAAE020742A}"/>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6" name="Footer Placeholder 5">
            <a:extLst>
              <a:ext uri="{FF2B5EF4-FFF2-40B4-BE49-F238E27FC236}">
                <a16:creationId xmlns:a16="http://schemas.microsoft.com/office/drawing/2014/main" id="{1C38B09E-A804-9765-097E-586558E38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41246-BB89-30DE-BA07-4B4ED4257932}"/>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165872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EB48-B8DF-15B3-EABD-EA0E06582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F86D96-2D60-6A47-504F-0171A6475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B9A24-0B45-D679-C5CF-1317D02DB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5D155-C765-A2D9-DBC3-B13944C840A7}"/>
              </a:ext>
            </a:extLst>
          </p:cNvPr>
          <p:cNvSpPr>
            <a:spLocks noGrp="1"/>
          </p:cNvSpPr>
          <p:nvPr>
            <p:ph type="dt" sz="half" idx="10"/>
          </p:nvPr>
        </p:nvSpPr>
        <p:spPr/>
        <p:txBody>
          <a:bodyPr/>
          <a:lstStyle/>
          <a:p>
            <a:fld id="{61D968ED-581A-4944-B79C-BD50416EC724}" type="datetimeFigureOut">
              <a:rPr lang="en-US" smtClean="0"/>
              <a:t>9/25/2023</a:t>
            </a:fld>
            <a:endParaRPr lang="en-US"/>
          </a:p>
        </p:txBody>
      </p:sp>
      <p:sp>
        <p:nvSpPr>
          <p:cNvPr id="6" name="Footer Placeholder 5">
            <a:extLst>
              <a:ext uri="{FF2B5EF4-FFF2-40B4-BE49-F238E27FC236}">
                <a16:creationId xmlns:a16="http://schemas.microsoft.com/office/drawing/2014/main" id="{948B9AB4-ABB5-F310-F5AA-97D8EB21A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EE612-1938-DFFF-BAF4-83F1B7FBF5C4}"/>
              </a:ext>
            </a:extLst>
          </p:cNvPr>
          <p:cNvSpPr>
            <a:spLocks noGrp="1"/>
          </p:cNvSpPr>
          <p:nvPr>
            <p:ph type="sldNum" sz="quarter" idx="12"/>
          </p:nvPr>
        </p:nvSpPr>
        <p:spPr/>
        <p:txBody>
          <a:bodyPr/>
          <a:lstStyle/>
          <a:p>
            <a:fld id="{1787DE85-5EB1-4252-8402-2156D95D716A}" type="slidenum">
              <a:rPr lang="en-US" smtClean="0"/>
              <a:t>‹#›</a:t>
            </a:fld>
            <a:endParaRPr lang="en-US"/>
          </a:p>
        </p:txBody>
      </p:sp>
    </p:spTree>
    <p:extLst>
      <p:ext uri="{BB962C8B-B14F-4D97-AF65-F5344CB8AC3E}">
        <p14:creationId xmlns:p14="http://schemas.microsoft.com/office/powerpoint/2010/main" val="324957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85FDF-DD93-013D-9C1C-B945F3551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18C9E5-15FA-FCE3-0CC1-962F01A7E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042EE-DECC-3326-3F7A-13CEF989D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968ED-581A-4944-B79C-BD50416EC724}" type="datetimeFigureOut">
              <a:rPr lang="en-US" smtClean="0"/>
              <a:t>9/25/2023</a:t>
            </a:fld>
            <a:endParaRPr lang="en-US"/>
          </a:p>
        </p:txBody>
      </p:sp>
      <p:sp>
        <p:nvSpPr>
          <p:cNvPr id="5" name="Footer Placeholder 4">
            <a:extLst>
              <a:ext uri="{FF2B5EF4-FFF2-40B4-BE49-F238E27FC236}">
                <a16:creationId xmlns:a16="http://schemas.microsoft.com/office/drawing/2014/main" id="{31ED3300-BF4E-0F26-7B16-187AE01A6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300080-5D0D-C6DF-84CC-3799548A3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7DE85-5EB1-4252-8402-2156D95D716A}" type="slidenum">
              <a:rPr lang="en-US" smtClean="0"/>
              <a:t>‹#›</a:t>
            </a:fld>
            <a:endParaRPr lang="en-US"/>
          </a:p>
        </p:txBody>
      </p:sp>
    </p:spTree>
    <p:extLst>
      <p:ext uri="{BB962C8B-B14F-4D97-AF65-F5344CB8AC3E}">
        <p14:creationId xmlns:p14="http://schemas.microsoft.com/office/powerpoint/2010/main" val="1914798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017FF16-5316-E244-5624-459F3408CFC8}"/>
              </a:ext>
            </a:extLst>
          </p:cNvPr>
          <p:cNvSpPr>
            <a:spLocks noGrp="1"/>
          </p:cNvSpPr>
          <p:nvPr>
            <p:ph type="ctrTitle"/>
          </p:nvPr>
        </p:nvSpPr>
        <p:spPr>
          <a:xfrm>
            <a:off x="660041" y="2767106"/>
            <a:ext cx="2880828" cy="3071906"/>
          </a:xfrm>
        </p:spPr>
        <p:txBody>
          <a:bodyPr anchor="t">
            <a:normAutofit/>
          </a:bodyPr>
          <a:lstStyle/>
          <a:p>
            <a:pPr algn="l"/>
            <a:r>
              <a:rPr lang="en-GB" sz="3400" b="0" i="0" dirty="0">
                <a:solidFill>
                  <a:srgbClr val="FFFFFF"/>
                </a:solidFill>
                <a:effectLst/>
                <a:latin typeface="Söhne"/>
              </a:rPr>
              <a:t>Saudi Investments, </a:t>
            </a:r>
            <a:br>
              <a:rPr lang="en-GB" sz="3400" b="0" i="0" dirty="0">
                <a:solidFill>
                  <a:srgbClr val="FFFFFF"/>
                </a:solidFill>
                <a:effectLst/>
                <a:latin typeface="Söhne"/>
              </a:rPr>
            </a:br>
            <a:r>
              <a:rPr lang="en-GB" sz="3400" b="0" i="0" dirty="0">
                <a:solidFill>
                  <a:srgbClr val="FFFFFF"/>
                </a:solidFill>
                <a:effectLst/>
                <a:latin typeface="Söhne"/>
              </a:rPr>
              <a:t>guiding your financial future.</a:t>
            </a:r>
            <a:br>
              <a:rPr lang="en-GB" sz="3400" b="0" i="0" dirty="0">
                <a:solidFill>
                  <a:srgbClr val="FFFFFF"/>
                </a:solidFill>
                <a:effectLst/>
                <a:latin typeface="Söhne"/>
              </a:rPr>
            </a:br>
            <a:endParaRPr lang="en-US" sz="3400" dirty="0">
              <a:solidFill>
                <a:srgbClr val="FFFFFF"/>
              </a:solidFill>
            </a:endParaRPr>
          </a:p>
        </p:txBody>
      </p:sp>
      <p:sp>
        <p:nvSpPr>
          <p:cNvPr id="3" name="Subtitle 2">
            <a:extLst>
              <a:ext uri="{FF2B5EF4-FFF2-40B4-BE49-F238E27FC236}">
                <a16:creationId xmlns:a16="http://schemas.microsoft.com/office/drawing/2014/main" id="{2C2C656D-E1F9-3205-5FD5-8ACBFD30A75F}"/>
              </a:ext>
            </a:extLst>
          </p:cNvPr>
          <p:cNvSpPr>
            <a:spLocks noGrp="1"/>
          </p:cNvSpPr>
          <p:nvPr>
            <p:ph type="subTitle" idx="1"/>
          </p:nvPr>
        </p:nvSpPr>
        <p:spPr>
          <a:xfrm>
            <a:off x="660042" y="806824"/>
            <a:ext cx="2919738" cy="1494117"/>
          </a:xfrm>
        </p:spPr>
        <p:txBody>
          <a:bodyPr anchor="b">
            <a:normAutofit/>
          </a:bodyPr>
          <a:lstStyle/>
          <a:p>
            <a:pPr algn="l"/>
            <a:r>
              <a:rPr lang="en-GB" sz="2000">
                <a:solidFill>
                  <a:srgbClr val="FFFFFF"/>
                </a:solidFill>
                <a:latin typeface="Söhne"/>
              </a:rPr>
              <a:t>Delivering trusted financial </a:t>
            </a:r>
            <a:r>
              <a:rPr lang="en-GB" sz="2000" b="0" i="0">
                <a:solidFill>
                  <a:srgbClr val="FFFFFF"/>
                </a:solidFill>
                <a:effectLst/>
                <a:latin typeface="Söhne"/>
              </a:rPr>
              <a:t>market </a:t>
            </a:r>
            <a:r>
              <a:rPr lang="en-GB" sz="2000">
                <a:solidFill>
                  <a:srgbClr val="FFFFFF"/>
                </a:solidFill>
                <a:latin typeface="Söhne"/>
              </a:rPr>
              <a:t>K</a:t>
            </a:r>
            <a:r>
              <a:rPr lang="en-GB" sz="2000" b="0" i="0">
                <a:solidFill>
                  <a:srgbClr val="FFFFFF"/>
                </a:solidFill>
                <a:effectLst/>
                <a:latin typeface="Söhne"/>
              </a:rPr>
              <a:t>nowledge </a:t>
            </a:r>
          </a:p>
        </p:txBody>
      </p:sp>
      <p:pic>
        <p:nvPicPr>
          <p:cNvPr id="5" name="Picture 4" descr="A screenshot of a computer&#10;&#10;Description automatically generated">
            <a:extLst>
              <a:ext uri="{FF2B5EF4-FFF2-40B4-BE49-F238E27FC236}">
                <a16:creationId xmlns:a16="http://schemas.microsoft.com/office/drawing/2014/main" id="{E1B7EBA8-80B6-31C5-C16A-A032B600D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565" y="467208"/>
            <a:ext cx="5079473" cy="5923584"/>
          </a:xfrm>
          <a:prstGeom prst="rect">
            <a:avLst/>
          </a:prstGeom>
        </p:spPr>
      </p:pic>
    </p:spTree>
    <p:extLst>
      <p:ext uri="{BB962C8B-B14F-4D97-AF65-F5344CB8AC3E}">
        <p14:creationId xmlns:p14="http://schemas.microsoft.com/office/powerpoint/2010/main" val="177259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72B3D2-104B-3D4D-A079-70D0B1F0B5D3}"/>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3700" b="1" i="0">
                <a:effectLst/>
              </a:rPr>
              <a:t>Saudi Financial </a:t>
            </a:r>
            <a:r>
              <a:rPr lang="en-US" sz="3700" b="1"/>
              <a:t>M</a:t>
            </a:r>
            <a:r>
              <a:rPr lang="en-US" sz="3700" b="1" i="0">
                <a:effectLst/>
              </a:rPr>
              <a:t>arket </a:t>
            </a:r>
            <a:br>
              <a:rPr lang="en-US" sz="3700" b="1" i="0">
                <a:effectLst/>
              </a:rPr>
            </a:br>
            <a:r>
              <a:rPr lang="en-US" sz="3700" b="1" i="0">
                <a:effectLst/>
              </a:rPr>
              <a:t>At your Fingertips.</a:t>
            </a:r>
            <a:endParaRPr lang="en-US" sz="3700" b="1"/>
          </a:p>
        </p:txBody>
      </p:sp>
      <p:sp>
        <p:nvSpPr>
          <p:cNvPr id="4" name="Text Placeholder 3">
            <a:extLst>
              <a:ext uri="{FF2B5EF4-FFF2-40B4-BE49-F238E27FC236}">
                <a16:creationId xmlns:a16="http://schemas.microsoft.com/office/drawing/2014/main" id="{7659B773-9270-3431-6FBA-EA805B49A34D}"/>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a:t>- Stock Market  </a:t>
            </a:r>
          </a:p>
          <a:p>
            <a:pPr indent="-228600">
              <a:buFont typeface="Arial" panose="020B0604020202020204" pitchFamily="34" charset="0"/>
              <a:buChar char="•"/>
            </a:pPr>
            <a:r>
              <a:rPr lang="en-US" sz="2000"/>
              <a:t>- Mutual Funds Marketplace </a:t>
            </a:r>
          </a:p>
          <a:p>
            <a:pPr indent="-228600">
              <a:buFont typeface="Arial" panose="020B0604020202020204" pitchFamily="34" charset="0"/>
              <a:buChar char="•"/>
            </a:pPr>
            <a:r>
              <a:rPr lang="en-US" sz="2000"/>
              <a:t>-  Index </a:t>
            </a:r>
          </a:p>
          <a:p>
            <a:pPr indent="-228600">
              <a:buFont typeface="Arial" panose="020B0604020202020204" pitchFamily="34" charset="0"/>
              <a:buChar char="•"/>
            </a:pPr>
            <a:r>
              <a:rPr lang="en-US" sz="2000"/>
              <a:t>- Analysis </a:t>
            </a:r>
          </a:p>
        </p:txBody>
      </p:sp>
      <p:sp>
        <p:nvSpPr>
          <p:cNvPr id="10" name="Content Placeholder 9">
            <a:extLst>
              <a:ext uri="{FF2B5EF4-FFF2-40B4-BE49-F238E27FC236}">
                <a16:creationId xmlns:a16="http://schemas.microsoft.com/office/drawing/2014/main" id="{D6F0D954-7263-FB9F-4F82-72B7928C6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980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83F02-259F-DE84-4CFB-EA5589865C71}"/>
              </a:ext>
            </a:extLst>
          </p:cNvPr>
          <p:cNvSpPr>
            <a:spLocks noGrp="1"/>
          </p:cNvSpPr>
          <p:nvPr>
            <p:ph type="title"/>
          </p:nvPr>
        </p:nvSpPr>
        <p:spPr>
          <a:xfrm>
            <a:off x="1144506" y="457201"/>
            <a:ext cx="4065669" cy="1933574"/>
          </a:xfrm>
        </p:spPr>
        <p:txBody>
          <a:bodyPr anchor="b">
            <a:normAutofit/>
          </a:bodyPr>
          <a:lstStyle/>
          <a:p>
            <a:r>
              <a:rPr lang="en-GB" sz="4000"/>
              <a:t>Stock Market </a:t>
            </a:r>
            <a:endParaRPr lang="en-US" sz="4000"/>
          </a:p>
        </p:txBody>
      </p:sp>
      <p:sp>
        <p:nvSpPr>
          <p:cNvPr id="3" name="Content Placeholder 2">
            <a:extLst>
              <a:ext uri="{FF2B5EF4-FFF2-40B4-BE49-F238E27FC236}">
                <a16:creationId xmlns:a16="http://schemas.microsoft.com/office/drawing/2014/main" id="{94E2BB81-92F9-EFAE-1F9F-F4A0AC972731}"/>
              </a:ext>
            </a:extLst>
          </p:cNvPr>
          <p:cNvSpPr>
            <a:spLocks noGrp="1"/>
          </p:cNvSpPr>
          <p:nvPr>
            <p:ph idx="1"/>
          </p:nvPr>
        </p:nvSpPr>
        <p:spPr>
          <a:xfrm>
            <a:off x="1144505" y="2714625"/>
            <a:ext cx="4065668" cy="3023566"/>
          </a:xfrm>
        </p:spPr>
        <p:txBody>
          <a:bodyPr>
            <a:normAutofit/>
          </a:bodyPr>
          <a:lstStyle/>
          <a:p>
            <a:pPr>
              <a:buFont typeface="+mj-lt"/>
              <a:buAutoNum type="arabicPeriod"/>
            </a:pPr>
            <a:r>
              <a:rPr lang="en-GB" sz="2000" b="0" i="0">
                <a:effectLst/>
                <a:latin typeface="Söhne"/>
              </a:rPr>
              <a:t>Easy for beginners, powerful for experts.</a:t>
            </a:r>
          </a:p>
          <a:p>
            <a:pPr>
              <a:buFont typeface="+mj-lt"/>
              <a:buAutoNum type="arabicPeriod"/>
            </a:pPr>
            <a:r>
              <a:rPr lang="en-GB" sz="2000" b="0" i="0">
                <a:effectLst/>
                <a:latin typeface="Söhne"/>
              </a:rPr>
              <a:t>Execute market orders effortlessly.</a:t>
            </a:r>
          </a:p>
          <a:p>
            <a:pPr>
              <a:buFont typeface="+mj-lt"/>
              <a:buAutoNum type="arabicPeriod"/>
            </a:pPr>
            <a:r>
              <a:rPr lang="en-GB" sz="2000" b="0" i="0">
                <a:effectLst/>
                <a:latin typeface="Söhne"/>
              </a:rPr>
              <a:t>Keep up with IPOs and bid on time.</a:t>
            </a:r>
          </a:p>
          <a:p>
            <a:pPr>
              <a:buFont typeface="+mj-lt"/>
              <a:buAutoNum type="arabicPeriod"/>
            </a:pPr>
            <a:r>
              <a:rPr lang="en-GB" sz="2000" b="0" i="0">
                <a:effectLst/>
                <a:latin typeface="Söhne"/>
              </a:rPr>
              <a:t>Make smart decisions with expert tools.</a:t>
            </a:r>
          </a:p>
          <a:p>
            <a:endParaRPr lang="en-US" sz="2000"/>
          </a:p>
        </p:txBody>
      </p:sp>
      <p:pic>
        <p:nvPicPr>
          <p:cNvPr id="9" name="Picture 8" descr="A black cell phone with a graph on it&#10;&#10;Description automatically generated">
            <a:extLst>
              <a:ext uri="{FF2B5EF4-FFF2-40B4-BE49-F238E27FC236}">
                <a16:creationId xmlns:a16="http://schemas.microsoft.com/office/drawing/2014/main" id="{65A64A3F-C609-FC06-1527-01A11CC86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462" y="1028700"/>
            <a:ext cx="2343182" cy="4572064"/>
          </a:xfrm>
          <a:prstGeom prst="rect">
            <a:avLst/>
          </a:prstGeom>
        </p:spPr>
      </p:pic>
      <p:pic>
        <p:nvPicPr>
          <p:cNvPr id="7" name="Picture 6" descr="A screen shot of a phone&#10;&#10;Description automatically generated">
            <a:extLst>
              <a:ext uri="{FF2B5EF4-FFF2-40B4-BE49-F238E27FC236}">
                <a16:creationId xmlns:a16="http://schemas.microsoft.com/office/drawing/2014/main" id="{DB98A467-7D94-7618-41BB-90773FAC1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226" y="1028697"/>
            <a:ext cx="2663227" cy="4572064"/>
          </a:xfrm>
          <a:prstGeom prst="rect">
            <a:avLst/>
          </a:prstGeom>
        </p:spPr>
      </p:pic>
      <p:sp>
        <p:nvSpPr>
          <p:cNvPr id="23" name="Rectangle 2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56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11B39-CF78-322E-A990-460278C133AD}"/>
              </a:ext>
            </a:extLst>
          </p:cNvPr>
          <p:cNvSpPr>
            <a:spLocks noGrp="1"/>
          </p:cNvSpPr>
          <p:nvPr>
            <p:ph type="title"/>
          </p:nvPr>
        </p:nvSpPr>
        <p:spPr>
          <a:xfrm>
            <a:off x="1144506" y="457201"/>
            <a:ext cx="4065669" cy="1933574"/>
          </a:xfrm>
        </p:spPr>
        <p:txBody>
          <a:bodyPr anchor="b">
            <a:normAutofit/>
          </a:bodyPr>
          <a:lstStyle/>
          <a:p>
            <a:r>
              <a:rPr lang="en-GB" sz="4000"/>
              <a:t>Mutual Funds Marketplace </a:t>
            </a:r>
            <a:endParaRPr lang="en-US" sz="4000"/>
          </a:p>
        </p:txBody>
      </p:sp>
      <p:sp>
        <p:nvSpPr>
          <p:cNvPr id="3" name="Content Placeholder 2">
            <a:extLst>
              <a:ext uri="{FF2B5EF4-FFF2-40B4-BE49-F238E27FC236}">
                <a16:creationId xmlns:a16="http://schemas.microsoft.com/office/drawing/2014/main" id="{86B5CA33-7FA4-BB0A-46EB-B7FF42B77270}"/>
              </a:ext>
            </a:extLst>
          </p:cNvPr>
          <p:cNvSpPr>
            <a:spLocks noGrp="1"/>
          </p:cNvSpPr>
          <p:nvPr>
            <p:ph idx="1"/>
          </p:nvPr>
        </p:nvSpPr>
        <p:spPr>
          <a:xfrm>
            <a:off x="1144505" y="2714625"/>
            <a:ext cx="4065668" cy="3023566"/>
          </a:xfrm>
        </p:spPr>
        <p:txBody>
          <a:bodyPr>
            <a:normAutofit/>
          </a:bodyPr>
          <a:lstStyle/>
          <a:p>
            <a:pPr>
              <a:buFont typeface="+mj-lt"/>
              <a:buAutoNum type="arabicPeriod"/>
            </a:pPr>
            <a:r>
              <a:rPr lang="en-GB" sz="1700" b="0" i="0">
                <a:effectLst/>
                <a:latin typeface="Söhne"/>
              </a:rPr>
              <a:t>Monitor past and present mutual fund performance.</a:t>
            </a:r>
          </a:p>
          <a:p>
            <a:pPr>
              <a:buFont typeface="+mj-lt"/>
              <a:buAutoNum type="arabicPeriod"/>
            </a:pPr>
            <a:r>
              <a:rPr lang="en-GB" sz="1700" b="0" i="0">
                <a:effectLst/>
                <a:latin typeface="Söhne"/>
              </a:rPr>
              <a:t>Compare mutual funds head-to-head for informed choices.</a:t>
            </a:r>
          </a:p>
          <a:p>
            <a:pPr>
              <a:buFont typeface="+mj-lt"/>
              <a:buAutoNum type="arabicPeriod"/>
            </a:pPr>
            <a:r>
              <a:rPr lang="en-GB" sz="1700" b="0" i="0">
                <a:effectLst/>
                <a:latin typeface="Söhne"/>
              </a:rPr>
              <a:t>Access comprehensive fund details easily.</a:t>
            </a:r>
          </a:p>
          <a:p>
            <a:pPr>
              <a:buFont typeface="+mj-lt"/>
              <a:buAutoNum type="arabicPeriod"/>
            </a:pPr>
            <a:r>
              <a:rPr lang="en-GB" sz="1700" b="0" i="0">
                <a:effectLst/>
                <a:latin typeface="Söhne"/>
              </a:rPr>
              <a:t>Streamline account opening and management with one-time, paperless KYC processes for added convenience.</a:t>
            </a:r>
          </a:p>
          <a:p>
            <a:pPr>
              <a:buFont typeface="+mj-lt"/>
              <a:buAutoNum type="arabicPeriod"/>
            </a:pPr>
            <a:r>
              <a:rPr lang="en-GB" sz="1700" b="0" i="0">
                <a:effectLst/>
                <a:latin typeface="Söhne"/>
              </a:rPr>
              <a:t>Subscribe directly to your chosen mutual fund.</a:t>
            </a:r>
          </a:p>
          <a:p>
            <a:endParaRPr lang="en-US" sz="1700"/>
          </a:p>
        </p:txBody>
      </p:sp>
      <p:pic>
        <p:nvPicPr>
          <p:cNvPr id="5" name="Picture 4" descr="A black cell phone with a graph on it&#10;&#10;Description automatically generated">
            <a:extLst>
              <a:ext uri="{FF2B5EF4-FFF2-40B4-BE49-F238E27FC236}">
                <a16:creationId xmlns:a16="http://schemas.microsoft.com/office/drawing/2014/main" id="{1CA340A1-B39D-B0D5-582E-9B7ED884B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601" y="1028697"/>
            <a:ext cx="2388903" cy="4572067"/>
          </a:xfrm>
          <a:prstGeom prst="rect">
            <a:avLst/>
          </a:prstGeom>
        </p:spPr>
      </p:pic>
      <p:pic>
        <p:nvPicPr>
          <p:cNvPr id="7" name="Picture 6" descr="A black cell phone with a screen showing graphs and charts&#10;&#10;Description automatically generated">
            <a:extLst>
              <a:ext uri="{FF2B5EF4-FFF2-40B4-BE49-F238E27FC236}">
                <a16:creationId xmlns:a16="http://schemas.microsoft.com/office/drawing/2014/main" id="{4772F3B5-0F36-CA34-11D8-4C171F15B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383" y="1028697"/>
            <a:ext cx="2468914" cy="4572064"/>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85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204E-6124-95BD-E0A1-3CA6159B4872}"/>
              </a:ext>
            </a:extLst>
          </p:cNvPr>
          <p:cNvSpPr>
            <a:spLocks noGrp="1"/>
          </p:cNvSpPr>
          <p:nvPr>
            <p:ph type="title"/>
          </p:nvPr>
        </p:nvSpPr>
        <p:spPr>
          <a:xfrm>
            <a:off x="1149716" y="499397"/>
            <a:ext cx="5929422" cy="1640180"/>
          </a:xfrm>
        </p:spPr>
        <p:txBody>
          <a:bodyPr anchor="b">
            <a:normAutofit/>
          </a:bodyPr>
          <a:lstStyle/>
          <a:p>
            <a:r>
              <a:rPr lang="en-GB" sz="4000"/>
              <a:t>Index</a:t>
            </a:r>
            <a:endParaRPr lang="en-US" sz="4000"/>
          </a:p>
        </p:txBody>
      </p:sp>
      <p:sp>
        <p:nvSpPr>
          <p:cNvPr id="3" name="Content Placeholder 2">
            <a:extLst>
              <a:ext uri="{FF2B5EF4-FFF2-40B4-BE49-F238E27FC236}">
                <a16:creationId xmlns:a16="http://schemas.microsoft.com/office/drawing/2014/main" id="{E6F937F5-578F-FCF2-BDF2-519708EC0EE4}"/>
              </a:ext>
            </a:extLst>
          </p:cNvPr>
          <p:cNvSpPr>
            <a:spLocks noGrp="1"/>
          </p:cNvSpPr>
          <p:nvPr>
            <p:ph idx="1"/>
          </p:nvPr>
        </p:nvSpPr>
        <p:spPr>
          <a:xfrm>
            <a:off x="1149717" y="2423821"/>
            <a:ext cx="5929422" cy="3519780"/>
          </a:xfrm>
        </p:spPr>
        <p:txBody>
          <a:bodyPr>
            <a:normAutofit/>
          </a:bodyPr>
          <a:lstStyle/>
          <a:p>
            <a:r>
              <a:rPr lang="en-GB" sz="2000" b="0" i="0">
                <a:effectLst/>
                <a:latin typeface="Söhne"/>
              </a:rPr>
              <a:t>We are creating Saudi indices because we believe they will play a crucial role in leading the global economies and serve as reliable indicators of overall economic performance. Similar to indices like the DAX or NASDAQ, Saudi indices are expected to exhibit significant volatility, offering multiple profit opportunities.</a:t>
            </a:r>
            <a:endParaRPr lang="en-US" sz="2000"/>
          </a:p>
        </p:txBody>
      </p:sp>
      <p:pic>
        <p:nvPicPr>
          <p:cNvPr id="5" name="Picture 4" descr="A cell phone with a graph on it&#10;&#10;Description automatically generated">
            <a:extLst>
              <a:ext uri="{FF2B5EF4-FFF2-40B4-BE49-F238E27FC236}">
                <a16:creationId xmlns:a16="http://schemas.microsoft.com/office/drawing/2014/main" id="{4FBCD418-EC69-2BD9-D7F8-71679ACD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481" y="806824"/>
            <a:ext cx="2825226" cy="5136776"/>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04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D204E-6124-95BD-E0A1-3CA6159B4872}"/>
              </a:ext>
            </a:extLst>
          </p:cNvPr>
          <p:cNvSpPr>
            <a:spLocks noGrp="1"/>
          </p:cNvSpPr>
          <p:nvPr>
            <p:ph type="title"/>
          </p:nvPr>
        </p:nvSpPr>
        <p:spPr>
          <a:xfrm>
            <a:off x="1149716" y="499397"/>
            <a:ext cx="5929422" cy="1640180"/>
          </a:xfrm>
        </p:spPr>
        <p:txBody>
          <a:bodyPr anchor="b">
            <a:normAutofit/>
          </a:bodyPr>
          <a:lstStyle/>
          <a:p>
            <a:r>
              <a:rPr lang="en-GB" sz="4000"/>
              <a:t>Financial Analytics Tools  </a:t>
            </a:r>
            <a:endParaRPr lang="en-US" sz="4000"/>
          </a:p>
        </p:txBody>
      </p:sp>
      <p:sp>
        <p:nvSpPr>
          <p:cNvPr id="3" name="Content Placeholder 2">
            <a:extLst>
              <a:ext uri="{FF2B5EF4-FFF2-40B4-BE49-F238E27FC236}">
                <a16:creationId xmlns:a16="http://schemas.microsoft.com/office/drawing/2014/main" id="{E6F937F5-578F-FCF2-BDF2-519708EC0EE4}"/>
              </a:ext>
            </a:extLst>
          </p:cNvPr>
          <p:cNvSpPr>
            <a:spLocks noGrp="1"/>
          </p:cNvSpPr>
          <p:nvPr>
            <p:ph idx="1"/>
          </p:nvPr>
        </p:nvSpPr>
        <p:spPr>
          <a:xfrm>
            <a:off x="1149717" y="2423821"/>
            <a:ext cx="5929422" cy="3519780"/>
          </a:xfrm>
        </p:spPr>
        <p:txBody>
          <a:bodyPr>
            <a:normAutofit/>
          </a:bodyPr>
          <a:lstStyle/>
          <a:p>
            <a:pPr>
              <a:buFont typeface="+mj-lt"/>
              <a:buAutoNum type="arabicPeriod"/>
            </a:pPr>
            <a:r>
              <a:rPr lang="en-GB" sz="2000" b="0" i="0">
                <a:effectLst/>
                <a:latin typeface="Söhne"/>
              </a:rPr>
              <a:t>Offers insights for trading decisions.</a:t>
            </a:r>
          </a:p>
          <a:p>
            <a:pPr>
              <a:buFont typeface="+mj-lt"/>
              <a:buAutoNum type="arabicPeriod"/>
            </a:pPr>
            <a:r>
              <a:rPr lang="en-GB" sz="2000" b="0" i="0">
                <a:effectLst/>
                <a:latin typeface="Söhne"/>
              </a:rPr>
              <a:t>Identifies chart patterns for predictions.</a:t>
            </a:r>
          </a:p>
          <a:p>
            <a:pPr>
              <a:buFont typeface="+mj-lt"/>
              <a:buAutoNum type="arabicPeriod"/>
            </a:pPr>
            <a:r>
              <a:rPr lang="en-GB" sz="2000" b="0" i="0">
                <a:effectLst/>
                <a:latin typeface="Söhne"/>
              </a:rPr>
              <a:t>Helps to understand the entry and exit points.</a:t>
            </a:r>
          </a:p>
          <a:p>
            <a:pPr>
              <a:buFont typeface="+mj-lt"/>
              <a:buAutoNum type="arabicPeriod"/>
            </a:pPr>
            <a:r>
              <a:rPr lang="en-GB" sz="2000" b="0" i="0">
                <a:effectLst/>
                <a:latin typeface="Söhne"/>
              </a:rPr>
              <a:t>Aids in risk management levels.</a:t>
            </a:r>
          </a:p>
          <a:p>
            <a:endParaRPr lang="en-US" sz="2000"/>
          </a:p>
        </p:txBody>
      </p:sp>
      <p:pic>
        <p:nvPicPr>
          <p:cNvPr id="5" name="Picture 4" descr="A black phone with a pie chart on it&#10;&#10;Description automatically generated">
            <a:extLst>
              <a:ext uri="{FF2B5EF4-FFF2-40B4-BE49-F238E27FC236}">
                <a16:creationId xmlns:a16="http://schemas.microsoft.com/office/drawing/2014/main" id="{4A0A2AFF-506C-5D9F-88B4-8E34EE2DD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060" y="806824"/>
            <a:ext cx="2838068" cy="5136776"/>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92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3685AB3E-EA29-AB22-4483-C68644071C81}"/>
              </a:ext>
            </a:extLst>
          </p:cNvPr>
          <p:cNvGraphicFramePr>
            <a:graphicFrameLocks noGrp="1"/>
          </p:cNvGraphicFramePr>
          <p:nvPr>
            <p:extLst>
              <p:ext uri="{D42A27DB-BD31-4B8C-83A1-F6EECF244321}">
                <p14:modId xmlns:p14="http://schemas.microsoft.com/office/powerpoint/2010/main" val="1077173281"/>
              </p:ext>
            </p:extLst>
          </p:nvPr>
        </p:nvGraphicFramePr>
        <p:xfrm>
          <a:off x="1801639" y="715385"/>
          <a:ext cx="9117774" cy="5245775"/>
        </p:xfrm>
        <a:graphic>
          <a:graphicData uri="http://schemas.openxmlformats.org/drawingml/2006/table">
            <a:tbl>
              <a:tblPr firstRow="1" firstCol="1" bandRow="1"/>
              <a:tblGrid>
                <a:gridCol w="3405885">
                  <a:extLst>
                    <a:ext uri="{9D8B030D-6E8A-4147-A177-3AD203B41FA5}">
                      <a16:colId xmlns:a16="http://schemas.microsoft.com/office/drawing/2014/main" val="2909885088"/>
                    </a:ext>
                  </a:extLst>
                </a:gridCol>
                <a:gridCol w="5711889">
                  <a:extLst>
                    <a:ext uri="{9D8B030D-6E8A-4147-A177-3AD203B41FA5}">
                      <a16:colId xmlns:a16="http://schemas.microsoft.com/office/drawing/2014/main" val="610154734"/>
                    </a:ext>
                  </a:extLst>
                </a:gridCol>
              </a:tblGrid>
              <a:tr h="301725">
                <a:tc>
                  <a:txBody>
                    <a:bodyPr/>
                    <a:lstStyle/>
                    <a:p>
                      <a:pPr algn="l" fontAlgn="t">
                        <a:lnSpc>
                          <a:spcPct val="107000"/>
                        </a:lnSpc>
                        <a:spcBef>
                          <a:spcPts val="0"/>
                        </a:spcBef>
                        <a:spcAft>
                          <a:spcPts val="800"/>
                        </a:spcAft>
                      </a:pPr>
                      <a:r>
                        <a:rPr lang="en-US" sz="1500" b="1" i="0" u="none" strike="noStrike" kern="100">
                          <a:solidFill>
                            <a:srgbClr val="111827"/>
                          </a:solidFill>
                          <a:effectLst/>
                          <a:latin typeface="Segoe UI" panose="020B0502040204020203" pitchFamily="34" charset="0"/>
                          <a:ea typeface="Calibri" panose="020F0502020204030204" pitchFamily="34" charset="0"/>
                          <a:cs typeface="Arial" panose="020B0604020202020204" pitchFamily="34" charset="0"/>
                        </a:rPr>
                        <a:t>Key Factors</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1" i="0" u="none" strike="noStrike" kern="100">
                          <a:solidFill>
                            <a:srgbClr val="111827"/>
                          </a:solidFill>
                          <a:effectLst/>
                          <a:latin typeface="Segoe UI" panose="020B0502040204020203" pitchFamily="34" charset="0"/>
                          <a:ea typeface="Calibri" panose="020F0502020204030204" pitchFamily="34" charset="0"/>
                          <a:cs typeface="Arial" panose="020B0604020202020204" pitchFamily="34" charset="0"/>
                        </a:rPr>
                        <a:t>Saah Capital's Role</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873263"/>
                  </a:ext>
                </a:extLst>
              </a:tr>
              <a:tr h="777148">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Growing market with strong potential</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Saah Capital recognizes the potential for further growth in the Saudi market and provides local investors and traders with sophisticated financial tools to capitalize on these opportunities.</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21213"/>
                  </a:ext>
                </a:extLst>
              </a:tr>
              <a:tr h="788522">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Expanding mutual fund market</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Saah Capital offers a range of mutual fund products tailored to the Saudi market, providing investors with diversified and professionally managed portfolios.</a:t>
                      </a:r>
                      <a:r>
                        <a:rPr lang="en-US" sz="1600" b="0" i="0" u="none" strike="noStrike" kern="100">
                          <a:effectLst/>
                          <a:latin typeface="Calibri" panose="020F0502020204030204" pitchFamily="34" charset="0"/>
                          <a:ea typeface="Calibri" panose="020F0502020204030204" pitchFamily="34" charset="0"/>
                          <a:cs typeface="Arial" panose="020B0604020202020204" pitchFamily="34" charset="0"/>
                        </a:rPr>
                        <a:t> </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735885"/>
                  </a:ext>
                </a:extLst>
              </a:tr>
              <a:tr h="777148">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Flourishing market indices</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Saah Capital develops index-based strategies that align with the performance of thriving Saudi market indices, ensuring clients can optimize their investments based on market trends.</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980998"/>
                  </a:ext>
                </a:extLst>
              </a:tr>
              <a:tr h="929597">
                <a:tc>
                  <a:txBody>
                    <a:bodyPr/>
                    <a:lstStyle/>
                    <a:p>
                      <a:pPr algn="l" fontAlgn="t">
                        <a:lnSpc>
                          <a:spcPct val="107000"/>
                        </a:lnSpc>
                        <a:spcBef>
                          <a:spcPts val="0"/>
                        </a:spcBef>
                        <a:spcAft>
                          <a:spcPts val="800"/>
                        </a:spcAft>
                      </a:pPr>
                      <a:r>
                        <a:rPr lang="en-GB" sz="1600" b="0" i="0" u="none" strike="noStrike" kern="100" dirty="0">
                          <a:effectLst/>
                          <a:latin typeface="Calibri" panose="020F0502020204030204" pitchFamily="34" charset="0"/>
                          <a:ea typeface="Calibri" panose="020F0502020204030204" pitchFamily="34" charset="0"/>
                          <a:cs typeface="Arial" panose="020B0604020202020204" pitchFamily="34" charset="0"/>
                        </a:rPr>
                        <a:t> </a:t>
                      </a:r>
                      <a:endParaRPr lang="en-GB" sz="2600" b="0" i="0" u="none" strike="noStrike" dirty="0">
                        <a:effectLst/>
                        <a:latin typeface="Arial" panose="020B0604020202020204" pitchFamily="34" charset="0"/>
                      </a:endParaRPr>
                    </a:p>
                    <a:p>
                      <a:pPr algn="l" fontAlgn="t">
                        <a:lnSpc>
                          <a:spcPct val="107000"/>
                        </a:lnSpc>
                        <a:spcBef>
                          <a:spcPts val="0"/>
                        </a:spcBef>
                        <a:spcAft>
                          <a:spcPts val="800"/>
                        </a:spcAft>
                      </a:pPr>
                      <a:r>
                        <a:rPr lang="en-GB" sz="1500" b="0" i="0" u="none" strike="noStrike"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44% annual increase in MENA IPOs</a:t>
                      </a:r>
                      <a:endParaRPr lang="en-GB" sz="2600" b="0" i="0" u="none" strike="noStrike" dirty="0">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0" i="0" u="none" strike="noStrike"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Saah Capital actively participates in IPO investments, leveraging AI algorithms to identify lucrative opportunities and offering financial tools that enhance investor success.</a:t>
                      </a:r>
                      <a:endParaRPr lang="en-US" sz="2600" b="0" i="0" u="none" strike="noStrike">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392858"/>
                  </a:ext>
                </a:extLst>
              </a:tr>
              <a:tr h="777148">
                <a:tc>
                  <a:txBody>
                    <a:bodyPr/>
                    <a:lstStyle/>
                    <a:p>
                      <a:pPr algn="l" fontAlgn="t">
                        <a:lnSpc>
                          <a:spcPct val="107000"/>
                        </a:lnSpc>
                        <a:spcBef>
                          <a:spcPts val="0"/>
                        </a:spcBef>
                        <a:spcAft>
                          <a:spcPts val="800"/>
                        </a:spcAft>
                      </a:pPr>
                      <a:r>
                        <a:rPr lang="en-US" sz="1500" b="0" i="0" u="none" strike="noStrike"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Oversubscribed IPOs in Saudi Arabia</a:t>
                      </a:r>
                      <a:endParaRPr lang="en-US" sz="2600" b="0" i="0" u="none" strike="noStrike" dirty="0">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500" b="0" i="0" u="none" strike="noStrike"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Saah Capital acts as a bridge between investors and oversubscribed IPOs, ensuring that clients can access these high-demand offerings efficiently.</a:t>
                      </a:r>
                      <a:endParaRPr lang="en-US" sz="2600" b="0" i="0" u="none" strike="noStrike" dirty="0">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257707"/>
                  </a:ext>
                </a:extLst>
              </a:tr>
              <a:tr h="845241">
                <a:tc>
                  <a:txBody>
                    <a:bodyPr/>
                    <a:lstStyle/>
                    <a:p>
                      <a:pPr algn="l" fontAlgn="t">
                        <a:lnSpc>
                          <a:spcPct val="107000"/>
                        </a:lnSpc>
                        <a:spcBef>
                          <a:spcPts val="0"/>
                        </a:spcBef>
                        <a:spcAft>
                          <a:spcPts val="800"/>
                        </a:spcAft>
                      </a:pPr>
                      <a:r>
                        <a:rPr lang="en-US" sz="1800" b="0" i="0" kern="1200" dirty="0">
                          <a:solidFill>
                            <a:schemeClr val="tx1"/>
                          </a:solidFill>
                          <a:effectLst/>
                          <a:latin typeface="+mn-lt"/>
                          <a:ea typeface="+mn-ea"/>
                          <a:cs typeface="+mn-cs"/>
                        </a:rPr>
                        <a:t>VISION 2030 Attracted more foreign investment</a:t>
                      </a:r>
                      <a:endParaRPr lang="en-US" sz="2600" b="0" i="0" u="none" strike="noStrike" dirty="0">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GB" sz="1800" b="0" i="0" kern="1200" dirty="0">
                          <a:solidFill>
                            <a:schemeClr val="tx1"/>
                          </a:solidFill>
                          <a:effectLst/>
                          <a:latin typeface="+mn-lt"/>
                          <a:ea typeface="+mn-ea"/>
                          <a:cs typeface="+mn-cs"/>
                        </a:rPr>
                        <a:t>involves implementing reforms, modernizing infrastructure, and increasing transparency to create a more attractive and competitive marketplace for investors.</a:t>
                      </a:r>
                      <a:endParaRPr lang="en-US" sz="2600" b="0" i="0" u="none" strike="noStrike" dirty="0">
                        <a:effectLst/>
                        <a:latin typeface="Arial" panose="020B0604020202020204" pitchFamily="34" charset="0"/>
                      </a:endParaRPr>
                    </a:p>
                  </a:txBody>
                  <a:tcPr marL="100774" marR="100774" marT="139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067"/>
                  </a:ext>
                </a:extLst>
              </a:tr>
            </a:tbl>
          </a:graphicData>
        </a:graphic>
      </p:graphicFrame>
    </p:spTree>
    <p:extLst>
      <p:ext uri="{BB962C8B-B14F-4D97-AF65-F5344CB8AC3E}">
        <p14:creationId xmlns:p14="http://schemas.microsoft.com/office/powerpoint/2010/main" val="290589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e39e624-908c-43c5-8b27-f58536f2f4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23F4D5E992764E9009548C36850373" ma:contentTypeVersion="8" ma:contentTypeDescription="Create a new document." ma:contentTypeScope="" ma:versionID="ca92507ce9bc98d1b3cdb81ce4349dc3">
  <xsd:schema xmlns:xsd="http://www.w3.org/2001/XMLSchema" xmlns:xs="http://www.w3.org/2001/XMLSchema" xmlns:p="http://schemas.microsoft.com/office/2006/metadata/properties" xmlns:ns3="b262c23c-f873-45eb-8d94-99306620ed0d" xmlns:ns4="4e39e624-908c-43c5-8b27-f58536f2f432" targetNamespace="http://schemas.microsoft.com/office/2006/metadata/properties" ma:root="true" ma:fieldsID="afda0ddb589255c5b5f1dacf46290b95" ns3:_="" ns4:_="">
    <xsd:import namespace="b262c23c-f873-45eb-8d94-99306620ed0d"/>
    <xsd:import namespace="4e39e624-908c-43c5-8b27-f58536f2f43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62c23c-f873-45eb-8d94-99306620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39e624-908c-43c5-8b27-f58536f2f43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3C77B7-862F-47B4-8607-181A8ADD1FA1}">
  <ds:schemaRefs>
    <ds:schemaRef ds:uri="http://schemas.microsoft.com/office/infopath/2007/PartnerControls"/>
    <ds:schemaRef ds:uri="http://purl.org/dc/dcmitype/"/>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4e39e624-908c-43c5-8b27-f58536f2f432"/>
    <ds:schemaRef ds:uri="b262c23c-f873-45eb-8d94-99306620ed0d"/>
    <ds:schemaRef ds:uri="http://schemas.microsoft.com/office/2006/metadata/properties"/>
  </ds:schemaRefs>
</ds:datastoreItem>
</file>

<file path=customXml/itemProps2.xml><?xml version="1.0" encoding="utf-8"?>
<ds:datastoreItem xmlns:ds="http://schemas.openxmlformats.org/officeDocument/2006/customXml" ds:itemID="{81A5D996-0E8F-466C-A8B3-90EEE367F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62c23c-f873-45eb-8d94-99306620ed0d"/>
    <ds:schemaRef ds:uri="4e39e624-908c-43c5-8b27-f58536f2f4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F7F647-5A5D-4B3F-A1A8-A589A1B3AF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638</TotalTime>
  <Words>378</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Söhne</vt:lpstr>
      <vt:lpstr>Office Theme</vt:lpstr>
      <vt:lpstr>Saudi Investments,  guiding your financial future. </vt:lpstr>
      <vt:lpstr>Saudi Financial Market  At your Fingertips.</vt:lpstr>
      <vt:lpstr>Stock Market </vt:lpstr>
      <vt:lpstr>Mutual Funds Marketplace </vt:lpstr>
      <vt:lpstr>Index</vt:lpstr>
      <vt:lpstr>Financial Analytics Tools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Investments,  guiding your financial future.</dc:title>
  <dc:creator>Alturki, Areej</dc:creator>
  <cp:lastModifiedBy>Alturki, Areej</cp:lastModifiedBy>
  <cp:revision>6</cp:revision>
  <dcterms:created xsi:type="dcterms:W3CDTF">2023-09-22T19:03:12Z</dcterms:created>
  <dcterms:modified xsi:type="dcterms:W3CDTF">2023-09-25T03:35:20Z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0x010100A123F4D5E992764E9009548C36850373</vt:lpwstr>
  </property>
</Properties>
</file>