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8"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C57385-F6CA-28FB-FC88-87D69460A06A}"/>
              </a:ext>
            </a:extLst>
          </p:cNvPr>
          <p:cNvSpPr>
            <a:spLocks noGrp="1"/>
          </p:cNvSpPr>
          <p:nvPr>
            <p:ph type="title"/>
          </p:nvPr>
        </p:nvSpPr>
        <p:spPr/>
        <p:txBody>
          <a:bodyPr>
            <a:normAutofit/>
          </a:bodyPr>
          <a:lstStyle/>
          <a:p>
            <a:r>
              <a:rPr lang="en-IN" sz="6000" dirty="0"/>
              <a:t>TITLE: Recipe brewery</a:t>
            </a:r>
          </a:p>
        </p:txBody>
      </p:sp>
      <p:sp>
        <p:nvSpPr>
          <p:cNvPr id="8" name="Content Placeholder 7">
            <a:extLst>
              <a:ext uri="{FF2B5EF4-FFF2-40B4-BE49-F238E27FC236}">
                <a16:creationId xmlns:a16="http://schemas.microsoft.com/office/drawing/2014/main" id="{47A4C8AF-07E4-2EEC-99DC-D0CC4887688B}"/>
              </a:ext>
            </a:extLst>
          </p:cNvPr>
          <p:cNvSpPr>
            <a:spLocks noGrp="1"/>
          </p:cNvSpPr>
          <p:nvPr>
            <p:ph idx="1"/>
          </p:nvPr>
        </p:nvSpPr>
        <p:spPr/>
        <p:txBody>
          <a:bodyPr>
            <a:normAutofit fontScale="92500" lnSpcReduction="10000"/>
          </a:bodyPr>
          <a:lstStyle/>
          <a:p>
            <a:r>
              <a:rPr lang="en-IN" dirty="0"/>
              <a:t>College Name: PRINCE DR K VASUDEVAN COLLEGE OF ENGINEERING AND TECHNOLOGY</a:t>
            </a:r>
          </a:p>
          <a:p>
            <a:r>
              <a:rPr lang="en-IN" dirty="0"/>
              <a:t>Team Name: CODING ADMIRALS</a:t>
            </a:r>
          </a:p>
          <a:p>
            <a:r>
              <a:rPr lang="en-IN" dirty="0"/>
              <a:t>Domain: MACHINE LEARNING(DEEP LEARNING)</a:t>
            </a:r>
          </a:p>
          <a:p>
            <a:r>
              <a:rPr lang="en-IN" dirty="0"/>
              <a:t>Members:  T MOHITH SHAKTHI </a:t>
            </a:r>
          </a:p>
          <a:p>
            <a:pPr marL="0" indent="0">
              <a:buNone/>
            </a:pPr>
            <a:r>
              <a:rPr lang="en-IN" dirty="0"/>
              <a:t>                   SAAI KRAHAANTH S JA</a:t>
            </a:r>
          </a:p>
          <a:p>
            <a:r>
              <a:rPr lang="en-IN" dirty="0"/>
              <a:t>Mentor: Ms. KEERTHIGA . A</a:t>
            </a:r>
          </a:p>
          <a:p>
            <a:endParaRPr lang="en-IN" dirty="0"/>
          </a:p>
          <a:p>
            <a:pPr marL="0" indent="0">
              <a:buNone/>
            </a:pPr>
            <a:endParaRPr lang="en-IN" dirty="0"/>
          </a:p>
        </p:txBody>
      </p:sp>
    </p:spTree>
    <p:extLst>
      <p:ext uri="{BB962C8B-B14F-4D97-AF65-F5344CB8AC3E}">
        <p14:creationId xmlns:p14="http://schemas.microsoft.com/office/powerpoint/2010/main" val="355885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EFA2-4534-F285-8D1C-0B98DDB8119A}"/>
              </a:ext>
            </a:extLst>
          </p:cNvPr>
          <p:cNvSpPr>
            <a:spLocks noGrp="1"/>
          </p:cNvSpPr>
          <p:nvPr>
            <p:ph type="title"/>
          </p:nvPr>
        </p:nvSpPr>
        <p:spPr>
          <a:xfrm>
            <a:off x="1141412" y="327514"/>
            <a:ext cx="9905998" cy="1478570"/>
          </a:xfrm>
        </p:spPr>
        <p:txBody>
          <a:bodyPr/>
          <a:lstStyle/>
          <a:p>
            <a:r>
              <a:rPr lang="en-IN" dirty="0"/>
              <a:t>APPROACH</a:t>
            </a:r>
          </a:p>
        </p:txBody>
      </p:sp>
      <p:sp>
        <p:nvSpPr>
          <p:cNvPr id="3" name="Content Placeholder 2">
            <a:extLst>
              <a:ext uri="{FF2B5EF4-FFF2-40B4-BE49-F238E27FC236}">
                <a16:creationId xmlns:a16="http://schemas.microsoft.com/office/drawing/2014/main" id="{692B5304-AAC7-D350-E927-E3C5F63BEA54}"/>
              </a:ext>
            </a:extLst>
          </p:cNvPr>
          <p:cNvSpPr>
            <a:spLocks noGrp="1"/>
          </p:cNvSpPr>
          <p:nvPr>
            <p:ph idx="1"/>
          </p:nvPr>
        </p:nvSpPr>
        <p:spPr/>
        <p:txBody>
          <a:bodyPr>
            <a:normAutofit fontScale="92500"/>
          </a:bodyPr>
          <a:lstStyle/>
          <a:p>
            <a:r>
              <a:rPr lang="en-IN" b="1" dirty="0"/>
              <a:t>Training: </a:t>
            </a:r>
            <a:r>
              <a:rPr lang="en-IN" dirty="0"/>
              <a:t>Various deep learning techniques used</a:t>
            </a:r>
          </a:p>
          <a:p>
            <a:r>
              <a:rPr lang="en-IN" b="1" dirty="0"/>
              <a:t>Optimizers: </a:t>
            </a:r>
            <a:r>
              <a:rPr lang="en-IN" dirty="0"/>
              <a:t>Adam, </a:t>
            </a:r>
            <a:r>
              <a:rPr lang="en-IN" dirty="0" err="1"/>
              <a:t>RMSProp</a:t>
            </a:r>
            <a:r>
              <a:rPr lang="en-IN" dirty="0"/>
              <a:t>, and </a:t>
            </a:r>
            <a:r>
              <a:rPr lang="en-IN" dirty="0" err="1"/>
              <a:t>SGD.Learning</a:t>
            </a:r>
            <a:r>
              <a:rPr lang="en-IN" dirty="0"/>
              <a:t> rate varied from 0.005 to 0.001.</a:t>
            </a:r>
          </a:p>
          <a:p>
            <a:r>
              <a:rPr lang="en-IN" b="1" dirty="0"/>
              <a:t>Loss functions: </a:t>
            </a:r>
            <a:r>
              <a:rPr lang="en-IN" dirty="0" err="1"/>
              <a:t>sparse_categorical_crossentropy</a:t>
            </a:r>
            <a:r>
              <a:rPr lang="en-IN" dirty="0"/>
              <a:t> and </a:t>
            </a:r>
            <a:r>
              <a:rPr lang="en-IN" dirty="0" err="1"/>
              <a:t>categorical_crossentropy</a:t>
            </a:r>
            <a:r>
              <a:rPr lang="en-IN" dirty="0"/>
              <a:t>.</a:t>
            </a:r>
          </a:p>
          <a:p>
            <a:r>
              <a:rPr lang="en-IN" sz="2600" b="1" dirty="0"/>
              <a:t>Achievement: </a:t>
            </a:r>
            <a:r>
              <a:rPr lang="en-IN" dirty="0"/>
              <a:t>Highest accuracy attained: 93.20%.Best setup </a:t>
            </a:r>
            <a:r>
              <a:rPr lang="en-IN" dirty="0" err="1"/>
              <a:t>RMSProp</a:t>
            </a:r>
            <a:r>
              <a:rPr lang="en-IN" dirty="0"/>
              <a:t> optimizer, </a:t>
            </a:r>
            <a:r>
              <a:rPr lang="en-IN" dirty="0" err="1"/>
              <a:t>sparse_categorical_crossentropy</a:t>
            </a:r>
            <a:r>
              <a:rPr lang="en-IN" dirty="0"/>
              <a:t> loss, and a learning rate of 0.0005.</a:t>
            </a:r>
          </a:p>
        </p:txBody>
      </p:sp>
    </p:spTree>
    <p:extLst>
      <p:ext uri="{BB962C8B-B14F-4D97-AF65-F5344CB8AC3E}">
        <p14:creationId xmlns:p14="http://schemas.microsoft.com/office/powerpoint/2010/main" val="418517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EC20-1D58-D6E6-17D8-AB416139B1A3}"/>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BAD16DDB-6470-FB2A-CC6E-B7DC62AACDEC}"/>
              </a:ext>
            </a:extLst>
          </p:cNvPr>
          <p:cNvSpPr>
            <a:spLocks noGrp="1"/>
          </p:cNvSpPr>
          <p:nvPr>
            <p:ph idx="1"/>
          </p:nvPr>
        </p:nvSpPr>
        <p:spPr/>
        <p:txBody>
          <a:bodyPr>
            <a:normAutofit lnSpcReduction="10000"/>
          </a:bodyPr>
          <a:lstStyle/>
          <a:p>
            <a:r>
              <a:rPr lang="en-US" b="1" dirty="0"/>
              <a:t>Stochastic Gradient Descent (SGD):</a:t>
            </a:r>
            <a:r>
              <a:rPr lang="en-US" dirty="0"/>
              <a:t>A basic optimization algorithm that updates model parameters by taking small steps in the direction of the negative gradient of the loss function. Computationally efficient but may result in noisy updates due to its stochastic nature.</a:t>
            </a:r>
          </a:p>
          <a:p>
            <a:r>
              <a:rPr lang="en-US" b="1" dirty="0" err="1"/>
              <a:t>RMSProp</a:t>
            </a:r>
            <a:r>
              <a:rPr lang="en-US" b="1" dirty="0"/>
              <a:t> (Root Mean Square Propagation):</a:t>
            </a:r>
            <a:r>
              <a:rPr lang="en-US" dirty="0"/>
              <a:t>An adaptive learning rate optimization </a:t>
            </a:r>
            <a:r>
              <a:rPr lang="en-US" dirty="0" err="1"/>
              <a:t>algorithm.Addresses</a:t>
            </a:r>
            <a:r>
              <a:rPr lang="en-US" dirty="0"/>
              <a:t> limitations of SGD by maintaining a moving average of squared gradients for each parameter, resulting in more stable and faster convergence.</a:t>
            </a:r>
            <a:endParaRPr lang="en-IN" dirty="0"/>
          </a:p>
        </p:txBody>
      </p:sp>
    </p:spTree>
    <p:extLst>
      <p:ext uri="{BB962C8B-B14F-4D97-AF65-F5344CB8AC3E}">
        <p14:creationId xmlns:p14="http://schemas.microsoft.com/office/powerpoint/2010/main" val="638355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DA97-C4B7-D31A-A292-6A8C806C9106}"/>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462AD721-C3A7-AAA6-0346-FBBDB98E4FE2}"/>
              </a:ext>
            </a:extLst>
          </p:cNvPr>
          <p:cNvSpPr>
            <a:spLocks noGrp="1"/>
          </p:cNvSpPr>
          <p:nvPr>
            <p:ph idx="1"/>
          </p:nvPr>
        </p:nvSpPr>
        <p:spPr/>
        <p:txBody>
          <a:bodyPr>
            <a:normAutofit fontScale="92500" lnSpcReduction="20000"/>
          </a:bodyPr>
          <a:lstStyle/>
          <a:p>
            <a:r>
              <a:rPr lang="en-US" sz="2600" b="1" dirty="0"/>
              <a:t>3.Adam (Adaptive Moment Estimation):</a:t>
            </a:r>
            <a:r>
              <a:rPr lang="en-US" dirty="0"/>
              <a:t>Combines the ideas of momentum optimization and </a:t>
            </a:r>
            <a:r>
              <a:rPr lang="en-US" dirty="0" err="1"/>
              <a:t>RMSProp</a:t>
            </a:r>
            <a:r>
              <a:rPr lang="en-US" dirty="0"/>
              <a:t> . Maintains both momentum and an exponentially decaying average of past squared gradients, resulting in adaptive learning rates for each parameter. Generally achieves faster convergence and better performance compared to SGD and </a:t>
            </a:r>
            <a:r>
              <a:rPr lang="en-US" dirty="0" err="1"/>
              <a:t>RMSProp</a:t>
            </a:r>
            <a:r>
              <a:rPr lang="en-US" dirty="0"/>
              <a:t>.</a:t>
            </a:r>
          </a:p>
          <a:p>
            <a:r>
              <a:rPr lang="en-US" sz="2600" b="1" dirty="0"/>
              <a:t>In summary, </a:t>
            </a:r>
            <a:r>
              <a:rPr lang="en-US" dirty="0"/>
              <a:t>while SGD is simple and widely used, </a:t>
            </a:r>
            <a:r>
              <a:rPr lang="en-US" dirty="0" err="1"/>
              <a:t>RMSProp</a:t>
            </a:r>
            <a:r>
              <a:rPr lang="en-US" dirty="0"/>
              <a:t> and Adam are adaptive methods that dynamically adjust learning rates for each parameter, often leading to faster convergence and better performance, especially in complex and high-dimensional optimization problems like deep learning.</a:t>
            </a:r>
            <a:endParaRPr lang="en-IN" dirty="0"/>
          </a:p>
        </p:txBody>
      </p:sp>
    </p:spTree>
    <p:extLst>
      <p:ext uri="{BB962C8B-B14F-4D97-AF65-F5344CB8AC3E}">
        <p14:creationId xmlns:p14="http://schemas.microsoft.com/office/powerpoint/2010/main" val="248049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9E88-B698-3B8B-8C0A-DBF603017A1A}"/>
              </a:ext>
            </a:extLst>
          </p:cNvPr>
          <p:cNvSpPr>
            <a:spLocks noGrp="1"/>
          </p:cNvSpPr>
          <p:nvPr>
            <p:ph type="title"/>
          </p:nvPr>
        </p:nvSpPr>
        <p:spPr>
          <a:xfrm>
            <a:off x="1141413" y="327805"/>
            <a:ext cx="9796881" cy="2536166"/>
          </a:xfrm>
        </p:spPr>
        <p:txBody>
          <a:bodyPr>
            <a:normAutofit fontScale="90000"/>
          </a:bodyPr>
          <a:lstStyle/>
          <a:p>
            <a:r>
              <a:rPr lang="en-IN" sz="6000" dirty="0"/>
              <a:t>Aim : </a:t>
            </a:r>
            <a:r>
              <a:rPr lang="en-US" sz="6000" dirty="0"/>
              <a:t>Recipe generation based on machine learning technology.</a:t>
            </a:r>
            <a:br>
              <a:rPr lang="en-IN" sz="4400" dirty="0"/>
            </a:br>
            <a:endParaRPr lang="en-IN" sz="4400" dirty="0"/>
          </a:p>
        </p:txBody>
      </p:sp>
      <p:sp>
        <p:nvSpPr>
          <p:cNvPr id="3" name="Content Placeholder 2">
            <a:extLst>
              <a:ext uri="{FF2B5EF4-FFF2-40B4-BE49-F238E27FC236}">
                <a16:creationId xmlns:a16="http://schemas.microsoft.com/office/drawing/2014/main" id="{73C44C6B-9451-5CBB-4B63-EC5177DED0FB}"/>
              </a:ext>
            </a:extLst>
          </p:cNvPr>
          <p:cNvSpPr>
            <a:spLocks noGrp="1"/>
          </p:cNvSpPr>
          <p:nvPr>
            <p:ph idx="1"/>
          </p:nvPr>
        </p:nvSpPr>
        <p:spPr>
          <a:xfrm>
            <a:off x="1141412" y="3157268"/>
            <a:ext cx="9905999" cy="2536166"/>
          </a:xfrm>
        </p:spPr>
        <p:txBody>
          <a:bodyPr>
            <a:normAutofit/>
          </a:bodyPr>
          <a:lstStyle/>
          <a:p>
            <a:pPr>
              <a:lnSpc>
                <a:spcPct val="150000"/>
              </a:lnSpc>
            </a:pPr>
            <a:r>
              <a:rPr lang="en-US" dirty="0"/>
              <a:t>A dynamic website incorporating machine learning technologies to generate creative and delicious recipe with the available ingredients .</a:t>
            </a:r>
          </a:p>
          <a:p>
            <a:pPr marL="374650" indent="-342900">
              <a:lnSpc>
                <a:spcPct val="150000"/>
              </a:lnSpc>
              <a:spcBef>
                <a:spcPts val="0"/>
              </a:spcBef>
              <a:buSzPts val="3100"/>
            </a:pPr>
            <a:r>
              <a:rPr lang="en-US" dirty="0"/>
              <a:t>It is a recipe generator system and not a recommender system!.</a:t>
            </a:r>
          </a:p>
          <a:p>
            <a:pPr marL="31750" indent="0">
              <a:lnSpc>
                <a:spcPct val="150000"/>
              </a:lnSpc>
              <a:spcBef>
                <a:spcPts val="0"/>
              </a:spcBef>
              <a:buSzPts val="3100"/>
              <a:buNone/>
            </a:pPr>
            <a:endParaRPr lang="en-US" dirty="0"/>
          </a:p>
          <a:p>
            <a:endParaRPr lang="en-US" dirty="0"/>
          </a:p>
        </p:txBody>
      </p:sp>
    </p:spTree>
    <p:extLst>
      <p:ext uri="{BB962C8B-B14F-4D97-AF65-F5344CB8AC3E}">
        <p14:creationId xmlns:p14="http://schemas.microsoft.com/office/powerpoint/2010/main" val="162465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4262-EC74-7CD4-1287-1F85E0C8374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12965D8-5FFE-6E42-29AA-EBEBD7B70A2A}"/>
              </a:ext>
            </a:extLst>
          </p:cNvPr>
          <p:cNvSpPr>
            <a:spLocks noGrp="1"/>
          </p:cNvSpPr>
          <p:nvPr>
            <p:ph idx="1"/>
          </p:nvPr>
        </p:nvSpPr>
        <p:spPr/>
        <p:txBody>
          <a:bodyPr>
            <a:normAutofit fontScale="92500" lnSpcReduction="20000"/>
          </a:bodyPr>
          <a:lstStyle/>
          <a:p>
            <a:r>
              <a:rPr lang="en-US" dirty="0"/>
              <a:t>Our website employs Deep Learning to generate personalized recipes based on available ingredients, preferences, and dietary needs. </a:t>
            </a:r>
          </a:p>
          <a:p>
            <a:r>
              <a:rPr lang="en-US" dirty="0"/>
              <a:t>Users input their ingredients, and our system generates tailored recipes with step-by-step instructions and cooking tips.</a:t>
            </a:r>
          </a:p>
          <a:p>
            <a:r>
              <a:rPr lang="en-US" dirty="0"/>
              <a:t> Features include ingredient analysis, customization options, cooking assistance, and community engagement.</a:t>
            </a:r>
          </a:p>
          <a:p>
            <a:r>
              <a:rPr lang="en-US" dirty="0"/>
              <a:t> Embracing innovation in gastronomy, our platform encourages culinary exploration and minimizes food waste. Join us on a culinary journey where Deep Learning meets homemade cooking convenience.</a:t>
            </a:r>
            <a:endParaRPr lang="en-IN" dirty="0"/>
          </a:p>
        </p:txBody>
      </p:sp>
    </p:spTree>
    <p:extLst>
      <p:ext uri="{BB962C8B-B14F-4D97-AF65-F5344CB8AC3E}">
        <p14:creationId xmlns:p14="http://schemas.microsoft.com/office/powerpoint/2010/main" val="317628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6894-EC1F-0A19-9844-6DDCAE3300A0}"/>
              </a:ext>
            </a:extLst>
          </p:cNvPr>
          <p:cNvSpPr>
            <a:spLocks noGrp="1"/>
          </p:cNvSpPr>
          <p:nvPr>
            <p:ph type="title"/>
          </p:nvPr>
        </p:nvSpPr>
        <p:spPr/>
        <p:txBody>
          <a:bodyPr>
            <a:normAutofit/>
          </a:bodyPr>
          <a:lstStyle/>
          <a:p>
            <a:r>
              <a:rPr lang="en-IN" sz="4400" dirty="0"/>
              <a:t>Intro on Domain:</a:t>
            </a:r>
          </a:p>
        </p:txBody>
      </p:sp>
      <p:sp>
        <p:nvSpPr>
          <p:cNvPr id="3" name="Content Placeholder 2">
            <a:extLst>
              <a:ext uri="{FF2B5EF4-FFF2-40B4-BE49-F238E27FC236}">
                <a16:creationId xmlns:a16="http://schemas.microsoft.com/office/drawing/2014/main" id="{481E47BC-79D1-4BE1-BCD2-93C7E79A84F7}"/>
              </a:ext>
            </a:extLst>
          </p:cNvPr>
          <p:cNvSpPr>
            <a:spLocks noGrp="1"/>
          </p:cNvSpPr>
          <p:nvPr>
            <p:ph idx="1"/>
          </p:nvPr>
        </p:nvSpPr>
        <p:spPr/>
        <p:txBody>
          <a:bodyPr/>
          <a:lstStyle/>
          <a:p>
            <a:r>
              <a:rPr lang="en-US" b="0" i="0" dirty="0">
                <a:solidFill>
                  <a:srgbClr val="ECECEC"/>
                </a:solidFill>
                <a:effectLst/>
                <a:latin typeface="Söhne"/>
              </a:rPr>
              <a:t>Recipe generation using machine learning involves training a computer program to understand patterns in cooking instructions and ingredient combinations.</a:t>
            </a:r>
          </a:p>
          <a:p>
            <a:r>
              <a:rPr lang="en-US" b="0" i="0" dirty="0">
                <a:solidFill>
                  <a:srgbClr val="ECECEC"/>
                </a:solidFill>
                <a:effectLst/>
                <a:latin typeface="Söhne"/>
              </a:rPr>
              <a:t> By analyzing vast databases of recipes, the program learns to generate new recipes autonomously, offering creative and diverse culinary ideas.</a:t>
            </a:r>
          </a:p>
          <a:p>
            <a:r>
              <a:rPr lang="en-US" b="0" i="0" dirty="0">
                <a:solidFill>
                  <a:srgbClr val="ECECEC"/>
                </a:solidFill>
                <a:effectLst/>
                <a:latin typeface="Söhne"/>
              </a:rPr>
              <a:t> This technology aims to assist both amateur and professional cooks in discovering unique dishes and experimenting with flavors.</a:t>
            </a:r>
            <a:endParaRPr lang="en-IN" dirty="0"/>
          </a:p>
        </p:txBody>
      </p:sp>
    </p:spTree>
    <p:extLst>
      <p:ext uri="{BB962C8B-B14F-4D97-AF65-F5344CB8AC3E}">
        <p14:creationId xmlns:p14="http://schemas.microsoft.com/office/powerpoint/2010/main" val="2936660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F63-3726-E195-08E7-EB642B489E38}"/>
              </a:ext>
            </a:extLst>
          </p:cNvPr>
          <p:cNvSpPr>
            <a:spLocks noGrp="1"/>
          </p:cNvSpPr>
          <p:nvPr>
            <p:ph type="title"/>
          </p:nvPr>
        </p:nvSpPr>
        <p:spPr/>
        <p:txBody>
          <a:bodyPr/>
          <a:lstStyle/>
          <a:p>
            <a:r>
              <a:rPr lang="en-IN" dirty="0" err="1"/>
              <a:t>pROCESS</a:t>
            </a:r>
            <a:r>
              <a:rPr lang="en-IN" dirty="0"/>
              <a:t>:</a:t>
            </a:r>
          </a:p>
        </p:txBody>
      </p:sp>
      <p:sp>
        <p:nvSpPr>
          <p:cNvPr id="3" name="Content Placeholder 2">
            <a:extLst>
              <a:ext uri="{FF2B5EF4-FFF2-40B4-BE49-F238E27FC236}">
                <a16:creationId xmlns:a16="http://schemas.microsoft.com/office/drawing/2014/main" id="{3D8E92F2-A19B-650C-6F35-6354BCC580B9}"/>
              </a:ext>
            </a:extLst>
          </p:cNvPr>
          <p:cNvSpPr>
            <a:spLocks noGrp="1"/>
          </p:cNvSpPr>
          <p:nvPr>
            <p:ph idx="1"/>
          </p:nvPr>
        </p:nvSpPr>
        <p:spPr/>
        <p:txBody>
          <a:bodyPr>
            <a:normAutofit/>
          </a:bodyPr>
          <a:lstStyle/>
          <a:p>
            <a:r>
              <a:rPr lang="en-US" dirty="0"/>
              <a:t>1. Input Options: Users can search recipes by Ingredients, Food Image, or Cuisine.</a:t>
            </a:r>
          </a:p>
          <a:p>
            <a:r>
              <a:rPr lang="en-US" dirty="0"/>
              <a:t>2. Machine Learning Techniques: Training algorithms on extensive recipe datasets, using image recognition for food images, and implementing natural language processing for ingredient-based searches.</a:t>
            </a:r>
          </a:p>
          <a:p>
            <a:r>
              <a:rPr lang="en-US" dirty="0"/>
              <a:t>3. Output: Self-Generated Recipes tailored to user inputs, distinct from a Recommender System.</a:t>
            </a:r>
          </a:p>
        </p:txBody>
      </p:sp>
    </p:spTree>
    <p:extLst>
      <p:ext uri="{BB962C8B-B14F-4D97-AF65-F5344CB8AC3E}">
        <p14:creationId xmlns:p14="http://schemas.microsoft.com/office/powerpoint/2010/main" val="355637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C388-CB76-64C6-5C1D-017DBD801B53}"/>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1258CBC1-3AB3-35C5-C2B8-C4FDF0B719DB}"/>
              </a:ext>
            </a:extLst>
          </p:cNvPr>
          <p:cNvSpPr>
            <a:spLocks noGrp="1"/>
          </p:cNvSpPr>
          <p:nvPr>
            <p:ph idx="1"/>
          </p:nvPr>
        </p:nvSpPr>
        <p:spPr/>
        <p:txBody>
          <a:bodyPr>
            <a:normAutofit/>
          </a:bodyPr>
          <a:lstStyle/>
          <a:p>
            <a:r>
              <a:rPr lang="en-US" dirty="0"/>
              <a:t>A statistical language model uses probabilities and statistics to predict the next word in a sentence based on the words that came before it. It's like guessing the next word by looking at patterns in the text.</a:t>
            </a:r>
          </a:p>
          <a:p>
            <a:r>
              <a:rPr lang="en-US" dirty="0"/>
              <a:t>The recipe generator employs a statistical language model to predict the next ingredient or instruction, analyzing patterns from previously listed items. It functions by estimating probabilities to suggest the most likely additions or steps in the cooking process.</a:t>
            </a:r>
            <a:endParaRPr lang="en-IN" dirty="0"/>
          </a:p>
          <a:p>
            <a:pPr marL="0" indent="0">
              <a:buNone/>
            </a:pPr>
            <a:endParaRPr lang="en-US" dirty="0"/>
          </a:p>
          <a:p>
            <a:endParaRPr lang="en-US" dirty="0"/>
          </a:p>
        </p:txBody>
      </p:sp>
    </p:spTree>
    <p:extLst>
      <p:ext uri="{BB962C8B-B14F-4D97-AF65-F5344CB8AC3E}">
        <p14:creationId xmlns:p14="http://schemas.microsoft.com/office/powerpoint/2010/main" val="35737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E7A5-DA34-C509-EC5C-CAB4328BF91C}"/>
              </a:ext>
            </a:extLst>
          </p:cNvPr>
          <p:cNvSpPr>
            <a:spLocks noGrp="1"/>
          </p:cNvSpPr>
          <p:nvPr>
            <p:ph type="title"/>
          </p:nvPr>
        </p:nvSpPr>
        <p:spPr/>
        <p:txBody>
          <a:bodyPr/>
          <a:lstStyle/>
          <a:p>
            <a:r>
              <a:rPr lang="en-IN" dirty="0"/>
              <a:t>Drawbacks for existing model</a:t>
            </a:r>
          </a:p>
        </p:txBody>
      </p:sp>
      <p:sp>
        <p:nvSpPr>
          <p:cNvPr id="3" name="Content Placeholder 2">
            <a:extLst>
              <a:ext uri="{FF2B5EF4-FFF2-40B4-BE49-F238E27FC236}">
                <a16:creationId xmlns:a16="http://schemas.microsoft.com/office/drawing/2014/main" id="{AC468E3F-8770-7153-F93B-0E2FF60E5B97}"/>
              </a:ext>
            </a:extLst>
          </p:cNvPr>
          <p:cNvSpPr>
            <a:spLocks noGrp="1"/>
          </p:cNvSpPr>
          <p:nvPr>
            <p:ph idx="1"/>
          </p:nvPr>
        </p:nvSpPr>
        <p:spPr/>
        <p:txBody>
          <a:bodyPr>
            <a:normAutofit fontScale="92500"/>
          </a:bodyPr>
          <a:lstStyle/>
          <a:p>
            <a:r>
              <a:rPr lang="en-US" dirty="0"/>
              <a:t>1. Limited Complexity: Statistical models may </a:t>
            </a:r>
            <a:r>
              <a:rPr lang="en-US" u="sng" dirty="0"/>
              <a:t>struggle to capture the complex and nuanced relationships </a:t>
            </a:r>
            <a:r>
              <a:rPr lang="en-US" dirty="0"/>
              <a:t>present in recipe data, leading to less diverse and creative outputs.</a:t>
            </a:r>
          </a:p>
          <a:p>
            <a:r>
              <a:rPr lang="en-US" dirty="0"/>
              <a:t>2. Data Requirements: Statistical models may </a:t>
            </a:r>
            <a:r>
              <a:rPr lang="en-US" u="sng" dirty="0"/>
              <a:t>require larger amounts of high-quality data</a:t>
            </a:r>
            <a:r>
              <a:rPr lang="en-US" dirty="0"/>
              <a:t> to achieve comparable performance to deep learning models.</a:t>
            </a:r>
          </a:p>
          <a:p>
            <a:r>
              <a:rPr lang="en-US" dirty="0"/>
              <a:t>3. Scalability: Statistical models may face scalability challenges when dealing with larger datasets or more complex tasks, limiting their potential for generating high-quality recipes.</a:t>
            </a:r>
            <a:endParaRPr lang="en-IN" dirty="0"/>
          </a:p>
        </p:txBody>
      </p:sp>
    </p:spTree>
    <p:extLst>
      <p:ext uri="{BB962C8B-B14F-4D97-AF65-F5344CB8AC3E}">
        <p14:creationId xmlns:p14="http://schemas.microsoft.com/office/powerpoint/2010/main" val="14288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C0B6-A16E-D62A-DE6D-8A8BA2A92D9F}"/>
              </a:ext>
            </a:extLst>
          </p:cNvPr>
          <p:cNvSpPr>
            <a:spLocks noGrp="1"/>
          </p:cNvSpPr>
          <p:nvPr>
            <p:ph type="title"/>
          </p:nvPr>
        </p:nvSpPr>
        <p:spPr/>
        <p:txBody>
          <a:bodyPr/>
          <a:lstStyle/>
          <a:p>
            <a:r>
              <a:rPr lang="en-IN" dirty="0"/>
              <a:t>Advantages of proposed system</a:t>
            </a:r>
          </a:p>
        </p:txBody>
      </p:sp>
      <p:sp>
        <p:nvSpPr>
          <p:cNvPr id="3" name="Content Placeholder 2">
            <a:extLst>
              <a:ext uri="{FF2B5EF4-FFF2-40B4-BE49-F238E27FC236}">
                <a16:creationId xmlns:a16="http://schemas.microsoft.com/office/drawing/2014/main" id="{75AB2FB8-4125-DADC-B879-00F0CD6D1A2D}"/>
              </a:ext>
            </a:extLst>
          </p:cNvPr>
          <p:cNvSpPr>
            <a:spLocks noGrp="1"/>
          </p:cNvSpPr>
          <p:nvPr>
            <p:ph idx="1"/>
          </p:nvPr>
        </p:nvSpPr>
        <p:spPr/>
        <p:txBody>
          <a:bodyPr>
            <a:normAutofit fontScale="92500"/>
          </a:bodyPr>
          <a:lstStyle/>
          <a:p>
            <a:r>
              <a:rPr lang="en-US" dirty="0"/>
              <a:t>1</a:t>
            </a:r>
            <a:r>
              <a:rPr lang="en-US" b="1" dirty="0"/>
              <a:t>. Complexity: </a:t>
            </a:r>
            <a:r>
              <a:rPr lang="en-US" dirty="0"/>
              <a:t>Deep learning models can capture more intricate patterns and relationships in recipe data, leading to more nuanced and creative outputs.</a:t>
            </a:r>
          </a:p>
          <a:p>
            <a:r>
              <a:rPr lang="en-US" dirty="0"/>
              <a:t>2. </a:t>
            </a:r>
            <a:r>
              <a:rPr lang="en-US" sz="2600" b="1" dirty="0"/>
              <a:t>Adaptability: </a:t>
            </a:r>
            <a:r>
              <a:rPr lang="en-US" dirty="0"/>
              <a:t>Deep learning models can adapt and improve over time with more data, allowing for continuous enhancement of recipe generation quality.</a:t>
            </a:r>
          </a:p>
          <a:p>
            <a:r>
              <a:rPr lang="en-US" dirty="0"/>
              <a:t>3. </a:t>
            </a:r>
            <a:r>
              <a:rPr lang="en-US" sz="2600" b="1" dirty="0"/>
              <a:t>Performance: </a:t>
            </a:r>
            <a:r>
              <a:rPr lang="en-US" dirty="0"/>
              <a:t>Deep learning models often outperform statistical models in terms of accuracy and effectiveness, especially when dealing with complex tasks like natural language processing.</a:t>
            </a:r>
          </a:p>
          <a:p>
            <a:endParaRPr lang="en-US" dirty="0"/>
          </a:p>
        </p:txBody>
      </p:sp>
    </p:spTree>
    <p:extLst>
      <p:ext uri="{BB962C8B-B14F-4D97-AF65-F5344CB8AC3E}">
        <p14:creationId xmlns:p14="http://schemas.microsoft.com/office/powerpoint/2010/main" val="1577424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EE7F-7BF8-F2A7-5278-68D1F52D48A8}"/>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AC0DE948-DB0E-DAD7-2979-8A1E676FCDCE}"/>
              </a:ext>
            </a:extLst>
          </p:cNvPr>
          <p:cNvSpPr>
            <a:spLocks noGrp="1"/>
          </p:cNvSpPr>
          <p:nvPr>
            <p:ph idx="1"/>
          </p:nvPr>
        </p:nvSpPr>
        <p:spPr/>
        <p:txBody>
          <a:bodyPr>
            <a:normAutofit/>
          </a:bodyPr>
          <a:lstStyle/>
          <a:p>
            <a:r>
              <a:rPr lang="en-IN" b="1" dirty="0"/>
              <a:t>Data Scraping: </a:t>
            </a:r>
            <a:r>
              <a:rPr lang="en-IN" dirty="0"/>
              <a:t>Recipes gathered from All Recipes, Epicurious, and Food Network.</a:t>
            </a:r>
          </a:p>
          <a:p>
            <a:r>
              <a:rPr lang="en-IN" b="1" dirty="0"/>
              <a:t>Preprocessing: </a:t>
            </a:r>
            <a:r>
              <a:rPr lang="en-IN" dirty="0"/>
              <a:t>Incomplete recipes removed. Data converted into string </a:t>
            </a:r>
            <a:r>
              <a:rPr lang="en-IN" dirty="0" err="1"/>
              <a:t>format.Stop</a:t>
            </a:r>
            <a:r>
              <a:rPr lang="en-IN" dirty="0"/>
              <a:t> words added after titles, ingredients, and </a:t>
            </a:r>
            <a:r>
              <a:rPr lang="en-IN" dirty="0" err="1"/>
              <a:t>instructions.Recipes</a:t>
            </a:r>
            <a:r>
              <a:rPr lang="en-IN" dirty="0"/>
              <a:t> standardized by length.</a:t>
            </a:r>
          </a:p>
          <a:p>
            <a:r>
              <a:rPr lang="en-IN" b="1" dirty="0"/>
              <a:t>Vectorization: </a:t>
            </a:r>
            <a:r>
              <a:rPr lang="en-IN" dirty="0"/>
              <a:t>Dataset transformed into numerical format.</a:t>
            </a:r>
          </a:p>
          <a:p>
            <a:r>
              <a:rPr lang="en-IN" b="1" dirty="0"/>
              <a:t>Batching: </a:t>
            </a:r>
            <a:r>
              <a:rPr lang="en-IN" dirty="0"/>
              <a:t>Data divided into batches of 64 for training.</a:t>
            </a:r>
          </a:p>
        </p:txBody>
      </p:sp>
    </p:spTree>
    <p:extLst>
      <p:ext uri="{BB962C8B-B14F-4D97-AF65-F5344CB8AC3E}">
        <p14:creationId xmlns:p14="http://schemas.microsoft.com/office/powerpoint/2010/main" val="3381122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957</TotalTime>
  <Words>869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Söhne</vt:lpstr>
      <vt:lpstr>Tw Cen MT</vt:lpstr>
      <vt:lpstr>Circuit</vt:lpstr>
      <vt:lpstr>TITLE: Recipe brewery</vt:lpstr>
      <vt:lpstr>Aim : Recipe generation based on machine learning technology. </vt:lpstr>
      <vt:lpstr>Abstract:</vt:lpstr>
      <vt:lpstr>Intro on Domain:</vt:lpstr>
      <vt:lpstr>pROCESS:</vt:lpstr>
      <vt:lpstr>EXISTING SYSTEM</vt:lpstr>
      <vt:lpstr>Drawbacks for existing model</vt:lpstr>
      <vt:lpstr>Advantages of proposed system</vt:lpstr>
      <vt:lpstr>APPROACH</vt:lpstr>
      <vt:lpstr>APPROACH</vt:lpstr>
      <vt:lpstr>ALGORITHM:</vt:lpstr>
      <vt:lpstr>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S</dc:creator>
  <cp:lastModifiedBy>Vishal S</cp:lastModifiedBy>
  <cp:revision>3</cp:revision>
  <dcterms:created xsi:type="dcterms:W3CDTF">2024-04-01T09:31:43Z</dcterms:created>
  <dcterms:modified xsi:type="dcterms:W3CDTF">2024-04-02T05:26:45Z</dcterms:modified>
</cp:coreProperties>
</file>