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18"/>
  </p:notesMasterIdLst>
  <p:sldIdLst>
    <p:sldId id="273" r:id="rId2"/>
    <p:sldId id="358" r:id="rId3"/>
    <p:sldId id="359" r:id="rId4"/>
    <p:sldId id="360" r:id="rId5"/>
    <p:sldId id="361" r:id="rId6"/>
    <p:sldId id="364" r:id="rId7"/>
    <p:sldId id="365" r:id="rId8"/>
    <p:sldId id="366" r:id="rId9"/>
    <p:sldId id="367" r:id="rId10"/>
    <p:sldId id="368" r:id="rId11"/>
    <p:sldId id="375" r:id="rId12"/>
    <p:sldId id="370" r:id="rId13"/>
    <p:sldId id="371" r:id="rId14"/>
    <p:sldId id="374" r:id="rId15"/>
    <p:sldId id="372" r:id="rId16"/>
    <p:sldId id="3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 initials="H" lastIdx="8" clrIdx="0">
    <p:extLst>
      <p:ext uri="{19B8F6BF-5375-455C-9EA6-DF929625EA0E}">
        <p15:presenceInfo xmlns:p15="http://schemas.microsoft.com/office/powerpoint/2012/main" userId="93230867433b03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EECD2"/>
    <a:srgbClr val="FEF1DE"/>
    <a:srgbClr val="EBF6FF"/>
    <a:srgbClr val="D5EDFF"/>
    <a:srgbClr val="FF6161"/>
    <a:srgbClr val="FF4747"/>
    <a:srgbClr val="FF2F2F"/>
    <a:srgbClr val="FF7171"/>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E952D-6904-4C69-BBC7-526ACEAFA138}" v="21" dt="2023-11-07T15:27:22.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1633" autoAdjust="0"/>
  </p:normalViewPr>
  <p:slideViewPr>
    <p:cSldViewPr snapToGrid="0">
      <p:cViewPr>
        <p:scale>
          <a:sx n="100" d="100"/>
          <a:sy n="100" d="100"/>
        </p:scale>
        <p:origin x="58" y="-302"/>
      </p:cViewPr>
      <p:guideLst>
        <p:guide orient="horz" pos="2160"/>
        <p:guide pos="3840"/>
      </p:guideLst>
    </p:cSldViewPr>
  </p:slideViewPr>
  <p:notesTextViewPr>
    <p:cViewPr>
      <p:scale>
        <a:sx n="1" d="1"/>
        <a:sy n="1" d="1"/>
      </p:scale>
      <p:origin x="0" y="0"/>
    </p:cViewPr>
  </p:notesTextViewPr>
  <p:sorterViewPr>
    <p:cViewPr>
      <p:scale>
        <a:sx n="132" d="100"/>
        <a:sy n="132" d="100"/>
      </p:scale>
      <p:origin x="0" y="-76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9DBC3-6A27-4604-BEEE-E257C33D3D9F}"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A1605-E42E-4BEC-A25F-63B420B02C4D}" type="slidenum">
              <a:rPr lang="en-IN" smtClean="0"/>
              <a:t>‹#›</a:t>
            </a:fld>
            <a:endParaRPr lang="en-IN"/>
          </a:p>
        </p:txBody>
      </p:sp>
    </p:spTree>
    <p:extLst>
      <p:ext uri="{BB962C8B-B14F-4D97-AF65-F5344CB8AC3E}">
        <p14:creationId xmlns:p14="http://schemas.microsoft.com/office/powerpoint/2010/main" val="4088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A1605-E42E-4BEC-A25F-63B420B02C4D}" type="slidenum">
              <a:rPr lang="en-IN" smtClean="0"/>
              <a:t>1</a:t>
            </a:fld>
            <a:endParaRPr lang="en-IN"/>
          </a:p>
        </p:txBody>
      </p:sp>
    </p:spTree>
    <p:extLst>
      <p:ext uri="{BB962C8B-B14F-4D97-AF65-F5344CB8AC3E}">
        <p14:creationId xmlns:p14="http://schemas.microsoft.com/office/powerpoint/2010/main" val="389291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C9211E"/>
                </a:solidFill>
                <a:effectLst/>
                <a:latin typeface="Calibri" panose="020F0502020204030204" pitchFamily="34" charset="0"/>
                <a:ea typeface="Helvetica" panose="020B0604020202020204" pitchFamily="34" charset="0"/>
              </a:rPr>
              <a:t>For software, insert flowcharts, pseudo-code, data structures as appropriate</a:t>
            </a:r>
            <a:endParaRPr lang="en-IN" dirty="0"/>
          </a:p>
          <a:p>
            <a:r>
              <a:rPr lang="en-IN" dirty="0"/>
              <a:t>Add more slides as needed</a:t>
            </a:r>
          </a:p>
        </p:txBody>
      </p:sp>
      <p:sp>
        <p:nvSpPr>
          <p:cNvPr id="4" name="Slide Number Placeholder 3"/>
          <p:cNvSpPr>
            <a:spLocks noGrp="1"/>
          </p:cNvSpPr>
          <p:nvPr>
            <p:ph type="sldNum" sz="quarter" idx="5"/>
          </p:nvPr>
        </p:nvSpPr>
        <p:spPr/>
        <p:txBody>
          <a:bodyPr/>
          <a:lstStyle/>
          <a:p>
            <a:fld id="{09DA1605-E42E-4BEC-A25F-63B420B02C4D}" type="slidenum">
              <a:rPr lang="en-IN" smtClean="0"/>
              <a:t>10</a:t>
            </a:fld>
            <a:endParaRPr lang="en-IN"/>
          </a:p>
        </p:txBody>
      </p:sp>
    </p:spTree>
    <p:extLst>
      <p:ext uri="{BB962C8B-B14F-4D97-AF65-F5344CB8AC3E}">
        <p14:creationId xmlns:p14="http://schemas.microsoft.com/office/powerpoint/2010/main" val="251201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1D2228"/>
                </a:solidFill>
                <a:effectLst/>
                <a:latin typeface="Calibri" panose="020F0502020204030204" pitchFamily="34" charset="0"/>
                <a:ea typeface="Calibri" panose="020F0502020204030204" pitchFamily="34" charset="0"/>
              </a:rPr>
              <a:t>Provide bill of material including cost estimate, based on parts required to build the project as per selected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1D2228"/>
                </a:solidFill>
                <a:effectLst/>
                <a:latin typeface="Calibri" panose="020F0502020204030204" pitchFamily="34" charset="0"/>
                <a:ea typeface="Calibri" panose="020F0502020204030204" pitchFamily="34" charset="0"/>
              </a:rPr>
              <a:t>We can also add reference links for purchasing material</a:t>
            </a:r>
            <a:endParaRPr lang="en-IN"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09DA1605-E42E-4BEC-A25F-63B420B02C4D}" type="slidenum">
              <a:rPr lang="en-IN" smtClean="0"/>
              <a:t>12</a:t>
            </a:fld>
            <a:endParaRPr lang="en-IN"/>
          </a:p>
        </p:txBody>
      </p:sp>
    </p:spTree>
    <p:extLst>
      <p:ext uri="{BB962C8B-B14F-4D97-AF65-F5344CB8AC3E}">
        <p14:creationId xmlns:p14="http://schemas.microsoft.com/office/powerpoint/2010/main" val="396904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D2228"/>
                </a:solidFill>
                <a:effectLst/>
                <a:latin typeface="Calibri" panose="020F0502020204030204" pitchFamily="34" charset="0"/>
                <a:ea typeface="Helvetica" panose="020B0604020202020204" pitchFamily="34" charset="0"/>
              </a:rPr>
              <a:t>Provide a high level Project plan for developing the prototype for your selected design.  Keep in mind the weekly schedule of LP201 and ensure that the completion dates are sufficiently before the LEAP deadlines!</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13</a:t>
            </a:fld>
            <a:endParaRPr lang="en-IN"/>
          </a:p>
        </p:txBody>
      </p:sp>
    </p:spTree>
    <p:extLst>
      <p:ext uri="{BB962C8B-B14F-4D97-AF65-F5344CB8AC3E}">
        <p14:creationId xmlns:p14="http://schemas.microsoft.com/office/powerpoint/2010/main" val="125410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D2228"/>
                </a:solidFill>
                <a:effectLst/>
                <a:latin typeface="Calibri" panose="020F0502020204030204" pitchFamily="34" charset="0"/>
                <a:ea typeface="Helvetica" panose="020B0604020202020204" pitchFamily="34" charset="0"/>
              </a:rPr>
              <a:t>Provide a high level Project plan for developing the prototype for your selected design.  Keep in mind the weekly schedule of LP201 and ensure that the completion dates are sufficiently before the LEAP deadlines!</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14</a:t>
            </a:fld>
            <a:endParaRPr lang="en-IN"/>
          </a:p>
        </p:txBody>
      </p:sp>
    </p:spTree>
    <p:extLst>
      <p:ext uri="{BB962C8B-B14F-4D97-AF65-F5344CB8AC3E}">
        <p14:creationId xmlns:p14="http://schemas.microsoft.com/office/powerpoint/2010/main" val="3723897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Highlight open issues, if any, for which you do not have answers/solutions at present.</a:t>
            </a:r>
          </a:p>
          <a:p>
            <a:pPr>
              <a:lnSpc>
                <a:spcPct val="107000"/>
              </a:lnSpc>
              <a:spcAft>
                <a:spcPts val="800"/>
              </a:spcAft>
            </a:pPr>
            <a:r>
              <a:rPr lang="en-IN" sz="1800" dirty="0">
                <a:effectLst/>
                <a:latin typeface="Calibri" panose="020F0502020204030204" pitchFamily="34" charset="0"/>
                <a:ea typeface="Calibri" panose="020F0502020204030204" pitchFamily="34" charset="0"/>
              </a:rPr>
              <a:t>Also, suggest by when these open issues are to be resolved if they are critical for project execution.</a:t>
            </a: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15</a:t>
            </a:fld>
            <a:endParaRPr lang="en-IN"/>
          </a:p>
        </p:txBody>
      </p:sp>
    </p:spTree>
    <p:extLst>
      <p:ext uri="{BB962C8B-B14F-4D97-AF65-F5344CB8AC3E}">
        <p14:creationId xmlns:p14="http://schemas.microsoft.com/office/powerpoint/2010/main" val="97748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Please provide the list of references that you used for design of your project</a:t>
            </a: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16</a:t>
            </a:fld>
            <a:endParaRPr lang="en-IN"/>
          </a:p>
        </p:txBody>
      </p:sp>
    </p:spTree>
    <p:extLst>
      <p:ext uri="{BB962C8B-B14F-4D97-AF65-F5344CB8AC3E}">
        <p14:creationId xmlns:p14="http://schemas.microsoft.com/office/powerpoint/2010/main" val="313381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A1605-E42E-4BEC-A25F-63B420B02C4D}" type="slidenum">
              <a:rPr lang="en-IN" smtClean="0"/>
              <a:t>2</a:t>
            </a:fld>
            <a:endParaRPr lang="en-IN"/>
          </a:p>
        </p:txBody>
      </p:sp>
    </p:spTree>
    <p:extLst>
      <p:ext uri="{BB962C8B-B14F-4D97-AF65-F5344CB8AC3E}">
        <p14:creationId xmlns:p14="http://schemas.microsoft.com/office/powerpoint/2010/main" val="421260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Few guidelines:</a:t>
            </a:r>
          </a:p>
          <a:p>
            <a:pPr marL="228600" indent="-228600">
              <a:buFont typeface="+mj-lt"/>
              <a:buAutoNum type="arabicPeriod"/>
            </a:pPr>
            <a:r>
              <a:rPr lang="en-US" b="0" i="0" dirty="0">
                <a:solidFill>
                  <a:srgbClr val="000000"/>
                </a:solidFill>
                <a:effectLst/>
                <a:latin typeface="Calibri" panose="020F0502020204030204" pitchFamily="34" charset="0"/>
              </a:rPr>
              <a:t>Preferably, pics/diagrams, tables etc. to be freshly prepared instead of taking from net. Few pics/diagrams in sample docs/slides to be hand-drawn and few could be drawn with machine/computer tools</a:t>
            </a:r>
          </a:p>
          <a:p>
            <a:pPr marL="228600" indent="-228600">
              <a:buFont typeface="+mj-lt"/>
              <a:buAutoNum type="arabicPeriod"/>
            </a:pPr>
            <a:r>
              <a:rPr lang="en-US" b="0" i="0" dirty="0">
                <a:solidFill>
                  <a:srgbClr val="000000"/>
                </a:solidFill>
                <a:effectLst/>
                <a:latin typeface="Calibri" panose="020F0502020204030204" pitchFamily="34" charset="0"/>
              </a:rPr>
              <a:t>Avoid copying text from net.</a:t>
            </a:r>
          </a:p>
          <a:p>
            <a:pPr marL="228600" indent="-228600">
              <a:buFont typeface="+mj-lt"/>
              <a:buAutoNum type="arabicPeriod"/>
            </a:pPr>
            <a:r>
              <a:rPr lang="en-US" b="0" i="0" dirty="0">
                <a:solidFill>
                  <a:srgbClr val="000000"/>
                </a:solidFill>
                <a:effectLst/>
                <a:latin typeface="Calibri" panose="020F0502020204030204" pitchFamily="34" charset="0"/>
              </a:rPr>
              <a:t>Components details/datasheet not required. Instead a reference link can be added, if required</a:t>
            </a:r>
          </a:p>
          <a:p>
            <a:pPr marL="228600" indent="-2286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3</a:t>
            </a:fld>
            <a:endParaRPr lang="en-IN"/>
          </a:p>
        </p:txBody>
      </p:sp>
    </p:spTree>
    <p:extLst>
      <p:ext uri="{BB962C8B-B14F-4D97-AF65-F5344CB8AC3E}">
        <p14:creationId xmlns:p14="http://schemas.microsoft.com/office/powerpoint/2010/main" val="1475805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0" dirty="0">
                <a:effectLst/>
                <a:latin typeface="Calibri" panose="020F0502020204030204" pitchFamily="34" charset="0"/>
                <a:ea typeface="Calibri" panose="020F0502020204030204" pitchFamily="34" charset="0"/>
              </a:rPr>
              <a:t>Provide brief about problem/project being worked upon</a:t>
            </a:r>
            <a:endParaRPr lang="en-IN" sz="1200" i="0" dirty="0"/>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4</a:t>
            </a:fld>
            <a:endParaRPr lang="en-IN"/>
          </a:p>
        </p:txBody>
      </p:sp>
    </p:spTree>
    <p:extLst>
      <p:ext uri="{BB962C8B-B14F-4D97-AF65-F5344CB8AC3E}">
        <p14:creationId xmlns:p14="http://schemas.microsoft.com/office/powerpoint/2010/main" val="72212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i="0" dirty="0">
                <a:effectLst/>
                <a:latin typeface="Calibri" panose="020F0502020204030204" pitchFamily="34" charset="0"/>
                <a:ea typeface="Calibri" panose="020F0502020204030204" pitchFamily="34" charset="0"/>
              </a:rPr>
              <a:t>Provide brief about selected concept in terms of visual diagram and textual points</a:t>
            </a:r>
          </a:p>
          <a:p>
            <a:r>
              <a:rPr lang="en-IN" sz="1200" i="0" dirty="0">
                <a:effectLst/>
                <a:latin typeface="Calibri" panose="020F0502020204030204" pitchFamily="34" charset="0"/>
                <a:ea typeface="Calibri" panose="020F0502020204030204" pitchFamily="34" charset="0"/>
              </a:rPr>
              <a:t>Avoid copying pictures/text from net as it is. Visual diagram can be hand-drawn.</a:t>
            </a:r>
            <a:endParaRPr lang="en-IN" i="0" dirty="0"/>
          </a:p>
        </p:txBody>
      </p:sp>
      <p:sp>
        <p:nvSpPr>
          <p:cNvPr id="4" name="Slide Number Placeholder 3"/>
          <p:cNvSpPr>
            <a:spLocks noGrp="1"/>
          </p:cNvSpPr>
          <p:nvPr>
            <p:ph type="sldNum" sz="quarter" idx="5"/>
          </p:nvPr>
        </p:nvSpPr>
        <p:spPr/>
        <p:txBody>
          <a:bodyPr/>
          <a:lstStyle/>
          <a:p>
            <a:fld id="{09DA1605-E42E-4BEC-A25F-63B420B02C4D}" type="slidenum">
              <a:rPr lang="en-IN" smtClean="0"/>
              <a:t>5</a:t>
            </a:fld>
            <a:endParaRPr lang="en-IN"/>
          </a:p>
        </p:txBody>
      </p:sp>
    </p:spTree>
    <p:extLst>
      <p:ext uri="{BB962C8B-B14F-4D97-AF65-F5344CB8AC3E}">
        <p14:creationId xmlns:p14="http://schemas.microsoft.com/office/powerpoint/2010/main" val="386054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0" dirty="0">
                <a:effectLst/>
                <a:latin typeface="Calibri" panose="020F0502020204030204" pitchFamily="34" charset="0"/>
                <a:ea typeface="Calibri" panose="020F0502020204030204" pitchFamily="34" charset="0"/>
              </a:rPr>
              <a:t>Provide key aspects of the design being considered </a:t>
            </a:r>
            <a:r>
              <a:rPr lang="en-IN" sz="1200" i="0" dirty="0" err="1">
                <a:effectLst/>
                <a:latin typeface="Calibri" panose="020F0502020204030204" pitchFamily="34" charset="0"/>
                <a:ea typeface="Calibri" panose="020F0502020204030204" pitchFamily="34" charset="0"/>
              </a:rPr>
              <a:t>wrt</a:t>
            </a:r>
            <a:r>
              <a:rPr lang="en-IN" sz="1200" i="0" dirty="0">
                <a:effectLst/>
                <a:latin typeface="Calibri" panose="020F0502020204030204" pitchFamily="34" charset="0"/>
                <a:ea typeface="Calibri" panose="020F0502020204030204" pitchFamily="34" charset="0"/>
              </a:rPr>
              <a:t> selected concept design</a:t>
            </a:r>
            <a:endParaRPr lang="en-IN" i="0" dirty="0"/>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6</a:t>
            </a:fld>
            <a:endParaRPr lang="en-IN"/>
          </a:p>
        </p:txBody>
      </p:sp>
    </p:spTree>
    <p:extLst>
      <p:ext uri="{BB962C8B-B14F-4D97-AF65-F5344CB8AC3E}">
        <p14:creationId xmlns:p14="http://schemas.microsoft.com/office/powerpoint/2010/main" val="189038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Calibri" panose="020F0502020204030204" pitchFamily="34" charset="0"/>
              </a:rPr>
              <a:t>Provide block diagram covering functional blocks for selected concept design</a:t>
            </a: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7</a:t>
            </a:fld>
            <a:endParaRPr lang="en-IN"/>
          </a:p>
        </p:txBody>
      </p:sp>
    </p:spTree>
    <p:extLst>
      <p:ext uri="{BB962C8B-B14F-4D97-AF65-F5344CB8AC3E}">
        <p14:creationId xmlns:p14="http://schemas.microsoft.com/office/powerpoint/2010/main" val="342533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Notes about block diagram</a:t>
            </a: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8</a:t>
            </a:fld>
            <a:endParaRPr lang="en-IN"/>
          </a:p>
        </p:txBody>
      </p:sp>
    </p:spTree>
    <p:extLst>
      <p:ext uri="{BB962C8B-B14F-4D97-AF65-F5344CB8AC3E}">
        <p14:creationId xmlns:p14="http://schemas.microsoft.com/office/powerpoint/2010/main" val="381693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1D2228"/>
                </a:solidFill>
                <a:effectLst/>
                <a:latin typeface="Calibri" panose="020F0502020204030204" pitchFamily="34" charset="0"/>
                <a:ea typeface="Helvetica" panose="020B0604020202020204" pitchFamily="34" charset="0"/>
              </a:rPr>
              <a:t>Drawings, Schematics, Algorithm/Flow Charts.  Separate diagrams for each of mechanical, electrical, electronic and software aspects.</a:t>
            </a:r>
          </a:p>
          <a:p>
            <a:r>
              <a:rPr lang="en-IN" sz="1800" i="0" dirty="0">
                <a:effectLst/>
                <a:latin typeface="Calibri" panose="020F0502020204030204" pitchFamily="34" charset="0"/>
                <a:ea typeface="Calibri" panose="020F0502020204030204" pitchFamily="34" charset="0"/>
              </a:rPr>
              <a:t>Avoid copying pictures/text from net as it is. Visual diagram can be hand-drawn</a:t>
            </a:r>
            <a:r>
              <a:rPr lang="en-IN" sz="1800" i="0" dirty="0">
                <a:solidFill>
                  <a:srgbClr val="1D2228"/>
                </a:solidFill>
                <a:effectLst/>
                <a:latin typeface="Calibri" panose="020F0502020204030204" pitchFamily="34" charset="0"/>
                <a:ea typeface="Calibri" panose="020F0502020204030204" pitchFamily="34" charset="0"/>
              </a:rPr>
              <a:t> or using machine tools, e.g. CAD, </a:t>
            </a:r>
            <a:r>
              <a:rPr lang="en-IN" sz="1800" i="0" dirty="0" err="1">
                <a:solidFill>
                  <a:srgbClr val="1D2228"/>
                </a:solidFill>
                <a:effectLst/>
                <a:latin typeface="Calibri" panose="020F0502020204030204" pitchFamily="34" charset="0"/>
                <a:ea typeface="Calibri" panose="020F0502020204030204" pitchFamily="34" charset="0"/>
              </a:rPr>
              <a:t>Powerpoint</a:t>
            </a:r>
            <a:r>
              <a:rPr lang="en-IN" sz="1800" i="0" dirty="0">
                <a:solidFill>
                  <a:srgbClr val="1D2228"/>
                </a:solidFill>
                <a:effectLst/>
                <a:latin typeface="Calibri" panose="020F0502020204030204" pitchFamily="34" charset="0"/>
                <a:ea typeface="Calibri" panose="020F0502020204030204" pitchFamily="34" charset="0"/>
              </a:rPr>
              <a:t>, .. </a:t>
            </a:r>
            <a:endParaRPr lang="en-IN" sz="1800" dirty="0">
              <a:solidFill>
                <a:srgbClr val="1D2228"/>
              </a:solidFill>
              <a:effectLst/>
              <a:latin typeface="Calibri" panose="020F0502020204030204" pitchFamily="34" charset="0"/>
              <a:ea typeface="Helvetica"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09DA1605-E42E-4BEC-A25F-63B420B02C4D}" type="slidenum">
              <a:rPr lang="en-IN" smtClean="0"/>
              <a:t>9</a:t>
            </a:fld>
            <a:endParaRPr lang="en-IN"/>
          </a:p>
        </p:txBody>
      </p:sp>
    </p:spTree>
    <p:extLst>
      <p:ext uri="{BB962C8B-B14F-4D97-AF65-F5344CB8AC3E}">
        <p14:creationId xmlns:p14="http://schemas.microsoft.com/office/powerpoint/2010/main" val="1330204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58952"/>
            <a:ext cx="11775600" cy="3566160"/>
          </a:xfrm>
        </p:spPr>
        <p:txBody>
          <a:bodyPr anchor="b">
            <a:normAutofit/>
          </a:bodyPr>
          <a:lstStyle>
            <a:lvl1pPr algn="l">
              <a:lnSpc>
                <a:spcPct val="85000"/>
              </a:lnSpc>
              <a:defRPr sz="8000" spc="-50" baseline="0">
                <a:solidFill>
                  <a:schemeClr val="accent2">
                    <a:lumMod val="7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41300" y="4455621"/>
            <a:ext cx="11775600" cy="1143000"/>
          </a:xfrm>
        </p:spPr>
        <p:txBody>
          <a:bodyPr lIns="91440" rIns="91440">
            <a:normAutofit/>
          </a:bodyPr>
          <a:lstStyle>
            <a:lvl1pPr marL="0" indent="0" algn="l">
              <a:buNone/>
              <a:defRPr sz="2400" b="0" cap="none" spc="200" baseline="0">
                <a:solidFill>
                  <a:schemeClr val="accent2">
                    <a:lumMod val="75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1DB5C4FC-49C7-4017-AF7B-6FB9B96D4572}"/>
              </a:ext>
            </a:extLst>
          </p:cNvPr>
          <p:cNvCxnSpPr>
            <a:cxnSpLocks/>
          </p:cNvCxnSpPr>
          <p:nvPr userDrawn="1"/>
        </p:nvCxnSpPr>
        <p:spPr>
          <a:xfrm>
            <a:off x="241300" y="4354730"/>
            <a:ext cx="11777032"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22" name="Picture 21">
            <a:extLst>
              <a:ext uri="{FF2B5EF4-FFF2-40B4-BE49-F238E27FC236}">
                <a16:creationId xmlns:a16="http://schemas.microsoft.com/office/drawing/2014/main" id="{8994EF25-1A46-443C-A4F9-5BF3C5F326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6871" y="256508"/>
            <a:ext cx="767329" cy="371288"/>
          </a:xfrm>
          <a:prstGeom prst="rect">
            <a:avLst/>
          </a:prstGeom>
        </p:spPr>
      </p:pic>
      <p:pic>
        <p:nvPicPr>
          <p:cNvPr id="23" name="Picture 22">
            <a:extLst>
              <a:ext uri="{FF2B5EF4-FFF2-40B4-BE49-F238E27FC236}">
                <a16:creationId xmlns:a16="http://schemas.microsoft.com/office/drawing/2014/main" id="{5F9403F7-AA83-4E93-B3AE-55BDB8B127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4802" y="172152"/>
            <a:ext cx="540000" cy="540000"/>
          </a:xfrm>
          <a:prstGeom prst="rect">
            <a:avLst/>
          </a:prstGeom>
        </p:spPr>
      </p:pic>
      <p:sp>
        <p:nvSpPr>
          <p:cNvPr id="19" name="Date Placeholder 3">
            <a:extLst>
              <a:ext uri="{FF2B5EF4-FFF2-40B4-BE49-F238E27FC236}">
                <a16:creationId xmlns:a16="http://schemas.microsoft.com/office/drawing/2014/main" id="{7202F6D0-7E7B-4076-A3BB-63ED1D8CDE12}"/>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0" name="Footer Placeholder 4">
            <a:extLst>
              <a:ext uri="{FF2B5EF4-FFF2-40B4-BE49-F238E27FC236}">
                <a16:creationId xmlns:a16="http://schemas.microsoft.com/office/drawing/2014/main" id="{9A6E319A-8772-48CC-B88E-A1EF8BB0A266}"/>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1" name="Slide Number Placeholder 5">
            <a:extLst>
              <a:ext uri="{FF2B5EF4-FFF2-40B4-BE49-F238E27FC236}">
                <a16:creationId xmlns:a16="http://schemas.microsoft.com/office/drawing/2014/main" id="{92C4954F-D74B-4FD4-A6CB-7FF10893753B}"/>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9794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1_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74507" y="594905"/>
            <a:ext cx="4022690" cy="516787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9" name="Title 1">
            <a:extLst>
              <a:ext uri="{FF2B5EF4-FFF2-40B4-BE49-F238E27FC236}">
                <a16:creationId xmlns:a16="http://schemas.microsoft.com/office/drawing/2014/main" id="{2EEF3985-8CD5-4F1E-BBE1-2BB95BE4A959}"/>
              </a:ext>
            </a:extLst>
          </p:cNvPr>
          <p:cNvSpPr>
            <a:spLocks noGrp="1"/>
          </p:cNvSpPr>
          <p:nvPr>
            <p:ph type="title"/>
          </p:nvPr>
        </p:nvSpPr>
        <p:spPr>
          <a:xfrm>
            <a:off x="5868296" y="594905"/>
            <a:ext cx="5001658" cy="2910546"/>
          </a:xfrm>
        </p:spPr>
        <p:txBody>
          <a:bodyPr tIns="0" bIns="0" anchor="b">
            <a:noAutofit/>
          </a:bodyPr>
          <a:lstStyle>
            <a:lvl1pPr>
              <a:defRPr sz="4000" b="1">
                <a:solidFill>
                  <a:schemeClr val="accent2">
                    <a:lumMod val="75000"/>
                  </a:schemeClr>
                </a:solidFill>
              </a:defRPr>
            </a:lvl1pPr>
          </a:lstStyle>
          <a:p>
            <a:r>
              <a:rPr lang="en-US"/>
              <a:t>Click to edit Master title style</a:t>
            </a:r>
            <a:endParaRPr lang="en-US" dirty="0"/>
          </a:p>
        </p:txBody>
      </p:sp>
      <p:sp>
        <p:nvSpPr>
          <p:cNvPr id="20" name="Text Placeholder 3">
            <a:extLst>
              <a:ext uri="{FF2B5EF4-FFF2-40B4-BE49-F238E27FC236}">
                <a16:creationId xmlns:a16="http://schemas.microsoft.com/office/drawing/2014/main" id="{357B85E3-7915-4ED1-AFFB-E953B268A836}"/>
              </a:ext>
            </a:extLst>
          </p:cNvPr>
          <p:cNvSpPr>
            <a:spLocks noGrp="1"/>
          </p:cNvSpPr>
          <p:nvPr>
            <p:ph type="body" sz="half" idx="2"/>
          </p:nvPr>
        </p:nvSpPr>
        <p:spPr>
          <a:xfrm>
            <a:off x="5868295" y="3802797"/>
            <a:ext cx="5001658" cy="594360"/>
          </a:xfrm>
        </p:spPr>
        <p:txBody>
          <a:bodyPr lIns="91440" tIns="0" rIns="91440" bIns="0" anchor="ctr">
            <a:normAutofit/>
          </a:bodyPr>
          <a:lstStyle>
            <a:lvl1pPr marL="0" indent="0">
              <a:spcBef>
                <a:spcPts val="0"/>
              </a:spcBef>
              <a:spcAft>
                <a:spcPts val="600"/>
              </a:spcAft>
              <a:buNone/>
              <a:defRPr sz="2000">
                <a:solidFill>
                  <a:schemeClr val="accent2">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a:extLst>
              <a:ext uri="{FF2B5EF4-FFF2-40B4-BE49-F238E27FC236}">
                <a16:creationId xmlns:a16="http://schemas.microsoft.com/office/drawing/2014/main" id="{CF26CB74-A51C-489E-889A-149EB86C458F}"/>
              </a:ext>
            </a:extLst>
          </p:cNvPr>
          <p:cNvCxnSpPr>
            <a:cxnSpLocks/>
          </p:cNvCxnSpPr>
          <p:nvPr userDrawn="1"/>
        </p:nvCxnSpPr>
        <p:spPr>
          <a:xfrm>
            <a:off x="5876594" y="3538502"/>
            <a:ext cx="5001128"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0C190507-E61B-49AD-A29D-81CB7A7CDB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7954" y="144967"/>
            <a:ext cx="767329" cy="371288"/>
          </a:xfrm>
          <a:prstGeom prst="rect">
            <a:avLst/>
          </a:prstGeom>
        </p:spPr>
      </p:pic>
      <p:pic>
        <p:nvPicPr>
          <p:cNvPr id="15" name="Picture 14">
            <a:extLst>
              <a:ext uri="{FF2B5EF4-FFF2-40B4-BE49-F238E27FC236}">
                <a16:creationId xmlns:a16="http://schemas.microsoft.com/office/drawing/2014/main" id="{D2C8AAFF-3C66-4B03-9D0E-28052374590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5885" y="60611"/>
            <a:ext cx="540000" cy="540000"/>
          </a:xfrm>
          <a:prstGeom prst="rect">
            <a:avLst/>
          </a:prstGeom>
        </p:spPr>
      </p:pic>
      <p:sp>
        <p:nvSpPr>
          <p:cNvPr id="24" name="Date Placeholder 3">
            <a:extLst>
              <a:ext uri="{FF2B5EF4-FFF2-40B4-BE49-F238E27FC236}">
                <a16:creationId xmlns:a16="http://schemas.microsoft.com/office/drawing/2014/main" id="{D4AAF20C-FD92-42B5-946F-9D072F50FED6}"/>
              </a:ext>
            </a:extLst>
          </p:cNvPr>
          <p:cNvSpPr>
            <a:spLocks noGrp="1"/>
          </p:cNvSpPr>
          <p:nvPr>
            <p:ph type="dt" sz="half" idx="10"/>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5" name="Footer Placeholder 4">
            <a:extLst>
              <a:ext uri="{FF2B5EF4-FFF2-40B4-BE49-F238E27FC236}">
                <a16:creationId xmlns:a16="http://schemas.microsoft.com/office/drawing/2014/main" id="{5C810028-A6DC-4146-8171-C5E000DA523F}"/>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Tree>
    <p:extLst>
      <p:ext uri="{BB962C8B-B14F-4D97-AF65-F5344CB8AC3E}">
        <p14:creationId xmlns:p14="http://schemas.microsoft.com/office/powerpoint/2010/main" val="302489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1E6C7A41-E0AB-4333-BC6E-77E7051CDAB3}"/>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4" name="Footer Placeholder 4">
            <a:extLst>
              <a:ext uri="{FF2B5EF4-FFF2-40B4-BE49-F238E27FC236}">
                <a16:creationId xmlns:a16="http://schemas.microsoft.com/office/drawing/2014/main" id="{CD9F779A-F225-4D9E-8662-22C3E35CBF99}"/>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15" name="Slide Number Placeholder 5">
            <a:extLst>
              <a:ext uri="{FF2B5EF4-FFF2-40B4-BE49-F238E27FC236}">
                <a16:creationId xmlns:a16="http://schemas.microsoft.com/office/drawing/2014/main" id="{08B68151-C960-4C70-83F8-1F3432C8118C}"/>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5349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18B6AC3D-F4D8-47DC-8F29-5A122F4A8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7955" y="186466"/>
            <a:ext cx="767329" cy="371288"/>
          </a:xfrm>
          <a:prstGeom prst="rect">
            <a:avLst/>
          </a:prstGeom>
        </p:spPr>
      </p:pic>
      <p:pic>
        <p:nvPicPr>
          <p:cNvPr id="17" name="Picture 16">
            <a:extLst>
              <a:ext uri="{FF2B5EF4-FFF2-40B4-BE49-F238E27FC236}">
                <a16:creationId xmlns:a16="http://schemas.microsoft.com/office/drawing/2014/main" id="{5A752359-C789-4EA7-998C-3F507A33273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5886" y="102110"/>
            <a:ext cx="540000" cy="540000"/>
          </a:xfrm>
          <a:prstGeom prst="rect">
            <a:avLst/>
          </a:prstGeom>
        </p:spPr>
      </p:pic>
      <p:sp>
        <p:nvSpPr>
          <p:cNvPr id="20" name="Date Placeholder 3">
            <a:extLst>
              <a:ext uri="{FF2B5EF4-FFF2-40B4-BE49-F238E27FC236}">
                <a16:creationId xmlns:a16="http://schemas.microsoft.com/office/drawing/2014/main" id="{FFC7C761-D0B6-4D73-BE09-31EBFC468ABB}"/>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1" name="Footer Placeholder 4">
            <a:extLst>
              <a:ext uri="{FF2B5EF4-FFF2-40B4-BE49-F238E27FC236}">
                <a16:creationId xmlns:a16="http://schemas.microsoft.com/office/drawing/2014/main" id="{B78D776B-F275-4D7E-97A7-F9DEB5E0B7A2}"/>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2" name="Slide Number Placeholder 5">
            <a:extLst>
              <a:ext uri="{FF2B5EF4-FFF2-40B4-BE49-F238E27FC236}">
                <a16:creationId xmlns:a16="http://schemas.microsoft.com/office/drawing/2014/main" id="{31BF551A-E147-4CF1-AA87-75D34217678A}"/>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74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337" y="352705"/>
            <a:ext cx="11777032" cy="826101"/>
          </a:xfrm>
        </p:spPr>
        <p:txBody>
          <a:bodyPr/>
          <a:lstStyle>
            <a:lvl1pPr>
              <a:defRPr sz="3200">
                <a:solidFill>
                  <a:schemeClr val="accent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2pPr marL="539750" indent="-339725">
              <a:buFont typeface="Arial" panose="020B0604020202020204" pitchFamily="34" charset="0"/>
              <a:buChar char="•"/>
              <a:defRPr lang="en-US" sz="2400" kern="1200" dirty="0">
                <a:solidFill>
                  <a:schemeClr val="tx1">
                    <a:lumMod val="75000"/>
                    <a:lumOff val="25000"/>
                  </a:schemeClr>
                </a:solidFill>
                <a:latin typeface="+mn-lt"/>
                <a:ea typeface="+mn-ea"/>
                <a:cs typeface="+mn-cs"/>
              </a:defRPr>
            </a:lvl2pPr>
            <a:lvl3pPr marL="825500" indent="-285750">
              <a:buFont typeface="Arial" panose="020B0604020202020204" pitchFamily="34" charset="0"/>
              <a:buChar char="•"/>
              <a:defRPr lang="en-US" sz="2000" kern="1200" dirty="0">
                <a:solidFill>
                  <a:schemeClr val="tx1">
                    <a:lumMod val="75000"/>
                    <a:lumOff val="25000"/>
                  </a:schemeClr>
                </a:solidFill>
                <a:latin typeface="+mn-lt"/>
                <a:ea typeface="+mn-ea"/>
                <a:cs typeface="+mn-cs"/>
              </a:defRPr>
            </a:lvl3pPr>
            <a:lvl4pPr marL="1090612" indent="-285750">
              <a:buFont typeface="Arial" panose="020B0604020202020204" pitchFamily="34" charset="0"/>
              <a:buChar char="•"/>
              <a:defRPr lang="en-US" sz="1800" kern="1200" dirty="0">
                <a:solidFill>
                  <a:schemeClr val="tx1">
                    <a:lumMod val="75000"/>
                    <a:lumOff val="25000"/>
                  </a:schemeClr>
                </a:solidFill>
                <a:latin typeface="+mn-lt"/>
                <a:ea typeface="+mn-ea"/>
                <a:cs typeface="+mn-cs"/>
              </a:defRPr>
            </a:lvl4pPr>
            <a:lvl5pPr marL="1365250" indent="-285750">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957A76-B9D3-4174-A86F-23C2B6C85913}"/>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4" name="Footer Placeholder 4">
            <a:extLst>
              <a:ext uri="{FF2B5EF4-FFF2-40B4-BE49-F238E27FC236}">
                <a16:creationId xmlns:a16="http://schemas.microsoft.com/office/drawing/2014/main" id="{DFBCABE7-185D-433D-8672-F02318433CA6}"/>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15" name="Slide Number Placeholder 5">
            <a:extLst>
              <a:ext uri="{FF2B5EF4-FFF2-40B4-BE49-F238E27FC236}">
                <a16:creationId xmlns:a16="http://schemas.microsoft.com/office/drawing/2014/main" id="{0DAA9456-1AD1-4B2F-886C-CD41D87A6A38}"/>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848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 y="758952"/>
            <a:ext cx="11775600" cy="3566160"/>
          </a:xfrm>
        </p:spPr>
        <p:txBody>
          <a:bodyPr anchor="b" anchorCtr="0">
            <a:normAutofit/>
          </a:bodyPr>
          <a:lstStyle>
            <a:lvl1pPr algn="l" defTabSz="914400" rtl="0" eaLnBrk="1" latinLnBrk="0" hangingPunct="1">
              <a:lnSpc>
                <a:spcPct val="85000"/>
              </a:lnSpc>
              <a:spcBef>
                <a:spcPct val="0"/>
              </a:spcBef>
              <a:buNone/>
              <a:defRPr lang="en-US" sz="8000" b="1" kern="1200" spc="-50" baseline="0" dirty="0">
                <a:solidFill>
                  <a:schemeClr val="accent2">
                    <a:lumMod val="75000"/>
                  </a:schemeClr>
                </a:solidFill>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233680" y="4453127"/>
            <a:ext cx="11775600" cy="1462925"/>
          </a:xfrm>
        </p:spPr>
        <p:txBody>
          <a:bodyPr lIns="91440" rIns="91440" anchor="t" anchorCtr="0">
            <a:normAutofit/>
          </a:bodyPr>
          <a:lstStyle>
            <a:lvl1pPr marL="542925" indent="-342900">
              <a:buNone/>
              <a:defRPr lang="en-US" sz="2000" kern="1200" dirty="0">
                <a:solidFill>
                  <a:schemeClr val="accent2">
                    <a:lumMod val="75000"/>
                  </a:schemeClr>
                </a:solidFill>
                <a:latin typeface="+mn-lt"/>
                <a:ea typeface="+mn-ea"/>
                <a:cs typeface="+mn-cs"/>
              </a:defRPr>
            </a:lvl1pPr>
            <a:lvl2pPr marL="200025" indent="0">
              <a:buFont typeface="Arial" panose="020B0604020202020204" pitchFamily="34" charset="0"/>
              <a:buNone/>
              <a:defRPr lang="en-US" sz="2000" kern="1200" dirty="0">
                <a:solidFill>
                  <a:schemeClr val="accent2">
                    <a:lumMod val="75000"/>
                  </a:schemeClr>
                </a:solidFill>
                <a:latin typeface="+mn-lt"/>
                <a:ea typeface="+mn-ea"/>
                <a:cs typeface="+mn-cs"/>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542925" lvl="0" indent="-457200" algn="l" defTabSz="914400" rtl="0" eaLnBrk="1" latinLnBrk="0" hangingPunct="1">
              <a:lnSpc>
                <a:spcPct val="90000"/>
              </a:lnSpc>
              <a:spcBef>
                <a:spcPts val="200"/>
              </a:spcBef>
              <a:spcAft>
                <a:spcPts val="400"/>
              </a:spcAft>
              <a:buClr>
                <a:schemeClr val="tx1">
                  <a:lumMod val="75000"/>
                  <a:lumOff val="25000"/>
                </a:schemeClr>
              </a:buClr>
              <a:buSzPct val="100000"/>
            </a:pPr>
            <a:r>
              <a:rPr lang="en-US"/>
              <a:t>Click to edit Master text styles</a:t>
            </a:r>
          </a:p>
          <a:p>
            <a:pPr marL="542925" lvl="1" indent="-457200" algn="l" defTabSz="914400" rtl="0" eaLnBrk="1" latinLnBrk="0" hangingPunct="1">
              <a:lnSpc>
                <a:spcPct val="90000"/>
              </a:lnSpc>
              <a:spcBef>
                <a:spcPts val="200"/>
              </a:spcBef>
              <a:spcAft>
                <a:spcPts val="400"/>
              </a:spcAft>
              <a:buClr>
                <a:schemeClr val="tx1">
                  <a:lumMod val="75000"/>
                  <a:lumOff val="25000"/>
                </a:schemeClr>
              </a:buClr>
              <a:buSzPct val="100000"/>
            </a:pPr>
            <a:r>
              <a:rPr lang="en-US"/>
              <a:t>Second level</a:t>
            </a:r>
          </a:p>
        </p:txBody>
      </p:sp>
      <p:cxnSp>
        <p:nvCxnSpPr>
          <p:cNvPr id="10" name="Straight Connector 9">
            <a:extLst>
              <a:ext uri="{FF2B5EF4-FFF2-40B4-BE49-F238E27FC236}">
                <a16:creationId xmlns:a16="http://schemas.microsoft.com/office/drawing/2014/main" id="{5548E6E2-D660-423B-86D9-4FCCEE2950F8}"/>
              </a:ext>
            </a:extLst>
          </p:cNvPr>
          <p:cNvCxnSpPr>
            <a:cxnSpLocks/>
          </p:cNvCxnSpPr>
          <p:nvPr userDrawn="1"/>
        </p:nvCxnSpPr>
        <p:spPr>
          <a:xfrm>
            <a:off x="241300" y="4354730"/>
            <a:ext cx="11777032"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90775A5D-6DC3-4ADE-889D-C8FB73698D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1003" y="279204"/>
            <a:ext cx="767329" cy="371288"/>
          </a:xfrm>
          <a:prstGeom prst="rect">
            <a:avLst/>
          </a:prstGeom>
        </p:spPr>
      </p:pic>
      <p:pic>
        <p:nvPicPr>
          <p:cNvPr id="19" name="Picture 18">
            <a:extLst>
              <a:ext uri="{FF2B5EF4-FFF2-40B4-BE49-F238E27FC236}">
                <a16:creationId xmlns:a16="http://schemas.microsoft.com/office/drawing/2014/main" id="{1F173A89-DED6-4AF7-B462-02CB03E511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8934" y="194848"/>
            <a:ext cx="540000" cy="540000"/>
          </a:xfrm>
          <a:prstGeom prst="rect">
            <a:avLst/>
          </a:prstGeom>
        </p:spPr>
      </p:pic>
      <p:sp>
        <p:nvSpPr>
          <p:cNvPr id="21" name="Date Placeholder 3">
            <a:extLst>
              <a:ext uri="{FF2B5EF4-FFF2-40B4-BE49-F238E27FC236}">
                <a16:creationId xmlns:a16="http://schemas.microsoft.com/office/drawing/2014/main" id="{BBCE1832-C9F9-43FB-9BB3-2A0B3F7E15F0}"/>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2" name="Footer Placeholder 4">
            <a:extLst>
              <a:ext uri="{FF2B5EF4-FFF2-40B4-BE49-F238E27FC236}">
                <a16:creationId xmlns:a16="http://schemas.microsoft.com/office/drawing/2014/main" id="{F7BF9684-BEA9-4B49-A846-EADBE819F330}"/>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3" name="Slide Number Placeholder 5">
            <a:extLst>
              <a:ext uri="{FF2B5EF4-FFF2-40B4-BE49-F238E27FC236}">
                <a16:creationId xmlns:a16="http://schemas.microsoft.com/office/drawing/2014/main" id="{CD3F0814-526F-4E93-A0C2-7E2750D410EF}"/>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426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8200" y="262542"/>
            <a:ext cx="11775600" cy="903600"/>
          </a:xfrm>
        </p:spPr>
        <p:txBody>
          <a:bodyPr vert="horz" lIns="91440" tIns="45720" rIns="91440" bIns="45720" rtlCol="0" anchor="b">
            <a:normAutofit/>
          </a:bodyPr>
          <a:lstStyle>
            <a:lvl1pPr>
              <a:defRPr lang="en-US" dirty="0">
                <a:solidFill>
                  <a:schemeClr val="accent2">
                    <a:lumMod val="75000"/>
                  </a:schemeClr>
                </a:solidFill>
              </a:defRPr>
            </a:lvl1pPr>
          </a:lstStyle>
          <a:p>
            <a:pPr lvl="0"/>
            <a:r>
              <a:rPr lang="en-US"/>
              <a:t>Click to edit Master title style</a:t>
            </a:r>
            <a:endParaRPr lang="en-US" dirty="0"/>
          </a:p>
        </p:txBody>
      </p:sp>
      <p:sp>
        <p:nvSpPr>
          <p:cNvPr id="3" name="Content Placeholder 2"/>
          <p:cNvSpPr>
            <a:spLocks noGrp="1"/>
          </p:cNvSpPr>
          <p:nvPr>
            <p:ph sz="half" idx="1"/>
          </p:nvPr>
        </p:nvSpPr>
        <p:spPr>
          <a:xfrm>
            <a:off x="208200" y="1591736"/>
            <a:ext cx="5760000" cy="43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23802" y="1591735"/>
            <a:ext cx="5760000" cy="4301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3">
            <a:extLst>
              <a:ext uri="{FF2B5EF4-FFF2-40B4-BE49-F238E27FC236}">
                <a16:creationId xmlns:a16="http://schemas.microsoft.com/office/drawing/2014/main" id="{36EAB3C6-C2C1-4D92-9498-F00BAB61A8C9}"/>
              </a:ext>
            </a:extLst>
          </p:cNvPr>
          <p:cNvSpPr>
            <a:spLocks noGrp="1"/>
          </p:cNvSpPr>
          <p:nvPr>
            <p:ph type="dt" sz="half" idx="10"/>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6" name="Footer Placeholder 4">
            <a:extLst>
              <a:ext uri="{FF2B5EF4-FFF2-40B4-BE49-F238E27FC236}">
                <a16:creationId xmlns:a16="http://schemas.microsoft.com/office/drawing/2014/main" id="{260EF0ED-CD2B-45F6-AFDB-37340261336A}"/>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17" name="Slide Number Placeholder 5">
            <a:extLst>
              <a:ext uri="{FF2B5EF4-FFF2-40B4-BE49-F238E27FC236}">
                <a16:creationId xmlns:a16="http://schemas.microsoft.com/office/drawing/2014/main" id="{1499FD70-A19B-4978-B1B2-EA7A487975FB}"/>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510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08200" y="272426"/>
            <a:ext cx="11775600" cy="903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081" y="1550717"/>
            <a:ext cx="5760000" cy="432000"/>
          </a:xfrm>
        </p:spPr>
        <p:txBody>
          <a:bodyPr lIns="91440" rIns="91440" anchor="ctr">
            <a:normAutofit/>
          </a:bodyPr>
          <a:lstStyle>
            <a:lvl1pPr marL="0" indent="0">
              <a:buNone/>
              <a:defRPr lang="en-US" sz="2000" b="1" kern="1200" dirty="0">
                <a:solidFill>
                  <a:schemeClr val="tx1">
                    <a:lumMod val="75000"/>
                    <a:lumOff val="2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4081" y="2088693"/>
            <a:ext cx="5760000" cy="3717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217919" y="1550717"/>
            <a:ext cx="5760000" cy="432000"/>
          </a:xfrm>
        </p:spPr>
        <p:txBody>
          <a:bodyPr lIns="91440" rIns="91440" anchor="ctr">
            <a:normAutofit/>
          </a:bodyPr>
          <a:lstStyle>
            <a:lvl1pPr marL="0" indent="0">
              <a:buNone/>
              <a:defRPr lang="en-US" sz="2000" b="1" kern="1200" dirty="0">
                <a:solidFill>
                  <a:schemeClr val="tx1">
                    <a:lumMod val="75000"/>
                    <a:lumOff val="2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pPr>
            <a:r>
              <a:rPr lang="en-US" dirty="0"/>
              <a:t>Click to edit master text styles</a:t>
            </a:r>
          </a:p>
        </p:txBody>
      </p:sp>
      <p:sp>
        <p:nvSpPr>
          <p:cNvPr id="6" name="Content Placeholder 5"/>
          <p:cNvSpPr>
            <a:spLocks noGrp="1"/>
          </p:cNvSpPr>
          <p:nvPr>
            <p:ph sz="quarter" idx="4"/>
          </p:nvPr>
        </p:nvSpPr>
        <p:spPr>
          <a:xfrm>
            <a:off x="6217919" y="2088692"/>
            <a:ext cx="5760000" cy="3717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99E316E8-4761-41AF-9B3C-C3BC399278B3}"/>
              </a:ext>
            </a:extLst>
          </p:cNvPr>
          <p:cNvCxnSpPr>
            <a:cxnSpLocks/>
          </p:cNvCxnSpPr>
          <p:nvPr userDrawn="1"/>
        </p:nvCxnSpPr>
        <p:spPr>
          <a:xfrm>
            <a:off x="220337" y="1198018"/>
            <a:ext cx="11777032"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8" name="Date Placeholder 3">
            <a:extLst>
              <a:ext uri="{FF2B5EF4-FFF2-40B4-BE49-F238E27FC236}">
                <a16:creationId xmlns:a16="http://schemas.microsoft.com/office/drawing/2014/main" id="{4E133462-7707-46E1-B884-41E41AF8BDFE}"/>
              </a:ext>
            </a:extLst>
          </p:cNvPr>
          <p:cNvSpPr>
            <a:spLocks noGrp="1"/>
          </p:cNvSpPr>
          <p:nvPr>
            <p:ph type="dt" sz="half" idx="10"/>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9" name="Footer Placeholder 4">
            <a:extLst>
              <a:ext uri="{FF2B5EF4-FFF2-40B4-BE49-F238E27FC236}">
                <a16:creationId xmlns:a16="http://schemas.microsoft.com/office/drawing/2014/main" id="{B30082B8-39BD-4B2E-88A1-5E792D189294}"/>
              </a:ext>
            </a:extLst>
          </p:cNvPr>
          <p:cNvSpPr>
            <a:spLocks noGrp="1"/>
          </p:cNvSpPr>
          <p:nvPr>
            <p:ph type="ftr" sz="quarter" idx="11"/>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0" name="Slide Number Placeholder 5">
            <a:extLst>
              <a:ext uri="{FF2B5EF4-FFF2-40B4-BE49-F238E27FC236}">
                <a16:creationId xmlns:a16="http://schemas.microsoft.com/office/drawing/2014/main" id="{96C6D9F8-1291-47C4-8BBA-8F210EB34B15}"/>
              </a:ext>
            </a:extLst>
          </p:cNvPr>
          <p:cNvSpPr>
            <a:spLocks noGrp="1"/>
          </p:cNvSpPr>
          <p:nvPr>
            <p:ph type="sldNum" sz="quarter" idx="12"/>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463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12" name="Date Placeholder 3">
            <a:extLst>
              <a:ext uri="{FF2B5EF4-FFF2-40B4-BE49-F238E27FC236}">
                <a16:creationId xmlns:a16="http://schemas.microsoft.com/office/drawing/2014/main" id="{96D8D601-4D91-4124-9340-EF5EF5406797}"/>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3" name="Footer Placeholder 4">
            <a:extLst>
              <a:ext uri="{FF2B5EF4-FFF2-40B4-BE49-F238E27FC236}">
                <a16:creationId xmlns:a16="http://schemas.microsoft.com/office/drawing/2014/main" id="{8127A971-60F0-494F-A75D-3A8F8D32F401}"/>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14" name="Slide Number Placeholder 5">
            <a:extLst>
              <a:ext uri="{FF2B5EF4-FFF2-40B4-BE49-F238E27FC236}">
                <a16:creationId xmlns:a16="http://schemas.microsoft.com/office/drawing/2014/main" id="{77CE4E4B-2F80-4804-8BBD-39E0D77400B6}"/>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646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04057EB-786A-4E3C-A791-3D2503DC59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7955" y="274032"/>
            <a:ext cx="767329" cy="371288"/>
          </a:xfrm>
          <a:prstGeom prst="rect">
            <a:avLst/>
          </a:prstGeom>
        </p:spPr>
      </p:pic>
      <p:pic>
        <p:nvPicPr>
          <p:cNvPr id="16" name="Picture 15">
            <a:extLst>
              <a:ext uri="{FF2B5EF4-FFF2-40B4-BE49-F238E27FC236}">
                <a16:creationId xmlns:a16="http://schemas.microsoft.com/office/drawing/2014/main" id="{ED9A8A70-6203-4D15-8671-A8C27ABAE7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5886" y="189676"/>
            <a:ext cx="540000" cy="540000"/>
          </a:xfrm>
          <a:prstGeom prst="rect">
            <a:avLst/>
          </a:prstGeom>
        </p:spPr>
      </p:pic>
      <p:sp>
        <p:nvSpPr>
          <p:cNvPr id="17" name="Date Placeholder 3">
            <a:extLst>
              <a:ext uri="{FF2B5EF4-FFF2-40B4-BE49-F238E27FC236}">
                <a16:creationId xmlns:a16="http://schemas.microsoft.com/office/drawing/2014/main" id="{56960AFF-966E-4855-92A4-12B57E55E29F}"/>
              </a:ext>
            </a:extLst>
          </p:cNvPr>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18" name="Footer Placeholder 4">
            <a:extLst>
              <a:ext uri="{FF2B5EF4-FFF2-40B4-BE49-F238E27FC236}">
                <a16:creationId xmlns:a16="http://schemas.microsoft.com/office/drawing/2014/main" id="{4EB9D653-CBAE-4240-B43C-F9C2A6DD04CE}"/>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19" name="Slide Number Placeholder 5">
            <a:extLst>
              <a:ext uri="{FF2B5EF4-FFF2-40B4-BE49-F238E27FC236}">
                <a16:creationId xmlns:a16="http://schemas.microsoft.com/office/drawing/2014/main" id="{F48C7E40-2498-4F4C-B43E-84CF1F9701EF}"/>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881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6" name="Picture 15">
            <a:extLst>
              <a:ext uri="{FF2B5EF4-FFF2-40B4-BE49-F238E27FC236}">
                <a16:creationId xmlns:a16="http://schemas.microsoft.com/office/drawing/2014/main" id="{13573824-5FB0-43D9-AD85-5A3A6EC06B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7955" y="223071"/>
            <a:ext cx="767329" cy="371288"/>
          </a:xfrm>
          <a:prstGeom prst="rect">
            <a:avLst/>
          </a:prstGeom>
        </p:spPr>
      </p:pic>
      <p:pic>
        <p:nvPicPr>
          <p:cNvPr id="17" name="Picture 16">
            <a:extLst>
              <a:ext uri="{FF2B5EF4-FFF2-40B4-BE49-F238E27FC236}">
                <a16:creationId xmlns:a16="http://schemas.microsoft.com/office/drawing/2014/main" id="{9F2425B0-4503-4620-957A-2BAFB29C79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5886" y="138715"/>
            <a:ext cx="540000" cy="540000"/>
          </a:xfrm>
          <a:prstGeom prst="rect">
            <a:avLst/>
          </a:prstGeom>
        </p:spPr>
      </p:pic>
      <p:sp>
        <p:nvSpPr>
          <p:cNvPr id="20" name="Date Placeholder 3">
            <a:extLst>
              <a:ext uri="{FF2B5EF4-FFF2-40B4-BE49-F238E27FC236}">
                <a16:creationId xmlns:a16="http://schemas.microsoft.com/office/drawing/2014/main" id="{438B50C7-EEE2-42BA-AF15-EA41A93BDCF0}"/>
              </a:ext>
            </a:extLst>
          </p:cNvPr>
          <p:cNvSpPr>
            <a:spLocks noGrp="1"/>
          </p:cNvSpPr>
          <p:nvPr>
            <p:ph type="dt" sz="half" idx="10"/>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1" name="Footer Placeholder 4">
            <a:extLst>
              <a:ext uri="{FF2B5EF4-FFF2-40B4-BE49-F238E27FC236}">
                <a16:creationId xmlns:a16="http://schemas.microsoft.com/office/drawing/2014/main" id="{A161FA60-DBF7-49AA-9AD8-D3D0D5F224BB}"/>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2" name="Slide Number Placeholder 5">
            <a:extLst>
              <a:ext uri="{FF2B5EF4-FFF2-40B4-BE49-F238E27FC236}">
                <a16:creationId xmlns:a16="http://schemas.microsoft.com/office/drawing/2014/main" id="{7CDA1A52-C101-4A5C-A5FD-D1A34332EB20}"/>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421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7" name="Picture 16">
            <a:extLst>
              <a:ext uri="{FF2B5EF4-FFF2-40B4-BE49-F238E27FC236}">
                <a16:creationId xmlns:a16="http://schemas.microsoft.com/office/drawing/2014/main" id="{D45B620B-3088-4E28-B4F5-164A1DD0F5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38545" y="170972"/>
            <a:ext cx="767329" cy="371288"/>
          </a:xfrm>
          <a:prstGeom prst="rect">
            <a:avLst/>
          </a:prstGeom>
        </p:spPr>
      </p:pic>
      <p:pic>
        <p:nvPicPr>
          <p:cNvPr id="18" name="Picture 17">
            <a:extLst>
              <a:ext uri="{FF2B5EF4-FFF2-40B4-BE49-F238E27FC236}">
                <a16:creationId xmlns:a16="http://schemas.microsoft.com/office/drawing/2014/main" id="{EB6749FF-195D-404B-9B6D-2678F4AFA5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94272" y="86616"/>
            <a:ext cx="540000" cy="540000"/>
          </a:xfrm>
          <a:prstGeom prst="rect">
            <a:avLst/>
          </a:prstGeom>
        </p:spPr>
      </p:pic>
      <p:sp>
        <p:nvSpPr>
          <p:cNvPr id="21" name="Date Placeholder 3">
            <a:extLst>
              <a:ext uri="{FF2B5EF4-FFF2-40B4-BE49-F238E27FC236}">
                <a16:creationId xmlns:a16="http://schemas.microsoft.com/office/drawing/2014/main" id="{4566E74E-528C-4FAE-B58E-51ACB8A187C3}"/>
              </a:ext>
            </a:extLst>
          </p:cNvPr>
          <p:cNvSpPr>
            <a:spLocks noGrp="1"/>
          </p:cNvSpPr>
          <p:nvPr>
            <p:ph type="dt" sz="half" idx="10"/>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22" name="Footer Placeholder 4">
            <a:extLst>
              <a:ext uri="{FF2B5EF4-FFF2-40B4-BE49-F238E27FC236}">
                <a16:creationId xmlns:a16="http://schemas.microsoft.com/office/drawing/2014/main" id="{B2B5D229-9E8F-4768-B7D0-51660B05A98A}"/>
              </a:ext>
            </a:extLst>
          </p:cNvPr>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23" name="Slide Number Placeholder 5">
            <a:extLst>
              <a:ext uri="{FF2B5EF4-FFF2-40B4-BE49-F238E27FC236}">
                <a16:creationId xmlns:a16="http://schemas.microsoft.com/office/drawing/2014/main" id="{B502A63A-DD0C-4236-9D48-FC3C0B02BAD8}"/>
              </a:ext>
            </a:extLst>
          </p:cNvPr>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6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337" y="286604"/>
            <a:ext cx="11777032" cy="90321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1792" y="1584338"/>
            <a:ext cx="11375576" cy="428475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616" y="6491668"/>
            <a:ext cx="2472271" cy="365125"/>
          </a:xfrm>
          <a:prstGeom prst="rect">
            <a:avLst/>
          </a:prstGeom>
        </p:spPr>
        <p:txBody>
          <a:bodyPr vert="horz" lIns="91440" tIns="45720" rIns="91440" bIns="45720" rtlCol="0" anchor="b"/>
          <a:lstStyle>
            <a:lvl1pPr algn="l">
              <a:defRPr sz="950">
                <a:solidFill>
                  <a:schemeClr val="tx1">
                    <a:lumMod val="75000"/>
                    <a:lumOff val="25000"/>
                  </a:schemeClr>
                </a:solidFill>
              </a:defRPr>
            </a:lvl1pPr>
          </a:lstStyle>
          <a:p>
            <a:r>
              <a:rPr lang="en-US"/>
              <a:t>2/22/2023</a:t>
            </a:r>
            <a:endParaRPr lang="en-US" dirty="0"/>
          </a:p>
        </p:txBody>
      </p:sp>
      <p:sp>
        <p:nvSpPr>
          <p:cNvPr id="5" name="Footer Placeholder 4"/>
          <p:cNvSpPr>
            <a:spLocks noGrp="1"/>
          </p:cNvSpPr>
          <p:nvPr>
            <p:ph type="ftr" sz="quarter" idx="3"/>
          </p:nvPr>
        </p:nvSpPr>
        <p:spPr>
          <a:xfrm>
            <a:off x="3697451" y="6483384"/>
            <a:ext cx="4822804" cy="365125"/>
          </a:xfrm>
          <a:prstGeom prst="rect">
            <a:avLst/>
          </a:prstGeom>
        </p:spPr>
        <p:txBody>
          <a:bodyPr vert="horz" lIns="91440" tIns="45720" rIns="91440" bIns="45720" rtlCol="0" anchor="b"/>
          <a:lstStyle>
            <a:lvl1pPr algn="ctr">
              <a:defRPr sz="950" cap="none" baseline="0">
                <a:solidFill>
                  <a:schemeClr val="tx1">
                    <a:lumMod val="75000"/>
                    <a:lumOff val="25000"/>
                  </a:schemeClr>
                </a:solidFill>
              </a:defRPr>
            </a:lvl1pPr>
          </a:lstStyle>
          <a:p>
            <a:r>
              <a:rPr lang="en-US"/>
              <a:t>Copyright © 2021-2023 LEAP. All rights reserved</a:t>
            </a:r>
            <a:endParaRPr lang="en-IN" dirty="0"/>
          </a:p>
        </p:txBody>
      </p:sp>
      <p:sp>
        <p:nvSpPr>
          <p:cNvPr id="6" name="Slide Number Placeholder 5"/>
          <p:cNvSpPr>
            <a:spLocks noGrp="1"/>
          </p:cNvSpPr>
          <p:nvPr>
            <p:ph type="sldNum" sz="quarter" idx="4"/>
          </p:nvPr>
        </p:nvSpPr>
        <p:spPr>
          <a:xfrm>
            <a:off x="10792715" y="6497133"/>
            <a:ext cx="1312025" cy="365125"/>
          </a:xfrm>
          <a:prstGeom prst="rect">
            <a:avLst/>
          </a:prstGeom>
        </p:spPr>
        <p:txBody>
          <a:bodyPr vert="horz" lIns="91440" tIns="45720" rIns="91440" bIns="45720" rtlCol="0" anchor="b"/>
          <a:lstStyle>
            <a:lvl1pPr algn="r">
              <a:defRPr sz="950">
                <a:solidFill>
                  <a:schemeClr val="tx1">
                    <a:lumMod val="75000"/>
                    <a:lumOff val="25000"/>
                  </a:schemeClr>
                </a:solidFill>
              </a:defRPr>
            </a:lvl1pPr>
          </a:lstStyle>
          <a:p>
            <a:fld id="{3A98EE3D-8CD1-4C3F-BD1C-C98C9596463C}" type="slidenum">
              <a:rPr lang="en-US" smtClean="0"/>
              <a:pPr/>
              <a:t>‹#›</a:t>
            </a:fld>
            <a:endParaRPr lang="en-US" dirty="0"/>
          </a:p>
        </p:txBody>
      </p:sp>
      <p:cxnSp>
        <p:nvCxnSpPr>
          <p:cNvPr id="10" name="Straight Connector 9"/>
          <p:cNvCxnSpPr>
            <a:cxnSpLocks/>
          </p:cNvCxnSpPr>
          <p:nvPr userDrawn="1"/>
        </p:nvCxnSpPr>
        <p:spPr>
          <a:xfrm>
            <a:off x="220337" y="1198018"/>
            <a:ext cx="11777032"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1992EFFD-7FCA-475B-A31B-080D54DC8EB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337955" y="138037"/>
            <a:ext cx="767329" cy="371288"/>
          </a:xfrm>
          <a:prstGeom prst="rect">
            <a:avLst/>
          </a:prstGeom>
        </p:spPr>
      </p:pic>
      <p:pic>
        <p:nvPicPr>
          <p:cNvPr id="16" name="Picture 15">
            <a:extLst>
              <a:ext uri="{FF2B5EF4-FFF2-40B4-BE49-F238E27FC236}">
                <a16:creationId xmlns:a16="http://schemas.microsoft.com/office/drawing/2014/main" id="{7C851AE8-A026-423D-B4E7-39D6EBD4462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825886" y="53681"/>
            <a:ext cx="540000" cy="540000"/>
          </a:xfrm>
          <a:prstGeom prst="rect">
            <a:avLst/>
          </a:prstGeom>
        </p:spPr>
      </p:pic>
    </p:spTree>
    <p:extLst>
      <p:ext uri="{BB962C8B-B14F-4D97-AF65-F5344CB8AC3E}">
        <p14:creationId xmlns:p14="http://schemas.microsoft.com/office/powerpoint/2010/main" val="215939028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6" r:id="rId10"/>
    <p:sldLayoutId id="2147483784" r:id="rId11"/>
    <p:sldLayoutId id="2147483785" r:id="rId12"/>
  </p:sldLayoutIdLst>
  <p:hf hdr="0"/>
  <p:txStyles>
    <p:titleStyle>
      <a:lvl1pPr algn="l" defTabSz="914400" rtl="0" eaLnBrk="1" latinLnBrk="0" hangingPunct="1">
        <a:lnSpc>
          <a:spcPct val="85000"/>
        </a:lnSpc>
        <a:spcBef>
          <a:spcPct val="0"/>
        </a:spcBef>
        <a:buNone/>
        <a:defRPr sz="32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9750" indent="-339725" algn="l" defTabSz="914400" rtl="0" eaLnBrk="1" latinLnBrk="0" hangingPunct="1">
        <a:lnSpc>
          <a:spcPct val="90000"/>
        </a:lnSpc>
        <a:spcBef>
          <a:spcPts val="200"/>
        </a:spcBef>
        <a:spcAft>
          <a:spcPts val="400"/>
        </a:spcAft>
        <a:buClr>
          <a:schemeClr val="tx1">
            <a:lumMod val="75000"/>
            <a:lumOff val="25000"/>
          </a:schemeClr>
        </a:buClr>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2pPr>
      <a:lvl3pPr marL="804863" indent="-265113" algn="l" defTabSz="914400" rtl="0" eaLnBrk="1" latinLnBrk="0" hangingPunct="1">
        <a:lnSpc>
          <a:spcPct val="90000"/>
        </a:lnSpc>
        <a:spcBef>
          <a:spcPts val="200"/>
        </a:spcBef>
        <a:spcAft>
          <a:spcPts val="400"/>
        </a:spcAft>
        <a:buClr>
          <a:schemeClr val="tx1">
            <a:lumMod val="75000"/>
            <a:lumOff val="25000"/>
          </a:schemeClr>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079500" indent="-274638" algn="l" defTabSz="914400" rtl="0" eaLnBrk="1" latinLnBrk="0" hangingPunct="1">
        <a:lnSpc>
          <a:spcPct val="90000"/>
        </a:lnSpc>
        <a:spcBef>
          <a:spcPts val="200"/>
        </a:spcBef>
        <a:spcAft>
          <a:spcPts val="400"/>
        </a:spcAft>
        <a:buClr>
          <a:schemeClr val="tx1">
            <a:lumMod val="75000"/>
            <a:lumOff val="25000"/>
          </a:schemeClr>
        </a:buClr>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344613" indent="-265113" algn="l" defTabSz="914400" rtl="0" eaLnBrk="1" latinLnBrk="0" hangingPunct="1">
        <a:lnSpc>
          <a:spcPct val="90000"/>
        </a:lnSpc>
        <a:spcBef>
          <a:spcPts val="200"/>
        </a:spcBef>
        <a:spcAft>
          <a:spcPts val="400"/>
        </a:spcAft>
        <a:buClr>
          <a:schemeClr val="tx1">
            <a:lumMod val="75000"/>
            <a:lumOff val="25000"/>
          </a:schemeClr>
        </a:buClr>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engr.illinois.edu/ece445/getfile.asp?id=9487"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ome.howstuffworks.com/toaster.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amazon.in/-/hi/bizofftxh6wkE/dp/B09YSXFLV1"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robu.in/product/seeed-studio-xiao-esp32c3-tiny-mcu-board-with-wi-fi-and-ble-battery-charge-supported-power-efficiency-and-rich-interface/?msclkid=ca1b0483077018f95c4e61c94a951f3e" TargetMode="External"/><Relationship Id="rId5" Type="http://schemas.openxmlformats.org/officeDocument/2006/relationships/hyperlink" Target="https://www.flipkart.com/london-retro-kp-402025-battery/p/itmecf305ea592f1" TargetMode="External"/><Relationship Id="rId4" Type="http://schemas.openxmlformats.org/officeDocument/2006/relationships/hyperlink" Target="https://leetechbd.com/product/a9g-gsm-gprsgps-bds-development-board-ai-thin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7698-3837-41AE-86EE-3602AC83AA41}"/>
              </a:ext>
            </a:extLst>
          </p:cNvPr>
          <p:cNvSpPr>
            <a:spLocks noGrp="1"/>
          </p:cNvSpPr>
          <p:nvPr>
            <p:ph type="title"/>
          </p:nvPr>
        </p:nvSpPr>
        <p:spPr/>
        <p:txBody>
          <a:bodyPr/>
          <a:lstStyle/>
          <a:p>
            <a:r>
              <a:rPr lang="en-US" dirty="0"/>
              <a:t>Design Presentation</a:t>
            </a:r>
            <a:br>
              <a:rPr lang="en-US" dirty="0"/>
            </a:br>
            <a:r>
              <a:rPr lang="en-IN" sz="2000" dirty="0"/>
              <a:t>SOS Emergency Device with Emergency Call Facility</a:t>
            </a:r>
            <a:br>
              <a:rPr lang="en-IN" sz="2000" dirty="0"/>
            </a:br>
            <a:endParaRPr lang="en-IN" sz="2000" dirty="0"/>
          </a:p>
        </p:txBody>
      </p:sp>
      <p:sp>
        <p:nvSpPr>
          <p:cNvPr id="3" name="Subtitle 2">
            <a:extLst>
              <a:ext uri="{FF2B5EF4-FFF2-40B4-BE49-F238E27FC236}">
                <a16:creationId xmlns:a16="http://schemas.microsoft.com/office/drawing/2014/main" id="{C106625F-64CF-4FC9-B390-6EC917787849}"/>
              </a:ext>
            </a:extLst>
          </p:cNvPr>
          <p:cNvSpPr>
            <a:spLocks noGrp="1"/>
          </p:cNvSpPr>
          <p:nvPr>
            <p:ph type="body" sz="half" idx="2"/>
          </p:nvPr>
        </p:nvSpPr>
        <p:spPr>
          <a:xfrm>
            <a:off x="5868294" y="3802796"/>
            <a:ext cx="6105169" cy="1407559"/>
          </a:xfrm>
        </p:spPr>
        <p:txBody>
          <a:bodyPr>
            <a:normAutofit/>
          </a:bodyPr>
          <a:lstStyle/>
          <a:p>
            <a:r>
              <a:rPr lang="en-US" dirty="0"/>
              <a:t>Team# 3</a:t>
            </a:r>
          </a:p>
          <a:p>
            <a:r>
              <a:rPr lang="en-US" dirty="0"/>
              <a:t>Prince Dr K Vasudevan College of Engineering and Technology , Chennai</a:t>
            </a:r>
          </a:p>
          <a:p>
            <a:r>
              <a:rPr lang="en-US" dirty="0"/>
              <a:t>19-Oct-2023</a:t>
            </a:r>
          </a:p>
        </p:txBody>
      </p:sp>
      <p:sp>
        <p:nvSpPr>
          <p:cNvPr id="6" name="Footer Placeholder 3">
            <a:extLst>
              <a:ext uri="{FF2B5EF4-FFF2-40B4-BE49-F238E27FC236}">
                <a16:creationId xmlns:a16="http://schemas.microsoft.com/office/drawing/2014/main" id="{994A9603-D566-4FBF-A532-04C52719635F}"/>
              </a:ext>
            </a:extLst>
          </p:cNvPr>
          <p:cNvSpPr>
            <a:spLocks noGrp="1"/>
          </p:cNvSpPr>
          <p:nvPr>
            <p:ph type="ftr" sz="quarter" idx="3"/>
          </p:nvPr>
        </p:nvSpPr>
        <p:spPr/>
        <p:txBody>
          <a:bodyPr/>
          <a:lstStyle/>
          <a:p>
            <a:r>
              <a:rPr lang="en-US"/>
              <a:t>Copyright © 2021-2023 LEAP. All rights reserved</a:t>
            </a:r>
            <a:endParaRPr lang="en-US" dirty="0"/>
          </a:p>
        </p:txBody>
      </p:sp>
      <p:sp>
        <p:nvSpPr>
          <p:cNvPr id="8" name="TextBox 7">
            <a:extLst>
              <a:ext uri="{FF2B5EF4-FFF2-40B4-BE49-F238E27FC236}">
                <a16:creationId xmlns:a16="http://schemas.microsoft.com/office/drawing/2014/main" id="{63C738A5-5AF7-0F43-BDC4-BF24C8B99FD4}"/>
              </a:ext>
            </a:extLst>
          </p:cNvPr>
          <p:cNvSpPr txBox="1"/>
          <p:nvPr/>
        </p:nvSpPr>
        <p:spPr>
          <a:xfrm>
            <a:off x="1133245" y="5732098"/>
            <a:ext cx="3577636" cy="365126"/>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gn="ctr">
              <a:spcAft>
                <a:spcPts val="600"/>
              </a:spcAft>
              <a:buFont typeface="Calibri" panose="020F0502020204030204" pitchFamily="34" charset="0"/>
            </a:pPr>
            <a:endParaRPr lang="en-US" sz="2000" dirty="0">
              <a:solidFill>
                <a:schemeClr val="tx1">
                  <a:lumMod val="75000"/>
                  <a:lumOff val="25000"/>
                </a:schemeClr>
              </a:solidFill>
            </a:endParaRPr>
          </a:p>
        </p:txBody>
      </p:sp>
      <p:pic>
        <p:nvPicPr>
          <p:cNvPr id="5" name="Picture 4">
            <a:extLst>
              <a:ext uri="{FF2B5EF4-FFF2-40B4-BE49-F238E27FC236}">
                <a16:creationId xmlns:a16="http://schemas.microsoft.com/office/drawing/2014/main" id="{DAD3E3FE-1412-C6D6-0165-189FD7980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95" y="730439"/>
            <a:ext cx="5001659" cy="5001659"/>
          </a:xfrm>
          <a:prstGeom prst="rect">
            <a:avLst/>
          </a:prstGeom>
        </p:spPr>
      </p:pic>
    </p:spTree>
    <p:extLst>
      <p:ext uri="{BB962C8B-B14F-4D97-AF65-F5344CB8AC3E}">
        <p14:creationId xmlns:p14="http://schemas.microsoft.com/office/powerpoint/2010/main" val="386719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Projection views of the proposed design				..</a:t>
            </a:r>
            <a:r>
              <a:rPr lang="en-IN" dirty="0" err="1"/>
              <a:t>contd</a:t>
            </a:r>
            <a:endParaRPr lang="en-US"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10</a:t>
            </a:fld>
            <a:endParaRPr lang="en-US" dirty="0"/>
          </a:p>
        </p:txBody>
      </p:sp>
      <p:sp>
        <p:nvSpPr>
          <p:cNvPr id="14" name="TextBox 13">
            <a:extLst>
              <a:ext uri="{FF2B5EF4-FFF2-40B4-BE49-F238E27FC236}">
                <a16:creationId xmlns:a16="http://schemas.microsoft.com/office/drawing/2014/main" id="{75CB257B-D4D5-42DD-B2E7-FD4760AAD10D}"/>
              </a:ext>
            </a:extLst>
          </p:cNvPr>
          <p:cNvSpPr txBox="1"/>
          <p:nvPr/>
        </p:nvSpPr>
        <p:spPr>
          <a:xfrm>
            <a:off x="3676334" y="6122336"/>
            <a:ext cx="4822805" cy="369332"/>
          </a:xfrm>
          <a:prstGeom prst="rect">
            <a:avLst/>
          </a:prstGeom>
          <a:noFill/>
        </p:spPr>
        <p:txBody>
          <a:bodyPr wrap="square">
            <a:spAutoFit/>
          </a:bodyPr>
          <a:lstStyle/>
          <a:p>
            <a:pPr algn="ctr"/>
            <a:r>
              <a:rPr lang="en-IN" sz="1800" dirty="0">
                <a:effectLst/>
                <a:latin typeface="Calibri" panose="020F0502020204030204" pitchFamily="34" charset="0"/>
                <a:ea typeface="Calibri" panose="020F0502020204030204" pitchFamily="34" charset="0"/>
              </a:rPr>
              <a:t>Electrical circuit diagram  </a:t>
            </a:r>
            <a:endParaRPr lang="en-IN" sz="1100" dirty="0">
              <a:solidFill>
                <a:schemeClr val="tx1">
                  <a:lumMod val="75000"/>
                  <a:lumOff val="25000"/>
                </a:schemeClr>
              </a:solidFill>
            </a:endParaRPr>
          </a:p>
        </p:txBody>
      </p:sp>
      <p:pic>
        <p:nvPicPr>
          <p:cNvPr id="5" name="Picture 4">
            <a:extLst>
              <a:ext uri="{FF2B5EF4-FFF2-40B4-BE49-F238E27FC236}">
                <a16:creationId xmlns:a16="http://schemas.microsoft.com/office/drawing/2014/main" id="{92F177F4-C5EA-5053-8CF0-B1A7CDF7D7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20825" y="1466492"/>
            <a:ext cx="8184224" cy="4696226"/>
          </a:xfrm>
          <a:prstGeom prst="rect">
            <a:avLst/>
          </a:prstGeom>
        </p:spPr>
      </p:pic>
    </p:spTree>
    <p:extLst>
      <p:ext uri="{BB962C8B-B14F-4D97-AF65-F5344CB8AC3E}">
        <p14:creationId xmlns:p14="http://schemas.microsoft.com/office/powerpoint/2010/main" val="81260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5352-40C0-0DEC-9168-C7770B2C827F}"/>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684ECC12-0193-4915-323B-CAA84667C412}"/>
              </a:ext>
            </a:extLst>
          </p:cNvPr>
          <p:cNvSpPr>
            <a:spLocks noGrp="1"/>
          </p:cNvSpPr>
          <p:nvPr>
            <p:ph type="dt" sz="half" idx="2"/>
          </p:nvPr>
        </p:nvSpPr>
        <p:spPr/>
        <p:txBody>
          <a:bodyPr/>
          <a:lstStyle/>
          <a:p>
            <a:r>
              <a:rPr lang="en-US"/>
              <a:t>2/22/2023</a:t>
            </a:r>
            <a:endParaRPr lang="en-US" dirty="0"/>
          </a:p>
        </p:txBody>
      </p:sp>
      <p:sp>
        <p:nvSpPr>
          <p:cNvPr id="4" name="Footer Placeholder 3">
            <a:extLst>
              <a:ext uri="{FF2B5EF4-FFF2-40B4-BE49-F238E27FC236}">
                <a16:creationId xmlns:a16="http://schemas.microsoft.com/office/drawing/2014/main" id="{ECDDE263-7AF7-8850-3C6E-4465A076C90F}"/>
              </a:ext>
            </a:extLst>
          </p:cNvPr>
          <p:cNvSpPr>
            <a:spLocks noGrp="1"/>
          </p:cNvSpPr>
          <p:nvPr>
            <p:ph type="ftr" sz="quarter" idx="3"/>
          </p:nvPr>
        </p:nvSpPr>
        <p:spPr/>
        <p:txBody>
          <a:bodyPr/>
          <a:lstStyle/>
          <a:p>
            <a:r>
              <a:rPr lang="en-US"/>
              <a:t>Copyright © 2021-2023 LEAP. All rights reserved</a:t>
            </a:r>
            <a:endParaRPr lang="en-IN" dirty="0"/>
          </a:p>
        </p:txBody>
      </p:sp>
      <p:sp>
        <p:nvSpPr>
          <p:cNvPr id="5" name="Slide Number Placeholder 4">
            <a:extLst>
              <a:ext uri="{FF2B5EF4-FFF2-40B4-BE49-F238E27FC236}">
                <a16:creationId xmlns:a16="http://schemas.microsoft.com/office/drawing/2014/main" id="{CA665B26-61B7-2D9C-906D-A8CA8AEA2970}"/>
              </a:ext>
            </a:extLst>
          </p:cNvPr>
          <p:cNvSpPr>
            <a:spLocks noGrp="1"/>
          </p:cNvSpPr>
          <p:nvPr>
            <p:ph type="sldNum" sz="quarter" idx="4"/>
          </p:nvPr>
        </p:nvSpPr>
        <p:spPr/>
        <p:txBody>
          <a:bodyPr/>
          <a:lstStyle/>
          <a:p>
            <a:fld id="{3A98EE3D-8CD1-4C3F-BD1C-C98C9596463C}" type="slidenum">
              <a:rPr lang="en-US" smtClean="0"/>
              <a:pPr/>
              <a:t>11</a:t>
            </a:fld>
            <a:endParaRPr lang="en-US" dirty="0"/>
          </a:p>
        </p:txBody>
      </p:sp>
      <p:pic>
        <p:nvPicPr>
          <p:cNvPr id="7" name="Picture 6">
            <a:extLst>
              <a:ext uri="{FF2B5EF4-FFF2-40B4-BE49-F238E27FC236}">
                <a16:creationId xmlns:a16="http://schemas.microsoft.com/office/drawing/2014/main" id="{4C072AA8-E9EE-209A-D573-7D97A32766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810" y="1569105"/>
            <a:ext cx="6035615" cy="4526711"/>
          </a:xfrm>
          <a:prstGeom prst="rect">
            <a:avLst/>
          </a:prstGeom>
        </p:spPr>
      </p:pic>
      <p:pic>
        <p:nvPicPr>
          <p:cNvPr id="9" name="Picture 8">
            <a:extLst>
              <a:ext uri="{FF2B5EF4-FFF2-40B4-BE49-F238E27FC236}">
                <a16:creationId xmlns:a16="http://schemas.microsoft.com/office/drawing/2014/main" id="{C7C655C5-0031-76F7-DF11-49068F818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476" y="1577389"/>
            <a:ext cx="2285577" cy="4518427"/>
          </a:xfrm>
          <a:prstGeom prst="rect">
            <a:avLst/>
          </a:prstGeom>
        </p:spPr>
      </p:pic>
    </p:spTree>
    <p:extLst>
      <p:ext uri="{BB962C8B-B14F-4D97-AF65-F5344CB8AC3E}">
        <p14:creationId xmlns:p14="http://schemas.microsoft.com/office/powerpoint/2010/main" val="184479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Bill of Material (BOM) and Cost Estimate</a:t>
            </a:r>
            <a:endParaRPr lang="en-US"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12</a:t>
            </a:fld>
            <a:endParaRPr lang="en-US" dirty="0"/>
          </a:p>
        </p:txBody>
      </p:sp>
      <p:sp>
        <p:nvSpPr>
          <p:cNvPr id="15" name="TextBox 14">
            <a:extLst>
              <a:ext uri="{FF2B5EF4-FFF2-40B4-BE49-F238E27FC236}">
                <a16:creationId xmlns:a16="http://schemas.microsoft.com/office/drawing/2014/main" id="{C29498D7-B934-8319-517E-A5924A77D8CA}"/>
              </a:ext>
            </a:extLst>
          </p:cNvPr>
          <p:cNvSpPr txBox="1"/>
          <p:nvPr/>
        </p:nvSpPr>
        <p:spPr>
          <a:xfrm>
            <a:off x="509827" y="6422241"/>
            <a:ext cx="6097772" cy="215444"/>
          </a:xfrm>
          <a:prstGeom prst="rect">
            <a:avLst/>
          </a:prstGeom>
          <a:noFill/>
        </p:spPr>
        <p:txBody>
          <a:bodyPr wrap="square">
            <a:spAutoFit/>
          </a:bodyPr>
          <a:lstStyle/>
          <a:p>
            <a:r>
              <a:rPr lang="en-IN" sz="800" dirty="0">
                <a:solidFill>
                  <a:srgbClr val="1D2228"/>
                </a:solidFill>
                <a:effectLst/>
                <a:latin typeface="Helvetica" panose="020B0604020202020204" pitchFamily="34" charset="0"/>
                <a:ea typeface="Helvetica" panose="020B0604020202020204" pitchFamily="34" charset="0"/>
              </a:rPr>
              <a:t>Source: Section 4.1 of </a:t>
            </a:r>
            <a:r>
              <a:rPr lang="en-IN" sz="800" dirty="0">
                <a:solidFill>
                  <a:srgbClr val="0563C1"/>
                </a:solidFill>
                <a:effectLst/>
                <a:latin typeface="Helvetica" panose="020B0604020202020204" pitchFamily="34" charset="0"/>
                <a:ea typeface="Helvetica" panose="020B0604020202020204" pitchFamily="34" charset="0"/>
                <a:hlinkClick r:id="rId3"/>
              </a:rPr>
              <a:t>https://courses.engr.illinois.edu/ece445/getfile.asp?id=9487</a:t>
            </a:r>
            <a:r>
              <a:rPr lang="en-IN" sz="800" dirty="0">
                <a:solidFill>
                  <a:srgbClr val="0563C1"/>
                </a:solidFill>
                <a:effectLst/>
                <a:latin typeface="Helvetica" panose="020B0604020202020204" pitchFamily="34" charset="0"/>
                <a:ea typeface="Helvetica" panose="020B0604020202020204" pitchFamily="34" charset="0"/>
              </a:rPr>
              <a:t>, </a:t>
            </a:r>
            <a:r>
              <a:rPr lang="en-IN" sz="800" dirty="0">
                <a:solidFill>
                  <a:schemeClr val="tx1">
                    <a:lumMod val="75000"/>
                    <a:lumOff val="25000"/>
                  </a:schemeClr>
                </a:solidFill>
                <a:effectLst/>
                <a:latin typeface="Helvetica" panose="020B0604020202020204" pitchFamily="34" charset="0"/>
                <a:ea typeface="Helvetica" panose="020B0604020202020204" pitchFamily="34" charset="0"/>
              </a:rPr>
              <a:t>Dollar values converted to INR</a:t>
            </a:r>
            <a:endParaRPr lang="en-IN" dirty="0">
              <a:solidFill>
                <a:schemeClr val="tx1">
                  <a:lumMod val="75000"/>
                  <a:lumOff val="25000"/>
                </a:schemeClr>
              </a:solidFill>
            </a:endParaRPr>
          </a:p>
        </p:txBody>
      </p:sp>
      <p:graphicFrame>
        <p:nvGraphicFramePr>
          <p:cNvPr id="3" name="Table 2">
            <a:extLst>
              <a:ext uri="{FF2B5EF4-FFF2-40B4-BE49-F238E27FC236}">
                <a16:creationId xmlns:a16="http://schemas.microsoft.com/office/drawing/2014/main" id="{34E1E2A0-243D-880F-C617-6E00013E6C3F}"/>
              </a:ext>
            </a:extLst>
          </p:cNvPr>
          <p:cNvGraphicFramePr>
            <a:graphicFrameLocks noGrp="1"/>
          </p:cNvGraphicFramePr>
          <p:nvPr>
            <p:extLst>
              <p:ext uri="{D42A27DB-BD31-4B8C-83A1-F6EECF244321}">
                <p14:modId xmlns:p14="http://schemas.microsoft.com/office/powerpoint/2010/main" val="1121620651"/>
              </p:ext>
            </p:extLst>
          </p:nvPr>
        </p:nvGraphicFramePr>
        <p:xfrm>
          <a:off x="1347751" y="1259248"/>
          <a:ext cx="9408160" cy="5181744"/>
        </p:xfrm>
        <a:graphic>
          <a:graphicData uri="http://schemas.openxmlformats.org/drawingml/2006/table">
            <a:tbl>
              <a:tblPr firstRow="1" bandRow="1">
                <a:tableStyleId>{5C22544A-7EE6-4342-B048-85BDC9FD1C3A}</a:tableStyleId>
              </a:tblPr>
              <a:tblGrid>
                <a:gridCol w="1029817">
                  <a:extLst>
                    <a:ext uri="{9D8B030D-6E8A-4147-A177-3AD203B41FA5}">
                      <a16:colId xmlns:a16="http://schemas.microsoft.com/office/drawing/2014/main" val="611436015"/>
                    </a:ext>
                  </a:extLst>
                </a:gridCol>
                <a:gridCol w="5401463">
                  <a:extLst>
                    <a:ext uri="{9D8B030D-6E8A-4147-A177-3AD203B41FA5}">
                      <a16:colId xmlns:a16="http://schemas.microsoft.com/office/drawing/2014/main" val="2284344031"/>
                    </a:ext>
                  </a:extLst>
                </a:gridCol>
                <a:gridCol w="1584960">
                  <a:extLst>
                    <a:ext uri="{9D8B030D-6E8A-4147-A177-3AD203B41FA5}">
                      <a16:colId xmlns:a16="http://schemas.microsoft.com/office/drawing/2014/main" val="4079620195"/>
                    </a:ext>
                  </a:extLst>
                </a:gridCol>
                <a:gridCol w="1391920">
                  <a:extLst>
                    <a:ext uri="{9D8B030D-6E8A-4147-A177-3AD203B41FA5}">
                      <a16:colId xmlns:a16="http://schemas.microsoft.com/office/drawing/2014/main" val="2952688898"/>
                    </a:ext>
                  </a:extLst>
                </a:gridCol>
              </a:tblGrid>
              <a:tr h="652878">
                <a:tc>
                  <a:txBody>
                    <a:bodyPr/>
                    <a:lstStyle/>
                    <a:p>
                      <a:r>
                        <a:rPr lang="en-IN" sz="2400" b="0" cap="none" spc="0" dirty="0">
                          <a:ln w="0"/>
                          <a:solidFill>
                            <a:schemeClr val="tx1"/>
                          </a:solidFill>
                          <a:effectLst>
                            <a:outerShdw blurRad="38100" dist="19050" dir="2700000" algn="tl" rotWithShape="0">
                              <a:schemeClr val="dk1">
                                <a:alpha val="40000"/>
                              </a:schemeClr>
                            </a:outerShdw>
                          </a:effectLst>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kern="1200" cap="none" spc="0" dirty="0">
                          <a:ln w="0"/>
                          <a:solidFill>
                            <a:schemeClr val="tx1"/>
                          </a:solidFill>
                          <a:effectLst>
                            <a:outerShdw blurRad="38100" dist="19050" dir="2700000" algn="tl" rotWithShape="0">
                              <a:schemeClr val="dk1">
                                <a:alpha val="40000"/>
                              </a:schemeClr>
                            </a:outerShdw>
                          </a:effectLst>
                        </a:rPr>
                        <a:t>COMPONENTS</a:t>
                      </a:r>
                    </a:p>
                    <a:p>
                      <a:endParaRPr lang="en-IN"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cell3D prstMaterial="dkEdge">
                      <a:bevel/>
                      <a:lightRig rig="flood" dir="t"/>
                    </a:cell3D>
                  </a:tcPr>
                </a:tc>
                <a:tc>
                  <a:txBody>
                    <a:bodyPr/>
                    <a:lstStyle/>
                    <a:p>
                      <a:pPr marL="0" algn="l" defTabSz="914400" rtl="0" eaLnBrk="1" latinLnBrk="0" hangingPunct="1"/>
                      <a:r>
                        <a:rPr lang="en-IN" sz="2400" b="0" kern="1200" cap="none" spc="0" dirty="0">
                          <a:ln w="0"/>
                          <a:solidFill>
                            <a:schemeClr val="tx1"/>
                          </a:solidFill>
                          <a:effectLst>
                            <a:outerShdw blurRad="38100" dist="19050" dir="2700000" algn="tl" rotWithShape="0">
                              <a:schemeClr val="dk1">
                                <a:alpha val="40000"/>
                              </a:schemeClr>
                            </a:outerShdw>
                          </a:effectLst>
                        </a:rPr>
                        <a:t>QUANTITY</a:t>
                      </a:r>
                      <a:endParaRPr lang="en-IN" sz="2400" b="0"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txBody>
                  <a:tcPr>
                    <a:cell3D prstMaterial="dkEdge">
                      <a:bevel/>
                      <a:lightRig rig="flood" dir="t"/>
                    </a:cell3D>
                  </a:tcPr>
                </a:tc>
                <a:tc>
                  <a:txBody>
                    <a:bodyPr/>
                    <a:lstStyle/>
                    <a:p>
                      <a:pPr marL="0" algn="l" defTabSz="914400" rtl="0" eaLnBrk="1" latinLnBrk="0" hangingPunct="1"/>
                      <a:r>
                        <a:rPr lang="en-IN" sz="2400" b="0" kern="1200" cap="none" spc="0" dirty="0">
                          <a:ln w="0"/>
                          <a:solidFill>
                            <a:schemeClr val="tx1"/>
                          </a:solidFill>
                          <a:effectLst>
                            <a:outerShdw blurRad="38100" dist="19050" dir="2700000" algn="tl" rotWithShape="0">
                              <a:schemeClr val="dk1">
                                <a:alpha val="40000"/>
                              </a:schemeClr>
                            </a:outerShdw>
                          </a:effectLst>
                        </a:rPr>
                        <a:t>PRIZE</a:t>
                      </a:r>
                      <a:endParaRPr lang="en-IN" sz="2400" b="0"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txBody>
                  <a:tcPr>
                    <a:cell3D prstMaterial="dkEdge">
                      <a:bevel/>
                      <a:lightRig rig="flood" dir="t"/>
                    </a:cell3D>
                  </a:tcPr>
                </a:tc>
                <a:extLst>
                  <a:ext uri="{0D108BD9-81ED-4DB2-BD59-A6C34878D82A}">
                    <a16:rowId xmlns:a16="http://schemas.microsoft.com/office/drawing/2014/main" val="3867258975"/>
                  </a:ext>
                </a:extLst>
              </a:tr>
              <a:tr h="652878">
                <a:tc>
                  <a:txBody>
                    <a:bodyPr/>
                    <a:lstStyle/>
                    <a:p>
                      <a:r>
                        <a:rPr lang="en-IN" b="0" cap="none" spc="0" dirty="0">
                          <a:ln w="0"/>
                          <a:solidFill>
                            <a:schemeClr val="tx1"/>
                          </a:solidFill>
                          <a:effectLst>
                            <a:outerShdw blurRad="38100" dist="19050" dir="2700000" algn="tl" rotWithShape="0">
                              <a:schemeClr val="dk1">
                                <a:alpha val="40000"/>
                              </a:schemeClr>
                            </a:outerShdw>
                          </a:effectLst>
                        </a:rPr>
                        <a:t>01</a:t>
                      </a:r>
                    </a:p>
                    <a:p>
                      <a:endParaRPr lang="en-IN" b="0" cap="none" spc="0" dirty="0">
                        <a:ln w="0"/>
                        <a:solidFill>
                          <a:schemeClr val="tx1"/>
                        </a:solidFill>
                        <a:effectLst>
                          <a:outerShdw blurRad="38100" dist="19050" dir="2700000" algn="tl" rotWithShape="0">
                            <a:schemeClr val="dk1">
                              <a:alpha val="40000"/>
                            </a:schemeClr>
                          </a:outerShdw>
                        </a:effectLst>
                      </a:endParaRPr>
                    </a:p>
                  </a:txBody>
                  <a:tcPr>
                    <a:lnT w="12700" cap="flat" cmpd="sng" algn="ctr">
                      <a:solidFill>
                        <a:schemeClr val="tx1"/>
                      </a:solidFill>
                      <a:prstDash val="solid"/>
                      <a:round/>
                      <a:headEnd type="none" w="med" len="med"/>
                      <a:tailEnd type="none" w="med" len="med"/>
                    </a:lnT>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cap="none" spc="0" dirty="0">
                          <a:ln w="0"/>
                          <a:solidFill>
                            <a:schemeClr val="tx1"/>
                          </a:solidFill>
                          <a:effectLst>
                            <a:outerShdw blurRad="38100" dist="19050" dir="2700000" algn="tl" rotWithShape="0">
                              <a:schemeClr val="dk1">
                                <a:alpha val="40000"/>
                              </a:schemeClr>
                            </a:outerShdw>
                          </a:effectLst>
                        </a:rPr>
                        <a:t>Ai Thinker A9G GSM/GPRS+GPS/BDS Development Board</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r>
                        <a:rPr lang="en-IN" sz="1800" b="0" kern="1200" cap="none" spc="0" dirty="0">
                          <a:ln w="0"/>
                          <a:solidFill>
                            <a:schemeClr val="tx1"/>
                          </a:solidFill>
                          <a:effectLst>
                            <a:outerShdw blurRad="38100" dist="19050" dir="2700000" algn="tl" rotWithShape="0">
                              <a:schemeClr val="dk1">
                                <a:alpha val="40000"/>
                              </a:schemeClr>
                            </a:outerShdw>
                          </a:effectLst>
                        </a:rPr>
                        <a:t>₹1,008.47</a:t>
                      </a:r>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3694405118"/>
                  </a:ext>
                </a:extLst>
              </a:tr>
              <a:tr h="380845">
                <a:tc>
                  <a:txBody>
                    <a:bodyPr/>
                    <a:lstStyle/>
                    <a:p>
                      <a:r>
                        <a:rPr lang="en-IN" b="0" cap="none" spc="0" dirty="0">
                          <a:ln w="0"/>
                          <a:solidFill>
                            <a:schemeClr val="tx1"/>
                          </a:solidFill>
                          <a:effectLst>
                            <a:outerShdw blurRad="38100" dist="19050" dir="2700000" algn="tl" rotWithShape="0">
                              <a:schemeClr val="dk1">
                                <a:alpha val="40000"/>
                              </a:schemeClr>
                            </a:outerShdw>
                          </a:effectLst>
                        </a:rPr>
                        <a:t>02</a:t>
                      </a: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err="1">
                          <a:ln w="0"/>
                          <a:solidFill>
                            <a:schemeClr val="tx1"/>
                          </a:solidFill>
                          <a:effectLst>
                            <a:outerShdw blurRad="38100" dist="19050" dir="2700000" algn="tl" rotWithShape="0">
                              <a:schemeClr val="dk1">
                                <a:alpha val="40000"/>
                              </a:schemeClr>
                            </a:outerShdw>
                          </a:effectLst>
                        </a:rPr>
                        <a:t>Seeed</a:t>
                      </a:r>
                      <a:r>
                        <a:rPr lang="en-IN" sz="1800" b="0" kern="1200" cap="none" spc="0" dirty="0">
                          <a:ln w="0"/>
                          <a:solidFill>
                            <a:schemeClr val="tx1"/>
                          </a:solidFill>
                          <a:effectLst>
                            <a:outerShdw blurRad="38100" dist="19050" dir="2700000" algn="tl" rotWithShape="0">
                              <a:schemeClr val="dk1">
                                <a:alpha val="40000"/>
                              </a:schemeClr>
                            </a:outerShdw>
                          </a:effectLst>
                        </a:rPr>
                        <a:t> Studio XIAO ESP32C3</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r>
                        <a:rPr lang="en-IN" sz="1800" b="0" kern="1200" cap="none" spc="0" dirty="0">
                          <a:ln w="0"/>
                          <a:solidFill>
                            <a:schemeClr val="tx1"/>
                          </a:solidFill>
                          <a:effectLst>
                            <a:outerShdw blurRad="38100" dist="19050" dir="2700000" algn="tl" rotWithShape="0">
                              <a:schemeClr val="dk1">
                                <a:alpha val="40000"/>
                              </a:schemeClr>
                            </a:outerShdw>
                          </a:effectLst>
                        </a:rPr>
                        <a:t>₹588.14</a:t>
                      </a:r>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3287591919"/>
                  </a:ext>
                </a:extLst>
              </a:tr>
              <a:tr h="344574">
                <a:tc>
                  <a:txBody>
                    <a:bodyPr/>
                    <a:lstStyle/>
                    <a:p>
                      <a:r>
                        <a:rPr lang="en-IN" b="0" cap="none" spc="0" dirty="0">
                          <a:ln w="0"/>
                          <a:solidFill>
                            <a:schemeClr val="tx1"/>
                          </a:solidFill>
                          <a:effectLst>
                            <a:outerShdw blurRad="38100" dist="19050" dir="2700000" algn="tl" rotWithShape="0">
                              <a:schemeClr val="dk1">
                                <a:alpha val="40000"/>
                              </a:schemeClr>
                            </a:outerShdw>
                          </a:effectLst>
                        </a:rPr>
                        <a:t>03</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London Retro KP 402025 Battery </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r>
                        <a:rPr lang="en-IN" sz="1800" b="0" kern="1200" cap="none" spc="0" dirty="0">
                          <a:ln w="0"/>
                          <a:solidFill>
                            <a:schemeClr val="tx1"/>
                          </a:solidFill>
                          <a:effectLst>
                            <a:outerShdw blurRad="38100" dist="19050" dir="2700000" algn="tl" rotWithShape="0">
                              <a:schemeClr val="dk1">
                                <a:alpha val="40000"/>
                              </a:schemeClr>
                            </a:outerShdw>
                          </a:effectLst>
                        </a:rPr>
                        <a:t>₹399.00</a:t>
                      </a:r>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568797523"/>
                  </a:ext>
                </a:extLst>
              </a:tr>
              <a:tr h="398981">
                <a:tc>
                  <a:txBody>
                    <a:bodyPr/>
                    <a:lstStyle/>
                    <a:p>
                      <a:r>
                        <a:rPr lang="en-IN" b="0" cap="none" spc="0" dirty="0">
                          <a:ln w="0"/>
                          <a:solidFill>
                            <a:schemeClr val="tx1"/>
                          </a:solidFill>
                          <a:effectLst>
                            <a:outerShdw blurRad="38100" dist="19050" dir="2700000" algn="tl" rotWithShape="0">
                              <a:schemeClr val="dk1">
                                <a:alpha val="40000"/>
                              </a:schemeClr>
                            </a:outerShdw>
                          </a:effectLst>
                        </a:rPr>
                        <a:t>04</a:t>
                      </a: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a:ln w="0"/>
                          <a:solidFill>
                            <a:schemeClr val="tx1"/>
                          </a:solidFill>
                          <a:effectLst>
                            <a:outerShdw blurRad="38100" dist="19050" dir="2700000" algn="tl" rotWithShape="0">
                              <a:schemeClr val="dk1">
                                <a:alpha val="40000"/>
                              </a:schemeClr>
                            </a:outerShdw>
                          </a:effectLst>
                        </a:rPr>
                        <a:t>IPEX </a:t>
                      </a:r>
                      <a:r>
                        <a:rPr lang="en-IN" sz="1800" b="0" kern="1200" cap="none" spc="0" dirty="0" err="1">
                          <a:ln w="0"/>
                          <a:solidFill>
                            <a:schemeClr val="tx1"/>
                          </a:solidFill>
                          <a:effectLst>
                            <a:outerShdw blurRad="38100" dist="19050" dir="2700000" algn="tl" rotWithShape="0">
                              <a:schemeClr val="dk1">
                                <a:alpha val="40000"/>
                              </a:schemeClr>
                            </a:outerShdw>
                          </a:effectLst>
                        </a:rPr>
                        <a:t>WiFi</a:t>
                      </a:r>
                      <a:r>
                        <a:rPr lang="en-IN" sz="1800" b="0" kern="1200" cap="none" spc="0" dirty="0">
                          <a:ln w="0"/>
                          <a:solidFill>
                            <a:schemeClr val="tx1"/>
                          </a:solidFill>
                          <a:effectLst>
                            <a:outerShdw blurRad="38100" dist="19050" dir="2700000" algn="tl" rotWithShape="0">
                              <a:schemeClr val="dk1">
                                <a:alpha val="40000"/>
                              </a:schemeClr>
                            </a:outerShdw>
                          </a:effectLst>
                        </a:rPr>
                        <a:t> Antenna</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r>
                        <a:rPr lang="en-IN" sz="1800" b="0" kern="1200" cap="none" spc="0" dirty="0">
                          <a:ln w="0"/>
                          <a:solidFill>
                            <a:schemeClr val="tx1"/>
                          </a:solidFill>
                          <a:effectLst>
                            <a:outerShdw blurRad="38100" dist="19050" dir="2700000" algn="tl" rotWithShape="0">
                              <a:schemeClr val="dk1">
                                <a:alpha val="40000"/>
                              </a:schemeClr>
                            </a:outerShdw>
                          </a:effectLst>
                        </a:rPr>
                        <a:t>₹179.00</a:t>
                      </a:r>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256686489"/>
                  </a:ext>
                </a:extLst>
              </a:tr>
              <a:tr h="326439">
                <a:tc>
                  <a:txBody>
                    <a:bodyPr/>
                    <a:lstStyle/>
                    <a:p>
                      <a:r>
                        <a:rPr lang="en-IN" b="0" cap="none" spc="0" dirty="0">
                          <a:ln w="0"/>
                          <a:solidFill>
                            <a:schemeClr val="tx1"/>
                          </a:solidFill>
                          <a:effectLst>
                            <a:outerShdw blurRad="38100" dist="19050" dir="2700000" algn="tl" rotWithShape="0">
                              <a:schemeClr val="dk1">
                                <a:alpha val="40000"/>
                              </a:schemeClr>
                            </a:outerShdw>
                          </a:effectLst>
                        </a:rPr>
                        <a:t>05</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ON-OFF Switch</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r>
                        <a:rPr lang="en-IN" sz="1800" b="0" kern="1200" cap="none" spc="0" dirty="0">
                          <a:ln w="0"/>
                          <a:solidFill>
                            <a:schemeClr val="tx1"/>
                          </a:solidFill>
                          <a:effectLst>
                            <a:outerShdw blurRad="38100" dist="19050" dir="2700000" algn="tl" rotWithShape="0">
                              <a:schemeClr val="dk1">
                                <a:alpha val="40000"/>
                              </a:schemeClr>
                            </a:outerShdw>
                          </a:effectLst>
                        </a:rPr>
                        <a:t>₹</a:t>
                      </a:r>
                      <a:r>
                        <a:rPr lang="en-IN" b="0" cap="none" spc="0" dirty="0">
                          <a:ln w="0"/>
                          <a:solidFill>
                            <a:schemeClr val="tx1"/>
                          </a:solidFill>
                          <a:effectLst>
                            <a:outerShdw blurRad="38100" dist="19050" dir="2700000" algn="tl" rotWithShape="0">
                              <a:schemeClr val="dk1">
                                <a:alpha val="40000"/>
                              </a:schemeClr>
                            </a:outerShdw>
                          </a:effectLst>
                        </a:rPr>
                        <a:t>13</a:t>
                      </a:r>
                    </a:p>
                  </a:txBody>
                  <a:tcPr>
                    <a:cell3D prstMaterial="dkEdge">
                      <a:bevel/>
                      <a:lightRig rig="flood" dir="t"/>
                    </a:cell3D>
                  </a:tcPr>
                </a:tc>
                <a:extLst>
                  <a:ext uri="{0D108BD9-81ED-4DB2-BD59-A6C34878D82A}">
                    <a16:rowId xmlns:a16="http://schemas.microsoft.com/office/drawing/2014/main" val="18413020"/>
                  </a:ext>
                </a:extLst>
              </a:tr>
              <a:tr h="571268">
                <a:tc>
                  <a:txBody>
                    <a:bodyPr/>
                    <a:lstStyle/>
                    <a:p>
                      <a:r>
                        <a:rPr lang="en-IN" b="0" cap="none" spc="0" dirty="0">
                          <a:ln w="0"/>
                          <a:solidFill>
                            <a:schemeClr val="tx1"/>
                          </a:solidFill>
                          <a:effectLst>
                            <a:outerShdw blurRad="38100" dist="19050" dir="2700000" algn="tl" rotWithShape="0">
                              <a:schemeClr val="dk1">
                                <a:alpha val="40000"/>
                              </a:schemeClr>
                            </a:outerShdw>
                          </a:effectLst>
                        </a:rPr>
                        <a:t>06</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Restart switch</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a:ln w="0"/>
                          <a:solidFill>
                            <a:schemeClr val="tx1"/>
                          </a:solidFill>
                          <a:effectLst>
                            <a:outerShdw blurRad="38100" dist="19050" dir="2700000" algn="tl" rotWithShape="0">
                              <a:schemeClr val="dk1">
                                <a:alpha val="40000"/>
                              </a:schemeClr>
                            </a:outerShdw>
                          </a:effectLst>
                        </a:rPr>
                        <a:t>₹</a:t>
                      </a:r>
                      <a:r>
                        <a:rPr lang="en-IN" b="0" cap="none" spc="0" dirty="0">
                          <a:ln w="0"/>
                          <a:solidFill>
                            <a:schemeClr val="tx1"/>
                          </a:solidFill>
                          <a:effectLst>
                            <a:outerShdw blurRad="38100" dist="19050" dir="2700000" algn="tl" rotWithShape="0">
                              <a:schemeClr val="dk1">
                                <a:alpha val="40000"/>
                              </a:schemeClr>
                            </a:outerShdw>
                          </a:effectLst>
                        </a:rPr>
                        <a:t>13</a:t>
                      </a:r>
                    </a:p>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1488489244"/>
                  </a:ext>
                </a:extLst>
              </a:tr>
              <a:tr h="317124">
                <a:tc>
                  <a:txBody>
                    <a:bodyPr/>
                    <a:lstStyle/>
                    <a:p>
                      <a:r>
                        <a:rPr lang="en-IN" b="0" cap="none" spc="0" dirty="0">
                          <a:ln w="0"/>
                          <a:solidFill>
                            <a:schemeClr val="tx1"/>
                          </a:solidFill>
                          <a:effectLst>
                            <a:outerShdw blurRad="38100" dist="19050" dir="2700000" algn="tl" rotWithShape="0">
                              <a:schemeClr val="dk1">
                                <a:alpha val="40000"/>
                              </a:schemeClr>
                            </a:outerShdw>
                          </a:effectLst>
                        </a:rPr>
                        <a:t>07</a:t>
                      </a:r>
                    </a:p>
                  </a:txBody>
                  <a:tcPr>
                    <a:cell3D prstMaterial="dkEdge">
                      <a:bevel/>
                      <a:lightRig rig="flood" dir="t"/>
                    </a:cell3D>
                  </a:tcPr>
                </a:tc>
                <a:tc>
                  <a:txBody>
                    <a:bodyPr/>
                    <a:lstStyle/>
                    <a:p>
                      <a:r>
                        <a:rPr lang="en-IN" b="0" cap="none" spc="0" dirty="0" err="1">
                          <a:ln w="0"/>
                          <a:solidFill>
                            <a:schemeClr val="tx1"/>
                          </a:solidFill>
                          <a:effectLst>
                            <a:outerShdw blurRad="38100" dist="19050" dir="2700000" algn="tl" rotWithShape="0">
                              <a:schemeClr val="dk1">
                                <a:alpha val="40000"/>
                              </a:schemeClr>
                            </a:outerShdw>
                          </a:effectLst>
                        </a:rPr>
                        <a:t>Sos</a:t>
                      </a:r>
                      <a:r>
                        <a:rPr lang="en-IN" b="0" cap="none" spc="0" dirty="0">
                          <a:ln w="0"/>
                          <a:solidFill>
                            <a:schemeClr val="tx1"/>
                          </a:solidFill>
                          <a:effectLst>
                            <a:outerShdw blurRad="38100" dist="19050" dir="2700000" algn="tl" rotWithShape="0">
                              <a:schemeClr val="dk1">
                                <a:alpha val="40000"/>
                              </a:schemeClr>
                            </a:outerShdw>
                          </a:effectLst>
                        </a:rPr>
                        <a:t> switch</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1</a:t>
                      </a: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a:ln w="0"/>
                          <a:solidFill>
                            <a:schemeClr val="tx1"/>
                          </a:solidFill>
                          <a:effectLst>
                            <a:outerShdw blurRad="38100" dist="19050" dir="2700000" algn="tl" rotWithShape="0">
                              <a:schemeClr val="dk1">
                                <a:alpha val="40000"/>
                              </a:schemeClr>
                            </a:outerShdw>
                          </a:effectLst>
                        </a:rPr>
                        <a:t>₹</a:t>
                      </a:r>
                      <a:r>
                        <a:rPr lang="en-IN" b="0" cap="none" spc="0" dirty="0">
                          <a:ln w="0"/>
                          <a:solidFill>
                            <a:schemeClr val="tx1"/>
                          </a:solidFill>
                          <a:effectLst>
                            <a:outerShdw blurRad="38100" dist="19050" dir="2700000" algn="tl" rotWithShape="0">
                              <a:schemeClr val="dk1">
                                <a:alpha val="40000"/>
                              </a:schemeClr>
                            </a:outerShdw>
                          </a:effectLst>
                        </a:rPr>
                        <a:t>12</a:t>
                      </a:r>
                    </a:p>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3069405265"/>
                  </a:ext>
                </a:extLst>
              </a:tr>
              <a:tr h="296804">
                <a:tc>
                  <a:txBody>
                    <a:bodyPr/>
                    <a:lstStyle/>
                    <a:p>
                      <a:r>
                        <a:rPr lang="en-IN" b="0" cap="none" spc="0" dirty="0">
                          <a:ln w="0"/>
                          <a:solidFill>
                            <a:schemeClr val="tx1"/>
                          </a:solidFill>
                          <a:effectLst>
                            <a:outerShdw blurRad="38100" dist="19050" dir="2700000" algn="tl" rotWithShape="0">
                              <a:schemeClr val="dk1">
                                <a:alpha val="40000"/>
                              </a:schemeClr>
                            </a:outerShdw>
                          </a:effectLst>
                        </a:rPr>
                        <a:t>08</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Required Wired</a:t>
                      </a: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7</a:t>
                      </a:r>
                    </a:p>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a:ln w="0"/>
                          <a:solidFill>
                            <a:schemeClr val="tx1"/>
                          </a:solidFill>
                          <a:effectLst>
                            <a:outerShdw blurRad="38100" dist="19050" dir="2700000" algn="tl" rotWithShape="0">
                              <a:schemeClr val="dk1">
                                <a:alpha val="40000"/>
                              </a:schemeClr>
                            </a:outerShdw>
                          </a:effectLst>
                        </a:rPr>
                        <a:t>₹18</a:t>
                      </a:r>
                      <a:endParaRPr lang="en-IN" b="0" cap="none" spc="0" dirty="0">
                        <a:ln w="0"/>
                        <a:solidFill>
                          <a:schemeClr val="tx1"/>
                        </a:solidFill>
                        <a:effectLst>
                          <a:outerShdw blurRad="38100" dist="19050" dir="2700000" algn="tl" rotWithShape="0">
                            <a:schemeClr val="dk1">
                              <a:alpha val="40000"/>
                            </a:schemeClr>
                          </a:outerShdw>
                        </a:effectLst>
                      </a:endParaRPr>
                    </a:p>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2033614756"/>
                  </a:ext>
                </a:extLst>
              </a:tr>
              <a:tr h="296804">
                <a:tc>
                  <a:txBody>
                    <a:bodyPr/>
                    <a:lstStyle/>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tc>
                  <a:txBody>
                    <a:bodyPr/>
                    <a:lstStyle/>
                    <a:p>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tc>
                  <a:txBody>
                    <a:bodyPr/>
                    <a:lstStyle/>
                    <a:p>
                      <a:r>
                        <a:rPr lang="en-IN" b="0" cap="none" spc="0" dirty="0">
                          <a:ln w="0"/>
                          <a:solidFill>
                            <a:schemeClr val="tx1"/>
                          </a:solidFill>
                          <a:effectLst>
                            <a:outerShdw blurRad="38100" dist="19050" dir="2700000" algn="tl" rotWithShape="0">
                              <a:schemeClr val="dk1">
                                <a:alpha val="40000"/>
                              </a:schemeClr>
                            </a:outerShdw>
                          </a:effectLst>
                        </a:rPr>
                        <a:t>Total:-</a:t>
                      </a:r>
                    </a:p>
                  </a:txBody>
                  <a:tcPr>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cap="none" spc="0" dirty="0">
                          <a:ln w="0"/>
                          <a:solidFill>
                            <a:schemeClr val="tx1"/>
                          </a:solidFill>
                          <a:effectLst>
                            <a:outerShdw blurRad="38100" dist="19050" dir="2700000" algn="tl" rotWithShape="0">
                              <a:schemeClr val="dk1">
                                <a:alpha val="40000"/>
                              </a:schemeClr>
                            </a:outerShdw>
                          </a:effectLst>
                        </a:rPr>
                        <a:t>₹2230.61</a:t>
                      </a:r>
                      <a:endParaRPr lang="en-IN" b="0" cap="none" spc="0" dirty="0">
                        <a:ln w="0"/>
                        <a:solidFill>
                          <a:schemeClr val="tx1"/>
                        </a:solidFill>
                        <a:effectLst>
                          <a:outerShdw blurRad="38100" dist="19050" dir="2700000" algn="tl" rotWithShape="0">
                            <a:schemeClr val="dk1">
                              <a:alpha val="40000"/>
                            </a:schemeClr>
                          </a:outerShdw>
                        </a:effectLst>
                      </a:endParaRPr>
                    </a:p>
                  </a:txBody>
                  <a:tcPr>
                    <a:cell3D prstMaterial="dkEdge">
                      <a:bevel/>
                      <a:lightRig rig="flood" dir="t"/>
                    </a:cell3D>
                  </a:tcPr>
                </a:tc>
                <a:extLst>
                  <a:ext uri="{0D108BD9-81ED-4DB2-BD59-A6C34878D82A}">
                    <a16:rowId xmlns:a16="http://schemas.microsoft.com/office/drawing/2014/main" val="2776534962"/>
                  </a:ext>
                </a:extLst>
              </a:tr>
            </a:tbl>
          </a:graphicData>
        </a:graphic>
      </p:graphicFrame>
    </p:spTree>
    <p:extLst>
      <p:ext uri="{BB962C8B-B14F-4D97-AF65-F5344CB8AC3E}">
        <p14:creationId xmlns:p14="http://schemas.microsoft.com/office/powerpoint/2010/main" val="255528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 -- Project Plan</a:t>
            </a:r>
            <a:endParaRPr lang="en-US"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13</a:t>
            </a:fld>
            <a:endParaRPr lang="en-US" dirty="0"/>
          </a:p>
        </p:txBody>
      </p:sp>
      <p:graphicFrame>
        <p:nvGraphicFramePr>
          <p:cNvPr id="12" name="Table 13">
            <a:extLst>
              <a:ext uri="{FF2B5EF4-FFF2-40B4-BE49-F238E27FC236}">
                <a16:creationId xmlns:a16="http://schemas.microsoft.com/office/drawing/2014/main" id="{B870A25D-5FD8-49C9-5D4E-9AF7835EFA51}"/>
              </a:ext>
            </a:extLst>
          </p:cNvPr>
          <p:cNvGraphicFramePr>
            <a:graphicFrameLocks noGrp="1"/>
          </p:cNvGraphicFramePr>
          <p:nvPr>
            <p:extLst>
              <p:ext uri="{D42A27DB-BD31-4B8C-83A1-F6EECF244321}">
                <p14:modId xmlns:p14="http://schemas.microsoft.com/office/powerpoint/2010/main" val="1839924470"/>
              </p:ext>
            </p:extLst>
          </p:nvPr>
        </p:nvGraphicFramePr>
        <p:xfrm>
          <a:off x="419099" y="1570566"/>
          <a:ext cx="11353801" cy="4703236"/>
        </p:xfrm>
        <a:graphic>
          <a:graphicData uri="http://schemas.openxmlformats.org/drawingml/2006/table">
            <a:tbl>
              <a:tblPr firstRow="1" bandRow="1">
                <a:tableStyleId>{69012ECD-51FC-41F1-AA8D-1B2483CD663E}</a:tableStyleId>
              </a:tblPr>
              <a:tblGrid>
                <a:gridCol w="2794000">
                  <a:extLst>
                    <a:ext uri="{9D8B030D-6E8A-4147-A177-3AD203B41FA5}">
                      <a16:colId xmlns:a16="http://schemas.microsoft.com/office/drawing/2014/main" val="1932745956"/>
                    </a:ext>
                  </a:extLst>
                </a:gridCol>
                <a:gridCol w="951089">
                  <a:extLst>
                    <a:ext uri="{9D8B030D-6E8A-4147-A177-3AD203B41FA5}">
                      <a16:colId xmlns:a16="http://schemas.microsoft.com/office/drawing/2014/main" val="1802791081"/>
                    </a:ext>
                  </a:extLst>
                </a:gridCol>
                <a:gridCol w="951089">
                  <a:extLst>
                    <a:ext uri="{9D8B030D-6E8A-4147-A177-3AD203B41FA5}">
                      <a16:colId xmlns:a16="http://schemas.microsoft.com/office/drawing/2014/main" val="3789117698"/>
                    </a:ext>
                  </a:extLst>
                </a:gridCol>
                <a:gridCol w="951089">
                  <a:extLst>
                    <a:ext uri="{9D8B030D-6E8A-4147-A177-3AD203B41FA5}">
                      <a16:colId xmlns:a16="http://schemas.microsoft.com/office/drawing/2014/main" val="2352602808"/>
                    </a:ext>
                  </a:extLst>
                </a:gridCol>
                <a:gridCol w="951089">
                  <a:extLst>
                    <a:ext uri="{9D8B030D-6E8A-4147-A177-3AD203B41FA5}">
                      <a16:colId xmlns:a16="http://schemas.microsoft.com/office/drawing/2014/main" val="2225083740"/>
                    </a:ext>
                  </a:extLst>
                </a:gridCol>
                <a:gridCol w="951089">
                  <a:extLst>
                    <a:ext uri="{9D8B030D-6E8A-4147-A177-3AD203B41FA5}">
                      <a16:colId xmlns:a16="http://schemas.microsoft.com/office/drawing/2014/main" val="2149320251"/>
                    </a:ext>
                  </a:extLst>
                </a:gridCol>
                <a:gridCol w="951089">
                  <a:extLst>
                    <a:ext uri="{9D8B030D-6E8A-4147-A177-3AD203B41FA5}">
                      <a16:colId xmlns:a16="http://schemas.microsoft.com/office/drawing/2014/main" val="2414300857"/>
                    </a:ext>
                  </a:extLst>
                </a:gridCol>
                <a:gridCol w="951089">
                  <a:extLst>
                    <a:ext uri="{9D8B030D-6E8A-4147-A177-3AD203B41FA5}">
                      <a16:colId xmlns:a16="http://schemas.microsoft.com/office/drawing/2014/main" val="3250804763"/>
                    </a:ext>
                  </a:extLst>
                </a:gridCol>
                <a:gridCol w="951089">
                  <a:extLst>
                    <a:ext uri="{9D8B030D-6E8A-4147-A177-3AD203B41FA5}">
                      <a16:colId xmlns:a16="http://schemas.microsoft.com/office/drawing/2014/main" val="28544064"/>
                    </a:ext>
                  </a:extLst>
                </a:gridCol>
                <a:gridCol w="951089">
                  <a:extLst>
                    <a:ext uri="{9D8B030D-6E8A-4147-A177-3AD203B41FA5}">
                      <a16:colId xmlns:a16="http://schemas.microsoft.com/office/drawing/2014/main" val="1450638949"/>
                    </a:ext>
                  </a:extLst>
                </a:gridCol>
              </a:tblGrid>
              <a:tr h="456284">
                <a:tc>
                  <a:txBody>
                    <a:bodyPr/>
                    <a:lstStyle/>
                    <a:p>
                      <a:r>
                        <a:rPr lang="en-IN" sz="2000" dirty="0"/>
                        <a:t>Task/Activity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950744"/>
                  </a:ext>
                </a:extLst>
              </a:tr>
              <a:tr h="456284">
                <a:tc>
                  <a:txBody>
                    <a:bodyPr/>
                    <a:lstStyle/>
                    <a:p>
                      <a:pPr algn="r"/>
                      <a:r>
                        <a:rPr lang="en-IN" sz="2000" dirty="0" err="1"/>
                        <a:t>Wk</a:t>
                      </a:r>
                      <a:r>
                        <a:rPr lang="en-IN" sz="2000" dirty="0"/>
                        <a:t> 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01-Mar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08-Mar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15-Mar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29-Mar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12-Apr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19-Apr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43705"/>
                  </a:ext>
                </a:extLst>
              </a:tr>
              <a:tr h="456284">
                <a:tc>
                  <a:txBody>
                    <a:bodyPr/>
                    <a:lstStyle/>
                    <a:p>
                      <a:pPr algn="r"/>
                      <a:r>
                        <a:rPr lang="en-IN" sz="2000" dirty="0" err="1"/>
                        <a:t>Wk</a:t>
                      </a:r>
                      <a:r>
                        <a:rPr lang="en-IN" sz="2000" dirty="0"/>
                        <a:t> 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28-Feb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7-Mar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4-Apr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11-Apr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18-Apr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540059"/>
                  </a:ext>
                </a:extLst>
              </a:tr>
              <a:tr h="456284">
                <a:tc>
                  <a:txBody>
                    <a:bodyPr/>
                    <a:lstStyle/>
                    <a:p>
                      <a:r>
                        <a:rPr lang="en-IN" sz="2000" dirty="0"/>
                        <a:t>List 3 design alternatives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9621411"/>
                  </a:ext>
                </a:extLst>
              </a:tr>
              <a:tr h="456284">
                <a:tc>
                  <a:txBody>
                    <a:bodyPr/>
                    <a:lstStyle/>
                    <a:p>
                      <a:r>
                        <a:rPr lang="en-IN" sz="2000" dirty="0"/>
                        <a:t>Freeze on one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969200"/>
                  </a:ext>
                </a:extLst>
              </a:tr>
              <a:tr h="807272">
                <a:tc>
                  <a:txBody>
                    <a:bodyPr/>
                    <a:lstStyle/>
                    <a:p>
                      <a:r>
                        <a:rPr lang="en-IN" sz="2000" dirty="0"/>
                        <a:t>Design Presentation/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709710"/>
                  </a:ext>
                </a:extLst>
              </a:tr>
              <a:tr h="807272">
                <a:tc>
                  <a:txBody>
                    <a:bodyPr/>
                    <a:lstStyle/>
                    <a:p>
                      <a:r>
                        <a:rPr lang="en-IN" sz="2000" dirty="0"/>
                        <a:t>Detailed design, BOM, place 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860316"/>
                  </a:ext>
                </a:extLst>
              </a:tr>
              <a:tr h="807272">
                <a:tc>
                  <a:txBody>
                    <a:bodyPr/>
                    <a:lstStyle/>
                    <a:p>
                      <a:r>
                        <a:rPr lang="en-IN" sz="2000" dirty="0"/>
                        <a:t>Implementation and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568838"/>
                  </a:ext>
                </a:extLst>
              </a:tr>
            </a:tbl>
          </a:graphicData>
        </a:graphic>
      </p:graphicFrame>
      <p:sp>
        <p:nvSpPr>
          <p:cNvPr id="14" name="Diamond 13">
            <a:extLst>
              <a:ext uri="{FF2B5EF4-FFF2-40B4-BE49-F238E27FC236}">
                <a16:creationId xmlns:a16="http://schemas.microsoft.com/office/drawing/2014/main" id="{03B592B4-0A4C-B589-AC4E-4C6AF1B0AE92}"/>
              </a:ext>
            </a:extLst>
          </p:cNvPr>
          <p:cNvSpPr/>
          <p:nvPr/>
        </p:nvSpPr>
        <p:spPr>
          <a:xfrm>
            <a:off x="4787900" y="4044043"/>
            <a:ext cx="254000" cy="399626"/>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18" name="Diamond 17">
            <a:extLst>
              <a:ext uri="{FF2B5EF4-FFF2-40B4-BE49-F238E27FC236}">
                <a16:creationId xmlns:a16="http://schemas.microsoft.com/office/drawing/2014/main" id="{7DAA5771-0AC0-B251-0F9C-AE5308E99549}"/>
              </a:ext>
            </a:extLst>
          </p:cNvPr>
          <p:cNvSpPr/>
          <p:nvPr/>
        </p:nvSpPr>
        <p:spPr>
          <a:xfrm>
            <a:off x="5689600" y="4786569"/>
            <a:ext cx="254000" cy="399626"/>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9266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 -- Project Plan				..</a:t>
            </a:r>
            <a:r>
              <a:rPr lang="en-IN" dirty="0" err="1"/>
              <a:t>contd</a:t>
            </a:r>
            <a:endParaRPr lang="en-US"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14</a:t>
            </a:fld>
            <a:endParaRPr lang="en-US" dirty="0"/>
          </a:p>
        </p:txBody>
      </p:sp>
      <p:graphicFrame>
        <p:nvGraphicFramePr>
          <p:cNvPr id="12" name="Table 13">
            <a:extLst>
              <a:ext uri="{FF2B5EF4-FFF2-40B4-BE49-F238E27FC236}">
                <a16:creationId xmlns:a16="http://schemas.microsoft.com/office/drawing/2014/main" id="{B870A25D-5FD8-49C9-5D4E-9AF7835EFA51}"/>
              </a:ext>
            </a:extLst>
          </p:cNvPr>
          <p:cNvGraphicFramePr>
            <a:graphicFrameLocks noGrp="1"/>
          </p:cNvGraphicFramePr>
          <p:nvPr>
            <p:extLst>
              <p:ext uri="{D42A27DB-BD31-4B8C-83A1-F6EECF244321}">
                <p14:modId xmlns:p14="http://schemas.microsoft.com/office/powerpoint/2010/main" val="3714334096"/>
              </p:ext>
            </p:extLst>
          </p:nvPr>
        </p:nvGraphicFramePr>
        <p:xfrm>
          <a:off x="419099" y="1570566"/>
          <a:ext cx="11353801" cy="4627035"/>
        </p:xfrm>
        <a:graphic>
          <a:graphicData uri="http://schemas.openxmlformats.org/drawingml/2006/table">
            <a:tbl>
              <a:tblPr firstRow="1" bandRow="1">
                <a:tableStyleId>{69012ECD-51FC-41F1-AA8D-1B2483CD663E}</a:tableStyleId>
              </a:tblPr>
              <a:tblGrid>
                <a:gridCol w="2794000">
                  <a:extLst>
                    <a:ext uri="{9D8B030D-6E8A-4147-A177-3AD203B41FA5}">
                      <a16:colId xmlns:a16="http://schemas.microsoft.com/office/drawing/2014/main" val="1932745956"/>
                    </a:ext>
                  </a:extLst>
                </a:gridCol>
                <a:gridCol w="951089">
                  <a:extLst>
                    <a:ext uri="{9D8B030D-6E8A-4147-A177-3AD203B41FA5}">
                      <a16:colId xmlns:a16="http://schemas.microsoft.com/office/drawing/2014/main" val="1802791081"/>
                    </a:ext>
                  </a:extLst>
                </a:gridCol>
                <a:gridCol w="951089">
                  <a:extLst>
                    <a:ext uri="{9D8B030D-6E8A-4147-A177-3AD203B41FA5}">
                      <a16:colId xmlns:a16="http://schemas.microsoft.com/office/drawing/2014/main" val="3789117698"/>
                    </a:ext>
                  </a:extLst>
                </a:gridCol>
                <a:gridCol w="951089">
                  <a:extLst>
                    <a:ext uri="{9D8B030D-6E8A-4147-A177-3AD203B41FA5}">
                      <a16:colId xmlns:a16="http://schemas.microsoft.com/office/drawing/2014/main" val="2352602808"/>
                    </a:ext>
                  </a:extLst>
                </a:gridCol>
                <a:gridCol w="951089">
                  <a:extLst>
                    <a:ext uri="{9D8B030D-6E8A-4147-A177-3AD203B41FA5}">
                      <a16:colId xmlns:a16="http://schemas.microsoft.com/office/drawing/2014/main" val="2225083740"/>
                    </a:ext>
                  </a:extLst>
                </a:gridCol>
                <a:gridCol w="951089">
                  <a:extLst>
                    <a:ext uri="{9D8B030D-6E8A-4147-A177-3AD203B41FA5}">
                      <a16:colId xmlns:a16="http://schemas.microsoft.com/office/drawing/2014/main" val="2149320251"/>
                    </a:ext>
                  </a:extLst>
                </a:gridCol>
                <a:gridCol w="951089">
                  <a:extLst>
                    <a:ext uri="{9D8B030D-6E8A-4147-A177-3AD203B41FA5}">
                      <a16:colId xmlns:a16="http://schemas.microsoft.com/office/drawing/2014/main" val="2414300857"/>
                    </a:ext>
                  </a:extLst>
                </a:gridCol>
                <a:gridCol w="951089">
                  <a:extLst>
                    <a:ext uri="{9D8B030D-6E8A-4147-A177-3AD203B41FA5}">
                      <a16:colId xmlns:a16="http://schemas.microsoft.com/office/drawing/2014/main" val="3250804763"/>
                    </a:ext>
                  </a:extLst>
                </a:gridCol>
                <a:gridCol w="951089">
                  <a:extLst>
                    <a:ext uri="{9D8B030D-6E8A-4147-A177-3AD203B41FA5}">
                      <a16:colId xmlns:a16="http://schemas.microsoft.com/office/drawing/2014/main" val="28544064"/>
                    </a:ext>
                  </a:extLst>
                </a:gridCol>
                <a:gridCol w="951089">
                  <a:extLst>
                    <a:ext uri="{9D8B030D-6E8A-4147-A177-3AD203B41FA5}">
                      <a16:colId xmlns:a16="http://schemas.microsoft.com/office/drawing/2014/main" val="1450638949"/>
                    </a:ext>
                  </a:extLst>
                </a:gridCol>
              </a:tblGrid>
              <a:tr h="406429">
                <a:tc>
                  <a:txBody>
                    <a:bodyPr/>
                    <a:lstStyle/>
                    <a:p>
                      <a:r>
                        <a:rPr lang="en-IN" sz="2000" dirty="0"/>
                        <a:t>Task/Activity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Wk11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950744"/>
                  </a:ext>
                </a:extLst>
              </a:tr>
              <a:tr h="406429">
                <a:tc>
                  <a:txBody>
                    <a:bodyPr/>
                    <a:lstStyle/>
                    <a:p>
                      <a:pPr algn="r"/>
                      <a:r>
                        <a:rPr lang="en-IN" sz="2000" dirty="0" err="1"/>
                        <a:t>Wk</a:t>
                      </a:r>
                      <a:r>
                        <a:rPr lang="en-IN" sz="2000" dirty="0"/>
                        <a:t> 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22-Feb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01-Mar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08-Mar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15-Mar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22-Mar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29-Mar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12-Apr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19-Apr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43705"/>
                  </a:ext>
                </a:extLst>
              </a:tr>
              <a:tr h="406429">
                <a:tc>
                  <a:txBody>
                    <a:bodyPr/>
                    <a:lstStyle/>
                    <a:p>
                      <a:pPr algn="r"/>
                      <a:r>
                        <a:rPr lang="en-IN" sz="2000" dirty="0" err="1"/>
                        <a:t>Wk</a:t>
                      </a:r>
                      <a:r>
                        <a:rPr lang="en-IN" sz="2000" dirty="0"/>
                        <a:t> 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28-Feb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7-Mar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14-Mar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21-Mar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28-Mar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4-Apr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11-Apr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18-Apr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25-Apr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540059"/>
                  </a:ext>
                </a:extLst>
              </a:tr>
              <a:tr h="719066">
                <a:tc>
                  <a:txBody>
                    <a:bodyPr/>
                    <a:lstStyle/>
                    <a:p>
                      <a:r>
                        <a:rPr lang="en-IN" sz="2000" dirty="0"/>
                        <a:t>Demo, Open house preparation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793288"/>
                  </a:ext>
                </a:extLst>
              </a:tr>
              <a:tr h="406429">
                <a:tc>
                  <a:txBody>
                    <a:bodyPr/>
                    <a:lstStyle/>
                    <a:p>
                      <a:r>
                        <a:rPr lang="en-IN" sz="2000" dirty="0"/>
                        <a:t>Open 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82495"/>
                  </a:ext>
                </a:extLst>
              </a:tr>
              <a:tr h="2282253">
                <a:tc>
                  <a:txBody>
                    <a:bodyPr/>
                    <a:lstStyle/>
                    <a:p>
                      <a:pPr marL="0" indent="0">
                        <a:buFont typeface="Arial" panose="020B0604020202020204" pitchFamily="34" charset="0"/>
                        <a:buNone/>
                      </a:pPr>
                      <a:r>
                        <a:rPr lang="en-IN" sz="2000" dirty="0"/>
                        <a:t>Closure</a:t>
                      </a:r>
                    </a:p>
                    <a:p>
                      <a:pPr marL="342900" indent="-342900">
                        <a:buFont typeface="Arial" panose="020B0604020202020204" pitchFamily="34" charset="0"/>
                        <a:buChar char="•"/>
                      </a:pPr>
                      <a:r>
                        <a:rPr lang="en-IN" sz="2000" dirty="0"/>
                        <a:t>Project Report</a:t>
                      </a:r>
                    </a:p>
                    <a:p>
                      <a:pPr marL="342900" indent="-342900">
                        <a:buFont typeface="Arial" panose="020B0604020202020204" pitchFamily="34" charset="0"/>
                        <a:buChar char="•"/>
                      </a:pPr>
                      <a:r>
                        <a:rPr lang="en-IN" sz="2000" dirty="0"/>
                        <a:t>Feedback</a:t>
                      </a:r>
                    </a:p>
                    <a:p>
                      <a:pPr marL="342900" indent="-342900">
                        <a:buFont typeface="Arial" panose="020B0604020202020204" pitchFamily="34" charset="0"/>
                        <a:buChar char="•"/>
                      </a:pPr>
                      <a:r>
                        <a:rPr lang="en-IN" sz="2000" dirty="0"/>
                        <a:t>Settling bills</a:t>
                      </a:r>
                    </a:p>
                    <a:p>
                      <a:pPr marL="342900" indent="-342900">
                        <a:buFont typeface="Arial" panose="020B0604020202020204" pitchFamily="34" charset="0"/>
                        <a:buChar char="•"/>
                      </a:pPr>
                      <a:r>
                        <a:rPr lang="en-IN" sz="2000" dirty="0"/>
                        <a:t>Returning tools/ equipment</a:t>
                      </a:r>
                    </a:p>
                    <a:p>
                      <a:pPr marL="342900" indent="-342900">
                        <a:buFont typeface="Arial" panose="020B0604020202020204" pitchFamily="34" charset="0"/>
                        <a:buChar char="•"/>
                      </a:pPr>
                      <a:r>
                        <a:rPr lang="en-IN"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135769530"/>
                  </a:ext>
                </a:extLst>
              </a:tr>
            </a:tbl>
          </a:graphicData>
        </a:graphic>
      </p:graphicFrame>
      <p:sp>
        <p:nvSpPr>
          <p:cNvPr id="3" name="Diamond 2">
            <a:extLst>
              <a:ext uri="{FF2B5EF4-FFF2-40B4-BE49-F238E27FC236}">
                <a16:creationId xmlns:a16="http://schemas.microsoft.com/office/drawing/2014/main" id="{B0807E29-380A-10F6-7B22-6D6C097315B8}"/>
              </a:ext>
            </a:extLst>
          </p:cNvPr>
          <p:cNvSpPr/>
          <p:nvPr/>
        </p:nvSpPr>
        <p:spPr>
          <a:xfrm>
            <a:off x="11448727" y="4049969"/>
            <a:ext cx="254000" cy="399626"/>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 name="Diamond 3">
            <a:extLst>
              <a:ext uri="{FF2B5EF4-FFF2-40B4-BE49-F238E27FC236}">
                <a16:creationId xmlns:a16="http://schemas.microsoft.com/office/drawing/2014/main" id="{C7810595-E83F-A3DE-5597-DF9C17332316}"/>
              </a:ext>
            </a:extLst>
          </p:cNvPr>
          <p:cNvSpPr/>
          <p:nvPr/>
        </p:nvSpPr>
        <p:spPr>
          <a:xfrm>
            <a:off x="10538715" y="3441118"/>
            <a:ext cx="254000" cy="399626"/>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3524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Issues</a:t>
            </a:r>
            <a:endParaRPr lang="en-US" dirty="0"/>
          </a:p>
        </p:txBody>
      </p:sp>
      <p:sp>
        <p:nvSpPr>
          <p:cNvPr id="10" name="Content Placeholder 9">
            <a:extLst>
              <a:ext uri="{FF2B5EF4-FFF2-40B4-BE49-F238E27FC236}">
                <a16:creationId xmlns:a16="http://schemas.microsoft.com/office/drawing/2014/main" id="{008F9DC0-D455-8BE2-0501-215DDBA2570E}"/>
              </a:ext>
            </a:extLst>
          </p:cNvPr>
          <p:cNvSpPr>
            <a:spLocks noGrp="1"/>
          </p:cNvSpPr>
          <p:nvPr>
            <p:ph idx="1"/>
          </p:nvPr>
        </p:nvSpPr>
        <p:spPr/>
        <p:txBody>
          <a:bodyPr/>
          <a:lstStyle/>
          <a:p>
            <a:pPr marL="657225" lvl="1" indent="-457200">
              <a:buFont typeface="+mj-lt"/>
              <a:buAutoNum type="arabicPeriod"/>
            </a:pPr>
            <a:endParaRPr lang="en-IN"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366372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D11F9A21-AAAD-DBAD-9F10-ECEC5AB7BDE0}"/>
              </a:ext>
            </a:extLst>
          </p:cNvPr>
          <p:cNvSpPr>
            <a:spLocks noGrp="1"/>
          </p:cNvSpPr>
          <p:nvPr>
            <p:ph idx="1"/>
          </p:nvPr>
        </p:nvSpPr>
        <p:spPr/>
        <p:txBody>
          <a:bodyPr/>
          <a:lstStyle/>
          <a:p>
            <a:pPr marL="657225" lvl="1" indent="-457200">
              <a:buFont typeface="+mj-lt"/>
              <a:buAutoNum type="arabicPeriod"/>
            </a:pPr>
            <a:r>
              <a:rPr lang="en-IN" dirty="0">
                <a:hlinkClick r:id="rId3"/>
              </a:rPr>
              <a:t>https://home.howstuffworks.com/toaster.htm</a:t>
            </a:r>
            <a:endParaRPr lang="en-IN" dirty="0"/>
          </a:p>
          <a:p>
            <a:pPr marL="657225" lvl="1" indent="-457200">
              <a:buFont typeface="+mj-lt"/>
              <a:buAutoNum type="arabicPeriod"/>
            </a:pPr>
            <a:r>
              <a:rPr lang="en-IN" dirty="0">
                <a:hlinkClick r:id="rId4"/>
              </a:rPr>
              <a:t>https://courses.engr.illinois.edu/ece445/getfile.asp?id=9487</a:t>
            </a:r>
            <a:endParaRPr lang="en-IN" dirty="0"/>
          </a:p>
          <a:p>
            <a:endParaRPr lang="en-IN"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16</a:t>
            </a:fld>
            <a:endParaRPr lang="en-US" dirty="0"/>
          </a:p>
        </p:txBody>
      </p:sp>
    </p:spTree>
    <p:extLst>
      <p:ext uri="{BB962C8B-B14F-4D97-AF65-F5344CB8AC3E}">
        <p14:creationId xmlns:p14="http://schemas.microsoft.com/office/powerpoint/2010/main" val="242072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DC83-53FA-4ED7-A6A0-2A7871B17B80}"/>
              </a:ext>
            </a:extLst>
          </p:cNvPr>
          <p:cNvSpPr>
            <a:spLocks noGrp="1"/>
          </p:cNvSpPr>
          <p:nvPr>
            <p:ph type="title"/>
          </p:nvPr>
        </p:nvSpPr>
        <p:spPr/>
        <p:txBody>
          <a:bodyPr/>
          <a:lstStyle/>
          <a:p>
            <a:r>
              <a:rPr lang="en-US"/>
              <a:t>Outline</a:t>
            </a:r>
            <a:endParaRPr lang="en-IN" dirty="0"/>
          </a:p>
        </p:txBody>
      </p:sp>
      <p:sp>
        <p:nvSpPr>
          <p:cNvPr id="26" name="Content Placeholder 25">
            <a:extLst>
              <a:ext uri="{FF2B5EF4-FFF2-40B4-BE49-F238E27FC236}">
                <a16:creationId xmlns:a16="http://schemas.microsoft.com/office/drawing/2014/main" id="{4AADE2A0-24BE-4988-B0CD-6BE4D3B50308}"/>
              </a:ext>
            </a:extLst>
          </p:cNvPr>
          <p:cNvSpPr>
            <a:spLocks noGrp="1"/>
          </p:cNvSpPr>
          <p:nvPr>
            <p:ph idx="1"/>
          </p:nvPr>
        </p:nvSpPr>
        <p:spPr/>
        <p:txBody>
          <a:bodyPr/>
          <a:lstStyle/>
          <a:p>
            <a:pPr marL="657225" lvl="1" indent="-457200">
              <a:buFont typeface="+mj-lt"/>
              <a:buAutoNum type="arabicPeriod"/>
            </a:pPr>
            <a:r>
              <a:rPr lang="en-US" dirty="0"/>
              <a:t>About Team</a:t>
            </a:r>
          </a:p>
          <a:p>
            <a:pPr marL="657225" lvl="1" indent="-457200">
              <a:buFont typeface="+mj-lt"/>
              <a:buAutoNum type="arabicPeriod"/>
            </a:pPr>
            <a:r>
              <a:rPr lang="en-US" dirty="0"/>
              <a:t>Problem Statement</a:t>
            </a:r>
          </a:p>
          <a:p>
            <a:pPr marL="657225" lvl="1" indent="-457200">
              <a:buFont typeface="+mj-lt"/>
              <a:buAutoNum type="arabicPeriod"/>
            </a:pPr>
            <a:r>
              <a:rPr lang="en-US" dirty="0"/>
              <a:t>Selected Concept Design</a:t>
            </a:r>
          </a:p>
          <a:p>
            <a:pPr marL="657225" lvl="1" indent="-457200">
              <a:buFont typeface="+mj-lt"/>
              <a:buAutoNum type="arabicPeriod"/>
            </a:pPr>
            <a:r>
              <a:rPr lang="en-US" dirty="0"/>
              <a:t>Block Diagram</a:t>
            </a:r>
          </a:p>
          <a:p>
            <a:pPr marL="657225" lvl="1" indent="-457200">
              <a:buFont typeface="+mj-lt"/>
              <a:buAutoNum type="arabicPeriod"/>
            </a:pPr>
            <a:r>
              <a:rPr lang="en-US" dirty="0"/>
              <a:t>Projection views of the proposed design</a:t>
            </a:r>
          </a:p>
          <a:p>
            <a:pPr marL="657225" lvl="1" indent="-457200">
              <a:buFont typeface="+mj-lt"/>
              <a:buAutoNum type="arabicPeriod"/>
            </a:pPr>
            <a:r>
              <a:rPr lang="en-US" dirty="0"/>
              <a:t>Bill of Material and Cost estimates</a:t>
            </a:r>
          </a:p>
          <a:p>
            <a:pPr marL="657225" lvl="1" indent="-457200">
              <a:buFont typeface="+mj-lt"/>
              <a:buAutoNum type="arabicPeriod"/>
            </a:pPr>
            <a:r>
              <a:rPr lang="en-US" dirty="0"/>
              <a:t>Gantt Chart – Project Plan</a:t>
            </a:r>
          </a:p>
          <a:p>
            <a:pPr marL="657225" lvl="1" indent="-457200">
              <a:buFont typeface="+mj-lt"/>
              <a:buAutoNum type="arabicPeriod"/>
            </a:pPr>
            <a:r>
              <a:rPr lang="en-US" dirty="0"/>
              <a:t>Open Issues</a:t>
            </a:r>
          </a:p>
          <a:p>
            <a:pPr marL="657225" lvl="1" indent="-457200">
              <a:buFont typeface="+mj-lt"/>
              <a:buAutoNum type="arabicPeriod"/>
            </a:pPr>
            <a:r>
              <a:rPr lang="en-US" dirty="0"/>
              <a:t>References</a:t>
            </a:r>
          </a:p>
          <a:p>
            <a:pPr lvl="1"/>
            <a:endParaRPr lang="en-US" dirty="0"/>
          </a:p>
        </p:txBody>
      </p:sp>
      <p:sp>
        <p:nvSpPr>
          <p:cNvPr id="5" name="Date Placeholder 4">
            <a:extLst>
              <a:ext uri="{FF2B5EF4-FFF2-40B4-BE49-F238E27FC236}">
                <a16:creationId xmlns:a16="http://schemas.microsoft.com/office/drawing/2014/main" id="{907E9E89-2636-435C-8592-BB58CA3C28D8}"/>
              </a:ext>
            </a:extLst>
          </p:cNvPr>
          <p:cNvSpPr>
            <a:spLocks noGrp="1"/>
          </p:cNvSpPr>
          <p:nvPr>
            <p:ph type="dt" sz="half" idx="2"/>
          </p:nvPr>
        </p:nvSpPr>
        <p:spPr/>
        <p:txBody>
          <a:bodyPr/>
          <a:lstStyle/>
          <a:p>
            <a:r>
              <a:rPr lang="en-US"/>
              <a:t>2/22/2023</a:t>
            </a:r>
            <a:endParaRPr lang="en-US" dirty="0"/>
          </a:p>
        </p:txBody>
      </p:sp>
      <p:sp>
        <p:nvSpPr>
          <p:cNvPr id="4" name="Footer Placeholder 3">
            <a:extLst>
              <a:ext uri="{FF2B5EF4-FFF2-40B4-BE49-F238E27FC236}">
                <a16:creationId xmlns:a16="http://schemas.microsoft.com/office/drawing/2014/main" id="{19E866E6-B335-462D-BE96-83F273CD17A8}"/>
              </a:ext>
            </a:extLst>
          </p:cNvPr>
          <p:cNvSpPr>
            <a:spLocks noGrp="1"/>
          </p:cNvSpPr>
          <p:nvPr>
            <p:ph type="ftr" sz="quarter" idx="3"/>
          </p:nvPr>
        </p:nvSpPr>
        <p:spPr/>
        <p:txBody>
          <a:bodyPr/>
          <a:lstStyle/>
          <a:p>
            <a:r>
              <a:rPr lang="en-US"/>
              <a:t>Copyright © 2021-2023 LEAP. All rights reserved</a:t>
            </a:r>
            <a:endParaRPr lang="en-US" dirty="0"/>
          </a:p>
        </p:txBody>
      </p:sp>
      <p:sp>
        <p:nvSpPr>
          <p:cNvPr id="3" name="Slide Number Placeholder 2"/>
          <p:cNvSpPr>
            <a:spLocks noGrp="1"/>
          </p:cNvSpPr>
          <p:nvPr>
            <p:ph type="sldNum" sz="quarter" idx="4"/>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52674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4" name="Date Placeholder 3"/>
          <p:cNvSpPr>
            <a:spLocks noGrp="1"/>
          </p:cNvSpPr>
          <p:nvPr>
            <p:ph type="dt" sz="half" idx="2"/>
          </p:nvPr>
        </p:nvSpPr>
        <p:spPr/>
        <p:txBody>
          <a:bodyPr/>
          <a:lstStyle/>
          <a:p>
            <a:r>
              <a:rPr lang="en-US"/>
              <a:t>2/22/2023</a:t>
            </a:r>
            <a:endParaRPr lang="en-US" dirty="0"/>
          </a:p>
        </p:txBody>
      </p:sp>
      <p:sp>
        <p:nvSpPr>
          <p:cNvPr id="5" name="Footer Placeholder 4"/>
          <p:cNvSpPr>
            <a:spLocks noGrp="1"/>
          </p:cNvSpPr>
          <p:nvPr>
            <p:ph type="ftr" sz="quarter" idx="3"/>
          </p:nvPr>
        </p:nvSpPr>
        <p:spPr/>
        <p:txBody>
          <a:bodyPr/>
          <a:lstStyle/>
          <a:p>
            <a:r>
              <a:rPr lang="en-US"/>
              <a:t>Copyright © 2021-2023 LEAP. All rights reserved</a:t>
            </a:r>
            <a:endParaRPr lang="en-IN" dirty="0"/>
          </a:p>
        </p:txBody>
      </p:sp>
      <p:sp>
        <p:nvSpPr>
          <p:cNvPr id="6" name="Slide Number Placeholder 5"/>
          <p:cNvSpPr>
            <a:spLocks noGrp="1"/>
          </p:cNvSpPr>
          <p:nvPr>
            <p:ph type="sldNum" sz="quarter" idx="4"/>
          </p:nvPr>
        </p:nvSpPr>
        <p:spPr/>
        <p:txBody>
          <a:bodyPr/>
          <a:lstStyle/>
          <a:p>
            <a:fld id="{3A98EE3D-8CD1-4C3F-BD1C-C98C9596463C}" type="slidenum">
              <a:rPr lang="en-US" smtClean="0"/>
              <a:pPr/>
              <a:t>3</a:t>
            </a:fld>
            <a:endParaRPr lang="en-US" dirty="0"/>
          </a:p>
        </p:txBody>
      </p:sp>
      <p:graphicFrame>
        <p:nvGraphicFramePr>
          <p:cNvPr id="7" name="Table 7">
            <a:extLst>
              <a:ext uri="{FF2B5EF4-FFF2-40B4-BE49-F238E27FC236}">
                <a16:creationId xmlns:a16="http://schemas.microsoft.com/office/drawing/2014/main" id="{63D8B794-F9F8-72D7-1D9F-3FA50C3FDCC5}"/>
              </a:ext>
            </a:extLst>
          </p:cNvPr>
          <p:cNvGraphicFramePr>
            <a:graphicFrameLocks noGrp="1"/>
          </p:cNvGraphicFramePr>
          <p:nvPr>
            <p:extLst>
              <p:ext uri="{D42A27DB-BD31-4B8C-83A1-F6EECF244321}">
                <p14:modId xmlns:p14="http://schemas.microsoft.com/office/powerpoint/2010/main" val="1577988644"/>
              </p:ext>
            </p:extLst>
          </p:nvPr>
        </p:nvGraphicFramePr>
        <p:xfrm>
          <a:off x="1044448" y="1994028"/>
          <a:ext cx="9748267" cy="2377440"/>
        </p:xfrm>
        <a:graphic>
          <a:graphicData uri="http://schemas.openxmlformats.org/drawingml/2006/table">
            <a:tbl>
              <a:tblPr firstRow="1" bandRow="1">
                <a:tableStyleId>{17292A2E-F333-43FB-9621-5CBBE7FDCDCB}</a:tableStyleId>
              </a:tblPr>
              <a:tblGrid>
                <a:gridCol w="720344">
                  <a:extLst>
                    <a:ext uri="{9D8B030D-6E8A-4147-A177-3AD203B41FA5}">
                      <a16:colId xmlns:a16="http://schemas.microsoft.com/office/drawing/2014/main" val="2202637849"/>
                    </a:ext>
                  </a:extLst>
                </a:gridCol>
                <a:gridCol w="3178964">
                  <a:extLst>
                    <a:ext uri="{9D8B030D-6E8A-4147-A177-3AD203B41FA5}">
                      <a16:colId xmlns:a16="http://schemas.microsoft.com/office/drawing/2014/main" val="3703620681"/>
                    </a:ext>
                  </a:extLst>
                </a:gridCol>
                <a:gridCol w="1949653">
                  <a:extLst>
                    <a:ext uri="{9D8B030D-6E8A-4147-A177-3AD203B41FA5}">
                      <a16:colId xmlns:a16="http://schemas.microsoft.com/office/drawing/2014/main" val="490081537"/>
                    </a:ext>
                  </a:extLst>
                </a:gridCol>
                <a:gridCol w="1949653">
                  <a:extLst>
                    <a:ext uri="{9D8B030D-6E8A-4147-A177-3AD203B41FA5}">
                      <a16:colId xmlns:a16="http://schemas.microsoft.com/office/drawing/2014/main" val="130607921"/>
                    </a:ext>
                  </a:extLst>
                </a:gridCol>
                <a:gridCol w="1949653">
                  <a:extLst>
                    <a:ext uri="{9D8B030D-6E8A-4147-A177-3AD203B41FA5}">
                      <a16:colId xmlns:a16="http://schemas.microsoft.com/office/drawing/2014/main" val="2417071187"/>
                    </a:ext>
                  </a:extLst>
                </a:gridCol>
              </a:tblGrid>
              <a:tr h="370840">
                <a:tc>
                  <a:txBody>
                    <a:bodyPr/>
                    <a:lstStyle/>
                    <a:p>
                      <a:r>
                        <a:rPr lang="en-IN" sz="2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Roll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Year of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181959"/>
                  </a:ext>
                </a:extLst>
              </a:tr>
              <a:tr h="370840">
                <a:tc>
                  <a:txBody>
                    <a:bodyPr/>
                    <a:lstStyle/>
                    <a:p>
                      <a:r>
                        <a:rPr lang="en-IN"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Saai </a:t>
                      </a:r>
                      <a:r>
                        <a:rPr lang="en-IN" sz="2000" dirty="0" err="1"/>
                        <a:t>Krahaanth</a:t>
                      </a:r>
                      <a:r>
                        <a:rPr lang="en-IN" sz="2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3</a:t>
                      </a:r>
                      <a:r>
                        <a:rPr lang="en-IN" sz="2000" baseline="30000" dirty="0"/>
                        <a:t>rd</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357427"/>
                  </a:ext>
                </a:extLst>
              </a:tr>
              <a:tr h="370840">
                <a:tc>
                  <a:txBody>
                    <a:bodyPr/>
                    <a:lstStyle/>
                    <a:p>
                      <a:r>
                        <a:rPr lang="en-IN"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Dinesh 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2</a:t>
                      </a:r>
                      <a:r>
                        <a:rPr lang="en-IN" sz="2000" baseline="30000" dirty="0"/>
                        <a:t>nd</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3141334"/>
                  </a:ext>
                </a:extLst>
              </a:tr>
              <a:tr h="370840">
                <a:tc>
                  <a:txBody>
                    <a:bodyPr/>
                    <a:lstStyle/>
                    <a:p>
                      <a:r>
                        <a:rPr lang="en-IN"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err="1"/>
                        <a:t>Aastin</a:t>
                      </a:r>
                      <a:r>
                        <a:rPr lang="en-IN" sz="2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3</a:t>
                      </a:r>
                      <a:r>
                        <a:rPr lang="en-IN" sz="2000" baseline="30000" dirty="0"/>
                        <a:t>rd</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072944"/>
                  </a:ext>
                </a:extLst>
              </a:tr>
              <a:tr h="370840">
                <a:tc>
                  <a:txBody>
                    <a:bodyPr/>
                    <a:lstStyle/>
                    <a:p>
                      <a:r>
                        <a:rPr lang="en-IN"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Bhavani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3</a:t>
                      </a:r>
                      <a:r>
                        <a:rPr lang="en-IN" sz="2000" baseline="30000" dirty="0"/>
                        <a:t>rd</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020037"/>
                  </a:ext>
                </a:extLst>
              </a:tr>
              <a:tr h="370840">
                <a:tc>
                  <a:txBody>
                    <a:bodyPr/>
                    <a:lstStyle/>
                    <a:p>
                      <a:r>
                        <a:rPr lang="en-IN"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Divya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3</a:t>
                      </a:r>
                      <a:r>
                        <a:rPr lang="en-IN" sz="2000" baseline="30000" dirty="0"/>
                        <a:t>rd</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196841"/>
                  </a:ext>
                </a:extLst>
              </a:tr>
            </a:tbl>
          </a:graphicData>
        </a:graphic>
      </p:graphicFrame>
      <p:sp>
        <p:nvSpPr>
          <p:cNvPr id="9" name="TextBox 8">
            <a:extLst>
              <a:ext uri="{FF2B5EF4-FFF2-40B4-BE49-F238E27FC236}">
                <a16:creationId xmlns:a16="http://schemas.microsoft.com/office/drawing/2014/main" id="{DA031362-9F68-1475-A1AA-27AACD1D4528}"/>
              </a:ext>
            </a:extLst>
          </p:cNvPr>
          <p:cNvSpPr txBox="1"/>
          <p:nvPr/>
        </p:nvSpPr>
        <p:spPr>
          <a:xfrm>
            <a:off x="898144" y="1386362"/>
            <a:ext cx="6094476" cy="461665"/>
          </a:xfrm>
          <a:prstGeom prst="rect">
            <a:avLst/>
          </a:prstGeom>
          <a:noFill/>
        </p:spPr>
        <p:txBody>
          <a:bodyPr wrap="square">
            <a:spAutoFit/>
          </a:bodyPr>
          <a:lstStyle/>
          <a:p>
            <a:r>
              <a:rPr lang="en-US" sz="2400" b="1" dirty="0">
                <a:solidFill>
                  <a:schemeClr val="tx1">
                    <a:lumMod val="75000"/>
                    <a:lumOff val="25000"/>
                  </a:schemeClr>
                </a:solidFill>
              </a:rPr>
              <a:t>Team Number</a:t>
            </a:r>
            <a:r>
              <a:rPr lang="en-US" sz="2400" dirty="0">
                <a:solidFill>
                  <a:schemeClr val="tx1">
                    <a:lumMod val="75000"/>
                    <a:lumOff val="25000"/>
                  </a:schemeClr>
                </a:solidFill>
              </a:rPr>
              <a:t>: </a:t>
            </a:r>
          </a:p>
        </p:txBody>
      </p:sp>
      <p:graphicFrame>
        <p:nvGraphicFramePr>
          <p:cNvPr id="10" name="Table 7">
            <a:extLst>
              <a:ext uri="{FF2B5EF4-FFF2-40B4-BE49-F238E27FC236}">
                <a16:creationId xmlns:a16="http://schemas.microsoft.com/office/drawing/2014/main" id="{520A8D1E-ECB2-BB5E-4E7C-C1F83C605CFB}"/>
              </a:ext>
            </a:extLst>
          </p:cNvPr>
          <p:cNvGraphicFramePr>
            <a:graphicFrameLocks noGrp="1"/>
          </p:cNvGraphicFramePr>
          <p:nvPr>
            <p:extLst>
              <p:ext uri="{D42A27DB-BD31-4B8C-83A1-F6EECF244321}">
                <p14:modId xmlns:p14="http://schemas.microsoft.com/office/powerpoint/2010/main" val="3294044014"/>
              </p:ext>
            </p:extLst>
          </p:nvPr>
        </p:nvGraphicFramePr>
        <p:xfrm>
          <a:off x="1044448" y="4987890"/>
          <a:ext cx="9748267" cy="1188720"/>
        </p:xfrm>
        <a:graphic>
          <a:graphicData uri="http://schemas.openxmlformats.org/drawingml/2006/table">
            <a:tbl>
              <a:tblPr firstRow="1" bandRow="1">
                <a:tableStyleId>{17292A2E-F333-43FB-9621-5CBBE7FDCDCB}</a:tableStyleId>
              </a:tblPr>
              <a:tblGrid>
                <a:gridCol w="720344">
                  <a:extLst>
                    <a:ext uri="{9D8B030D-6E8A-4147-A177-3AD203B41FA5}">
                      <a16:colId xmlns:a16="http://schemas.microsoft.com/office/drawing/2014/main" val="2202637849"/>
                    </a:ext>
                  </a:extLst>
                </a:gridCol>
                <a:gridCol w="5132120">
                  <a:extLst>
                    <a:ext uri="{9D8B030D-6E8A-4147-A177-3AD203B41FA5}">
                      <a16:colId xmlns:a16="http://schemas.microsoft.com/office/drawing/2014/main" val="3703620681"/>
                    </a:ext>
                  </a:extLst>
                </a:gridCol>
                <a:gridCol w="3895803">
                  <a:extLst>
                    <a:ext uri="{9D8B030D-6E8A-4147-A177-3AD203B41FA5}">
                      <a16:colId xmlns:a16="http://schemas.microsoft.com/office/drawing/2014/main" val="130607921"/>
                    </a:ext>
                  </a:extLst>
                </a:gridCol>
              </a:tblGrid>
              <a:tr h="370840">
                <a:tc>
                  <a:txBody>
                    <a:bodyPr/>
                    <a:lstStyle/>
                    <a:p>
                      <a:r>
                        <a:rPr lang="en-IN" sz="2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Faculty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181959"/>
                  </a:ext>
                </a:extLst>
              </a:tr>
              <a:tr h="370840">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020037"/>
                  </a:ext>
                </a:extLst>
              </a:tr>
              <a:tr h="370840">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196841"/>
                  </a:ext>
                </a:extLst>
              </a:tr>
            </a:tbl>
          </a:graphicData>
        </a:graphic>
      </p:graphicFrame>
    </p:spTree>
    <p:extLst>
      <p:ext uri="{BB962C8B-B14F-4D97-AF65-F5344CB8AC3E}">
        <p14:creationId xmlns:p14="http://schemas.microsoft.com/office/powerpoint/2010/main" val="3772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8" name="Content Placeholder 7">
            <a:extLst>
              <a:ext uri="{FF2B5EF4-FFF2-40B4-BE49-F238E27FC236}">
                <a16:creationId xmlns:a16="http://schemas.microsoft.com/office/drawing/2014/main" id="{50AC2A7B-AB81-3621-8CFD-1A6183B2D1C1}"/>
              </a:ext>
            </a:extLst>
          </p:cNvPr>
          <p:cNvSpPr>
            <a:spLocks noGrp="1"/>
          </p:cNvSpPr>
          <p:nvPr>
            <p:ph idx="1"/>
          </p:nvPr>
        </p:nvSpPr>
        <p:spPr/>
        <p:txBody>
          <a:bodyPr>
            <a:normAutofit fontScale="92500"/>
          </a:bodyPr>
          <a:lstStyle/>
          <a:p>
            <a:pPr algn="l">
              <a:buFont typeface="+mj-lt"/>
              <a:buAutoNum type="arabicPeriod"/>
            </a:pPr>
            <a:r>
              <a:rPr lang="en-US" b="1" i="0" dirty="0">
                <a:solidFill>
                  <a:srgbClr val="374151"/>
                </a:solidFill>
                <a:effectLst/>
                <a:latin typeface="Söhne"/>
              </a:rPr>
              <a:t>Limited Access to Smartphones:</a:t>
            </a:r>
            <a:r>
              <a:rPr lang="en-US" b="0" i="0" dirty="0">
                <a:solidFill>
                  <a:srgbClr val="374151"/>
                </a:solidFill>
                <a:effectLst/>
                <a:latin typeface="Söhne"/>
              </a:rPr>
              <a:t> There are situations where individuals may not have access to smartphones. This could be due to various reasons, such as not owning a smartphone, a dead battery, or a lost device.</a:t>
            </a:r>
          </a:p>
          <a:p>
            <a:pPr algn="l">
              <a:buFont typeface="+mj-lt"/>
              <a:buAutoNum type="arabicPeriod"/>
            </a:pPr>
            <a:r>
              <a:rPr lang="en-US" b="1" i="0" dirty="0">
                <a:solidFill>
                  <a:srgbClr val="374151"/>
                </a:solidFill>
                <a:effectLst/>
                <a:latin typeface="Söhne"/>
              </a:rPr>
              <a:t>Kidnapping Scenarios:</a:t>
            </a:r>
            <a:r>
              <a:rPr lang="en-US" b="0" i="0" dirty="0">
                <a:solidFill>
                  <a:srgbClr val="374151"/>
                </a:solidFill>
                <a:effectLst/>
                <a:latin typeface="Söhne"/>
              </a:rPr>
              <a:t> In cases of kidnapping or abduction, the perpetrators may separate the victim from their smartphone, making it impossible for them to call for help. This is a significant concern, especially in emergency situations.</a:t>
            </a:r>
          </a:p>
          <a:p>
            <a:pPr algn="l">
              <a:buFont typeface="+mj-lt"/>
              <a:buAutoNum type="arabicPeriod"/>
            </a:pPr>
            <a:r>
              <a:rPr lang="en-US" b="1" i="0" dirty="0">
                <a:solidFill>
                  <a:srgbClr val="374151"/>
                </a:solidFill>
                <a:effectLst/>
                <a:latin typeface="Söhne"/>
              </a:rPr>
              <a:t>Elderly Individuals:</a:t>
            </a:r>
            <a:r>
              <a:rPr lang="en-US" b="0" i="0" dirty="0">
                <a:solidFill>
                  <a:srgbClr val="374151"/>
                </a:solidFill>
                <a:effectLst/>
                <a:latin typeface="Söhne"/>
              </a:rPr>
              <a:t> Older people may face health emergencies and need immediate medical assistance. However, they may not have smartphones or may not be proficient in using them to call for an ambulance.</a:t>
            </a:r>
          </a:p>
          <a:p>
            <a:pPr algn="l">
              <a:buFont typeface="+mj-lt"/>
              <a:buAutoNum type="arabicPeriod"/>
            </a:pPr>
            <a:r>
              <a:rPr lang="en-US" b="1" i="0" dirty="0">
                <a:solidFill>
                  <a:srgbClr val="374151"/>
                </a:solidFill>
                <a:effectLst/>
                <a:latin typeface="Söhne"/>
              </a:rPr>
              <a:t>Children Going to School:</a:t>
            </a:r>
            <a:r>
              <a:rPr lang="en-US" b="0" i="0" dirty="0">
                <a:solidFill>
                  <a:srgbClr val="374151"/>
                </a:solidFill>
                <a:effectLst/>
                <a:latin typeface="Söhne"/>
              </a:rPr>
              <a:t> School children, especially in some areas or age groups, may not be allowed to carry smartphones to school. In such cases, they lack a direct means of communication in case of emergencies, and this can be a safety concern for both parents and school staff.</a:t>
            </a:r>
          </a:p>
          <a:p>
            <a:pPr lvl="1"/>
            <a:endParaRPr lang="en-IN" dirty="0"/>
          </a:p>
        </p:txBody>
      </p:sp>
      <p:sp>
        <p:nvSpPr>
          <p:cNvPr id="5" name="Date Placeholder 4"/>
          <p:cNvSpPr>
            <a:spLocks noGrp="1"/>
          </p:cNvSpPr>
          <p:nvPr>
            <p:ph type="dt" sz="half" idx="2"/>
          </p:nvPr>
        </p:nvSpPr>
        <p:spPr/>
        <p:txBody>
          <a:bodyPr/>
          <a:lstStyle/>
          <a:p>
            <a:r>
              <a:rPr lang="en-US"/>
              <a:t>2/22/2023</a:t>
            </a:r>
            <a:endParaRPr lang="en-US" dirty="0"/>
          </a:p>
        </p:txBody>
      </p:sp>
      <p:sp>
        <p:nvSpPr>
          <p:cNvPr id="6" name="Footer Placeholder 5"/>
          <p:cNvSpPr>
            <a:spLocks noGrp="1"/>
          </p:cNvSpPr>
          <p:nvPr>
            <p:ph type="ftr" sz="quarter" idx="3"/>
          </p:nvPr>
        </p:nvSpPr>
        <p:spPr/>
        <p:txBody>
          <a:bodyPr/>
          <a:lstStyle/>
          <a:p>
            <a:r>
              <a:rPr lang="en-US"/>
              <a:t>Copyright © 2021-2023 LEAP. All rights reserved</a:t>
            </a:r>
            <a:endParaRPr lang="en-IN" dirty="0"/>
          </a:p>
        </p:txBody>
      </p:sp>
      <p:sp>
        <p:nvSpPr>
          <p:cNvPr id="7" name="Slide Number Placeholder 6"/>
          <p:cNvSpPr>
            <a:spLocks noGrp="1"/>
          </p:cNvSpPr>
          <p:nvPr>
            <p:ph type="sldNum" sz="quarter" idx="4"/>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291097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Concept Design</a:t>
            </a:r>
          </a:p>
        </p:txBody>
      </p:sp>
      <p:sp>
        <p:nvSpPr>
          <p:cNvPr id="10" name="Content Placeholder 9">
            <a:extLst>
              <a:ext uri="{FF2B5EF4-FFF2-40B4-BE49-F238E27FC236}">
                <a16:creationId xmlns:a16="http://schemas.microsoft.com/office/drawing/2014/main" id="{4C89A8AB-1BF7-4AB5-2431-2B0C5D7A2E09}"/>
              </a:ext>
            </a:extLst>
          </p:cNvPr>
          <p:cNvSpPr>
            <a:spLocks noGrp="1"/>
          </p:cNvSpPr>
          <p:nvPr>
            <p:ph idx="1"/>
          </p:nvPr>
        </p:nvSpPr>
        <p:spPr>
          <a:xfrm>
            <a:off x="621793" y="1531175"/>
            <a:ext cx="6693407" cy="4284755"/>
          </a:xfrm>
        </p:spPr>
        <p:txBody>
          <a:bodyPr>
            <a:noAutofit/>
          </a:bodyPr>
          <a:lstStyle/>
          <a:p>
            <a:pPr algn="l">
              <a:buFont typeface="+mj-lt"/>
              <a:buAutoNum type="arabicPeriod"/>
            </a:pPr>
            <a:r>
              <a:rPr lang="en-US" sz="1800" b="1" i="0" dirty="0">
                <a:solidFill>
                  <a:srgbClr val="374151"/>
                </a:solidFill>
                <a:effectLst/>
                <a:latin typeface="Söhne"/>
              </a:rPr>
              <a:t>Limited to Smartphones:</a:t>
            </a:r>
            <a:r>
              <a:rPr lang="en-US" sz="1800" b="0" i="0" dirty="0">
                <a:solidFill>
                  <a:srgbClr val="374151"/>
                </a:solidFill>
                <a:effectLst/>
                <a:latin typeface="Söhne"/>
              </a:rPr>
              <a:t> The SOS keychain concept appears to be restricted to smartphone usage. This limitation can pose challenges in situations where individuals do not have access to smartphones.</a:t>
            </a:r>
          </a:p>
          <a:p>
            <a:pPr algn="l">
              <a:buFont typeface="+mj-lt"/>
              <a:buAutoNum type="arabicPeriod"/>
            </a:pPr>
            <a:r>
              <a:rPr lang="en-US" sz="1800" b="1" i="0" dirty="0">
                <a:solidFill>
                  <a:srgbClr val="374151"/>
                </a:solidFill>
                <a:effectLst/>
                <a:latin typeface="Söhne"/>
              </a:rPr>
              <a:t>Potential Kidnapping Scenario:</a:t>
            </a:r>
            <a:r>
              <a:rPr lang="en-US" sz="1800" b="0" i="0" dirty="0">
                <a:solidFill>
                  <a:srgbClr val="374151"/>
                </a:solidFill>
                <a:effectLst/>
                <a:latin typeface="Söhne"/>
              </a:rPr>
              <a:t> In case of a kidnapping, perpetrators might separate the affected individual from their smartphone, preventing them from using the SOS feature. It's essential to consider alternative methods for alerting authorities or seeking help.</a:t>
            </a:r>
          </a:p>
          <a:p>
            <a:pPr algn="l">
              <a:buFont typeface="+mj-lt"/>
              <a:buAutoNum type="arabicPeriod"/>
            </a:pPr>
            <a:r>
              <a:rPr lang="en-US" sz="1800" b="1" i="0" dirty="0">
                <a:solidFill>
                  <a:srgbClr val="374151"/>
                </a:solidFill>
                <a:effectLst/>
                <a:latin typeface="Söhne"/>
              </a:rPr>
              <a:t>Health Emergencies for the Elderly:</a:t>
            </a:r>
            <a:r>
              <a:rPr lang="en-US" sz="1800" b="0" i="0" dirty="0">
                <a:solidFill>
                  <a:srgbClr val="374151"/>
                </a:solidFill>
                <a:effectLst/>
                <a:latin typeface="Söhne"/>
              </a:rPr>
              <a:t> Older individuals may experience health emergencies where they need immediate medical assistance. Relying solely on smartphones may not be practical for this demographic.</a:t>
            </a:r>
          </a:p>
          <a:p>
            <a:pPr algn="l">
              <a:buFont typeface="+mj-lt"/>
              <a:buAutoNum type="arabicPeriod"/>
            </a:pPr>
            <a:r>
              <a:rPr lang="en-US" sz="1800" b="1" i="0" dirty="0">
                <a:solidFill>
                  <a:srgbClr val="374151"/>
                </a:solidFill>
                <a:effectLst/>
                <a:latin typeface="Söhne"/>
              </a:rPr>
              <a:t>School Children's Usage:</a:t>
            </a:r>
            <a:r>
              <a:rPr lang="en-US" sz="1800" b="0" i="0" dirty="0">
                <a:solidFill>
                  <a:srgbClr val="374151"/>
                </a:solidFill>
                <a:effectLst/>
                <a:latin typeface="Söhne"/>
              </a:rPr>
              <a:t> Schoolchildren often do not have access to smartphones during school hours. However, emergencies can still occur when they are away from home or school. The keychain should provide a solution for these situations.</a:t>
            </a:r>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5</a:t>
            </a:fld>
            <a:endParaRPr lang="en-US" dirty="0"/>
          </a:p>
        </p:txBody>
      </p:sp>
      <p:pic>
        <p:nvPicPr>
          <p:cNvPr id="4" name="Picture 3">
            <a:extLst>
              <a:ext uri="{FF2B5EF4-FFF2-40B4-BE49-F238E27FC236}">
                <a16:creationId xmlns:a16="http://schemas.microsoft.com/office/drawing/2014/main" id="{26918BD9-3D6C-6670-2EEF-F19D3201A6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369194" y="1332264"/>
            <a:ext cx="4822805" cy="5151120"/>
          </a:xfrm>
          <a:prstGeom prst="rect">
            <a:avLst/>
          </a:prstGeom>
        </p:spPr>
      </p:pic>
    </p:spTree>
    <p:extLst>
      <p:ext uri="{BB962C8B-B14F-4D97-AF65-F5344CB8AC3E}">
        <p14:creationId xmlns:p14="http://schemas.microsoft.com/office/powerpoint/2010/main" val="369787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Concept Design				..</a:t>
            </a:r>
            <a:r>
              <a:rPr lang="en-US" dirty="0" err="1"/>
              <a:t>contd</a:t>
            </a:r>
            <a:endParaRPr lang="en-US" dirty="0"/>
          </a:p>
        </p:txBody>
      </p:sp>
      <p:sp>
        <p:nvSpPr>
          <p:cNvPr id="10" name="Content Placeholder 9">
            <a:extLst>
              <a:ext uri="{FF2B5EF4-FFF2-40B4-BE49-F238E27FC236}">
                <a16:creationId xmlns:a16="http://schemas.microsoft.com/office/drawing/2014/main" id="{4C89A8AB-1BF7-4AB5-2431-2B0C5D7A2E09}"/>
              </a:ext>
            </a:extLst>
          </p:cNvPr>
          <p:cNvSpPr>
            <a:spLocks noGrp="1"/>
          </p:cNvSpPr>
          <p:nvPr>
            <p:ph idx="1"/>
          </p:nvPr>
        </p:nvSpPr>
        <p:spPr>
          <a:xfrm>
            <a:off x="408212" y="1523378"/>
            <a:ext cx="11375576" cy="4284755"/>
          </a:xfrm>
        </p:spPr>
        <p:txBody>
          <a:bodyPr>
            <a:normAutofit/>
          </a:bodyPr>
          <a:lstStyle/>
          <a:p>
            <a:r>
              <a:rPr lang="en-IN" b="1" dirty="0"/>
              <a:t>Key aspects of the design:</a:t>
            </a:r>
          </a:p>
          <a:p>
            <a:r>
              <a:rPr lang="en-US" dirty="0"/>
              <a:t>1. Compact and portable design for easy carrying.</a:t>
            </a:r>
          </a:p>
          <a:p>
            <a:r>
              <a:rPr lang="en-US" dirty="0"/>
              <a:t>2. User-friendly interface for quick and intuitive operation.</a:t>
            </a:r>
          </a:p>
          <a:p>
            <a:r>
              <a:rPr lang="en-US" dirty="0"/>
              <a:t>3. Clear and prominent SOS button for immediate emergency activation.</a:t>
            </a:r>
          </a:p>
          <a:p>
            <a:r>
              <a:rPr lang="en-US" dirty="0"/>
              <a:t>4. Robust and durable construction to withstand harsh conditions.</a:t>
            </a:r>
          </a:p>
          <a:p>
            <a:r>
              <a:rPr lang="en-US" dirty="0"/>
              <a:t>5. GPS location sending functionality for precise location identification.</a:t>
            </a:r>
          </a:p>
          <a:p>
            <a:r>
              <a:rPr lang="en-US" dirty="0"/>
              <a:t>6. Long-lasting battery life to ensure reliable usage during emergencies.</a:t>
            </a:r>
          </a:p>
          <a:p>
            <a:r>
              <a:rPr lang="en-US" dirty="0"/>
              <a:t>7. Integration with voice transmitting device to establish the current situation.</a:t>
            </a:r>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313354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Date Placeholder 2"/>
          <p:cNvSpPr>
            <a:spLocks noGrp="1"/>
          </p:cNvSpPr>
          <p:nvPr>
            <p:ph type="dt" sz="half" idx="2"/>
          </p:nvPr>
        </p:nvSpPr>
        <p:spPr/>
        <p:txBody>
          <a:bodyPr/>
          <a:lstStyle/>
          <a:p>
            <a:r>
              <a:rPr lang="en-US"/>
              <a:t>2/22/2023</a:t>
            </a:r>
            <a:endParaRPr lang="en-US" dirty="0"/>
          </a:p>
        </p:txBody>
      </p:sp>
      <p:sp>
        <p:nvSpPr>
          <p:cNvPr id="4" name="Footer Placeholder 3"/>
          <p:cNvSpPr>
            <a:spLocks noGrp="1"/>
          </p:cNvSpPr>
          <p:nvPr>
            <p:ph type="ftr" sz="quarter" idx="3"/>
          </p:nvPr>
        </p:nvSpPr>
        <p:spPr/>
        <p:txBody>
          <a:bodyPr/>
          <a:lstStyle/>
          <a:p>
            <a:r>
              <a:rPr lang="en-US"/>
              <a:t>Copyright © 2021-2023 LEAP. All rights reserved</a:t>
            </a:r>
            <a:endParaRPr lang="en-IN" dirty="0"/>
          </a:p>
        </p:txBody>
      </p:sp>
      <p:sp>
        <p:nvSpPr>
          <p:cNvPr id="5" name="Slide Number Placeholder 4"/>
          <p:cNvSpPr>
            <a:spLocks noGrp="1"/>
          </p:cNvSpPr>
          <p:nvPr>
            <p:ph type="sldNum" sz="quarter" idx="4"/>
          </p:nvPr>
        </p:nvSpPr>
        <p:spPr/>
        <p:txBody>
          <a:bodyPr/>
          <a:lstStyle/>
          <a:p>
            <a:fld id="{3A98EE3D-8CD1-4C3F-BD1C-C98C9596463C}" type="slidenum">
              <a:rPr lang="en-US" smtClean="0"/>
              <a:pPr/>
              <a:t>7</a:t>
            </a:fld>
            <a:endParaRPr lang="en-US" dirty="0"/>
          </a:p>
        </p:txBody>
      </p:sp>
      <p:sp>
        <p:nvSpPr>
          <p:cNvPr id="43" name="TextBox 42">
            <a:extLst>
              <a:ext uri="{FF2B5EF4-FFF2-40B4-BE49-F238E27FC236}">
                <a16:creationId xmlns:a16="http://schemas.microsoft.com/office/drawing/2014/main" id="{11BB4B14-71D0-4C9A-E361-80E8E53BFED2}"/>
              </a:ext>
            </a:extLst>
          </p:cNvPr>
          <p:cNvSpPr txBox="1"/>
          <p:nvPr/>
        </p:nvSpPr>
        <p:spPr>
          <a:xfrm>
            <a:off x="2141271" y="6141865"/>
            <a:ext cx="826764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rPr>
              <a:t>Source for functional blocks for toaster: </a:t>
            </a:r>
            <a:r>
              <a:rPr lang="en-IN" sz="1600" dirty="0">
                <a:solidFill>
                  <a:srgbClr val="0563C1"/>
                </a:solidFill>
                <a:effectLst/>
                <a:latin typeface="Calibri" panose="020F0502020204030204" pitchFamily="34" charset="0"/>
                <a:ea typeface="Calibri" panose="020F0502020204030204" pitchFamily="34" charset="0"/>
                <a:hlinkClick r:id="rId3"/>
              </a:rPr>
              <a:t>https://home.howstuffworks.com/toaster.htm</a:t>
            </a:r>
            <a:endParaRPr lang="en-IN" dirty="0"/>
          </a:p>
        </p:txBody>
      </p:sp>
      <p:pic>
        <p:nvPicPr>
          <p:cNvPr id="40" name="Picture 39">
            <a:extLst>
              <a:ext uri="{FF2B5EF4-FFF2-40B4-BE49-F238E27FC236}">
                <a16:creationId xmlns:a16="http://schemas.microsoft.com/office/drawing/2014/main" id="{FEC8CB6C-DBCC-3E9F-107B-2CFE5DECC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520" y="1511498"/>
            <a:ext cx="8501161" cy="4582657"/>
          </a:xfrm>
          <a:prstGeom prst="rect">
            <a:avLst/>
          </a:prstGeom>
        </p:spPr>
      </p:pic>
    </p:spTree>
    <p:extLst>
      <p:ext uri="{BB962C8B-B14F-4D97-AF65-F5344CB8AC3E}">
        <p14:creationId xmlns:p14="http://schemas.microsoft.com/office/powerpoint/2010/main" val="37982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t>
            </a:r>
            <a:r>
              <a:rPr lang="en-US" dirty="0" err="1"/>
              <a:t>contd</a:t>
            </a:r>
            <a:endParaRPr lang="en-US" dirty="0"/>
          </a:p>
        </p:txBody>
      </p:sp>
      <p:sp>
        <p:nvSpPr>
          <p:cNvPr id="40" name="Content Placeholder 39">
            <a:extLst>
              <a:ext uri="{FF2B5EF4-FFF2-40B4-BE49-F238E27FC236}">
                <a16:creationId xmlns:a16="http://schemas.microsoft.com/office/drawing/2014/main" id="{C81E6AD7-9A0B-F513-AA90-0BFADC99A48E}"/>
              </a:ext>
            </a:extLst>
          </p:cNvPr>
          <p:cNvSpPr>
            <a:spLocks noGrp="1"/>
          </p:cNvSpPr>
          <p:nvPr>
            <p:ph sz="half" idx="2"/>
          </p:nvPr>
        </p:nvSpPr>
        <p:spPr>
          <a:xfrm>
            <a:off x="6223802" y="1447800"/>
            <a:ext cx="5526238" cy="4445001"/>
          </a:xfrm>
        </p:spPr>
        <p:txBody>
          <a:bodyPr>
            <a:normAutofit/>
          </a:bodyPr>
          <a:lstStyle/>
          <a:p>
            <a:r>
              <a:rPr lang="en-US" dirty="0"/>
              <a:t>5. Speak clearly into the device's microphone to explain your situation and provide necessary details.</a:t>
            </a:r>
          </a:p>
          <a:p>
            <a:r>
              <a:rPr lang="en-US" dirty="0"/>
              <a:t>6. The device will send the voice through outgoing call to authorized person</a:t>
            </a:r>
          </a:p>
          <a:p>
            <a:r>
              <a:rPr lang="en-US" dirty="0"/>
              <a:t>7. Our devices send messages to certain people and the message contains location of user with a small emergency details</a:t>
            </a:r>
          </a:p>
        </p:txBody>
      </p:sp>
      <p:sp>
        <p:nvSpPr>
          <p:cNvPr id="3" name="Date Placeholder 2"/>
          <p:cNvSpPr>
            <a:spLocks noGrp="1"/>
          </p:cNvSpPr>
          <p:nvPr>
            <p:ph type="dt" sz="half" idx="10"/>
          </p:nvPr>
        </p:nvSpPr>
        <p:spPr/>
        <p:txBody>
          <a:bodyPr/>
          <a:lstStyle/>
          <a:p>
            <a:r>
              <a:rPr lang="en-US"/>
              <a:t>2/22/2023</a:t>
            </a:r>
            <a:endParaRPr lang="en-US" dirty="0"/>
          </a:p>
        </p:txBody>
      </p:sp>
      <p:sp>
        <p:nvSpPr>
          <p:cNvPr id="4" name="Footer Placeholder 3"/>
          <p:cNvSpPr>
            <a:spLocks noGrp="1"/>
          </p:cNvSpPr>
          <p:nvPr>
            <p:ph type="ftr" sz="quarter" idx="3"/>
          </p:nvPr>
        </p:nvSpPr>
        <p:spPr/>
        <p:txBody>
          <a:bodyPr/>
          <a:lstStyle/>
          <a:p>
            <a:r>
              <a:rPr lang="en-US"/>
              <a:t>Copyright © 2021-2023 LEAP. All rights reserved</a:t>
            </a:r>
            <a:endParaRPr lang="en-IN" dirty="0"/>
          </a:p>
        </p:txBody>
      </p:sp>
      <p:sp>
        <p:nvSpPr>
          <p:cNvPr id="5" name="Slide Number Placeholder 4"/>
          <p:cNvSpPr>
            <a:spLocks noGrp="1"/>
          </p:cNvSpPr>
          <p:nvPr>
            <p:ph type="sldNum" sz="quarter" idx="4"/>
          </p:nvPr>
        </p:nvSpPr>
        <p:spPr/>
        <p:txBody>
          <a:bodyPr/>
          <a:lstStyle/>
          <a:p>
            <a:fld id="{3A98EE3D-8CD1-4C3F-BD1C-C98C9596463C}" type="slidenum">
              <a:rPr lang="en-US" smtClean="0"/>
              <a:pPr/>
              <a:t>8</a:t>
            </a:fld>
            <a:endParaRPr lang="en-US" dirty="0"/>
          </a:p>
        </p:txBody>
      </p:sp>
      <p:sp>
        <p:nvSpPr>
          <p:cNvPr id="8" name="Content Placeholder 38">
            <a:extLst>
              <a:ext uri="{FF2B5EF4-FFF2-40B4-BE49-F238E27FC236}">
                <a16:creationId xmlns:a16="http://schemas.microsoft.com/office/drawing/2014/main" id="{98F90E94-815B-A0F8-646A-B9B5E56875FF}"/>
              </a:ext>
            </a:extLst>
          </p:cNvPr>
          <p:cNvSpPr>
            <a:spLocks noGrp="1"/>
          </p:cNvSpPr>
          <p:nvPr>
            <p:ph sz="half" idx="1"/>
          </p:nvPr>
        </p:nvSpPr>
        <p:spPr>
          <a:xfrm>
            <a:off x="207963" y="1592263"/>
            <a:ext cx="5759450" cy="4300537"/>
          </a:xfrm>
        </p:spPr>
        <p:txBody>
          <a:bodyPr>
            <a:normAutofit/>
          </a:bodyPr>
          <a:lstStyle/>
          <a:p>
            <a:r>
              <a:rPr lang="en-US" dirty="0"/>
              <a:t>1 .Carry the SOS Key chain device all the time</a:t>
            </a:r>
            <a:r>
              <a:rPr lang="en-US" b="0" i="0" dirty="0">
                <a:solidFill>
                  <a:srgbClr val="D1D5DB"/>
                </a:solidFill>
                <a:effectLst/>
                <a:latin typeface="Söhne"/>
              </a:rPr>
              <a:t>.,.</a:t>
            </a:r>
            <a:endParaRPr lang="en-US" dirty="0"/>
          </a:p>
          <a:p>
            <a:r>
              <a:rPr lang="en-US" dirty="0"/>
              <a:t>2. In case of an emergency, locate the prominent SOS button on the device.</a:t>
            </a:r>
          </a:p>
          <a:p>
            <a:r>
              <a:rPr lang="en-US" dirty="0"/>
              <a:t>3. Press and hold the SOS button for a few seconds to activate the emergency call function.</a:t>
            </a:r>
          </a:p>
          <a:p>
            <a:r>
              <a:rPr lang="en-US" dirty="0"/>
              <a:t>4. The device will establish a connection with emergency services or designated contacts.</a:t>
            </a:r>
          </a:p>
        </p:txBody>
      </p:sp>
    </p:spTree>
    <p:extLst>
      <p:ext uri="{BB962C8B-B14F-4D97-AF65-F5344CB8AC3E}">
        <p14:creationId xmlns:p14="http://schemas.microsoft.com/office/powerpoint/2010/main" val="381813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Projection views of the proposed design</a:t>
            </a:r>
            <a:endParaRPr lang="en-US" dirty="0"/>
          </a:p>
        </p:txBody>
      </p:sp>
      <p:sp>
        <p:nvSpPr>
          <p:cNvPr id="7" name="Date Placeholder 6"/>
          <p:cNvSpPr>
            <a:spLocks noGrp="1"/>
          </p:cNvSpPr>
          <p:nvPr>
            <p:ph type="dt" sz="half" idx="2"/>
          </p:nvPr>
        </p:nvSpPr>
        <p:spPr/>
        <p:txBody>
          <a:bodyPr/>
          <a:lstStyle/>
          <a:p>
            <a:r>
              <a:rPr lang="en-US"/>
              <a:t>2/22/2023</a:t>
            </a:r>
            <a:endParaRPr lang="en-US" dirty="0"/>
          </a:p>
        </p:txBody>
      </p:sp>
      <p:sp>
        <p:nvSpPr>
          <p:cNvPr id="8" name="Footer Placeholder 7"/>
          <p:cNvSpPr>
            <a:spLocks noGrp="1"/>
          </p:cNvSpPr>
          <p:nvPr>
            <p:ph type="ftr" sz="quarter" idx="3"/>
          </p:nvPr>
        </p:nvSpPr>
        <p:spPr/>
        <p:txBody>
          <a:bodyPr/>
          <a:lstStyle/>
          <a:p>
            <a:r>
              <a:rPr lang="en-US"/>
              <a:t>Copyright © 2021-2023 LEAP. All rights reserved</a:t>
            </a:r>
            <a:endParaRPr lang="en-IN" dirty="0"/>
          </a:p>
        </p:txBody>
      </p:sp>
      <p:sp>
        <p:nvSpPr>
          <p:cNvPr id="9" name="Slide Number Placeholder 8"/>
          <p:cNvSpPr>
            <a:spLocks noGrp="1"/>
          </p:cNvSpPr>
          <p:nvPr>
            <p:ph type="sldNum" sz="quarter" idx="4"/>
          </p:nvPr>
        </p:nvSpPr>
        <p:spPr/>
        <p:txBody>
          <a:bodyPr/>
          <a:lstStyle/>
          <a:p>
            <a:fld id="{3A98EE3D-8CD1-4C3F-BD1C-C98C9596463C}" type="slidenum">
              <a:rPr lang="en-US" smtClean="0"/>
              <a:pPr/>
              <a:t>9</a:t>
            </a:fld>
            <a:endParaRPr lang="en-US" dirty="0"/>
          </a:p>
        </p:txBody>
      </p:sp>
      <p:pic>
        <p:nvPicPr>
          <p:cNvPr id="12" name="Drawing 3">
            <a:extLst>
              <a:ext uri="{FF2B5EF4-FFF2-40B4-BE49-F238E27FC236}">
                <a16:creationId xmlns:a16="http://schemas.microsoft.com/office/drawing/2014/main" id="{3ED760B5-5E00-C71D-2A60-3C6E2B025090}"/>
              </a:ext>
            </a:extLst>
          </p:cNvPr>
          <p:cNvPicPr>
            <a:picLocks noChangeAspect="1"/>
          </p:cNvPicPr>
          <p:nvPr/>
        </p:nvPicPr>
        <p:blipFill>
          <a:blip r:embed="rId3" cstate="print">
            <a:extLst>
              <a:ext uri="{28A0092B-C50C-407E-A947-70E740481C1C}">
                <a14:useLocalDpi xmlns:a14="http://schemas.microsoft.com/office/drawing/2010/main" val="0"/>
              </a:ext>
            </a:extLst>
          </a:blip>
          <a:srcRect t="5229" b="5229"/>
          <a:stretch/>
        </p:blipFill>
        <p:spPr bwMode="auto">
          <a:xfrm>
            <a:off x="-809553" y="-236387"/>
            <a:ext cx="6786880" cy="4638680"/>
          </a:xfrm>
          <a:prstGeom prst="rect">
            <a:avLst/>
          </a:prstGeom>
        </p:spPr>
      </p:pic>
      <p:sp>
        <p:nvSpPr>
          <p:cNvPr id="14" name="TextBox 13">
            <a:extLst>
              <a:ext uri="{FF2B5EF4-FFF2-40B4-BE49-F238E27FC236}">
                <a16:creationId xmlns:a16="http://schemas.microsoft.com/office/drawing/2014/main" id="{75CB257B-D4D5-42DD-B2E7-FD4760AAD10D}"/>
              </a:ext>
            </a:extLst>
          </p:cNvPr>
          <p:cNvSpPr txBox="1"/>
          <p:nvPr/>
        </p:nvSpPr>
        <p:spPr>
          <a:xfrm>
            <a:off x="3697451" y="6092054"/>
            <a:ext cx="4514850" cy="646331"/>
          </a:xfrm>
          <a:prstGeom prst="rect">
            <a:avLst/>
          </a:prstGeom>
          <a:noFill/>
        </p:spPr>
        <p:txBody>
          <a:bodyPr wrap="square">
            <a:spAutoFit/>
          </a:bodyPr>
          <a:lstStyle/>
          <a:p>
            <a:r>
              <a:rPr lang="en-IN" sz="3600" dirty="0"/>
              <a:t>SOS Emergency Device</a:t>
            </a:r>
            <a:endParaRPr lang="en-IN" sz="360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18" name="TextBox 17">
            <a:extLst>
              <a:ext uri="{FF2B5EF4-FFF2-40B4-BE49-F238E27FC236}">
                <a16:creationId xmlns:a16="http://schemas.microsoft.com/office/drawing/2014/main" id="{902B09EF-8DCC-A747-5411-AA1D1E1C9DAD}"/>
              </a:ext>
            </a:extLst>
          </p:cNvPr>
          <p:cNvSpPr txBox="1"/>
          <p:nvPr/>
        </p:nvSpPr>
        <p:spPr>
          <a:xfrm>
            <a:off x="7232999" y="1651797"/>
            <a:ext cx="4664361" cy="4244239"/>
          </a:xfrm>
          <a:prstGeom prst="rect">
            <a:avLst/>
          </a:prstGeom>
          <a:noFill/>
        </p:spPr>
        <p:txBody>
          <a:bodyPr wrap="square">
            <a:spAutoFit/>
          </a:bodyPr>
          <a:lstStyle/>
          <a:p>
            <a:pPr>
              <a:lnSpc>
                <a:spcPct val="107000"/>
              </a:lnSpc>
            </a:pPr>
            <a:r>
              <a:rPr lang="en-IN" sz="2000" b="1" dirty="0"/>
              <a:t>Components Link </a:t>
            </a:r>
          </a:p>
          <a:p>
            <a:pPr>
              <a:lnSpc>
                <a:spcPct val="107000"/>
              </a:lnSpc>
            </a:pPr>
            <a:endParaRPr lang="en-IN" sz="2000" b="1" dirty="0"/>
          </a:p>
          <a:p>
            <a:pPr>
              <a:lnSpc>
                <a:spcPct val="107000"/>
              </a:lnSpc>
            </a:pPr>
            <a:r>
              <a:rPr lang="en-IN" dirty="0"/>
              <a:t>1. </a:t>
            </a:r>
            <a:r>
              <a:rPr lang="en-US" i="0" dirty="0">
                <a:effectLst/>
                <a:latin typeface="Roboto" panose="02000000000000000000" pitchFamily="2" charset="0"/>
              </a:rPr>
              <a:t>A9G GSM/GPRS+GPS/BDS Development Board (AI-thinker)</a:t>
            </a:r>
            <a:r>
              <a:rPr lang="en-US" i="0" dirty="0">
                <a:solidFill>
                  <a:srgbClr val="333E48"/>
                </a:solidFill>
                <a:effectLst/>
                <a:latin typeface="Inter"/>
              </a:rPr>
              <a:t>:-</a:t>
            </a:r>
          </a:p>
          <a:p>
            <a:pPr>
              <a:lnSpc>
                <a:spcPct val="107000"/>
              </a:lnSpc>
            </a:pPr>
            <a:r>
              <a:rPr lang="en-US" sz="1100" dirty="0">
                <a:solidFill>
                  <a:srgbClr val="92D050"/>
                </a:solidFill>
                <a:hlinkClick r:id="rId4">
                  <a:extLst>
                    <a:ext uri="{A12FA001-AC4F-418D-AE19-62706E023703}">
                      <ahyp:hlinkClr xmlns:ahyp="http://schemas.microsoft.com/office/drawing/2018/hyperlinkcolor" val="tx"/>
                    </a:ext>
                  </a:extLst>
                </a:hlinkClick>
              </a:rPr>
              <a:t>A9G GSM/GPRS+GPS/BDS Development Board (AI-thinker) - </a:t>
            </a:r>
            <a:r>
              <a:rPr lang="en-US" sz="1100" dirty="0" err="1">
                <a:solidFill>
                  <a:srgbClr val="92D050"/>
                </a:solidFill>
                <a:hlinkClick r:id="rId4">
                  <a:extLst>
                    <a:ext uri="{A12FA001-AC4F-418D-AE19-62706E023703}">
                      <ahyp:hlinkClr xmlns:ahyp="http://schemas.microsoft.com/office/drawing/2018/hyperlinkcolor" val="tx"/>
                    </a:ext>
                  </a:extLst>
                </a:hlinkClick>
              </a:rPr>
              <a:t>leetechbd</a:t>
            </a:r>
            <a:r>
              <a:rPr lang="en-US" sz="1100" dirty="0">
                <a:solidFill>
                  <a:srgbClr val="92D050"/>
                </a:solidFill>
                <a:hlinkClick r:id="rId4">
                  <a:extLst>
                    <a:ext uri="{A12FA001-AC4F-418D-AE19-62706E023703}">
                      <ahyp:hlinkClr xmlns:ahyp="http://schemas.microsoft.com/office/drawing/2018/hyperlinkcolor" val="tx"/>
                    </a:ext>
                  </a:extLst>
                </a:hlinkClick>
              </a:rPr>
              <a:t> </a:t>
            </a:r>
            <a:endParaRPr lang="en-US" sz="1100" dirty="0">
              <a:solidFill>
                <a:srgbClr val="92D050"/>
              </a:solidFill>
            </a:endParaRPr>
          </a:p>
          <a:p>
            <a:pPr>
              <a:lnSpc>
                <a:spcPct val="107000"/>
              </a:lnSpc>
            </a:pPr>
            <a:endParaRPr lang="en-US" dirty="0"/>
          </a:p>
          <a:p>
            <a:pPr>
              <a:lnSpc>
                <a:spcPct val="107000"/>
              </a:lnSpc>
            </a:pPr>
            <a:r>
              <a:rPr lang="en-IN" dirty="0"/>
              <a:t>2. </a:t>
            </a:r>
            <a:r>
              <a:rPr lang="en-IN" b="0" i="0" dirty="0">
                <a:solidFill>
                  <a:srgbClr val="212121"/>
                </a:solidFill>
                <a:effectLst/>
                <a:latin typeface="Roboto" panose="02000000000000000000" pitchFamily="2" charset="0"/>
              </a:rPr>
              <a:t>London Retro KP 402025 Battery</a:t>
            </a:r>
            <a:r>
              <a:rPr lang="en-IN" b="0" i="0" dirty="0">
                <a:solidFill>
                  <a:srgbClr val="333E48"/>
                </a:solidFill>
                <a:effectLst/>
                <a:latin typeface="Inter"/>
              </a:rPr>
              <a:t> :</a:t>
            </a:r>
            <a:r>
              <a:rPr lang="en-IN" dirty="0"/>
              <a:t>- </a:t>
            </a:r>
          </a:p>
          <a:p>
            <a:pPr>
              <a:lnSpc>
                <a:spcPct val="107000"/>
              </a:lnSpc>
            </a:pPr>
            <a:r>
              <a:rPr lang="en-IN" sz="1100" dirty="0">
                <a:solidFill>
                  <a:srgbClr val="92D050"/>
                </a:solidFill>
                <a:hlinkClick r:id="rId5">
                  <a:extLst>
                    <a:ext uri="{A12FA001-AC4F-418D-AE19-62706E023703}">
                      <ahyp:hlinkClr xmlns:ahyp="http://schemas.microsoft.com/office/drawing/2018/hyperlinkcolor" val="tx"/>
                    </a:ext>
                  </a:extLst>
                </a:hlinkClick>
              </a:rPr>
              <a:t>London Retro KP 402025 Battery - London Retro : Flipkart.com </a:t>
            </a:r>
            <a:endParaRPr lang="en-IN" sz="1100" dirty="0">
              <a:solidFill>
                <a:srgbClr val="92D050"/>
              </a:solidFill>
            </a:endParaRPr>
          </a:p>
          <a:p>
            <a:pPr>
              <a:lnSpc>
                <a:spcPct val="107000"/>
              </a:lnSpc>
            </a:pPr>
            <a:endParaRPr lang="en-IN" dirty="0"/>
          </a:p>
          <a:p>
            <a:pPr>
              <a:lnSpc>
                <a:spcPct val="107000"/>
              </a:lnSpc>
            </a:pPr>
            <a:r>
              <a:rPr lang="en-IN" dirty="0"/>
              <a:t>3. </a:t>
            </a:r>
            <a:r>
              <a:rPr lang="en-IN" b="0" i="0" dirty="0" err="1">
                <a:solidFill>
                  <a:srgbClr val="333E48"/>
                </a:solidFill>
                <a:effectLst/>
                <a:latin typeface="Inter"/>
              </a:rPr>
              <a:t>Seeed</a:t>
            </a:r>
            <a:r>
              <a:rPr lang="en-IN" b="0" i="0" dirty="0">
                <a:solidFill>
                  <a:srgbClr val="333E48"/>
                </a:solidFill>
                <a:effectLst/>
                <a:latin typeface="Inter"/>
              </a:rPr>
              <a:t> Studio XIAO ESP32C3</a:t>
            </a:r>
            <a:r>
              <a:rPr lang="en-IN" dirty="0"/>
              <a:t> </a:t>
            </a:r>
            <a:r>
              <a:rPr lang="en-US" b="0" i="0" dirty="0">
                <a:solidFill>
                  <a:srgbClr val="333E48"/>
                </a:solidFill>
                <a:effectLst/>
                <a:latin typeface="Inter"/>
              </a:rPr>
              <a:t>:</a:t>
            </a:r>
            <a:r>
              <a:rPr lang="en-IN" dirty="0"/>
              <a:t>-</a:t>
            </a:r>
          </a:p>
          <a:p>
            <a:pPr>
              <a:lnSpc>
                <a:spcPct val="107000"/>
              </a:lnSpc>
            </a:pPr>
            <a:r>
              <a:rPr lang="en-US" sz="1100" dirty="0">
                <a:solidFill>
                  <a:srgbClr val="92D050"/>
                </a:solidFill>
                <a:hlinkClick r:id="rId6">
                  <a:extLst>
                    <a:ext uri="{A12FA001-AC4F-418D-AE19-62706E023703}">
                      <ahyp:hlinkClr xmlns:ahyp="http://schemas.microsoft.com/office/drawing/2018/hyperlinkcolor" val="tx"/>
                    </a:ext>
                  </a:extLst>
                </a:hlinkClick>
              </a:rPr>
              <a:t>Buy </a:t>
            </a:r>
            <a:r>
              <a:rPr lang="en-US" sz="1100" dirty="0" err="1">
                <a:solidFill>
                  <a:srgbClr val="92D050"/>
                </a:solidFill>
                <a:hlinkClick r:id="rId6">
                  <a:extLst>
                    <a:ext uri="{A12FA001-AC4F-418D-AE19-62706E023703}">
                      <ahyp:hlinkClr xmlns:ahyp="http://schemas.microsoft.com/office/drawing/2018/hyperlinkcolor" val="tx"/>
                    </a:ext>
                  </a:extLst>
                </a:hlinkClick>
              </a:rPr>
              <a:t>Seeed</a:t>
            </a:r>
            <a:r>
              <a:rPr lang="en-US" sz="1100" dirty="0">
                <a:solidFill>
                  <a:srgbClr val="92D050"/>
                </a:solidFill>
                <a:hlinkClick r:id="rId6">
                  <a:extLst>
                    <a:ext uri="{A12FA001-AC4F-418D-AE19-62706E023703}">
                      <ahyp:hlinkClr xmlns:ahyp="http://schemas.microsoft.com/office/drawing/2018/hyperlinkcolor" val="tx"/>
                    </a:ext>
                  </a:extLst>
                </a:hlinkClick>
              </a:rPr>
              <a:t> Studio XIAO ESP32C3 Online at Robu.in</a:t>
            </a:r>
            <a:r>
              <a:rPr lang="en-IN" sz="1100" dirty="0">
                <a:solidFill>
                  <a:srgbClr val="92D050"/>
                </a:solidFill>
              </a:rPr>
              <a:t> </a:t>
            </a:r>
          </a:p>
          <a:p>
            <a:pPr>
              <a:lnSpc>
                <a:spcPct val="107000"/>
              </a:lnSpc>
            </a:pPr>
            <a:endParaRPr lang="en-IN" sz="1400" dirty="0"/>
          </a:p>
          <a:p>
            <a:pPr>
              <a:lnSpc>
                <a:spcPct val="107000"/>
              </a:lnSpc>
            </a:pPr>
            <a:r>
              <a:rPr lang="en-IN" dirty="0"/>
              <a:t>4. </a:t>
            </a:r>
            <a:r>
              <a:rPr lang="en-IN" b="0" i="0" dirty="0">
                <a:solidFill>
                  <a:srgbClr val="0F1111"/>
                </a:solidFill>
                <a:effectLst/>
                <a:latin typeface="Amazon Ember"/>
              </a:rPr>
              <a:t>IPEX </a:t>
            </a:r>
            <a:r>
              <a:rPr lang="en-IN" b="0" i="0" dirty="0" err="1">
                <a:solidFill>
                  <a:srgbClr val="0F1111"/>
                </a:solidFill>
                <a:effectLst/>
                <a:latin typeface="Amazon Ember"/>
              </a:rPr>
              <a:t>WiFi</a:t>
            </a:r>
            <a:r>
              <a:rPr lang="en-IN" b="0" i="0" dirty="0">
                <a:solidFill>
                  <a:srgbClr val="0F1111"/>
                </a:solidFill>
                <a:effectLst/>
                <a:latin typeface="Amazon Ember"/>
              </a:rPr>
              <a:t> Antenna:-</a:t>
            </a:r>
          </a:p>
          <a:p>
            <a:pPr>
              <a:lnSpc>
                <a:spcPct val="107000"/>
              </a:lnSpc>
            </a:pPr>
            <a:r>
              <a:rPr lang="en-IN" sz="1100" dirty="0">
                <a:solidFill>
                  <a:srgbClr val="6EAC1C"/>
                </a:solidFill>
                <a:hlinkClick r:id="rId7">
                  <a:extLst>
                    <a:ext uri="{A12FA001-AC4F-418D-AE19-62706E023703}">
                      <ahyp:hlinkClr xmlns:ahyp="http://schemas.microsoft.com/office/drawing/2018/hyperlinkcolor" val="tx"/>
                    </a:ext>
                  </a:extLst>
                </a:hlinkClick>
              </a:rPr>
              <a:t>IPEX </a:t>
            </a:r>
            <a:r>
              <a:rPr lang="en-IN" sz="1100" dirty="0" err="1">
                <a:solidFill>
                  <a:srgbClr val="6EAC1C"/>
                </a:solidFill>
                <a:hlinkClick r:id="rId7">
                  <a:extLst>
                    <a:ext uri="{A12FA001-AC4F-418D-AE19-62706E023703}">
                      <ahyp:hlinkClr xmlns:ahyp="http://schemas.microsoft.com/office/drawing/2018/hyperlinkcolor" val="tx"/>
                    </a:ext>
                  </a:extLst>
                </a:hlinkClick>
              </a:rPr>
              <a:t>WiFi</a:t>
            </a:r>
            <a:r>
              <a:rPr lang="en-IN" sz="1100" dirty="0">
                <a:solidFill>
                  <a:srgbClr val="6EAC1C"/>
                </a:solidFill>
                <a:hlinkClick r:id="rId7">
                  <a:extLst>
                    <a:ext uri="{A12FA001-AC4F-418D-AE19-62706E023703}">
                      <ahyp:hlinkClr xmlns:ahyp="http://schemas.microsoft.com/office/drawing/2018/hyperlinkcolor" val="tx"/>
                    </a:ext>
                  </a:extLst>
                </a:hlinkClick>
              </a:rPr>
              <a:t> Antenna</a:t>
            </a:r>
            <a:r>
              <a:rPr lang="en-IN" sz="1100" dirty="0">
                <a:solidFill>
                  <a:srgbClr val="92D050"/>
                </a:solidFill>
                <a:hlinkClick r:id="rId7">
                  <a:extLst>
                    <a:ext uri="{A12FA001-AC4F-418D-AE19-62706E023703}">
                      <ahyp:hlinkClr xmlns:ahyp="http://schemas.microsoft.com/office/drawing/2018/hyperlinkcolor" val="tx"/>
                    </a:ext>
                  </a:extLst>
                </a:hlinkClick>
              </a:rPr>
              <a:t>, Wide Range RG1.13 Wire FPC Internal Antenna 868-915MHZ for Wireless Monitoring : Amazon.in: Electronics</a:t>
            </a:r>
            <a:endParaRPr lang="en-IN" sz="1100" b="0" i="0" dirty="0">
              <a:solidFill>
                <a:srgbClr val="92D050"/>
              </a:solidFill>
              <a:effectLst/>
              <a:latin typeface="Amazon Ember"/>
            </a:endParaRPr>
          </a:p>
          <a:p>
            <a:pPr>
              <a:lnSpc>
                <a:spcPct val="107000"/>
              </a:lnSpc>
            </a:pPr>
            <a:r>
              <a:rPr lang="en-IN" b="0" i="0" dirty="0">
                <a:solidFill>
                  <a:srgbClr val="FFFFFF"/>
                </a:solidFill>
                <a:effectLst/>
                <a:latin typeface="Roboto" panose="02000000000000000000" pitchFamily="2" charset="0"/>
              </a:rPr>
              <a:t>Wires </a:t>
            </a:r>
            <a:r>
              <a:rPr lang="en-IN" sz="1800" dirty="0">
                <a:solidFill>
                  <a:srgbClr val="222222"/>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817200190"/>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335B74"/>
      </a:dk2>
      <a:lt2>
        <a:srgbClr val="DFE3E5"/>
      </a:lt2>
      <a:accent1>
        <a:srgbClr val="1CADE4"/>
      </a:accent1>
      <a:accent2>
        <a:srgbClr val="2683C6"/>
      </a:accent2>
      <a:accent3>
        <a:srgbClr val="FCAE3B"/>
      </a:accent3>
      <a:accent4>
        <a:srgbClr val="42BA97"/>
      </a:accent4>
      <a:accent5>
        <a:srgbClr val="B26B02"/>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AP Presentation Template" id="{64E82C48-2E39-4E27-9346-08145574444B}" vid="{35E76719-2749-4C55-B124-8F4973FBEE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leap team 3 final</Template>
  <TotalTime>190</TotalTime>
  <Words>1580</Words>
  <Application>Microsoft Office PowerPoint</Application>
  <PresentationFormat>Widescreen</PresentationFormat>
  <Paragraphs>292</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Amazon Ember</vt:lpstr>
      <vt:lpstr>Arial</vt:lpstr>
      <vt:lpstr>Calibri</vt:lpstr>
      <vt:lpstr>Calibri Light</vt:lpstr>
      <vt:lpstr>Helvetica</vt:lpstr>
      <vt:lpstr>Inter</vt:lpstr>
      <vt:lpstr>Roboto</vt:lpstr>
      <vt:lpstr>Söhne</vt:lpstr>
      <vt:lpstr>Retrospect</vt:lpstr>
      <vt:lpstr>Design Presentation SOS Emergency Device with Emergency Call Facility </vt:lpstr>
      <vt:lpstr>Outline</vt:lpstr>
      <vt:lpstr>Team</vt:lpstr>
      <vt:lpstr>Problem Statement</vt:lpstr>
      <vt:lpstr>Selected Concept Design</vt:lpstr>
      <vt:lpstr>Selected Concept Design    ..contd</vt:lpstr>
      <vt:lpstr>Block Diagram</vt:lpstr>
      <vt:lpstr>Block Diagram     ..contd</vt:lpstr>
      <vt:lpstr>Projection views of the proposed design</vt:lpstr>
      <vt:lpstr>Projection views of the proposed design    ..contd</vt:lpstr>
      <vt:lpstr>PowerPoint Presentation</vt:lpstr>
      <vt:lpstr>Bill of Material (BOM) and Cost Estimate</vt:lpstr>
      <vt:lpstr>Gantt Chart -- Project Plan</vt:lpstr>
      <vt:lpstr>Gantt Chart -- Project Plan    ..contd</vt:lpstr>
      <vt:lpstr>Open Issues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Presentation SOS Emergency Device with Emergency Call Facility</dc:title>
  <dc:subject/>
  <dc:creator>Vishal S</dc:creator>
  <cp:keywords/>
  <dc:description>Added LP101</dc:description>
  <cp:lastModifiedBy>Vishal S</cp:lastModifiedBy>
  <cp:revision>5</cp:revision>
  <dcterms:created xsi:type="dcterms:W3CDTF">2023-10-17T14:24:19Z</dcterms:created>
  <dcterms:modified xsi:type="dcterms:W3CDTF">2024-11-13T05:02:59Z</dcterms:modified>
  <cp:category/>
</cp:coreProperties>
</file>