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9" r:id="rId4"/>
    <p:sldId id="259" r:id="rId5"/>
    <p:sldId id="258" r:id="rId6"/>
    <p:sldId id="260" r:id="rId7"/>
    <p:sldId id="261" r:id="rId8"/>
    <p:sldId id="270" r:id="rId9"/>
    <p:sldId id="269" r:id="rId10"/>
    <p:sldId id="263" r:id="rId11"/>
    <p:sldId id="271" r:id="rId12"/>
    <p:sldId id="272" r:id="rId13"/>
    <p:sldId id="265" r:id="rId14"/>
    <p:sldId id="264" r:id="rId15"/>
    <p:sldId id="275" r:id="rId16"/>
    <p:sldId id="276" r:id="rId17"/>
    <p:sldId id="278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>
        <p:scale>
          <a:sx n="89" d="100"/>
          <a:sy n="89" d="100"/>
        </p:scale>
        <p:origin x="696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8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60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636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4486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60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927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1090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7229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25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61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47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7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420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46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195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75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728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CED2C8-4251-4826-9A23-1FD16FC2B6D2}" type="datetimeFigureOut">
              <a:rPr lang="en-ID" smtClean="0"/>
              <a:t>07/10/2025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201DFE-33BC-40C4-96F2-468BBD3113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60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D71C-9CA3-4C33-A38F-7DDDBD1B8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1697"/>
          </a:xfrm>
        </p:spPr>
        <p:txBody>
          <a:bodyPr>
            <a:normAutofit/>
          </a:bodyPr>
          <a:lstStyle/>
          <a:p>
            <a:r>
              <a:rPr lang="en-US" sz="4000" dirty="0"/>
              <a:t>P1009 – BANK ANALYTICS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3536B-4218-480F-B892-68C84226F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485" y="2176649"/>
            <a:ext cx="3992880" cy="2888409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/>
              <a:t> </a:t>
            </a:r>
            <a:r>
              <a:rPr lang="en-US" sz="2800" dirty="0"/>
              <a:t> Group 5</a:t>
            </a:r>
          </a:p>
          <a:p>
            <a:r>
              <a:rPr lang="en-US" sz="2800" dirty="0"/>
              <a:t>Saakshi Kartik Naik</a:t>
            </a:r>
          </a:p>
          <a:p>
            <a:r>
              <a:rPr lang="en-IN" sz="2800" dirty="0"/>
              <a:t>Rajat Kumar</a:t>
            </a:r>
          </a:p>
          <a:p>
            <a:r>
              <a:rPr lang="en-IN" sz="2800" dirty="0"/>
              <a:t>Vivek </a:t>
            </a:r>
            <a:r>
              <a:rPr lang="en-IN" sz="2800" dirty="0" err="1"/>
              <a:t>Hosmath</a:t>
            </a:r>
            <a:endParaRPr lang="en-IN" sz="2800" dirty="0"/>
          </a:p>
          <a:p>
            <a:r>
              <a:rPr lang="en-IN" sz="2800" dirty="0"/>
              <a:t>Asha Poojary</a:t>
            </a:r>
          </a:p>
          <a:p>
            <a:r>
              <a:rPr lang="en-IN" sz="2800" dirty="0"/>
              <a:t>Abdul </a:t>
            </a:r>
            <a:r>
              <a:rPr lang="en-IN" sz="2800" dirty="0" err="1"/>
              <a:t>Rajak</a:t>
            </a:r>
            <a:r>
              <a:rPr lang="en-IN" sz="2800" dirty="0"/>
              <a:t> A Patel</a:t>
            </a:r>
          </a:p>
          <a:p>
            <a:r>
              <a:rPr lang="en-IN" sz="2800" dirty="0"/>
              <a:t>Chandana G</a:t>
            </a:r>
          </a:p>
          <a:p>
            <a:r>
              <a:rPr lang="en-IN" sz="2800" dirty="0"/>
              <a:t>Kirti Ramesh Waghmare</a:t>
            </a:r>
          </a:p>
          <a:p>
            <a:pPr lvl="1"/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688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8A2E-872B-4AD3-B85F-35F34B9A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EDFF-0DE8-4A14-A3F9-66111318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Steps Performed:</a:t>
            </a:r>
          </a:p>
          <a:p>
            <a:endParaRPr lang="en-US" b="1" u="sng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Identified and deleted duplicate records to maintain unique loan entries.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Converted columns to appropriate data types- Date Format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Converted Text into Aligned text.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Result: A clean, consistent dataset ready for accurate analysis and visualization in Power BI or Excel.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254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1367" y="118440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Excel</a:t>
            </a:r>
            <a:r>
              <a:rPr lang="en-US" dirty="0"/>
              <a:t>- Bank loan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1513E-15E1-4F12-B990-1CD59921E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825"/>
            <a:ext cx="12192000" cy="54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49" y="632397"/>
            <a:ext cx="10224155" cy="129302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Excel</a:t>
            </a:r>
            <a:r>
              <a:rPr lang="en-US" dirty="0"/>
              <a:t>- Debit and credit </a:t>
            </a:r>
            <a:r>
              <a:rPr lang="en-US" dirty="0" err="1"/>
              <a:t>dasboard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C6D57-20D6-477B-A79D-A73E5035C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967121"/>
            <a:ext cx="12192000" cy="42584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71" y="1"/>
            <a:ext cx="11236751" cy="99568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Tableau - Bank loan analytics dashboard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802640"/>
            <a:ext cx="11043920" cy="605535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92" y="71120"/>
            <a:ext cx="10415047" cy="8737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Tableau-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Debit and Credit dashboard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6" y="863600"/>
            <a:ext cx="11934334" cy="582168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871" y="0"/>
            <a:ext cx="10085109" cy="82475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Power Bi </a:t>
            </a:r>
            <a:r>
              <a:rPr lang="en-US" sz="3200" dirty="0"/>
              <a:t>- Bank loan Analytics dashboard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844475"/>
            <a:ext cx="11717382" cy="599738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5" y="311886"/>
            <a:ext cx="11327091" cy="662899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Bi- Debit and credit Dashboard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32" y="974785"/>
            <a:ext cx="9747315" cy="57624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739" y="283606"/>
            <a:ext cx="8610600" cy="6182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Sitka Small Semibold" pitchFamily="2" charset="0"/>
              </a:rPr>
              <a:t>SQL QUERIES</a:t>
            </a:r>
            <a:endParaRPr lang="en-IN" b="1" dirty="0">
              <a:latin typeface="Sitka Small Semibold" pitchFamily="2" charset="0"/>
            </a:endParaRPr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" name="AutoShape 4"/>
          <p:cNvSpPr>
            <a:spLocks noChangeAspect="1" noChangeArrowheads="1"/>
          </p:cNvSpPr>
          <p:nvPr/>
        </p:nvSpPr>
        <p:spPr bwMode="auto">
          <a:xfrm>
            <a:off x="1970202" y="-696798"/>
            <a:ext cx="4430598" cy="443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7" name="AutoShape 8"/>
          <p:cNvSpPr>
            <a:spLocks noChangeAspect="1" noChangeArrowheads="1"/>
          </p:cNvSpPr>
          <p:nvPr/>
        </p:nvSpPr>
        <p:spPr bwMode="auto">
          <a:xfrm>
            <a:off x="914400" y="-2063685"/>
            <a:ext cx="8172254" cy="81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5" y="1196120"/>
            <a:ext cx="10722269" cy="50753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4527-59AE-427F-A95B-830B4D61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Bank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8947-E983-4A4C-BA6D-F71401E9A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privacy and compliance (e.g., GDPR)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with legacy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analytics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quality and completeness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848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6CC4-5D07-4ABC-BB7C-CE589462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in Bank Analytics?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B968-7D7A-402F-83C4-C7ACA568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1547"/>
            <a:ext cx="10018713" cy="2889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&amp; ML for predictive 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personalization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Blockchain for secure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Chatbots for customer service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629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EFDF-A52B-4978-88E2-0D256D64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r>
              <a:rPr lang="en-US" dirty="0"/>
              <a:t>What is Bank Analytics?</a:t>
            </a:r>
            <a:br>
              <a:rPr lang="en-US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E021-1093-462D-99F8-D094CDDC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use of data analysis to improve banking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decision-making, risk management, and customer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Objectives: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key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tools and trends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982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2545-D938-40CB-A60D-3EF4F579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454" y="340744"/>
            <a:ext cx="10018713" cy="1752599"/>
          </a:xfrm>
        </p:spPr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E927-C6F0-4371-8395-E49697EF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4348"/>
            <a:ext cx="10018713" cy="2786332"/>
          </a:xfrm>
        </p:spPr>
        <p:txBody>
          <a:bodyPr/>
          <a:lstStyle/>
          <a:p>
            <a:r>
              <a:rPr lang="en-US" dirty="0"/>
              <a:t> Key Takeaways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Bank analytics transforms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Visualization tools enhance clarity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is data-driven and customer-centric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167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What is Data Analytics? | Introduction to Data Analysis | Edureka"/>
          <p:cNvSpPr>
            <a:spLocks noChangeAspect="1" noChangeArrowheads="1"/>
          </p:cNvSpPr>
          <p:nvPr/>
        </p:nvSpPr>
        <p:spPr bwMode="auto">
          <a:xfrm>
            <a:off x="3952876" y="5890565"/>
            <a:ext cx="129482" cy="16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952876" y="606488"/>
            <a:ext cx="762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ahnschrift SemiBold" panose="020B0502040204020203" pitchFamily="34" charset="0"/>
              </a:rPr>
              <a:t>Introduction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78996" y="1393071"/>
            <a:ext cx="10277723" cy="4658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	Bank Loan Analytics involves analyzing lending data to gain insights into loan performance, customer behavior, and overall financial health.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This analysis helps banks identify trends, manage risk, improve loan approval processes, and reduce default rates.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To understand the distribution of loans across different categories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To evaluate loan performance metrics such as total funded amount, collections, and defaults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To identify high-risk segments and improve decision-making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To derive actionable insights for better financial planning and risk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DD85-2455-4583-9C0B-D68326B7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Metrics &amp; KPIs</a:t>
            </a:r>
            <a:br>
              <a:rPr lang="en-US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B274-3771-4AD7-B172-D2D36882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 Interest Margin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Loan Default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Lifetime Value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Why They Matter: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Drive strategic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 future trends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553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F5E5-E1F7-4A0E-B4F9-A379A683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Bank Analytics</a:t>
            </a:r>
            <a:br>
              <a:rPr lang="en-US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0A59-8536-46F2-AD8E-E11E3EE8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22613"/>
            <a:ext cx="10018713" cy="4894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Bullet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demographics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 risk profiles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400" b="1" dirty="0"/>
              <a:t>Tools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Tableau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41C66A-6672-4B9A-AB88-788A1FA4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1" y="1827759"/>
            <a:ext cx="2013932" cy="190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Mysql PNG Images, Free Download - Free Transparent PNG ...">
            <a:extLst>
              <a:ext uri="{FF2B5EF4-FFF2-40B4-BE49-F238E27FC236}">
                <a16:creationId xmlns:a16="http://schemas.microsoft.com/office/drawing/2014/main" id="{E1E3E8AE-3DBE-4775-A76B-1453500E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554" y="2046893"/>
            <a:ext cx="1623865" cy="162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ableau Logo &amp; Brand Assets (SVG, PNG and vector) - Brandfetch">
            <a:extLst>
              <a:ext uri="{FF2B5EF4-FFF2-40B4-BE49-F238E27FC236}">
                <a16:creationId xmlns:a16="http://schemas.microsoft.com/office/drawing/2014/main" id="{4E560135-43BC-4B11-8B4A-B23B09E5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1" y="40794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ower BI Logo, symbol, meaning, history, PNG, brand">
            <a:extLst>
              <a:ext uri="{FF2B5EF4-FFF2-40B4-BE49-F238E27FC236}">
                <a16:creationId xmlns:a16="http://schemas.microsoft.com/office/drawing/2014/main" id="{9F779A91-F143-4670-9995-F2E09060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698" y="4562650"/>
            <a:ext cx="2945332" cy="151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05D-3200-4695-BCC8-6B5EEE7A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Cases:</a:t>
            </a:r>
            <a:r>
              <a:rPr lang="en-US" dirty="0"/>
              <a:t> Real-World Applications </a:t>
            </a:r>
            <a:br>
              <a:rPr lang="en-US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746C-244B-4E0C-9B86-FA411E89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5441"/>
            <a:ext cx="10018713" cy="2804161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Fraud detection using anomaly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 scoring with predictive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segmentation for targeted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Branch performance optimization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428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C4AB-0A97-4F8C-9EE6-BFF93C64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Examples</a:t>
            </a:r>
            <a:br>
              <a:rPr lang="en-US" b="1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E08E-6090-4367-955F-E4AA553A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6561"/>
            <a:ext cx="10018713" cy="2499360"/>
          </a:xfrm>
        </p:spPr>
        <p:txBody>
          <a:bodyPr>
            <a:normAutofit/>
          </a:bodyPr>
          <a:lstStyle/>
          <a:p>
            <a:r>
              <a:rPr lang="en-US" b="1" dirty="0"/>
              <a:t>Bullet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KPI cards for loan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Clustered column charts for revenue by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Histograms for customer age distribution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758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71" y="123351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Data set: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157979" y="1234911"/>
            <a:ext cx="38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Debit and Credit Banking data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18095" y="1762812"/>
            <a:ext cx="10143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74" y="1921382"/>
            <a:ext cx="8889477" cy="472253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177" y="0"/>
            <a:ext cx="8610600" cy="1293028"/>
          </a:xfrm>
        </p:spPr>
        <p:txBody>
          <a:bodyPr/>
          <a:lstStyle/>
          <a:p>
            <a:pPr algn="ctr"/>
            <a:r>
              <a:rPr lang="en-US" b="1" dirty="0">
                <a:latin typeface="Sitka Small Semibold" pitchFamily="2" charset="0"/>
              </a:rPr>
              <a:t>Data set: </a:t>
            </a:r>
            <a:endParaRPr lang="en-IN" b="1" dirty="0">
              <a:latin typeface="Sitka Small Semibold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6965" y="990485"/>
            <a:ext cx="36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Loan analytics data set: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23827" y="1368402"/>
            <a:ext cx="10671142" cy="6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31" y="1669215"/>
            <a:ext cx="9281706" cy="493090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419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</vt:lpstr>
      <vt:lpstr>Bahnschrift SemiBold</vt:lpstr>
      <vt:lpstr>Corbel</vt:lpstr>
      <vt:lpstr>Sitka Small Semibold</vt:lpstr>
      <vt:lpstr>Parallax</vt:lpstr>
      <vt:lpstr>P1009 – BANK ANALYTICS</vt:lpstr>
      <vt:lpstr>Introduction What is Bank Analytics? </vt:lpstr>
      <vt:lpstr>PowerPoint Presentation</vt:lpstr>
      <vt:lpstr>Key Metrics &amp; KPIs </vt:lpstr>
      <vt:lpstr>Scope of Bank Analytics </vt:lpstr>
      <vt:lpstr>Use Cases: Real-World Applications  </vt:lpstr>
      <vt:lpstr>Data Visualization Examples </vt:lpstr>
      <vt:lpstr>Data set:</vt:lpstr>
      <vt:lpstr>Data set: </vt:lpstr>
      <vt:lpstr>Data Cleaning Process</vt:lpstr>
      <vt:lpstr>Excel- Bank loan dashboard</vt:lpstr>
      <vt:lpstr>Excel- Debit and credit dasboard</vt:lpstr>
      <vt:lpstr>Tableau - Bank loan analytics dashboard</vt:lpstr>
      <vt:lpstr>Tableau- Debit and Credit dashboard</vt:lpstr>
      <vt:lpstr>Power Bi - Bank loan Analytics dashboard</vt:lpstr>
      <vt:lpstr>Power Bi- Debit and credit Dashboard</vt:lpstr>
      <vt:lpstr>SQL QUERIES</vt:lpstr>
      <vt:lpstr>Challenges in Bank Analytics</vt:lpstr>
      <vt:lpstr>What’s Next in Bank Analytics?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P1009 – BANK ANALYTICS</dc:title>
  <dc:creator>Admin</dc:creator>
  <cp:lastModifiedBy>Admin</cp:lastModifiedBy>
  <cp:revision>6</cp:revision>
  <dcterms:created xsi:type="dcterms:W3CDTF">2025-10-07T01:44:59Z</dcterms:created>
  <dcterms:modified xsi:type="dcterms:W3CDTF">2025-10-07T02:13:57Z</dcterms:modified>
</cp:coreProperties>
</file>