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409" r:id="rId2"/>
    <p:sldId id="364" r:id="rId3"/>
    <p:sldId id="441" r:id="rId4"/>
    <p:sldId id="455" r:id="rId5"/>
    <p:sldId id="444" r:id="rId6"/>
    <p:sldId id="450" r:id="rId7"/>
    <p:sldId id="443" r:id="rId8"/>
    <p:sldId id="442" r:id="rId9"/>
    <p:sldId id="424" r:id="rId10"/>
    <p:sldId id="432" r:id="rId11"/>
    <p:sldId id="430" r:id="rId12"/>
    <p:sldId id="445" r:id="rId13"/>
    <p:sldId id="446" r:id="rId14"/>
    <p:sldId id="447" r:id="rId15"/>
    <p:sldId id="448" r:id="rId16"/>
    <p:sldId id="449" r:id="rId17"/>
    <p:sldId id="452" r:id="rId18"/>
    <p:sldId id="427" r:id="rId19"/>
    <p:sldId id="456" r:id="rId20"/>
    <p:sldId id="454" r:id="rId21"/>
    <p:sldId id="436" r:id="rId22"/>
    <p:sldId id="440" r:id="rId23"/>
    <p:sldId id="437" r:id="rId24"/>
    <p:sldId id="425" r:id="rId25"/>
    <p:sldId id="428" r:id="rId26"/>
    <p:sldId id="429" r:id="rId27"/>
    <p:sldId id="393" r:id="rId28"/>
    <p:sldId id="431" r:id="rId29"/>
    <p:sldId id="433" r:id="rId30"/>
    <p:sldId id="414" r:id="rId31"/>
    <p:sldId id="419" r:id="rId32"/>
    <p:sldId id="257" r:id="rId33"/>
    <p:sldId id="422" r:id="rId34"/>
    <p:sldId id="418" r:id="rId35"/>
    <p:sldId id="420" r:id="rId36"/>
    <p:sldId id="435" r:id="rId37"/>
    <p:sldId id="408" r:id="rId38"/>
    <p:sldId id="413" r:id="rId39"/>
    <p:sldId id="412" r:id="rId40"/>
    <p:sldId id="421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638FA9"/>
    <a:srgbClr val="FF5657"/>
    <a:srgbClr val="F3D9BB"/>
    <a:srgbClr val="03253A"/>
    <a:srgbClr val="366C8A"/>
    <a:srgbClr val="4C837B"/>
    <a:srgbClr val="E1D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4"/>
    <p:restoredTop sz="90644"/>
  </p:normalViewPr>
  <p:slideViewPr>
    <p:cSldViewPr snapToGrid="0" snapToObjects="1">
      <p:cViewPr varScale="1">
        <p:scale>
          <a:sx n="154" d="100"/>
          <a:sy n="154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1T16:57:48.97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262 156 351,'8'-6'0,"12"-10"216,5-4-136,6-3-80,-1 2 0,-6 4 0,-6 5 0,-9 11 0,-9 13 0,-18 17 0,-10 8 0,-8 10 192,-6 7 0,-2 9-192,2-1 0,7-3 0,8-9 0,10-11 0,7-12 0,9-11 0,9-9 0,11-12 0,6-6 0,9-12 0,2-6 0,8-6 0,0 0 0,4-1 360,-4 4-232,-5 8-128,-9 6 0,-8 13 0,-14 17 0,-18 24 0,-19 26 0,-24 30 0,-8 7 0,-9 11-64,2-6 64,0-1 0,8-12 80,10-16-80,12-17-80,19-20 80,17-19 80,22-24-80,22-25 0,25-27 0,24-22 0,25-16 304,15-13 0,18-16-304,-4 7 0,-8 13 0,-12 21-80,-17 24 80,-21 26 96,-26 31-96,-25 22 0,-31 31 0,-22 15 0,-21 12 0,-20 9 0,-13 5 0,-6 3-80,-7 11 80,5-6 88,6-6-88,6-11 0,4-9 0,11-16 0,15-18 0,13-16 0,24-19 0,19-17 0,28-32 416,15-20-256,31-32-160,13-8 0,14-4 80,5 2 32,1 4-112,-16 18 0,-20 23 0,-25 27 0,-31 38 0,-26 25 0,-31 26 0,-30 25 0,-42 38 0,-16 12 0,-19 14 0,2-7 0,3-7-104,2-6-64,6-10 280,11-14 56,20-19-168,23-24 0,32-27 0,27-23 0,33-28 0,31-30 0,27-25-72,24-22-16,24-16 88,18-15 0,11-11 64,5-2 32,3 3-96,-3 8 0,-6 11 0,-25 22 0,-31 26 0,-33 25 0,-31 32 0,-27 26 0,-31 31-96,-21 15 96,-14 6 0,-31 23 96,-24 20-96,-15 17 0,-10 6 0,-7-3 0,-11 2 0,13-12 0,18-16 0,23-18 0,28-25 0,27-27 0,26-33 0,27-33 0,31-31 0,30-30 0,25-33 0,20-28 0,17-23 0,13-18 0,7-3 0,-5 10 0,-9 16 0,-24 35 0,-31 40 0,-33 40 0,-41 52 0,-31 36 0,-36 37 0,-41 38 0,-48 44 0,-14 9 0,-12 7-72,-9 4-24,-15 10 192,13-16-24,-2-8-72,20-20 0,17-16 0,28-25 0,32-27 0,31-29 0,37-42 0,31-28 0,32-26 0,32-26 0,40-45-72,15-14-24,32-25 192,2 4-24,8-7-72,-14 15 0,-15 23 0,-20 28 0,-26 32 0,-30 30 0,-33 33 0,-36 35 0,-43 48 0,-25 24 0,-22 16 0,-21 12 0,-31 21 0,-4-2 0,1-7 0,5-15 0,3-19 0,19-24 0,17-24 0,24-23 0,25-17 0,24-20 0,33-30 0,24-22 0,30-37 416,14-15-264,17-14-384,17-13-48,20-18 280,-2 10 0,-7 15 0,-21 28 0,-26 30 320,-25 29-192,-26 32 8,-29 31-24,-30 35-424,-31 30-64,-28 23 376,-17 12 0,-18 16 0,2-6 0,-5 1 0,11-18 0,16-19 0,19-22 0,25-23 384,26-26 104,30-29-488,34-35 0,46-46 0,23-20 0,21-20 0,21-16 0,27-15 0,-5 14 64,-9 20-64,-9 25 0,0 28-1648,-18 24 672,-29 22-343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1T16:57:48.971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262 156 351,'8'-6'0,"12"-10"216,5-4-136,6-3-80,-1 2 0,-6 4 0,-6 5 0,-9 11 0,-9 13 0,-18 17 0,-10 8 0,-8 10 192,-6 7 0,-2 9-192,2-1 0,7-3 0,8-9 0,10-11 0,7-12 0,9-11 0,9-9 0,11-12 0,6-6 0,9-12 0,2-6 0,8-6 0,0 0 0,4-1 360,-4 4-232,-5 8-128,-9 6 0,-8 13 0,-14 17 0,-18 24 0,-19 26 0,-24 30 0,-8 7 0,-9 11-64,2-6 64,0-1 0,8-12 80,10-16-80,12-17-80,19-20 80,17-19 80,22-24-80,22-25 0,25-27 0,24-22 0,25-16 304,15-13 0,18-16-304,-4 7 0,-8 13 0,-12 21-80,-17 24 80,-21 26 96,-26 31-96,-25 22 0,-31 31 0,-22 15 0,-21 12 0,-20 9 0,-13 5 0,-6 3-80,-7 11 80,5-6 88,6-6-88,6-11 0,4-9 0,11-16 0,15-18 0,13-16 0,24-19 0,19-17 0,28-32 416,15-20-256,31-32-160,13-8 0,14-4 80,5 2 32,1 4-112,-16 18 0,-20 23 0,-25 27 0,-31 38 0,-26 25 0,-31 26 0,-30 25 0,-42 38 0,-16 12 0,-19 14 0,2-7 0,3-7-104,2-6-64,6-10 280,11-14 56,20-19-168,23-24 0,32-27 0,27-23 0,33-28 0,31-30 0,27-25-72,24-22-16,24-16 88,18-15 0,11-11 64,5-2 32,3 3-96,-3 8 0,-6 11 0,-25 22 0,-31 26 0,-33 25 0,-31 32 0,-27 26 0,-31 31-96,-21 15 96,-14 6 0,-31 23 96,-24 20-96,-15 17 0,-10 6 0,-7-3 0,-11 2 0,13-12 0,18-16 0,23-18 0,28-25 0,27-27 0,26-33 0,27-33 0,31-31 0,30-30 0,25-33 0,20-28 0,17-23 0,13-18 0,7-3 0,-5 10 0,-9 16 0,-24 35 0,-31 40 0,-33 40 0,-41 52 0,-31 36 0,-36 37 0,-41 38 0,-48 44 0,-14 9 0,-12 7-72,-9 4-24,-15 10 192,13-16-24,-2-8-72,20-20 0,17-16 0,28-25 0,32-27 0,31-29 0,37-42 0,31-28 0,32-26 0,32-26 0,40-45-72,15-14-24,32-25 192,2 4-24,8-7-72,-14 15 0,-15 23 0,-20 28 0,-26 32 0,-30 30 0,-33 33 0,-36 35 0,-43 48 0,-25 24 0,-22 16 0,-21 12 0,-31 21 0,-4-2 0,1-7 0,5-15 0,3-19 0,19-24 0,17-24 0,24-23 0,25-17 0,24-20 0,33-30 0,24-22 0,30-37 416,14-15-264,17-14-384,17-13-48,20-18 280,-2 10 0,-7 15 0,-21 28 0,-26 30 320,-25 29-192,-26 32 8,-29 31-24,-30 35-424,-31 30-64,-28 23 376,-17 12 0,-18 16 0,2-6 0,-5 1 0,11-18 0,16-19 0,19-22 0,25-23 384,26-26 104,30-29-488,34-35 0,46-46 0,23-20 0,21-20 0,21-16 0,27-15 0,-5 14 64,-9 20-64,-9 25 0,0 28-1648,-18 24 672,-29 22-343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8D6D-2A47-524E-85B5-0E7565B1D427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AFEF-78BC-D44B-899A-742A458AAA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Change date</a:t>
            </a:r>
            <a:endParaRPr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6421E-7CE8-7549-B72E-EE21CFBE8F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91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information about the demo. </a:t>
            </a:r>
          </a:p>
          <a:p>
            <a:r>
              <a:rPr lang="en-US" dirty="0"/>
              <a:t>Add information about what happened since the last CSD.</a:t>
            </a:r>
          </a:p>
          <a:p>
            <a:endParaRPr lang="en-US" dirty="0"/>
          </a:p>
          <a:p>
            <a:r>
              <a:rPr lang="en-US" dirty="0"/>
              <a:t>Move work to the beginning of the slide to talk about.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transaction reads from a snapshot. A snapshot is a set of versions. For any key, it maps the start/dependency timestamp of the transaction to the version of that key that is visible at that timestamp. The visibility relation is specific to an isolation level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Presenting the guarantees, this is how we do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Here's is the goal: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one specific piece from the piece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something from write. Here's the implement.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Transactions how we do a transaction: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life cycle of the transactions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46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transaction reads from a snapshot. A snapshot is a set of versions. For any key, it maps the start/dependency timestamp of the transaction to the version of that key that is visible at that timestamp. The visibility relation is specific to an isolation level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Presenting the guarantees, this is how we do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Here's is the goal: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one specific piece from the piece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 something from write. Here's the implement.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Transactions how we do a transaction: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life cycle of the transactions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91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this slide and extend the next slide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29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10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76E10585-C5FC-EC46-995D-24AFFC587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inte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AFEF-78BC-D44B-899A-742A458AAA8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1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B5E8C-B8EA-0B4F-B226-83479E79A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7AC65-71FC-5F42-9655-4209B2C0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758F8-3085-6A43-8F5B-A3CCA0DB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65EE-4AF6-DF48-A9FA-B1501E3DD36A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D3D4B-F710-3D4C-8B44-557C5C4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21903-AA32-D443-A1FB-0F34E5AB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7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064C-BFF5-6347-B0ED-3A109B03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7714FE-E938-B748-900F-6F8EEB80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ACB1E7-3CD0-6447-BEE2-D0D00B8A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FA6E-1AF9-124D-9C60-4890CCD062F4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BA73AB-6A53-1B43-8AA3-7336932B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72F29-36E9-0A4D-B4B3-CAB3EB50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7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8C175E-D703-584E-8796-38A705CCC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7F8606-AB0A-1243-AE09-3BBDE2BEC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739A4-933D-654A-AF22-B731FB3C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33C0C-B2E2-AC47-B211-275FDF9F17A7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4250D-734D-3341-BFD9-45DBE5D4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76C4A-25D8-664D-A6D9-29BA45A2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690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BD14-D7BF-264B-8891-E59EA9F6AD7A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1A8B-CC04-4338-8A9E-75FC62D69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9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BB15E-5973-8746-8005-45858918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09632-5F15-3149-B7C9-3FF0B8A43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F95FC7-C752-3445-B6A0-159C5085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98910-F911-8940-A76E-05B43E57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03EEE-35CF-D841-806D-F50EA214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9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5596C-A81A-8F4F-B260-92686110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49276-FE7C-B64C-9E30-0EE327C5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749ED-695D-2049-ACE4-D6B0A611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D32-06F4-D649-871A-9F708B4532A8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D8D42-1FC3-9544-91F4-2130CF91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C7817-D2A8-AA45-AC89-19FE5FE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6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0C533-8472-2D4E-905E-A11892C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CBC6E-6200-584B-8813-DC486932B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2D232-46C4-9847-AA0C-25D5F94D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66E89B-D8D3-3C40-9FCD-715A72DB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A05D-3EEA-A44F-89CC-A8460DBFD7C9}" type="datetime1">
              <a:rPr lang="fr-FR" smtClean="0"/>
              <a:t>19/03/2022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BB8D17-1DE2-7F4B-890F-3FF62F8A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607B1-D00A-9E4D-A07C-DE168F9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7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2F98A-792A-7742-9FD6-A20F2407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2E39C2-F073-1449-9044-8319747F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B0086D-31C6-8C49-A5FD-AA318C77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B72E11-A13B-874A-BE91-F4CA19E6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C6837D-5E81-0F46-BAC6-D0836A1FA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D09D90-8BD1-B74C-9F6D-DAEE9FBF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A64C-DB37-634F-AE27-E853D82749DC}" type="datetime1">
              <a:rPr lang="fr-FR" smtClean="0"/>
              <a:t>19/03/2022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707FB-EB97-214D-AF27-2C4968F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DB58A4-A7D0-3F4D-842D-E391C389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8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90759-E42A-7945-AEE9-A5B8FFBF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9338BD-0333-D34A-ADF9-2BD9D542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BB98-9256-694A-AAD0-C01D79CAA4B1}" type="datetime1">
              <a:rPr lang="fr-FR" smtClean="0"/>
              <a:t>19/03/2022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9C0DF8-6E49-E343-9B09-178DC34B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5BA2DE-D067-104F-82C9-B1A6B30F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4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E246C2-441A-9C4E-995B-9D0AAAD9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9432-31E3-1B4B-B29F-E61544A5CCF7}" type="datetime1">
              <a:rPr lang="fr-FR" smtClean="0"/>
              <a:t>19/03/2022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77B277-365D-EF4E-9ACF-C2544994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2CC3E-F834-114D-8750-C45BEE4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78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A4F23-6186-804C-96E7-5AB35CB5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B0080-B246-1149-BB83-8BE41384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FAD972-A58D-9443-AF6D-95624067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82AE3-2F01-B849-A3A8-A6F83D8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D6F5-09F3-9E4F-A747-1D15CC33A441}" type="datetime1">
              <a:rPr lang="fr-FR" smtClean="0"/>
              <a:t>19/03/2022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CE59E-1B4F-864C-8AF1-8180F6CA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2EA19-0082-BC4E-A140-CF300A02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8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2F8B6-FD09-F047-AC13-B71922A4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112E3E-C328-3042-A29A-FAC59F361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A69E3C-DA18-1948-A4F6-A1E8EAA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1027E0-9FFA-C843-AA3A-270BCC75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C1B42-8614-E24D-A7E0-390023E92755}" type="datetime1">
              <a:rPr lang="fr-FR" smtClean="0"/>
              <a:t>19/03/2022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05F2DB-3892-2740-963C-0C1B4C40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507A9F-8862-5448-B542-31E7E046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3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661B7E-8BDC-524E-892D-282FAF04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069046-D220-FA4C-8CA4-1D73D583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8EACF-36CC-8047-A632-CB21E0764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0E7D-6476-C144-9E60-C36BE8189C44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E6FC7E-A373-784D-A4E7-ECE070512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11D31C-9D93-F44C-B564-A35C676D4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C721-758D-E845-ABAB-C619DBB731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7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27DF174-66C2-E349-8E1B-BE8E7C2C3A75}"/>
              </a:ext>
            </a:extLst>
          </p:cNvPr>
          <p:cNvSpPr txBox="1"/>
          <p:nvPr/>
        </p:nvSpPr>
        <p:spPr>
          <a:xfrm>
            <a:off x="2437985" y="1502688"/>
            <a:ext cx="7316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Montserrat SemiBold" pitchFamily="2" charset="77"/>
              </a:rPr>
              <a:t>Modeling and implementing a correct backend</a:t>
            </a:r>
          </a:p>
          <a:p>
            <a:pPr algn="ctr"/>
            <a:r>
              <a:rPr lang="en-US" sz="3200" b="1" dirty="0">
                <a:solidFill>
                  <a:srgbClr val="000000"/>
                </a:solidFill>
                <a:latin typeface="Montserrat SemiBold" pitchFamily="2" charset="77"/>
              </a:rPr>
              <a:t>Tentative de plan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FA06CB-835A-DE4A-B1C6-26151688FC9B}"/>
              </a:ext>
            </a:extLst>
          </p:cNvPr>
          <p:cNvSpPr txBox="1"/>
          <p:nvPr/>
        </p:nvSpPr>
        <p:spPr>
          <a:xfrm>
            <a:off x="5462097" y="4511409"/>
            <a:ext cx="126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Saalik</a:t>
            </a:r>
            <a:r>
              <a:rPr lang="en-US" dirty="0"/>
              <a:t> </a:t>
            </a:r>
            <a:r>
              <a:rPr lang="en-US" dirty="0" err="1"/>
              <a:t>Hatia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03D3B8-17DB-4945-BCFB-4D4A4C1E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455" y="5672091"/>
            <a:ext cx="4717071" cy="47835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BD46F9-F21B-914A-A201-E25A9C99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9E9D-4CB5-2C40-BB80-E8405692857E}" type="datetime1">
              <a:rPr lang="fr-FR" smtClean="0"/>
              <a:t>19/03/2022</a:t>
            </a:fld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556CD88-9372-BB4C-994D-1EFF95F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1A8B-CC04-4338-8A9E-75FC62D69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175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Interactions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1420354" y="1869928"/>
            <a:ext cx="957775" cy="6929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CCBD2F4-667A-DD44-9C0D-DF88B6C14AD2}"/>
              </a:ext>
            </a:extLst>
          </p:cNvPr>
          <p:cNvSpPr txBox="1"/>
          <p:nvPr/>
        </p:nvSpPr>
        <p:spPr>
          <a:xfrm>
            <a:off x="1383472" y="1476947"/>
            <a:ext cx="100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 Session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6028977-B319-B149-B1C7-928290093708}"/>
              </a:ext>
            </a:extLst>
          </p:cNvPr>
          <p:cNvSpPr txBox="1"/>
          <p:nvPr/>
        </p:nvSpPr>
        <p:spPr>
          <a:xfrm>
            <a:off x="6130658" y="2102093"/>
            <a:ext cx="10097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Put | Get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119C9652-A82D-F848-85B8-436153C4CBEC}"/>
              </a:ext>
            </a:extLst>
          </p:cNvPr>
          <p:cNvSpPr txBox="1"/>
          <p:nvPr/>
        </p:nvSpPr>
        <p:spPr>
          <a:xfrm>
            <a:off x="5313576" y="1027945"/>
            <a:ext cx="2150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Transaction Begin | Put | Get | Abort | Commit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274C494-C1B4-A24B-A363-5FC5500E8DF6}"/>
              </a:ext>
            </a:extLst>
          </p:cNvPr>
          <p:cNvSpPr txBox="1"/>
          <p:nvPr/>
        </p:nvSpPr>
        <p:spPr>
          <a:xfrm>
            <a:off x="5666472" y="2672295"/>
            <a:ext cx="8184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461A49B-D12F-874C-9D7E-9F72FA71050F}"/>
              </a:ext>
            </a:extLst>
          </p:cNvPr>
          <p:cNvSpPr txBox="1"/>
          <p:nvPr/>
        </p:nvSpPr>
        <p:spPr>
          <a:xfrm>
            <a:off x="5993760" y="3977831"/>
            <a:ext cx="532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Get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C89C-6729-1743-900B-1168C90B5108}" type="datetime1">
              <a:rPr lang="fr-FR" smtClean="0"/>
              <a:t>19/03/2022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10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2CE2ED5-0B68-DD40-BE15-66E95B8EB974}"/>
              </a:ext>
            </a:extLst>
          </p:cNvPr>
          <p:cNvCxnSpPr>
            <a:cxnSpLocks/>
            <a:stCxn id="65" idx="2"/>
            <a:endCxn id="87" idx="0"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4996B68-F16D-954A-98FF-0467B00B5C9F}"/>
              </a:ext>
            </a:extLst>
          </p:cNvPr>
          <p:cNvSpPr txBox="1"/>
          <p:nvPr/>
        </p:nvSpPr>
        <p:spPr>
          <a:xfrm>
            <a:off x="3252528" y="3923739"/>
            <a:ext cx="1481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Begin | Put | 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Prepare | Commit</a:t>
            </a:r>
          </a:p>
        </p:txBody>
      </p:sp>
    </p:spTree>
    <p:extLst>
      <p:ext uri="{BB962C8B-B14F-4D97-AF65-F5344CB8AC3E}">
        <p14:creationId xmlns:p14="http://schemas.microsoft.com/office/powerpoint/2010/main" val="338817636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Transaction handling : Implementation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ECED3A-8403-B240-8869-127FC153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4510"/>
            <a:ext cx="10515599" cy="3759327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574869-4497-A242-8721-906FCED5C770}" type="datetime1">
              <a:rPr lang="en-US" smtClean="0"/>
              <a:pPr>
                <a:spcAft>
                  <a:spcPts val="600"/>
                </a:spcAft>
              </a:pPr>
              <a:t>3/19/22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03C721-758D-E845-ABAB-C619DBB7312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B03F90-1C49-2347-8E27-3DC63D029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35" t="82281"/>
          <a:stretch/>
        </p:blipFill>
        <p:spPr>
          <a:xfrm>
            <a:off x="1335314" y="4666343"/>
            <a:ext cx="4633685" cy="2902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B861C6C-762A-8B4E-A525-9EE9F0BB4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35" t="82281"/>
          <a:stretch/>
        </p:blipFill>
        <p:spPr>
          <a:xfrm>
            <a:off x="2852056" y="3685611"/>
            <a:ext cx="4633685" cy="2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839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12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787988-0A8A-9549-8D3E-9A890E8C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Decomposing features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763" y="1825625"/>
            <a:ext cx="7606473" cy="4351338"/>
          </a:xfrm>
        </p:spPr>
      </p:pic>
    </p:spTree>
    <p:extLst>
      <p:ext uri="{BB962C8B-B14F-4D97-AF65-F5344CB8AC3E}">
        <p14:creationId xmlns:p14="http://schemas.microsoft.com/office/powerpoint/2010/main" val="306812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13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710544" y="2416628"/>
            <a:ext cx="17047029" cy="9751876"/>
          </a:xfrm>
        </p:spPr>
      </p:pic>
    </p:spTree>
    <p:extLst>
      <p:ext uri="{BB962C8B-B14F-4D97-AF65-F5344CB8AC3E}">
        <p14:creationId xmlns:p14="http://schemas.microsoft.com/office/powerpoint/2010/main" val="57199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14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223928" y="329920"/>
            <a:ext cx="17047029" cy="9751876"/>
          </a:xfrm>
        </p:spPr>
      </p:pic>
    </p:spTree>
    <p:extLst>
      <p:ext uri="{BB962C8B-B14F-4D97-AF65-F5344CB8AC3E}">
        <p14:creationId xmlns:p14="http://schemas.microsoft.com/office/powerpoint/2010/main" val="43388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15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89265" y="-1847937"/>
            <a:ext cx="17047029" cy="9751876"/>
          </a:xfrm>
        </p:spPr>
      </p:pic>
    </p:spTree>
    <p:extLst>
      <p:ext uri="{BB962C8B-B14F-4D97-AF65-F5344CB8AC3E}">
        <p14:creationId xmlns:p14="http://schemas.microsoft.com/office/powerpoint/2010/main" val="351728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32059-102E-4248-B0ED-B8C1EA9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83E37-C9A4-4340-84AB-1616B4C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16</a:t>
            </a:fld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82404C-07F2-3843-846B-369B1DFE2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69512" y="-4051875"/>
            <a:ext cx="17047029" cy="9751876"/>
          </a:xfrm>
        </p:spPr>
      </p:pic>
    </p:spTree>
    <p:extLst>
      <p:ext uri="{BB962C8B-B14F-4D97-AF65-F5344CB8AC3E}">
        <p14:creationId xmlns:p14="http://schemas.microsoft.com/office/powerpoint/2010/main" val="89183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17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Implementing step by step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the basic versions</a:t>
            </a:r>
          </a:p>
          <a:p>
            <a:pPr lvl="1"/>
            <a:r>
              <a:rPr lang="en-US" dirty="0"/>
              <a:t>Reference implementation as a baseline</a:t>
            </a:r>
          </a:p>
          <a:p>
            <a:pPr lvl="1"/>
            <a:r>
              <a:rPr lang="en-US" dirty="0"/>
              <a:t>Unbounded Journal</a:t>
            </a:r>
          </a:p>
          <a:p>
            <a:pPr lvl="1"/>
            <a:r>
              <a:rPr lang="en-US" dirty="0"/>
              <a:t>Unbounded Memory</a:t>
            </a:r>
          </a:p>
          <a:p>
            <a:r>
              <a:rPr lang="en-US" dirty="0"/>
              <a:t>Unify the API</a:t>
            </a:r>
          </a:p>
          <a:p>
            <a:r>
              <a:rPr lang="en-US" dirty="0"/>
              <a:t>Unify the tests</a:t>
            </a:r>
          </a:p>
          <a:p>
            <a:r>
              <a:rPr lang="en-US" dirty="0"/>
              <a:t>Add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8341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read(Transaction, key)</a:t>
            </a:r>
          </a:p>
          <a:p>
            <a:pPr marL="0" indent="0">
              <a:buNone/>
            </a:pPr>
            <a:r>
              <a:rPr lang="en-US" sz="2400" i="1" u="sng" dirty="0"/>
              <a:t>Preconditions</a:t>
            </a:r>
          </a:p>
          <a:p>
            <a:pPr marL="0" indent="0">
              <a:buNone/>
            </a:pPr>
            <a:r>
              <a:rPr lang="en-US" sz="2400" dirty="0"/>
              <a:t>The transaction is active.</a:t>
            </a:r>
          </a:p>
          <a:p>
            <a:pPr marL="0" indent="0">
              <a:buNone/>
            </a:pPr>
            <a:r>
              <a:rPr lang="en-US" sz="2400" dirty="0"/>
              <a:t>The caller is in the transaction.</a:t>
            </a:r>
          </a:p>
          <a:p>
            <a:pPr marL="0" indent="0">
              <a:buNone/>
            </a:pPr>
            <a:r>
              <a:rPr lang="en-US" sz="2400" i="1" u="sng" dirty="0"/>
              <a:t>Returns</a:t>
            </a:r>
          </a:p>
          <a:p>
            <a:pPr marL="0" indent="0">
              <a:buNone/>
            </a:pPr>
            <a:r>
              <a:rPr lang="en-US" sz="2400" dirty="0"/>
              <a:t>The value of the key in the buffer if it exist, otherwise returns the value in the snapshot.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4869-4497-A242-8721-906FCED5C770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8533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FA8D406-6209-7B45-98D2-E84B37C4D072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https://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github.com</a:t>
            </a:r>
            <a:r>
              <a:rPr lang="en-US" sz="2400" b="1" spc="300" dirty="0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/Saalik/</a:t>
            </a:r>
            <a:r>
              <a:rPr lang="en-US" sz="2400" b="1" spc="300" dirty="0" err="1">
                <a:ln w="15875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MultiKVS</a:t>
            </a:r>
            <a:endParaRPr lang="en-US" sz="2400" b="1" spc="300" dirty="0">
              <a:ln w="15875">
                <a:solidFill>
                  <a:srgbClr val="FF5657"/>
                </a:solidFill>
              </a:ln>
              <a:noFill/>
              <a:latin typeface="Montserrat Black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6A1E16-6F6D-DC49-8337-B5ABE77CE40A}"/>
              </a:ext>
            </a:extLst>
          </p:cNvPr>
          <p:cNvSpPr txBox="1"/>
          <p:nvPr/>
        </p:nvSpPr>
        <p:spPr>
          <a:xfrm>
            <a:off x="838200" y="1742703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atin typeface="Montserrat Black" pitchFamily="2" charset="77"/>
              </a:rPr>
              <a:t>https://github.com/Saalik/</a:t>
            </a:r>
            <a:r>
              <a:rPr lang="en-US" sz="2400" b="1" spc="300" dirty="0" err="1">
                <a:latin typeface="Montserrat Black" pitchFamily="2" charset="77"/>
              </a:rPr>
              <a:t>MultiKVS</a:t>
            </a:r>
            <a:endParaRPr lang="en-US" sz="2400" b="1" spc="300" dirty="0">
              <a:latin typeface="Montserrat Black" pitchFamily="2" charset="77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19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D4581-2D20-2142-B356-8BE190DD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Links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8467194-87F3-DB41-8900-ED8425F74C45}"/>
              </a:ext>
            </a:extLst>
          </p:cNvPr>
          <p:cNvGrpSpPr/>
          <p:nvPr/>
        </p:nvGrpSpPr>
        <p:grpSpPr>
          <a:xfrm>
            <a:off x="838200" y="2415320"/>
            <a:ext cx="10515600" cy="461666"/>
            <a:chOff x="838200" y="2415320"/>
            <a:chExt cx="10515600" cy="461666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614930-E486-3E49-8E11-CE22503F6201}"/>
                </a:ext>
              </a:extLst>
            </p:cNvPr>
            <p:cNvSpPr txBox="1"/>
            <p:nvPr/>
          </p:nvSpPr>
          <p:spPr>
            <a:xfrm>
              <a:off x="838200" y="2415321"/>
              <a:ext cx="10515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n w="15875">
                    <a:solidFill>
                      <a:srgbClr val="FF5657"/>
                    </a:solidFill>
                  </a:ln>
                  <a:noFill/>
                  <a:latin typeface="Montserrat Black" pitchFamily="2" charset="77"/>
                </a:rPr>
                <a:t>/hal-02902474v2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9E42B2B-C7DA-0347-AFE5-8F99625C9D2B}"/>
                </a:ext>
              </a:extLst>
            </p:cNvPr>
            <p:cNvSpPr txBox="1"/>
            <p:nvPr/>
          </p:nvSpPr>
          <p:spPr>
            <a:xfrm>
              <a:off x="838200" y="2415320"/>
              <a:ext cx="1051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pc="300" dirty="0">
                  <a:latin typeface="Montserrat Black" pitchFamily="2" charset="77"/>
                </a:rPr>
                <a:t>https://</a:t>
              </a:r>
              <a:r>
                <a:rPr lang="en-US" sz="2400" b="1" spc="300" dirty="0" err="1">
                  <a:latin typeface="Montserrat Black" pitchFamily="2" charset="77"/>
                </a:rPr>
                <a:t>hal.sorbonne-universite.fr</a:t>
              </a:r>
              <a:r>
                <a:rPr lang="en-US" sz="2400" b="1" spc="300" dirty="0">
                  <a:latin typeface="Montserrat Black" pitchFamily="2" charset="77"/>
                </a:rPr>
                <a:t>/hal-02902474v2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58344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82575-A7F7-2C45-A8A2-8801381E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A Transactionally and Causally-Consistent Database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8F905F-D811-DE47-B886-0CEA4579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295"/>
            <a:ext cx="7563678" cy="437321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Geo-distributed data centers (DC)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Full replication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Causal consistency between DCs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In a DC:</a:t>
            </a:r>
          </a:p>
          <a:p>
            <a:r>
              <a:rPr lang="en-US" sz="2000" dirty="0">
                <a:solidFill>
                  <a:prstClr val="black"/>
                </a:solidFill>
              </a:rPr>
              <a:t>Total order per DC </a:t>
            </a:r>
            <a:r>
              <a:rPr lang="en-US" sz="2000" i="1" dirty="0">
                <a:solidFill>
                  <a:prstClr val="black"/>
                </a:solidFill>
              </a:rPr>
              <a:t>[Akkoorath et al. ‘16]</a:t>
            </a:r>
          </a:p>
          <a:p>
            <a:r>
              <a:rPr lang="en-US" sz="2000" dirty="0">
                <a:solidFill>
                  <a:prstClr val="black"/>
                </a:solidFill>
              </a:rPr>
              <a:t>Sharding </a:t>
            </a:r>
            <a:r>
              <a:rPr lang="en-US" sz="2000" i="1" dirty="0">
                <a:solidFill>
                  <a:prstClr val="black"/>
                </a:solidFill>
              </a:rPr>
              <a:t>[DeCandia et al ‘07]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Multiversion Concurrency Control (MVCC) with partial order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Journal of operations </a:t>
            </a:r>
          </a:p>
          <a:p>
            <a:pPr lvl="0"/>
            <a:r>
              <a:rPr lang="en-US" sz="2000" dirty="0">
                <a:solidFill>
                  <a:srgbClr val="366C8A"/>
                </a:solidFill>
              </a:rPr>
              <a:t>Safe journal truncation</a:t>
            </a:r>
          </a:p>
          <a:p>
            <a:r>
              <a:rPr lang="en-US" sz="2000" dirty="0">
                <a:solidFill>
                  <a:srgbClr val="366C8A"/>
                </a:solidFill>
              </a:rPr>
              <a:t>States stored in a Checkpoint Store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48670F9-38DE-B24A-AC7C-17DB30FC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01C8-0D9F-F547-92B0-EE5BF26685F8}" type="datetime1">
              <a:rPr lang="fr-FR" smtClean="0"/>
              <a:t>19/03/2022</a:t>
            </a:fld>
            <a:endParaRPr lang="fr-F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7E59B7-7AAF-7C41-B48C-80BAACF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B2A-BD22-0041-9ED1-573BD2B303EB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CDA9E11-E1B7-430E-AF38-E62778143707}"/>
                  </a:ext>
                </a:extLst>
              </p14:cNvPr>
              <p14:cNvContentPartPr/>
              <p14:nvPr/>
            </p14:nvContentPartPr>
            <p14:xfrm>
              <a:off x="7356474" y="1288976"/>
              <a:ext cx="815040" cy="680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CDA9E11-E1B7-430E-AF38-E627781437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8474" y="1181033"/>
                <a:ext cx="850680" cy="895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15338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20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>
                <a:latin typeface="Montserrat SemiBold" pitchFamily="2" charset="77"/>
              </a:rPr>
              <a:t>Next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implementation to complete and adjust the specification</a:t>
            </a:r>
          </a:p>
          <a:p>
            <a:r>
              <a:rPr lang="en-US" dirty="0"/>
              <a:t>Compare different implementation</a:t>
            </a:r>
          </a:p>
          <a:p>
            <a:r>
              <a:rPr lang="en-US" dirty="0"/>
              <a:t>Unify the APIs of all the versions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Correct APIs in the specification and code if needed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Benchmark</a:t>
            </a:r>
          </a:p>
        </p:txBody>
      </p:sp>
    </p:spTree>
    <p:extLst>
      <p:ext uri="{BB962C8B-B14F-4D97-AF65-F5344CB8AC3E}">
        <p14:creationId xmlns:p14="http://schemas.microsoft.com/office/powerpoint/2010/main" val="8646236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921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 Begin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1420354" y="1869928"/>
            <a:ext cx="957775" cy="6929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8CCBD2F4-667A-DD44-9C0D-DF88B6C14AD2}"/>
              </a:ext>
            </a:extLst>
          </p:cNvPr>
          <p:cNvSpPr txBox="1"/>
          <p:nvPr/>
        </p:nvSpPr>
        <p:spPr>
          <a:xfrm>
            <a:off x="1383472" y="1476947"/>
            <a:ext cx="1009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 Session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begin()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C89C-6729-1743-900B-1168C90B5108}" type="datetime1">
              <a:rPr lang="fr-FR" smtClean="0"/>
              <a:t>19/03/2022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21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9F5AB6-1EC0-F34A-A646-AC347D4C1842}"/>
              </a:ext>
            </a:extLst>
          </p:cNvPr>
          <p:cNvSpPr txBox="1"/>
          <p:nvPr/>
        </p:nvSpPr>
        <p:spPr>
          <a:xfrm>
            <a:off x="4373069" y="1305318"/>
            <a:ext cx="1771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false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4A7E191-AE03-DF4E-A3D2-AEECF5E3746D}"/>
              </a:ext>
            </a:extLst>
          </p:cNvPr>
          <p:cNvSpPr txBox="1"/>
          <p:nvPr/>
        </p:nvSpPr>
        <p:spPr>
          <a:xfrm>
            <a:off x="4372577" y="130425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true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D68BCAC-452B-C648-BBE7-08D0F8EA93EA}"/>
              </a:ext>
            </a:extLst>
          </p:cNvPr>
          <p:cNvSpPr txBox="1"/>
          <p:nvPr/>
        </p:nvSpPr>
        <p:spPr>
          <a:xfrm>
            <a:off x="4656823" y="2137031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trID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23 , [</a:t>
            </a:r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SnapVTS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]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2359181-7A3F-B245-8B2C-B177286B0BE6}"/>
              </a:ext>
            </a:extLst>
          </p:cNvPr>
          <p:cNvCxnSpPr>
            <a:cxnSpLocks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83F0656F-A84F-E648-9775-4FF785F19243}"/>
              </a:ext>
            </a:extLst>
          </p:cNvPr>
          <p:cNvSpPr txBox="1"/>
          <p:nvPr/>
        </p:nvSpPr>
        <p:spPr>
          <a:xfrm>
            <a:off x="4377211" y="2784000"/>
            <a:ext cx="2026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begin(23, </a:t>
            </a:r>
            <a:r>
              <a:rPr lang="en-US" sz="1100" dirty="0" err="1">
                <a:latin typeface="Montserrat Medium" pitchFamily="2" charset="77"/>
              </a:rPr>
              <a:t>SnapVTS</a:t>
            </a:r>
            <a:r>
              <a:rPr lang="en-US" sz="1100" dirty="0">
                <a:latin typeface="Montserrat Medium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64054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033" grpId="0" animBg="1"/>
      <p:bldP spid="73" grpId="0"/>
      <p:bldP spid="77" grpId="0"/>
      <p:bldP spid="78" grpId="0"/>
      <p:bldP spid="3" grpId="0"/>
      <p:bldP spid="3" grpId="1"/>
      <p:bldP spid="45" grpId="0"/>
      <p:bldP spid="48" grpId="0"/>
      <p:bldP spid="48" grpId="1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28B45455-BB3B-9843-9A2A-73E8C756101F}"/>
              </a:ext>
            </a:extLst>
          </p:cNvPr>
          <p:cNvSpPr txBox="1"/>
          <p:nvPr/>
        </p:nvSpPr>
        <p:spPr>
          <a:xfrm>
            <a:off x="4656823" y="2137031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trID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23 , [</a:t>
            </a:r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SnapVTS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]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4A7E191-AE03-DF4E-A3D2-AEECF5E3746D}"/>
              </a:ext>
            </a:extLst>
          </p:cNvPr>
          <p:cNvSpPr txBox="1"/>
          <p:nvPr/>
        </p:nvSpPr>
        <p:spPr>
          <a:xfrm>
            <a:off x="4372577" y="130425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true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0921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 Begin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put(Hello, “World”)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C89C-6729-1743-900B-1168C90B5108}" type="datetime1">
              <a:rPr lang="fr-FR" smtClean="0"/>
              <a:t>19/03/2022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22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248D682-D308-FB41-9EA9-667F7665C926}"/>
              </a:ext>
            </a:extLst>
          </p:cNvPr>
          <p:cNvCxnSpPr>
            <a:cxnSpLocks/>
          </p:cNvCxnSpPr>
          <p:nvPr/>
        </p:nvCxnSpPr>
        <p:spPr>
          <a:xfrm flipH="1">
            <a:off x="3024799" y="2180809"/>
            <a:ext cx="2171867" cy="233475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F457BCE-7000-0C42-89DD-275F643D1D37}"/>
              </a:ext>
            </a:extLst>
          </p:cNvPr>
          <p:cNvSpPr txBox="1"/>
          <p:nvPr/>
        </p:nvSpPr>
        <p:spPr>
          <a:xfrm>
            <a:off x="4510692" y="2791071"/>
            <a:ext cx="185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put(23, Hello, “World”)</a:t>
            </a:r>
          </a:p>
        </p:txBody>
      </p:sp>
    </p:spTree>
    <p:extLst>
      <p:ext uri="{BB962C8B-B14F-4D97-AF65-F5344CB8AC3E}">
        <p14:creationId xmlns:p14="http://schemas.microsoft.com/office/powerpoint/2010/main" val="2023316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Transactions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458" y="1520909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675850" y="2270542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D6447B-D465-C944-A8A7-92F4C062990B}"/>
              </a:ext>
            </a:extLst>
          </p:cNvPr>
          <p:cNvSpPr/>
          <p:nvPr/>
        </p:nvSpPr>
        <p:spPr>
          <a:xfrm>
            <a:off x="4548747" y="15834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1261969" y="2240985"/>
            <a:ext cx="3436295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41983F6-90C3-344B-91A5-48A06C048016}"/>
              </a:ext>
            </a:extLst>
          </p:cNvPr>
          <p:cNvSpPr txBox="1"/>
          <p:nvPr/>
        </p:nvSpPr>
        <p:spPr>
          <a:xfrm>
            <a:off x="1590950" y="2519126"/>
            <a:ext cx="2969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77"/>
              </a:rPr>
              <a:t>get(Hello)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90950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C89C-6729-1743-900B-1168C90B5108}" type="datetime1">
              <a:rPr lang="fr-FR" smtClean="0"/>
              <a:t>19/03/2022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23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9F5AB6-1EC0-F34A-A646-AC347D4C1842}"/>
              </a:ext>
            </a:extLst>
          </p:cNvPr>
          <p:cNvSpPr txBox="1"/>
          <p:nvPr/>
        </p:nvSpPr>
        <p:spPr>
          <a:xfrm>
            <a:off x="4373070" y="1305318"/>
            <a:ext cx="1771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solidFill>
                  <a:srgbClr val="638FA9"/>
                </a:solidFill>
                <a:latin typeface="Montserrat Medium" pitchFamily="2" charset="77"/>
              </a:rPr>
              <a:t>activeTransaction</a:t>
            </a:r>
            <a:r>
              <a:rPr lang="en-US" sz="1050" dirty="0">
                <a:solidFill>
                  <a:srgbClr val="638FA9"/>
                </a:solidFill>
                <a:latin typeface="Montserrat Medium" pitchFamily="2" charset="77"/>
              </a:rPr>
              <a:t>: false</a:t>
            </a:r>
          </a:p>
        </p:txBody>
      </p:sp>
      <p:pic>
        <p:nvPicPr>
          <p:cNvPr id="7" name="Graphique 6" descr="Avertissement avec un remplissage uni">
            <a:extLst>
              <a:ext uri="{FF2B5EF4-FFF2-40B4-BE49-F238E27FC236}">
                <a16:creationId xmlns:a16="http://schemas.microsoft.com/office/drawing/2014/main" id="{5746DF76-F110-3741-9387-0C757655D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7574" y="1119089"/>
            <a:ext cx="545833" cy="5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1216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0530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beginTransaction</a:t>
            </a: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When a client starts a transaction at the database, </a:t>
            </a:r>
            <a:r>
              <a:rPr lang="en-US" sz="2400" dirty="0" err="1">
                <a:cs typeface="Consolas" panose="020B0609020204030204" pitchFamily="49" charset="0"/>
              </a:rPr>
              <a:t>BeginTransaction</a:t>
            </a:r>
            <a:r>
              <a:rPr lang="en-US" sz="2400" dirty="0">
                <a:cs typeface="Consolas" panose="020B0609020204030204" pitchFamily="49" charset="0"/>
              </a:rPr>
              <a:t> creates a transaction object which has the transaction snapshot as an attribute. Transaction object attributes are a unique identifier, dependency snapshot, </a:t>
            </a:r>
            <a:r>
              <a:rPr lang="en-US" sz="2400" dirty="0" err="1">
                <a:cs typeface="Consolas" panose="020B0609020204030204" pitchFamily="49" charset="0"/>
              </a:rPr>
              <a:t>CommitTimestamp</a:t>
            </a:r>
            <a:r>
              <a:rPr lang="en-US" sz="2400" dirty="0">
                <a:cs typeface="Consolas" panose="020B0609020204030204" pitchFamily="49" charset="0"/>
              </a:rPr>
              <a:t>, initialized at +∞, buffer of pending updates.</a:t>
            </a:r>
          </a:p>
          <a:p>
            <a:pPr marL="0" indent="0">
              <a:buNone/>
            </a:pPr>
            <a:r>
              <a:rPr lang="en-US" sz="2400" i="1" u="sng" dirty="0">
                <a:cs typeface="Consolas" panose="020B0609020204030204" pitchFamily="49" charset="0"/>
              </a:rPr>
              <a:t>Preconditions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The snapshot is valid in regard to the consistency model.</a:t>
            </a:r>
          </a:p>
          <a:p>
            <a:pPr marL="0" indent="0">
              <a:buNone/>
            </a:pPr>
            <a:r>
              <a:rPr lang="en-US" sz="2400" i="1" u="sng" dirty="0">
                <a:cs typeface="Consolas" panose="020B0609020204030204" pitchFamily="49" charset="0"/>
              </a:rPr>
              <a:t>Returns</a:t>
            </a:r>
          </a:p>
          <a:p>
            <a:pPr marL="0" indent="0">
              <a:buNone/>
            </a:pPr>
            <a:r>
              <a:rPr lang="en-US" sz="2400" dirty="0">
                <a:cs typeface="Consolas" panose="020B0609020204030204" pitchFamily="49" charset="0"/>
              </a:rPr>
              <a:t>The transaction object.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4869-4497-A242-8721-906FCED5C770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389057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C83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put(Transaction, Key, Operation)</a:t>
            </a:r>
          </a:p>
          <a:p>
            <a:pPr marL="0" indent="0">
              <a:buNone/>
            </a:pPr>
            <a:r>
              <a:rPr lang="en-US" sz="2400" dirty="0"/>
              <a:t>The update create a version of the object Key and is added to the buffer of the transaction object.</a:t>
            </a:r>
          </a:p>
          <a:p>
            <a:pPr marL="0" indent="0">
              <a:buNone/>
            </a:pPr>
            <a:r>
              <a:rPr lang="en-US" sz="2400" dirty="0"/>
              <a:t>An operation record is written in the journal with the following information: </a:t>
            </a:r>
            <a:r>
              <a:rPr lang="en-US" sz="2400" dirty="0" err="1"/>
              <a:t>CommitTimestamp</a:t>
            </a:r>
            <a:r>
              <a:rPr lang="en-US" sz="2400" dirty="0"/>
              <a:t>, </a:t>
            </a:r>
            <a:r>
              <a:rPr lang="en-US" sz="2400" dirty="0" err="1"/>
              <a:t>TransactionID</a:t>
            </a:r>
            <a:r>
              <a:rPr lang="en-US" sz="2400" dirty="0"/>
              <a:t>, Type, Key, Operation, </a:t>
            </a:r>
            <a:r>
              <a:rPr lang="en-US" sz="2400" dirty="0" err="1"/>
              <a:t>SnapshotTime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i="1" u="sng" dirty="0"/>
              <a:t>Preconditions</a:t>
            </a:r>
          </a:p>
          <a:p>
            <a:pPr marL="0" indent="0">
              <a:buNone/>
            </a:pPr>
            <a:r>
              <a:rPr lang="en-US" sz="2400" dirty="0"/>
              <a:t>The transaction is active.</a:t>
            </a:r>
          </a:p>
          <a:p>
            <a:pPr marL="0" indent="0">
              <a:buNone/>
            </a:pPr>
            <a:r>
              <a:rPr lang="en-US" sz="2400" dirty="0"/>
              <a:t>The caller is in the transaction.</a:t>
            </a:r>
          </a:p>
          <a:p>
            <a:pPr marL="0" indent="0">
              <a:buNone/>
            </a:pPr>
            <a:r>
              <a:rPr lang="en-US" sz="2400" i="1" u="sng" dirty="0"/>
              <a:t>Returns</a:t>
            </a:r>
          </a:p>
          <a:p>
            <a:pPr marL="0" indent="0">
              <a:buNone/>
            </a:pPr>
            <a:r>
              <a:rPr lang="en-US" sz="2400" dirty="0"/>
              <a:t>Nothing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4869-4497-A242-8721-906FCED5C770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44274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4869-4497-A242-8721-906FCED5C770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1D9996-DFE9-D245-B00F-0A1EC991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949450"/>
            <a:ext cx="10160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4767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8463B-601F-A44A-82F3-8A22C363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State of the Thesis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1CDF9-7484-BC43-944D-11545993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8A6B-4E8B-5040-B8F7-E537125DBB0B}" type="datetime1">
              <a:rPr lang="fr-FR" smtClean="0"/>
              <a:t>19/03/2022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4CA75-CE24-5D4A-9743-FD08A55B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02D0-AB0E-B643-A5D9-3CFE611A3FF3}" type="slidenum">
              <a:rPr lang="en-US" smtClean="0"/>
              <a:t>27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3A367C5-762E-AF43-B2EA-0087A9D2EF70}"/>
              </a:ext>
            </a:extLst>
          </p:cNvPr>
          <p:cNvSpPr txBox="1">
            <a:spLocks/>
          </p:cNvSpPr>
          <p:nvPr/>
        </p:nvSpPr>
        <p:spPr>
          <a:xfrm>
            <a:off x="838198" y="1470991"/>
            <a:ext cx="6861315" cy="4702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/>
              <a:t>Work in progress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Prototype based on the specification (Collaboration with Benoit Martin)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Verify our design (Collaboration with Carla Ferreira, Annette </a:t>
            </a:r>
            <a:r>
              <a:rPr lang="en-US" sz="1800" dirty="0" err="1"/>
              <a:t>Beniusa</a:t>
            </a:r>
            <a:r>
              <a:rPr lang="en-US" sz="1800" dirty="0"/>
              <a:t> and Gustavo Petri)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Benchmark</a:t>
            </a:r>
            <a:endParaRPr lang="en-US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/>
              <a:t>Future Work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Submit Paper to SIGMOD/ASPLOS/PODS (October – December)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Write Thesis ( December – April 2022)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PhD Defense (June 2022)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896414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handling : Specification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4869-4497-A242-8721-906FCED5C770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28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5694F7-700F-6446-900D-F8A870AC1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0" y="1690688"/>
            <a:ext cx="10515600" cy="45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8547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4836" cy="43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client connects, it connects to a Session Manager:</a:t>
            </a:r>
          </a:p>
          <a:p>
            <a:r>
              <a:rPr lang="en-US" dirty="0"/>
              <a:t>A Session Coordinator is assigned to the client</a:t>
            </a:r>
          </a:p>
          <a:p>
            <a:r>
              <a:rPr lang="en-US" dirty="0"/>
              <a:t>Session guarantees for a client</a:t>
            </a:r>
          </a:p>
          <a:p>
            <a:pPr lvl="1"/>
            <a:r>
              <a:rPr lang="en-US" dirty="0"/>
              <a:t>One transaction at a time</a:t>
            </a:r>
          </a:p>
          <a:p>
            <a:pPr lvl="1"/>
            <a:r>
              <a:rPr lang="en-US" dirty="0"/>
              <a:t>Causality between transactions in a Session</a:t>
            </a:r>
          </a:p>
          <a:p>
            <a:pPr lvl="1"/>
            <a:r>
              <a:rPr lang="en-US" dirty="0"/>
              <a:t>On session end (abort or commit) all transactions are committed or aborted</a:t>
            </a:r>
          </a:p>
          <a:p>
            <a:r>
              <a:rPr lang="en-US" dirty="0"/>
              <a:t>Transaction Guarantees</a:t>
            </a:r>
          </a:p>
          <a:p>
            <a:pPr lvl="1"/>
            <a:r>
              <a:rPr lang="en-US" dirty="0"/>
              <a:t>Reads from a snapshot (Dependency Snapshot) </a:t>
            </a:r>
          </a:p>
          <a:p>
            <a:pPr lvl="1"/>
            <a:r>
              <a:rPr lang="en-US" dirty="0"/>
              <a:t>Effects are visible at commit time</a:t>
            </a:r>
          </a:p>
          <a:p>
            <a:pPr lvl="1"/>
            <a:r>
              <a:rPr lang="en-US" dirty="0"/>
              <a:t>Aborting a transaction deletes the effects of the transaction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4869-4497-A242-8721-906FCED5C770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17030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These are complex features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Support for transaction and session</a:t>
            </a:r>
          </a:p>
          <a:p>
            <a:r>
              <a:rPr lang="en-US" dirty="0"/>
              <a:t>Journal based backend</a:t>
            </a:r>
          </a:p>
          <a:p>
            <a:r>
              <a:rPr lang="en-US" dirty="0"/>
              <a:t>State based backend</a:t>
            </a:r>
          </a:p>
          <a:p>
            <a:r>
              <a:rPr lang="en-US" dirty="0"/>
              <a:t>Journal truncation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Sharding and geo-replication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Transaction handling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7922" cy="43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Sessions are a sequence of transaction from a client:</a:t>
            </a:r>
          </a:p>
          <a:p>
            <a:pPr lvl="1"/>
            <a:r>
              <a:rPr lang="en-US" sz="2800" dirty="0"/>
              <a:t>One transaction at a time</a:t>
            </a:r>
          </a:p>
          <a:p>
            <a:pPr lvl="1"/>
            <a:r>
              <a:rPr lang="en-US" sz="2800" dirty="0"/>
              <a:t>A transaction in a session reads from a Snapshot with the commit time of the last transaction.</a:t>
            </a:r>
          </a:p>
          <a:p>
            <a:pPr lvl="1"/>
            <a:r>
              <a:rPr lang="en-US" sz="2800" dirty="0"/>
              <a:t>On session end (abort or commit) all transactions are committed or aborted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54BC0-B4D6-9F41-9380-1548FC1D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4869-4497-A242-8721-906FCED5C770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D91750-440D-EC4F-A809-04A7AC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69980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specification -&gt; implementation</a:t>
            </a:r>
          </a:p>
          <a:p>
            <a:pPr lvl="1"/>
            <a:r>
              <a:rPr lang="en-US" dirty="0"/>
              <a:t>Gestion des transactions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7194F-AD88-364B-8C33-B2E32805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A967-2BB8-614B-983B-8A591C74AFA7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263EA8-7B56-7D48-AD1B-A6D3BF03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44133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BE2D2-AF75-494D-8746-749FB41E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main parts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17982-DDC3-4C43-B155-E46EB931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rappel (2) – (Mention de la verification </a:t>
            </a:r>
            <a:r>
              <a:rPr lang="en-US" dirty="0" err="1"/>
              <a:t>formelle</a:t>
            </a:r>
            <a:r>
              <a:rPr lang="en-US" dirty="0"/>
              <a:t> et de la collaboration)</a:t>
            </a:r>
          </a:p>
          <a:p>
            <a:r>
              <a:rPr lang="en-US" dirty="0"/>
              <a:t>Prototype(6)</a:t>
            </a:r>
          </a:p>
          <a:p>
            <a:r>
              <a:rPr lang="en-US" dirty="0"/>
              <a:t>Ending(1)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400EC-B78D-F646-B2DB-2F48DF3A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F44F-9213-2341-9372-B4F7B5BFD867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C8B073-510E-4149-BD64-6D783976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17735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Truncate/Fill Actor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906" y="1343917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4355198" y="2005080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051000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5898600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746200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pic>
        <p:nvPicPr>
          <p:cNvPr id="1028" name="Picture 4" descr="Palette de couleurs 7 - Rose et bleu">
            <a:extLst>
              <a:ext uri="{FF2B5EF4-FFF2-40B4-BE49-F238E27FC236}">
                <a16:creationId xmlns:a16="http://schemas.microsoft.com/office/drawing/2014/main" id="{807E3220-AD3B-3B43-B8D1-3C704161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" y="5821869"/>
            <a:ext cx="2107893" cy="9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ette de couleurs 3- Bleu foncé, beige et vert">
            <a:extLst>
              <a:ext uri="{FF2B5EF4-FFF2-40B4-BE49-F238E27FC236}">
                <a16:creationId xmlns:a16="http://schemas.microsoft.com/office/drawing/2014/main" id="{51480451-A28D-8E42-ADE1-DAFBB064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74" y="5893496"/>
            <a:ext cx="1689736" cy="8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429E22FD-E70C-3C44-872F-4B9904158C02}"/>
              </a:ext>
            </a:extLst>
          </p:cNvPr>
          <p:cNvSpPr/>
          <p:nvPr/>
        </p:nvSpPr>
        <p:spPr>
          <a:xfrm>
            <a:off x="7804918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3" y="3486988"/>
            <a:ext cx="5310014" cy="2597428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3" y="2276419"/>
            <a:ext cx="5310014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Truncate/Fill Actor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5093802" y="1468207"/>
            <a:ext cx="724991" cy="231658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7114631" y="1462781"/>
            <a:ext cx="690287" cy="542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5093802" y="1734776"/>
            <a:ext cx="3419606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E031C-8FCC-554E-8D74-DEAF182A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EA0-8CD0-B440-BEDC-103E9187F254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3DCC45-5703-9B40-94E8-D1463190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1852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implementation -&gt; specification</a:t>
            </a:r>
          </a:p>
          <a:p>
            <a:pPr lvl="1"/>
            <a:r>
              <a:rPr lang="en-US" dirty="0"/>
              <a:t>Session Coordinator</a:t>
            </a:r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DDE35A-8211-124D-AB86-26831B80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EAB-9A5E-4B42-9E26-D677C90731C7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AF7D77-02D2-C24C-A0DF-2699D1F9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2257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specification -&gt; implementation</a:t>
            </a:r>
          </a:p>
          <a:p>
            <a:pPr lvl="1"/>
            <a:r>
              <a:rPr lang="en-US" dirty="0"/>
              <a:t>Session Coordinator</a:t>
            </a:r>
          </a:p>
          <a:p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6E48EC-D0BB-4A40-97E9-9E6A8955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25F5-4C13-1C48-820D-E8F487659F31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8C8B6A-EEAF-0C4D-9144-A168D327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24671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9FA8D406-6209-7B45-98D2-E84B37C4D072}"/>
              </a:ext>
            </a:extLst>
          </p:cNvPr>
          <p:cNvSpPr txBox="1"/>
          <p:nvPr/>
        </p:nvSpPr>
        <p:spPr>
          <a:xfrm>
            <a:off x="0" y="1742703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ln w="31750">
                  <a:solidFill>
                    <a:srgbClr val="FF5657"/>
                  </a:solidFill>
                </a:ln>
                <a:noFill/>
                <a:latin typeface="Montserrat Black" pitchFamily="2" charset="77"/>
              </a:rPr>
              <a:t>What can we do to make it easy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6A1E16-6F6D-DC49-8337-B5ABE77CE40A}"/>
              </a:ext>
            </a:extLst>
          </p:cNvPr>
          <p:cNvSpPr txBox="1"/>
          <p:nvPr/>
        </p:nvSpPr>
        <p:spPr>
          <a:xfrm>
            <a:off x="0" y="173544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latin typeface="Montserrat Black" pitchFamily="2" charset="77"/>
              </a:rPr>
              <a:t>What can we do to make it easy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966CB-1B31-354E-835B-7CFCB73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12332-1C7F-AC4C-8741-D91584A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26047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37C50C-2DE0-A546-8F6B-621BE748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2FB57-DDCC-F64F-B15C-C38806D64913}" type="datetime1">
              <a:rPr lang="fr-FR" smtClean="0"/>
              <a:t>19/03/2022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B2F1C-844F-934A-B3F9-3D7CA4BC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02D0-AB0E-B643-A5D9-3CFE611A3FF3}" type="slidenum">
              <a:rPr lang="en-US" smtClean="0"/>
              <a:t>37</a:t>
            </a:fld>
            <a:endParaRPr lang="en-US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CF13BCC-337C-CE4E-B205-8CDE13AA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End of thesis plan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6EF06729-E2C3-AA4D-A0F5-EA5BF6CF3FA9}"/>
              </a:ext>
            </a:extLst>
          </p:cNvPr>
          <p:cNvSpPr txBox="1">
            <a:spLocks/>
          </p:cNvSpPr>
          <p:nvPr/>
        </p:nvSpPr>
        <p:spPr>
          <a:xfrm>
            <a:off x="838199" y="1676749"/>
            <a:ext cx="5705723" cy="340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000" dirty="0"/>
              <a:t>Continue working on the implementation of the specification.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Collaborate on the formal verification side to compare to the prototype results.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Submit paper in SIGMOD (Deadline (tbc))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Write Thesis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Estimated date of defense May 2022</a:t>
            </a:r>
          </a:p>
        </p:txBody>
      </p:sp>
    </p:spTree>
    <p:extLst>
      <p:ext uri="{BB962C8B-B14F-4D97-AF65-F5344CB8AC3E}">
        <p14:creationId xmlns:p14="http://schemas.microsoft.com/office/powerpoint/2010/main" val="27929893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Truncate/Fill Actor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051000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5898600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746200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pic>
        <p:nvPicPr>
          <p:cNvPr id="1028" name="Picture 4" descr="Palette de couleurs 7 - Rose et bleu">
            <a:extLst>
              <a:ext uri="{FF2B5EF4-FFF2-40B4-BE49-F238E27FC236}">
                <a16:creationId xmlns:a16="http://schemas.microsoft.com/office/drawing/2014/main" id="{807E3220-AD3B-3B43-B8D1-3C7041617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" y="5821869"/>
            <a:ext cx="2107893" cy="98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ette de couleurs 3- Bleu foncé, beige et vert">
            <a:extLst>
              <a:ext uri="{FF2B5EF4-FFF2-40B4-BE49-F238E27FC236}">
                <a16:creationId xmlns:a16="http://schemas.microsoft.com/office/drawing/2014/main" id="{51480451-A28D-8E42-ADE1-DAFBB064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74" y="5893496"/>
            <a:ext cx="1689736" cy="8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3" y="3486988"/>
            <a:ext cx="5310014" cy="2597428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3" y="2276419"/>
            <a:ext cx="5310014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Truncate/Fill Actor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26998AF3-68F1-C746-A304-17095289D921}"/>
              </a:ext>
            </a:extLst>
          </p:cNvPr>
          <p:cNvSpPr/>
          <p:nvPr/>
        </p:nvSpPr>
        <p:spPr>
          <a:xfrm>
            <a:off x="7921828" y="12747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4650567-B2B5-144E-A22E-137CD9A51D91}"/>
              </a:ext>
            </a:extLst>
          </p:cNvPr>
          <p:cNvSpPr/>
          <p:nvPr/>
        </p:nvSpPr>
        <p:spPr>
          <a:xfrm>
            <a:off x="7857110" y="121629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429E22FD-E70C-3C44-872F-4B9904158C02}"/>
              </a:ext>
            </a:extLst>
          </p:cNvPr>
          <p:cNvSpPr/>
          <p:nvPr/>
        </p:nvSpPr>
        <p:spPr>
          <a:xfrm>
            <a:off x="7804918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Coordinator</a:t>
            </a:r>
          </a:p>
        </p:txBody>
      </p:sp>
      <p:sp>
        <p:nvSpPr>
          <p:cNvPr id="1034" name="Espace réservé de la date 1033">
            <a:extLst>
              <a:ext uri="{FF2B5EF4-FFF2-40B4-BE49-F238E27FC236}">
                <a16:creationId xmlns:a16="http://schemas.microsoft.com/office/drawing/2014/main" id="{A8222CAE-2C51-3241-A756-804B8DE6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3142-826A-DE48-BD26-438814DF1F83}" type="datetime1">
              <a:rPr lang="fr-FR" smtClean="0"/>
              <a:t>19/03/2022</a:t>
            </a:fld>
            <a:endParaRPr lang="fr-FR"/>
          </a:p>
        </p:txBody>
      </p:sp>
      <p:sp>
        <p:nvSpPr>
          <p:cNvPr id="1035" name="Espace réservé du numéro de diapositive 1034">
            <a:extLst>
              <a:ext uri="{FF2B5EF4-FFF2-40B4-BE49-F238E27FC236}">
                <a16:creationId xmlns:a16="http://schemas.microsoft.com/office/drawing/2014/main" id="{407F0F7A-852E-E64E-AB67-31E7D7B3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0685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3C933-31FB-C343-AA6D-BC6B0A3A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verification: Semantic approach to database design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2674F1-07BD-A647-B892-26D4DF64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domains</a:t>
            </a:r>
          </a:p>
          <a:p>
            <a:r>
              <a:rPr lang="en-US" dirty="0"/>
              <a:t>Generic Conditions and Predicates</a:t>
            </a:r>
          </a:p>
          <a:p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21D3EF-A76F-5144-9E76-1B98D468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8BD5-7BCD-4A47-8121-4556D4C825ED}" type="datetime1">
              <a:rPr lang="fr-FR" smtClean="0"/>
              <a:t>19/03/2022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6F583-E9CA-A140-B643-5BAE2858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054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These are complex features </a:t>
            </a:r>
            <a:r>
              <a:rPr lang="en-US" sz="3200" b="1" dirty="0">
                <a:solidFill>
                  <a:srgbClr val="00B050"/>
                </a:solidFill>
                <a:latin typeface="Montserrat SemiBold" pitchFamily="2" charset="77"/>
              </a:rPr>
              <a:t>to do correctly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Support for transaction and session</a:t>
            </a:r>
          </a:p>
          <a:p>
            <a:r>
              <a:rPr lang="en-US" dirty="0"/>
              <a:t>Journal based backend</a:t>
            </a:r>
          </a:p>
          <a:p>
            <a:r>
              <a:rPr lang="en-US" dirty="0"/>
              <a:t>State based backend</a:t>
            </a:r>
          </a:p>
          <a:p>
            <a:r>
              <a:rPr lang="en-US" dirty="0"/>
              <a:t>Journal truncation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Sharding and geo-replication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05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Current architecture</a:t>
            </a:r>
            <a:endParaRPr lang="en-US" sz="3600" b="1" dirty="0">
              <a:latin typeface="Montserrat SemiBold" pitchFamily="2" charset="77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4A3E-FDE8-2C4A-B93C-BD15B2EB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10" y="1733078"/>
            <a:ext cx="3429857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tserrat Medium" pitchFamily="2" charset="77"/>
              </a:rPr>
              <a:t>Overview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Manager 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Session Coordinator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Cache</a:t>
            </a:r>
          </a:p>
          <a:p>
            <a:pPr lvl="1"/>
            <a:r>
              <a:rPr lang="en-US" sz="1600" dirty="0">
                <a:latin typeface="Montserrat Medium" pitchFamily="2" charset="77"/>
              </a:rPr>
              <a:t>Backend Actor</a:t>
            </a:r>
          </a:p>
          <a:p>
            <a:pPr lvl="2"/>
            <a:r>
              <a:rPr lang="en-US" sz="1200" dirty="0">
                <a:latin typeface="Montserrat Medium" pitchFamily="2" charset="77"/>
              </a:rPr>
              <a:t>Journal</a:t>
            </a:r>
          </a:p>
          <a:p>
            <a:pPr lvl="2"/>
            <a:r>
              <a:rPr lang="en-US" sz="1200" dirty="0">
                <a:latin typeface="Montserrat Medium" pitchFamily="2" charset="77"/>
              </a:rPr>
              <a:t>Checkpoint Store</a:t>
            </a:r>
          </a:p>
        </p:txBody>
      </p:sp>
      <p:pic>
        <p:nvPicPr>
          <p:cNvPr id="32" name="Graphique 31" descr="Homme avec un remplissage uni">
            <a:extLst>
              <a:ext uri="{FF2B5EF4-FFF2-40B4-BE49-F238E27FC236}">
                <a16:creationId xmlns:a16="http://schemas.microsoft.com/office/drawing/2014/main" id="{FA86E91A-B251-D046-B2B3-AD9162C3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1906" y="1343917"/>
            <a:ext cx="711896" cy="711896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BBB1B4E-3787-E04F-9153-50DC2F82355E}"/>
              </a:ext>
            </a:extLst>
          </p:cNvPr>
          <p:cNvSpPr txBox="1"/>
          <p:nvPr/>
        </p:nvSpPr>
        <p:spPr>
          <a:xfrm>
            <a:off x="4355198" y="2005080"/>
            <a:ext cx="77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Medium" pitchFamily="2" charset="77"/>
              </a:rPr>
              <a:t>Client</a:t>
            </a:r>
            <a:endParaRPr lang="en-US" dirty="0">
              <a:latin typeface="Montserrat Medium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244A7-8343-844E-B4DB-DD1524A2CDB0}"/>
              </a:ext>
            </a:extLst>
          </p:cNvPr>
          <p:cNvSpPr/>
          <p:nvPr/>
        </p:nvSpPr>
        <p:spPr>
          <a:xfrm>
            <a:off x="5229616" y="0"/>
            <a:ext cx="6962384" cy="6858000"/>
          </a:xfrm>
          <a:prstGeom prst="rect">
            <a:avLst/>
          </a:prstGeom>
          <a:solidFill>
            <a:srgbClr val="032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9AD68C-AD2A-E24C-82B3-75FDA9FBBEF9}"/>
              </a:ext>
            </a:extLst>
          </p:cNvPr>
          <p:cNvSpPr/>
          <p:nvPr/>
        </p:nvSpPr>
        <p:spPr>
          <a:xfrm>
            <a:off x="6276468" y="9614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BDA66-E15A-B342-B3B5-16CC71DB5372}"/>
              </a:ext>
            </a:extLst>
          </p:cNvPr>
          <p:cNvSpPr/>
          <p:nvPr/>
        </p:nvSpPr>
        <p:spPr>
          <a:xfrm>
            <a:off x="6042649" y="8090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ABCF3-D020-7D4B-B0E2-7103C962CFDD}"/>
              </a:ext>
            </a:extLst>
          </p:cNvPr>
          <p:cNvSpPr/>
          <p:nvPr/>
        </p:nvSpPr>
        <p:spPr>
          <a:xfrm>
            <a:off x="5833882" y="6566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5F01FB-C1C9-0044-A679-BB7B4BF129AB}"/>
              </a:ext>
            </a:extLst>
          </p:cNvPr>
          <p:cNvSpPr/>
          <p:nvPr/>
        </p:nvSpPr>
        <p:spPr>
          <a:xfrm>
            <a:off x="5593800" y="504210"/>
            <a:ext cx="5760000" cy="5760000"/>
          </a:xfrm>
          <a:prstGeom prst="rect">
            <a:avLst/>
          </a:prstGeom>
          <a:solidFill>
            <a:srgbClr val="4C837B"/>
          </a:solidFill>
          <a:ln>
            <a:solidFill>
              <a:srgbClr val="0325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6E93C5A-EF09-1341-A955-EDCF01D93FD3}"/>
              </a:ext>
            </a:extLst>
          </p:cNvPr>
          <p:cNvSpPr txBox="1"/>
          <p:nvPr/>
        </p:nvSpPr>
        <p:spPr>
          <a:xfrm>
            <a:off x="5644594" y="54814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 ExtraBold" pitchFamily="2" charset="77"/>
              </a:rPr>
              <a:t>Shard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5818793" y="11695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5818792" y="3781040"/>
            <a:ext cx="5328000" cy="2303375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5818792" y="2270542"/>
            <a:ext cx="5328000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9791043" y="116409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242A94F-740E-9F4D-8094-7E69B3BE01FD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 flipV="1">
            <a:off x="5093802" y="1468207"/>
            <a:ext cx="724991" cy="231658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 flipV="1">
            <a:off x="7114631" y="1462781"/>
            <a:ext cx="715339" cy="5426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8482792" y="2966154"/>
            <a:ext cx="0" cy="814886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0841592C-9E81-844A-83AA-198BFD443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0489" y="1301635"/>
            <a:ext cx="151547" cy="627091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E6AAAF35-76FA-CE4E-B78D-0CCA24F78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4308" y="1615180"/>
            <a:ext cx="151547" cy="62709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FDB696CB-9B4B-3D43-A216-115E149B6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2649" y="1913882"/>
            <a:ext cx="151547" cy="627091"/>
          </a:xfrm>
          <a:prstGeom prst="rect">
            <a:avLst/>
          </a:prstGeom>
        </p:spPr>
      </p:pic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B9E7233-D38B-154D-B9CD-685270FF0E16}"/>
              </a:ext>
            </a:extLst>
          </p:cNvPr>
          <p:cNvCxnSpPr>
            <a:cxnSpLocks/>
            <a:stCxn id="54" idx="3"/>
            <a:endCxn id="25" idx="1"/>
          </p:cNvCxnSpPr>
          <p:nvPr/>
        </p:nvCxnSpPr>
        <p:spPr>
          <a:xfrm>
            <a:off x="11086881" y="1462781"/>
            <a:ext cx="273608" cy="15240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4141D24-2595-2C49-8A2C-193E9F15FE6F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11086881" y="1462781"/>
            <a:ext cx="715768" cy="76464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876B196-3C2A-2B47-A538-3D486ACB7A3E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1086881" y="1462781"/>
            <a:ext cx="507427" cy="465945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7829970" y="1164099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8477889" y="1761462"/>
            <a:ext cx="4903" cy="50908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orme libre 1032">
            <a:extLst>
              <a:ext uri="{FF2B5EF4-FFF2-40B4-BE49-F238E27FC236}">
                <a16:creationId xmlns:a16="http://schemas.microsoft.com/office/drawing/2014/main" id="{708345A4-593A-C64F-93E7-13E4B714DCE3}"/>
              </a:ext>
            </a:extLst>
          </p:cNvPr>
          <p:cNvSpPr/>
          <p:nvPr/>
        </p:nvSpPr>
        <p:spPr>
          <a:xfrm>
            <a:off x="5093802" y="1734776"/>
            <a:ext cx="3066213" cy="270304"/>
          </a:xfrm>
          <a:custGeom>
            <a:avLst/>
            <a:gdLst>
              <a:gd name="connsiteX0" fmla="*/ 0 w 3419606"/>
              <a:gd name="connsiteY0" fmla="*/ 0 h 43841"/>
              <a:gd name="connsiteX1" fmla="*/ 3419606 w 3419606"/>
              <a:gd name="connsiteY1" fmla="*/ 43841 h 43841"/>
              <a:gd name="connsiteX0" fmla="*/ 0 w 3419606"/>
              <a:gd name="connsiteY0" fmla="*/ 0 h 199436"/>
              <a:gd name="connsiteX1" fmla="*/ 3419606 w 3419606"/>
              <a:gd name="connsiteY1" fmla="*/ 43841 h 199436"/>
              <a:gd name="connsiteX0" fmla="*/ 0 w 3419606"/>
              <a:gd name="connsiteY0" fmla="*/ 0 h 270304"/>
              <a:gd name="connsiteX1" fmla="*/ 3419606 w 3419606"/>
              <a:gd name="connsiteY1" fmla="*/ 43841 h 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9606" h="270304">
                <a:moveTo>
                  <a:pt x="0" y="0"/>
                </a:moveTo>
                <a:cubicBezTo>
                  <a:pt x="1070976" y="283923"/>
                  <a:pt x="1966586" y="411271"/>
                  <a:pt x="3419606" y="43841"/>
                </a:cubicBezTo>
              </a:path>
            </a:pathLst>
          </a:custGeom>
          <a:noFill/>
          <a:ln w="28575">
            <a:solidFill>
              <a:srgbClr val="FF5657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>
            <a:off x="9125808" y="1462781"/>
            <a:ext cx="665235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space réservé de la date 70">
            <a:extLst>
              <a:ext uri="{FF2B5EF4-FFF2-40B4-BE49-F238E27FC236}">
                <a16:creationId xmlns:a16="http://schemas.microsoft.com/office/drawing/2014/main" id="{F9F88504-7794-3C4E-AFA7-E96C46EE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E97A-3B87-0F45-88BD-9F92467EE42D}" type="datetime1">
              <a:rPr lang="fr-FR" smtClean="0"/>
              <a:t>19/03/2022</a:t>
            </a:fld>
            <a:endParaRPr lang="fr-FR"/>
          </a:p>
        </p:txBody>
      </p:sp>
      <p:sp>
        <p:nvSpPr>
          <p:cNvPr id="72" name="Espace réservé du numéro de diapositive 71">
            <a:extLst>
              <a:ext uri="{FF2B5EF4-FFF2-40B4-BE49-F238E27FC236}">
                <a16:creationId xmlns:a16="http://schemas.microsoft.com/office/drawing/2014/main" id="{390FB60A-67BE-3846-B31B-4D5BFD2E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85845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5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What we want from the 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our data safe</a:t>
            </a:r>
          </a:p>
          <a:p>
            <a:endParaRPr lang="en-US" dirty="0"/>
          </a:p>
          <a:p>
            <a:r>
              <a:rPr lang="en-US" dirty="0"/>
              <a:t>If one update happens before another they will be observed in the same order </a:t>
            </a:r>
          </a:p>
          <a:p>
            <a:r>
              <a:rPr lang="en-US" dirty="0"/>
              <a:t>Updates in the same transaction are observed all-or-nothing</a:t>
            </a:r>
          </a:p>
          <a:p>
            <a:endParaRPr lang="en-US" dirty="0"/>
          </a:p>
          <a:p>
            <a:r>
              <a:rPr lang="en-US" dirty="0"/>
              <a:t>While having having a mechanism for pruning the journal safely, by storing recent checkpoints.</a:t>
            </a:r>
          </a:p>
        </p:txBody>
      </p:sp>
    </p:spTree>
    <p:extLst>
      <p:ext uri="{BB962C8B-B14F-4D97-AF65-F5344CB8AC3E}">
        <p14:creationId xmlns:p14="http://schemas.microsoft.com/office/powerpoint/2010/main" val="405757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en-US" smtClean="0"/>
              <a:t>3/19/22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SemiBold" pitchFamily="2" charset="77"/>
              </a:rPr>
              <a:t>Writing a specification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02AF3-7C22-8C44-B2C5-16ABD16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of the structures of interest, i.e., journal, materialization cache, and checkpoint store.</a:t>
            </a:r>
          </a:p>
          <a:p>
            <a:r>
              <a:rPr lang="en-US" dirty="0"/>
              <a:t>Specification of transaction</a:t>
            </a:r>
          </a:p>
          <a:p>
            <a:r>
              <a:rPr lang="en-US" dirty="0"/>
              <a:t>Specification of the invariants that link the different parts together</a:t>
            </a:r>
          </a:p>
          <a:p>
            <a:endParaRPr lang="en-US" dirty="0"/>
          </a:p>
          <a:p>
            <a:r>
              <a:rPr lang="en-US" dirty="0"/>
              <a:t>Let’s do an implementation to verify the 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801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882575-A7F7-2C45-A8A2-8801381E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Overview and 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8F905F-D811-DE47-B886-0CEA4579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077"/>
            <a:ext cx="7563678" cy="46414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Geo-distributed data centers (DC)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Full replication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Causal consistency between DCs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In a DC:</a:t>
            </a:r>
          </a:p>
          <a:p>
            <a:r>
              <a:rPr lang="en-US" sz="2000" dirty="0">
                <a:solidFill>
                  <a:prstClr val="black"/>
                </a:solidFill>
              </a:rPr>
              <a:t>Total order per DC </a:t>
            </a:r>
            <a:r>
              <a:rPr lang="en-US" sz="2000" i="1" dirty="0">
                <a:solidFill>
                  <a:prstClr val="black"/>
                </a:solidFill>
              </a:rPr>
              <a:t>[Akkoorath et al. ‘16]</a:t>
            </a:r>
          </a:p>
          <a:p>
            <a:r>
              <a:rPr lang="en-US" sz="2000" dirty="0">
                <a:solidFill>
                  <a:prstClr val="black"/>
                </a:solidFill>
              </a:rPr>
              <a:t>Sharding </a:t>
            </a:r>
            <a:r>
              <a:rPr lang="en-US" sz="2000" i="1" dirty="0">
                <a:solidFill>
                  <a:prstClr val="black"/>
                </a:solidFill>
              </a:rPr>
              <a:t>[DeCandia et al ‘07]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Multiversion Concurrency Control (MVCC) with partial order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Journal of operations </a:t>
            </a:r>
          </a:p>
          <a:p>
            <a:pPr lvl="0"/>
            <a:r>
              <a:rPr lang="en-US" sz="2000" dirty="0">
                <a:solidFill>
                  <a:srgbClr val="366C8A"/>
                </a:solidFill>
              </a:rPr>
              <a:t>Safe journal truncation</a:t>
            </a:r>
          </a:p>
          <a:p>
            <a:r>
              <a:rPr lang="en-US" sz="2000" dirty="0">
                <a:solidFill>
                  <a:srgbClr val="366C8A"/>
                </a:solidFill>
              </a:rPr>
              <a:t>States stored in a Checkpoint Store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48670F9-38DE-B24A-AC7C-17DB30FC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01C8-0D9F-F547-92B0-EE5BF26685F8}" type="datetime1">
              <a:rPr lang="fr-FR" smtClean="0"/>
              <a:t>19/03/2022</a:t>
            </a:fld>
            <a:endParaRPr lang="fr-FR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7E59B7-7AAF-7C41-B48C-80BAACF5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3B2A-BD22-0041-9ED1-573BD2B303EB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CDA9E11-E1B7-430E-AF38-E62778143707}"/>
                  </a:ext>
                </a:extLst>
              </p14:cNvPr>
              <p14:cNvContentPartPr/>
              <p14:nvPr/>
            </p14:nvContentPartPr>
            <p14:xfrm>
              <a:off x="7356474" y="1288976"/>
              <a:ext cx="815040" cy="68040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CDA9E11-E1B7-430E-AF38-E627781437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8474" y="1181033"/>
                <a:ext cx="850680" cy="895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139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20B63C-EF48-DB44-91C0-369552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28E3-3B0E-EB42-B3D8-186C69E2BB7C}" type="datetime1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0460-B3E2-3243-B7EE-C359B651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8</a:t>
            </a:fld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6D6C38-E7AE-3D47-B5C1-3FE86B1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Montserrat SemiBold" pitchFamily="2" charset="77"/>
              </a:rPr>
              <a:t>Let’s implement these features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8F396DB-F9EE-7940-A574-69E443D8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Support for transaction and session</a:t>
            </a:r>
          </a:p>
          <a:p>
            <a:r>
              <a:rPr lang="en-US" dirty="0"/>
              <a:t>Journal based backend</a:t>
            </a:r>
          </a:p>
          <a:p>
            <a:r>
              <a:rPr lang="en-US" dirty="0"/>
              <a:t>State based backend</a:t>
            </a:r>
          </a:p>
          <a:p>
            <a:r>
              <a:rPr lang="en-US" dirty="0"/>
              <a:t>Journal truncation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Sharding and geo-replication</a:t>
            </a:r>
          </a:p>
          <a:p>
            <a:r>
              <a:rPr lang="en-US" dirty="0"/>
              <a:t>Implementation of the specification API</a:t>
            </a:r>
          </a:p>
          <a:p>
            <a:r>
              <a:rPr lang="en-US" dirty="0"/>
              <a:t>Actor based programming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1605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40BE5-93D5-7A45-8D8F-315C39D5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4727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ontserrat SemiBold" pitchFamily="2" charset="77"/>
              </a:rPr>
              <a:t>Architecture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D6C454-87E1-8F46-9F01-C2CBEFB7AAB5}"/>
              </a:ext>
            </a:extLst>
          </p:cNvPr>
          <p:cNvSpPr txBox="1"/>
          <p:nvPr/>
        </p:nvSpPr>
        <p:spPr>
          <a:xfrm>
            <a:off x="5255121" y="6398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3D9BB"/>
                </a:solidFill>
                <a:latin typeface="Montserrat ExtraBold" pitchFamily="2" charset="77"/>
              </a:rPr>
              <a:t>Database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C9F45886-841F-5245-BDD3-F38AAE765652}"/>
              </a:ext>
            </a:extLst>
          </p:cNvPr>
          <p:cNvSpPr/>
          <p:nvPr/>
        </p:nvSpPr>
        <p:spPr>
          <a:xfrm>
            <a:off x="2378129" y="157124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Session Manager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410A0A0-DF8F-3D4D-A370-D501AE9B10C8}"/>
              </a:ext>
            </a:extLst>
          </p:cNvPr>
          <p:cNvSpPr/>
          <p:nvPr/>
        </p:nvSpPr>
        <p:spPr>
          <a:xfrm>
            <a:off x="1509386" y="4332220"/>
            <a:ext cx="9015598" cy="2080279"/>
          </a:xfrm>
          <a:prstGeom prst="roundRect">
            <a:avLst>
              <a:gd name="adj" fmla="val 678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Backend Actor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9C94BF3-45FF-4540-8060-B255113E2DF1}"/>
              </a:ext>
            </a:extLst>
          </p:cNvPr>
          <p:cNvSpPr/>
          <p:nvPr/>
        </p:nvSpPr>
        <p:spPr>
          <a:xfrm>
            <a:off x="1509386" y="3181747"/>
            <a:ext cx="9015598" cy="695612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Cache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6D369777-D99A-C649-BA9C-0B2160A45C5E}"/>
              </a:ext>
            </a:extLst>
          </p:cNvPr>
          <p:cNvSpPr/>
          <p:nvPr/>
        </p:nvSpPr>
        <p:spPr>
          <a:xfrm>
            <a:off x="7373425" y="1093325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C837B"/>
                </a:solidFill>
                <a:latin typeface="Montserrat SemiBold" pitchFamily="2" charset="77"/>
              </a:rPr>
              <a:t>InterDC</a:t>
            </a:r>
            <a:endParaRPr lang="en-US" sz="1200" b="1" dirty="0">
              <a:solidFill>
                <a:srgbClr val="4C837B"/>
              </a:solidFill>
              <a:latin typeface="Montserrat SemiBold" pitchFamily="2" charset="77"/>
            </a:endParaRP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9996258-BC47-AE4D-9C62-0419B94A804C}"/>
              </a:ext>
            </a:extLst>
          </p:cNvPr>
          <p:cNvCxnSpPr>
            <a:cxnSpLocks/>
            <a:stCxn id="47" idx="3"/>
            <a:endCxn id="65" idx="1"/>
          </p:cNvCxnSpPr>
          <p:nvPr/>
        </p:nvCxnSpPr>
        <p:spPr>
          <a:xfrm>
            <a:off x="3673967" y="1869928"/>
            <a:ext cx="874780" cy="12200"/>
          </a:xfrm>
          <a:prstGeom prst="straightConnector1">
            <a:avLst/>
          </a:prstGeom>
          <a:ln w="28575">
            <a:solidFill>
              <a:srgbClr val="FF5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AC78B10-5FCE-2E44-A4E4-ECE7ABB6CC70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6017185" y="3877359"/>
            <a:ext cx="0" cy="45486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D1F00D2-4803-B64A-8D8E-5CEC27A3C9B7}"/>
              </a:ext>
            </a:extLst>
          </p:cNvPr>
          <p:cNvGrpSpPr/>
          <p:nvPr/>
        </p:nvGrpSpPr>
        <p:grpSpPr>
          <a:xfrm>
            <a:off x="4548747" y="1583446"/>
            <a:ext cx="1412748" cy="708010"/>
            <a:chOff x="7804918" y="1164099"/>
            <a:chExt cx="1412748" cy="708010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65B9E4EF-A3F4-4C48-86BE-6991A74DDF2D}"/>
                </a:ext>
              </a:extLst>
            </p:cNvPr>
            <p:cNvSpPr/>
            <p:nvPr/>
          </p:nvSpPr>
          <p:spPr>
            <a:xfrm>
              <a:off x="7921828" y="1274746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4FF20B62-7C83-F64D-990B-F777DAE46A02}"/>
                </a:ext>
              </a:extLst>
            </p:cNvPr>
            <p:cNvSpPr/>
            <p:nvPr/>
          </p:nvSpPr>
          <p:spPr>
            <a:xfrm>
              <a:off x="7857110" y="1216291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  <p:sp>
          <p:nvSpPr>
            <p:cNvPr id="65" name="Rectangle : coins arrondis 64">
              <a:extLst>
                <a:ext uri="{FF2B5EF4-FFF2-40B4-BE49-F238E27FC236}">
                  <a16:creationId xmlns:a16="http://schemas.microsoft.com/office/drawing/2014/main" id="{85D6447B-D465-C944-A8A7-92F4C062990B}"/>
                </a:ext>
              </a:extLst>
            </p:cNvPr>
            <p:cNvSpPr/>
            <p:nvPr/>
          </p:nvSpPr>
          <p:spPr>
            <a:xfrm>
              <a:off x="7804918" y="1164099"/>
              <a:ext cx="1295838" cy="597363"/>
            </a:xfrm>
            <a:prstGeom prst="roundRect">
              <a:avLst/>
            </a:prstGeom>
            <a:solidFill>
              <a:srgbClr val="E1DDBF"/>
            </a:solidFill>
            <a:ln>
              <a:solidFill>
                <a:srgbClr val="4C83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4C837B"/>
                  </a:solidFill>
                  <a:latin typeface="Montserrat SemiBold" pitchFamily="2" charset="77"/>
                </a:rPr>
                <a:t>Session Coordinator</a:t>
              </a:r>
            </a:p>
          </p:txBody>
        </p: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B8C3930-E69D-E84B-95F6-B9458BA26AD8}"/>
              </a:ext>
            </a:extLst>
          </p:cNvPr>
          <p:cNvCxnSpPr>
            <a:cxnSpLocks/>
            <a:stCxn id="65" idx="2"/>
            <a:endCxn id="53" idx="0"/>
          </p:cNvCxnSpPr>
          <p:nvPr/>
        </p:nvCxnSpPr>
        <p:spPr>
          <a:xfrm>
            <a:off x="5196666" y="2180809"/>
            <a:ext cx="820519" cy="1000938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AD29552-3A8C-9649-9129-B314756C6DFC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>
            <a:off x="5844585" y="1882128"/>
            <a:ext cx="1549862" cy="338317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141D876-1FBD-8F46-88C7-A5B2CB67FBB8}"/>
              </a:ext>
            </a:extLst>
          </p:cNvPr>
          <p:cNvSpPr/>
          <p:nvPr/>
        </p:nvSpPr>
        <p:spPr>
          <a:xfrm>
            <a:off x="7394447" y="192176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InterShard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7723316-BD7F-D34C-A28C-1A365589EF91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 flipV="1">
            <a:off x="5844585" y="1392007"/>
            <a:ext cx="1528840" cy="490121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8759500-D144-A741-8AA1-AF48A081E3E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8669263" y="1392007"/>
            <a:ext cx="1975726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65ACD9E-7445-3A49-A0F2-09311775DD3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690285" y="2220445"/>
            <a:ext cx="1954704" cy="0"/>
          </a:xfrm>
          <a:prstGeom prst="straightConnector1">
            <a:avLst/>
          </a:prstGeom>
          <a:ln w="28575">
            <a:solidFill>
              <a:srgbClr val="FF56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D8490B05-FE75-9A41-9862-E7BCDC37D2D0}"/>
              </a:ext>
            </a:extLst>
          </p:cNvPr>
          <p:cNvSpPr txBox="1"/>
          <p:nvPr/>
        </p:nvSpPr>
        <p:spPr>
          <a:xfrm>
            <a:off x="3600202" y="1450340"/>
            <a:ext cx="10097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Montserrat Medium" pitchFamily="2" charset="77"/>
              </a:rPr>
              <a:t>Start</a:t>
            </a:r>
          </a:p>
          <a:p>
            <a:pPr algn="ctr"/>
            <a:r>
              <a:rPr lang="en-US" sz="1050" dirty="0">
                <a:latin typeface="Montserrat Medium" pitchFamily="2" charset="77"/>
              </a:rPr>
              <a:t>Coordinator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30FAEA6-0C5B-BA4C-BCA9-B3A0F4130FD2}"/>
              </a:ext>
            </a:extLst>
          </p:cNvPr>
          <p:cNvSpPr/>
          <p:nvPr/>
        </p:nvSpPr>
        <p:spPr>
          <a:xfrm>
            <a:off x="9162704" y="3230871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5C00220-A9CD-AC43-87F5-3C4070772D70}"/>
              </a:ext>
            </a:extLst>
          </p:cNvPr>
          <p:cNvSpPr/>
          <p:nvPr/>
        </p:nvSpPr>
        <p:spPr>
          <a:xfrm>
            <a:off x="4734021" y="4728286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Truncation Service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4668CE96-4157-934D-B9B8-F511CAD2DFED}"/>
              </a:ext>
            </a:extLst>
          </p:cNvPr>
          <p:cNvSpPr/>
          <p:nvPr/>
        </p:nvSpPr>
        <p:spPr>
          <a:xfrm>
            <a:off x="1577698" y="3230870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Lookup Service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34F4C79-E84A-3844-A79F-F20E82F34115}"/>
              </a:ext>
            </a:extLst>
          </p:cNvPr>
          <p:cNvSpPr/>
          <p:nvPr/>
        </p:nvSpPr>
        <p:spPr>
          <a:xfrm>
            <a:off x="1684277" y="4515560"/>
            <a:ext cx="2681043" cy="1720616"/>
          </a:xfrm>
          <a:prstGeom prst="roundRect">
            <a:avLst>
              <a:gd name="adj" fmla="val 7931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Journal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96D591A-254C-744E-AB7B-2C6A0C44A180}"/>
              </a:ext>
            </a:extLst>
          </p:cNvPr>
          <p:cNvSpPr/>
          <p:nvPr/>
        </p:nvSpPr>
        <p:spPr>
          <a:xfrm>
            <a:off x="7683448" y="4515560"/>
            <a:ext cx="2681043" cy="1720616"/>
          </a:xfrm>
          <a:prstGeom prst="roundRect">
            <a:avLst>
              <a:gd name="adj" fmla="val 9023"/>
            </a:avLst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Store</a:t>
            </a:r>
          </a:p>
        </p:txBody>
      </p:sp>
      <p:sp>
        <p:nvSpPr>
          <p:cNvPr id="81" name="Espace réservé de la date 80">
            <a:extLst>
              <a:ext uri="{FF2B5EF4-FFF2-40B4-BE49-F238E27FC236}">
                <a16:creationId xmlns:a16="http://schemas.microsoft.com/office/drawing/2014/main" id="{E69AD391-C992-C040-9E22-F766ED9F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C89C-6729-1743-900B-1168C90B5108}" type="datetime1">
              <a:rPr lang="fr-FR" smtClean="0"/>
              <a:t>19/03/2022</a:t>
            </a:fld>
            <a:endParaRPr lang="fr-FR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12F0BAB8-9A4C-C141-92B5-2560ABB8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C721-758D-E845-ABAB-C619DBB7312B}" type="slidenum">
              <a:rPr lang="fr-FR" smtClean="0"/>
              <a:t>9</a:t>
            </a:fld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746801B-8CF1-E742-98AD-55DCB005664E}"/>
              </a:ext>
            </a:extLst>
          </p:cNvPr>
          <p:cNvSpPr/>
          <p:nvPr/>
        </p:nvSpPr>
        <p:spPr>
          <a:xfrm>
            <a:off x="4721347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Fill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EF0AA9F-039A-5445-B25C-03D7B0073C03}"/>
              </a:ext>
            </a:extLst>
          </p:cNvPr>
          <p:cNvSpPr/>
          <p:nvPr/>
        </p:nvSpPr>
        <p:spPr>
          <a:xfrm>
            <a:off x="6123891" y="4729053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Recovery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55CF6536-EB48-CA46-AC78-C3427E6B811C}"/>
              </a:ext>
            </a:extLst>
          </p:cNvPr>
          <p:cNvSpPr/>
          <p:nvPr/>
        </p:nvSpPr>
        <p:spPr>
          <a:xfrm>
            <a:off x="6119486" y="5492009"/>
            <a:ext cx="1295838" cy="597363"/>
          </a:xfrm>
          <a:prstGeom prst="roundRect">
            <a:avLst/>
          </a:prstGeom>
          <a:solidFill>
            <a:srgbClr val="E1DDBF"/>
          </a:solidFill>
          <a:ln>
            <a:solidFill>
              <a:srgbClr val="4C8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Checkpoint </a:t>
            </a:r>
          </a:p>
          <a:p>
            <a:pPr algn="ctr"/>
            <a:r>
              <a:rPr lang="en-US" sz="1200" b="1" dirty="0">
                <a:solidFill>
                  <a:srgbClr val="4C837B"/>
                </a:solidFill>
                <a:latin typeface="Montserrat SemiBold" pitchFamily="2" charset="77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6105754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>
            <a:latin typeface="Montserrat Medium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19989</TotalTime>
  <Words>1550</Words>
  <Application>Microsoft Macintosh PowerPoint</Application>
  <PresentationFormat>Grand écran</PresentationFormat>
  <Paragraphs>458</Paragraphs>
  <Slides>40</Slides>
  <Notes>14</Notes>
  <HiddenSlides>21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Montserrat Black</vt:lpstr>
      <vt:lpstr>Montserrat ExtraBold</vt:lpstr>
      <vt:lpstr>Montserrat Medium</vt:lpstr>
      <vt:lpstr>Montserrat SemiBold</vt:lpstr>
      <vt:lpstr>Thème Office</vt:lpstr>
      <vt:lpstr>Présentation PowerPoint</vt:lpstr>
      <vt:lpstr>A Transactionally and Causally-Consistent Database</vt:lpstr>
      <vt:lpstr>These are complex features</vt:lpstr>
      <vt:lpstr>These are complex features to do correctly</vt:lpstr>
      <vt:lpstr>What we want from the system</vt:lpstr>
      <vt:lpstr>Writing a specification</vt:lpstr>
      <vt:lpstr>Overview and requirements</vt:lpstr>
      <vt:lpstr>Let’s implement these features</vt:lpstr>
      <vt:lpstr>Architecture</vt:lpstr>
      <vt:lpstr>Interactions</vt:lpstr>
      <vt:lpstr>Transaction handling : Implementation</vt:lpstr>
      <vt:lpstr>Decomposing features</vt:lpstr>
      <vt:lpstr>Présentation PowerPoint</vt:lpstr>
      <vt:lpstr>Présentation PowerPoint</vt:lpstr>
      <vt:lpstr>Présentation PowerPoint</vt:lpstr>
      <vt:lpstr>Présentation PowerPoint</vt:lpstr>
      <vt:lpstr>Implementing step by step</vt:lpstr>
      <vt:lpstr>Transaction handling : Specification</vt:lpstr>
      <vt:lpstr>Links</vt:lpstr>
      <vt:lpstr>Next steps</vt:lpstr>
      <vt:lpstr>Transaction Begin</vt:lpstr>
      <vt:lpstr>Transaction Begin</vt:lpstr>
      <vt:lpstr>Transactions</vt:lpstr>
      <vt:lpstr>Transaction handling : Specification</vt:lpstr>
      <vt:lpstr>Transaction handling : Specification</vt:lpstr>
      <vt:lpstr>Transaction handling : Specification</vt:lpstr>
      <vt:lpstr>State of the Thesis</vt:lpstr>
      <vt:lpstr>Transaction handling : Specification</vt:lpstr>
      <vt:lpstr>Transaction handling</vt:lpstr>
      <vt:lpstr>Transaction handling</vt:lpstr>
      <vt:lpstr>Architecture </vt:lpstr>
      <vt:lpstr>Three main parts</vt:lpstr>
      <vt:lpstr>Architecture</vt:lpstr>
      <vt:lpstr>Architecture </vt:lpstr>
      <vt:lpstr>Architecture </vt:lpstr>
      <vt:lpstr>Présentation PowerPoint</vt:lpstr>
      <vt:lpstr>End of thesis plan</vt:lpstr>
      <vt:lpstr>Architecture</vt:lpstr>
      <vt:lpstr>Formal verification: Semantic approach to database design</vt:lpstr>
      <vt:lpstr>Current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Saalik Hatia</dc:creator>
  <cp:lastModifiedBy>Saalik Hatia</cp:lastModifiedBy>
  <cp:revision>58</cp:revision>
  <cp:lastPrinted>2021-05-24T10:09:31Z</cp:lastPrinted>
  <dcterms:created xsi:type="dcterms:W3CDTF">2021-05-20T12:47:39Z</dcterms:created>
  <dcterms:modified xsi:type="dcterms:W3CDTF">2022-03-19T14:35:28Z</dcterms:modified>
</cp:coreProperties>
</file>